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6" r:id="rId8"/>
    <p:sldId id="259" r:id="rId9"/>
    <p:sldId id="264" r:id="rId10"/>
    <p:sldId id="271" r:id="rId11"/>
    <p:sldId id="272" r:id="rId12"/>
    <p:sldId id="267" r:id="rId13"/>
    <p:sldId id="268" r:id="rId14"/>
    <p:sldId id="269" r:id="rId15"/>
    <p:sldId id="273" r:id="rId16"/>
    <p:sldId id="274" r:id="rId17"/>
    <p:sldId id="270" r:id="rId18"/>
    <p:sldId id="275" r:id="rId19"/>
    <p:sldId id="260" r:id="rId20"/>
    <p:sldId id="26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CFCE78-59CF-4758-84FF-B3ACB239DA15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C89F92-8B99-4008-B6B9-CBDAF2AAE3FA}">
      <dgm:prSet/>
      <dgm:spPr/>
      <dgm:t>
        <a:bodyPr/>
        <a:lstStyle/>
        <a:p>
          <a:pPr rtl="0"/>
          <a:r>
            <a:rPr lang="ru-RU" dirty="0"/>
            <a:t>Долгие операции</a:t>
          </a:r>
          <a:endParaRPr lang="en-US" dirty="0"/>
        </a:p>
      </dgm:t>
    </dgm:pt>
    <dgm:pt modelId="{6730E391-A512-4FEF-A549-FD0E205B86F7}" type="parTrans" cxnId="{1A96156A-52A6-4E14-8AFA-730625A5C563}">
      <dgm:prSet/>
      <dgm:spPr/>
      <dgm:t>
        <a:bodyPr/>
        <a:lstStyle/>
        <a:p>
          <a:endParaRPr lang="en-US"/>
        </a:p>
      </dgm:t>
    </dgm:pt>
    <dgm:pt modelId="{86B979C9-53C3-4A4E-BCAD-93E52D533885}" type="sibTrans" cxnId="{1A96156A-52A6-4E14-8AFA-730625A5C563}">
      <dgm:prSet/>
      <dgm:spPr/>
      <dgm:t>
        <a:bodyPr/>
        <a:lstStyle/>
        <a:p>
          <a:endParaRPr lang="en-US"/>
        </a:p>
      </dgm:t>
    </dgm:pt>
    <dgm:pt modelId="{6B07539D-4041-4055-B49A-F097122ED62C}">
      <dgm:prSet/>
      <dgm:spPr/>
      <dgm:t>
        <a:bodyPr/>
        <a:lstStyle/>
        <a:p>
          <a:pPr rtl="0"/>
          <a:r>
            <a:rPr lang="ru-RU" baseline="0" dirty="0"/>
            <a:t>Бизнес-процессы </a:t>
          </a:r>
          <a:r>
            <a:rPr lang="en-US" baseline="0" dirty="0"/>
            <a:t>(workflow) </a:t>
          </a:r>
          <a:endParaRPr lang="en-US" dirty="0"/>
        </a:p>
      </dgm:t>
    </dgm:pt>
    <dgm:pt modelId="{A0FDCFB7-15B7-4E61-AABD-5F59D3FC3134}" type="parTrans" cxnId="{4177600A-A9C7-485C-96AE-85454922A1FD}">
      <dgm:prSet/>
      <dgm:spPr/>
      <dgm:t>
        <a:bodyPr/>
        <a:lstStyle/>
        <a:p>
          <a:endParaRPr lang="en-US"/>
        </a:p>
      </dgm:t>
    </dgm:pt>
    <dgm:pt modelId="{0BDB4EF8-B68A-48D6-9939-D4CE195CEDDA}" type="sibTrans" cxnId="{4177600A-A9C7-485C-96AE-85454922A1FD}">
      <dgm:prSet/>
      <dgm:spPr/>
      <dgm:t>
        <a:bodyPr/>
        <a:lstStyle/>
        <a:p>
          <a:endParaRPr lang="en-US"/>
        </a:p>
      </dgm:t>
    </dgm:pt>
    <dgm:pt modelId="{DC8F351A-292F-4F6D-9FC2-22EFB421C5C0}">
      <dgm:prSet/>
      <dgm:spPr/>
      <dgm:t>
        <a:bodyPr/>
        <a:lstStyle/>
        <a:p>
          <a:pPr rtl="0"/>
          <a:r>
            <a:rPr lang="ru-RU" dirty="0"/>
            <a:t>Длинные транзакции</a:t>
          </a:r>
          <a:endParaRPr lang="en-US" dirty="0"/>
        </a:p>
      </dgm:t>
    </dgm:pt>
    <dgm:pt modelId="{C484A5A4-CC4B-4353-A512-F88237DFBFF6}" type="parTrans" cxnId="{03A553E0-AFF5-4BD4-9827-4286EDFE4F20}">
      <dgm:prSet/>
      <dgm:spPr/>
      <dgm:t>
        <a:bodyPr/>
        <a:lstStyle/>
        <a:p>
          <a:endParaRPr lang="en-US"/>
        </a:p>
      </dgm:t>
    </dgm:pt>
    <dgm:pt modelId="{7A110B52-578F-4E38-8262-AA267EDC07AC}" type="sibTrans" cxnId="{03A553E0-AFF5-4BD4-9827-4286EDFE4F20}">
      <dgm:prSet/>
      <dgm:spPr/>
      <dgm:t>
        <a:bodyPr/>
        <a:lstStyle/>
        <a:p>
          <a:endParaRPr lang="en-US"/>
        </a:p>
      </dgm:t>
    </dgm:pt>
    <dgm:pt modelId="{01DAB295-CF2A-476E-AB4F-3CFB1B41E36D}">
      <dgm:prSet/>
      <dgm:spPr/>
      <dgm:t>
        <a:bodyPr/>
        <a:lstStyle/>
        <a:p>
          <a:pPr rtl="0"/>
          <a:r>
            <a:rPr lang="ru-RU" baseline="0" dirty="0"/>
            <a:t>Регулярные</a:t>
          </a:r>
          <a:r>
            <a:rPr lang="en-US" baseline="0" dirty="0"/>
            <a:t>/</a:t>
          </a:r>
          <a:r>
            <a:rPr lang="ru-RU" baseline="0" dirty="0" err="1"/>
            <a:t>запланированне</a:t>
          </a:r>
          <a:r>
            <a:rPr lang="en-US" baseline="0" dirty="0"/>
            <a:t> (scheduled)</a:t>
          </a:r>
          <a:r>
            <a:rPr lang="ru-RU" baseline="0" dirty="0"/>
            <a:t> действия</a:t>
          </a:r>
          <a:endParaRPr lang="en-US" dirty="0"/>
        </a:p>
      </dgm:t>
    </dgm:pt>
    <dgm:pt modelId="{672BB459-9C7C-41BB-ABBE-29B39E66C352}" type="parTrans" cxnId="{D7837C0F-0F6E-49BF-A012-15586E66E236}">
      <dgm:prSet/>
      <dgm:spPr/>
      <dgm:t>
        <a:bodyPr/>
        <a:lstStyle/>
        <a:p>
          <a:endParaRPr lang="en-US"/>
        </a:p>
      </dgm:t>
    </dgm:pt>
    <dgm:pt modelId="{3AA2743F-C32F-4CCE-9D6B-D217B465E784}" type="sibTrans" cxnId="{D7837C0F-0F6E-49BF-A012-15586E66E236}">
      <dgm:prSet/>
      <dgm:spPr/>
      <dgm:t>
        <a:bodyPr/>
        <a:lstStyle/>
        <a:p>
          <a:endParaRPr lang="en-US"/>
        </a:p>
      </dgm:t>
    </dgm:pt>
    <dgm:pt modelId="{BF0BF77C-6F56-4FFC-AF5E-7C3F65452370}">
      <dgm:prSet/>
      <dgm:spPr/>
      <dgm:t>
        <a:bodyPr/>
        <a:lstStyle/>
        <a:p>
          <a:pPr rtl="0"/>
          <a:r>
            <a:rPr lang="ru-RU" baseline="0" dirty="0"/>
            <a:t>Работа с повышенными привилегиями</a:t>
          </a:r>
          <a:endParaRPr lang="en-US" dirty="0"/>
        </a:p>
      </dgm:t>
    </dgm:pt>
    <dgm:pt modelId="{C45190D3-4B6D-4602-8BBD-BECA203F89F9}" type="parTrans" cxnId="{F3CE3285-A99E-4F45-AC45-E1263AF59B90}">
      <dgm:prSet/>
      <dgm:spPr/>
      <dgm:t>
        <a:bodyPr/>
        <a:lstStyle/>
        <a:p>
          <a:endParaRPr lang="en-US"/>
        </a:p>
      </dgm:t>
    </dgm:pt>
    <dgm:pt modelId="{59B07EC6-62B3-48C5-A3E7-47CAC2A5902E}" type="sibTrans" cxnId="{F3CE3285-A99E-4F45-AC45-E1263AF59B90}">
      <dgm:prSet/>
      <dgm:spPr/>
      <dgm:t>
        <a:bodyPr/>
        <a:lstStyle/>
        <a:p>
          <a:endParaRPr lang="en-US"/>
        </a:p>
      </dgm:t>
    </dgm:pt>
    <dgm:pt modelId="{BD725F2E-FC9D-4C7F-911E-B3333F2BAE77}" type="pres">
      <dgm:prSet presAssocID="{BBCFCE78-59CF-4758-84FF-B3ACB239DA15}" presName="linear" presStyleCnt="0">
        <dgm:presLayoutVars>
          <dgm:dir/>
          <dgm:resizeHandles val="exact"/>
        </dgm:presLayoutVars>
      </dgm:prSet>
      <dgm:spPr/>
    </dgm:pt>
    <dgm:pt modelId="{ABF0817A-69A9-477D-889D-2E7B72416E66}" type="pres">
      <dgm:prSet presAssocID="{6EC89F92-8B99-4008-B6B9-CBDAF2AAE3FA}" presName="comp" presStyleCnt="0"/>
      <dgm:spPr/>
    </dgm:pt>
    <dgm:pt modelId="{A015A12A-1734-48F8-8394-B65EF9D82C28}" type="pres">
      <dgm:prSet presAssocID="{6EC89F92-8B99-4008-B6B9-CBDAF2AAE3FA}" presName="box" presStyleLbl="node1" presStyleIdx="0" presStyleCnt="3"/>
      <dgm:spPr/>
    </dgm:pt>
    <dgm:pt modelId="{6F01461A-0190-4AC8-B16E-0E178DEE74F1}" type="pres">
      <dgm:prSet presAssocID="{6EC89F92-8B99-4008-B6B9-CBDAF2AAE3FA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</dgm:pt>
    <dgm:pt modelId="{2BA071A6-0B9C-4AF1-8AAA-47DD9DA04BA8}" type="pres">
      <dgm:prSet presAssocID="{6EC89F92-8B99-4008-B6B9-CBDAF2AAE3FA}" presName="text" presStyleLbl="node1" presStyleIdx="0" presStyleCnt="3">
        <dgm:presLayoutVars>
          <dgm:bulletEnabled val="1"/>
        </dgm:presLayoutVars>
      </dgm:prSet>
      <dgm:spPr/>
    </dgm:pt>
    <dgm:pt modelId="{CEAC10BC-A557-4DC3-B67B-EC295CFF86D1}" type="pres">
      <dgm:prSet presAssocID="{86B979C9-53C3-4A4E-BCAD-93E52D533885}" presName="spacer" presStyleCnt="0"/>
      <dgm:spPr/>
    </dgm:pt>
    <dgm:pt modelId="{EB982397-BF7A-4888-B2FD-54A56E290408}" type="pres">
      <dgm:prSet presAssocID="{01DAB295-CF2A-476E-AB4F-3CFB1B41E36D}" presName="comp" presStyleCnt="0"/>
      <dgm:spPr/>
    </dgm:pt>
    <dgm:pt modelId="{EFD53130-6B01-4FA9-AB68-76577CF56EC1}" type="pres">
      <dgm:prSet presAssocID="{01DAB295-CF2A-476E-AB4F-3CFB1B41E36D}" presName="box" presStyleLbl="node1" presStyleIdx="1" presStyleCnt="3"/>
      <dgm:spPr/>
    </dgm:pt>
    <dgm:pt modelId="{06E5D516-EB17-4D05-AE94-0DD2A86D1310}" type="pres">
      <dgm:prSet presAssocID="{01DAB295-CF2A-476E-AB4F-3CFB1B41E36D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7000" b="-77000"/>
          </a:stretch>
        </a:blipFill>
      </dgm:spPr>
    </dgm:pt>
    <dgm:pt modelId="{F266F31E-4EA3-4F6F-838A-F1D545015B90}" type="pres">
      <dgm:prSet presAssocID="{01DAB295-CF2A-476E-AB4F-3CFB1B41E36D}" presName="text" presStyleLbl="node1" presStyleIdx="1" presStyleCnt="3">
        <dgm:presLayoutVars>
          <dgm:bulletEnabled val="1"/>
        </dgm:presLayoutVars>
      </dgm:prSet>
      <dgm:spPr/>
    </dgm:pt>
    <dgm:pt modelId="{C7E80BDC-A580-4E17-9EBB-4E9B23D26F3F}" type="pres">
      <dgm:prSet presAssocID="{3AA2743F-C32F-4CCE-9D6B-D217B465E784}" presName="spacer" presStyleCnt="0"/>
      <dgm:spPr/>
    </dgm:pt>
    <dgm:pt modelId="{1E8C246A-F659-4F29-8E04-631B7067C533}" type="pres">
      <dgm:prSet presAssocID="{BF0BF77C-6F56-4FFC-AF5E-7C3F65452370}" presName="comp" presStyleCnt="0"/>
      <dgm:spPr/>
    </dgm:pt>
    <dgm:pt modelId="{676A0ADC-53BD-4D43-BB50-B3EFAE020EBC}" type="pres">
      <dgm:prSet presAssocID="{BF0BF77C-6F56-4FFC-AF5E-7C3F65452370}" presName="box" presStyleLbl="node1" presStyleIdx="2" presStyleCnt="3"/>
      <dgm:spPr/>
    </dgm:pt>
    <dgm:pt modelId="{C5E9F27E-CCE3-4A03-AB1E-7A887308641D}" type="pres">
      <dgm:prSet presAssocID="{BF0BF77C-6F56-4FFC-AF5E-7C3F65452370}" presName="img" presStyleLbl="fgImgPlace1" presStyleIdx="2" presStyleCnt="3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49000"/>
          </a:stretch>
        </a:blipFill>
      </dgm:spPr>
    </dgm:pt>
    <dgm:pt modelId="{3E611CB5-760A-490E-8A0D-6C1F83DAA83F}" type="pres">
      <dgm:prSet presAssocID="{BF0BF77C-6F56-4FFC-AF5E-7C3F65452370}" presName="text" presStyleLbl="node1" presStyleIdx="2" presStyleCnt="3">
        <dgm:presLayoutVars>
          <dgm:bulletEnabled val="1"/>
        </dgm:presLayoutVars>
      </dgm:prSet>
      <dgm:spPr/>
    </dgm:pt>
  </dgm:ptLst>
  <dgm:cxnLst>
    <dgm:cxn modelId="{4177600A-A9C7-485C-96AE-85454922A1FD}" srcId="{6EC89F92-8B99-4008-B6B9-CBDAF2AAE3FA}" destId="{6B07539D-4041-4055-B49A-F097122ED62C}" srcOrd="0" destOrd="0" parTransId="{A0FDCFB7-15B7-4E61-AABD-5F59D3FC3134}" sibTransId="{0BDB4EF8-B68A-48D6-9939-D4CE195CEDDA}"/>
    <dgm:cxn modelId="{D7837C0F-0F6E-49BF-A012-15586E66E236}" srcId="{BBCFCE78-59CF-4758-84FF-B3ACB239DA15}" destId="{01DAB295-CF2A-476E-AB4F-3CFB1B41E36D}" srcOrd="1" destOrd="0" parTransId="{672BB459-9C7C-41BB-ABBE-29B39E66C352}" sibTransId="{3AA2743F-C32F-4CCE-9D6B-D217B465E784}"/>
    <dgm:cxn modelId="{35E4E12C-D9FA-48F6-867A-C6AF8D2E36E2}" type="presOf" srcId="{01DAB295-CF2A-476E-AB4F-3CFB1B41E36D}" destId="{F266F31E-4EA3-4F6F-838A-F1D545015B90}" srcOrd="1" destOrd="0" presId="urn:microsoft.com/office/officeart/2005/8/layout/vList4"/>
    <dgm:cxn modelId="{E2658836-85E8-4D8E-A419-395B1E120679}" type="presOf" srcId="{DC8F351A-292F-4F6D-9FC2-22EFB421C5C0}" destId="{2BA071A6-0B9C-4AF1-8AAA-47DD9DA04BA8}" srcOrd="1" destOrd="2" presId="urn:microsoft.com/office/officeart/2005/8/layout/vList4"/>
    <dgm:cxn modelId="{39C8CD62-025C-4E87-A35B-8B2DDF434DCA}" type="presOf" srcId="{6B07539D-4041-4055-B49A-F097122ED62C}" destId="{2BA071A6-0B9C-4AF1-8AAA-47DD9DA04BA8}" srcOrd="1" destOrd="1" presId="urn:microsoft.com/office/officeart/2005/8/layout/vList4"/>
    <dgm:cxn modelId="{1A96156A-52A6-4E14-8AFA-730625A5C563}" srcId="{BBCFCE78-59CF-4758-84FF-B3ACB239DA15}" destId="{6EC89F92-8B99-4008-B6B9-CBDAF2AAE3FA}" srcOrd="0" destOrd="0" parTransId="{6730E391-A512-4FEF-A549-FD0E205B86F7}" sibTransId="{86B979C9-53C3-4A4E-BCAD-93E52D533885}"/>
    <dgm:cxn modelId="{9FEA5A54-0033-44C3-9294-037A1431AB64}" type="presOf" srcId="{DC8F351A-292F-4F6D-9FC2-22EFB421C5C0}" destId="{A015A12A-1734-48F8-8394-B65EF9D82C28}" srcOrd="0" destOrd="2" presId="urn:microsoft.com/office/officeart/2005/8/layout/vList4"/>
    <dgm:cxn modelId="{57025476-1DAB-417E-9CF2-46ED144F7C0F}" type="presOf" srcId="{01DAB295-CF2A-476E-AB4F-3CFB1B41E36D}" destId="{EFD53130-6B01-4FA9-AB68-76577CF56EC1}" srcOrd="0" destOrd="0" presId="urn:microsoft.com/office/officeart/2005/8/layout/vList4"/>
    <dgm:cxn modelId="{01F6FE78-29B8-46C6-94E1-B1C526D3074B}" type="presOf" srcId="{6EC89F92-8B99-4008-B6B9-CBDAF2AAE3FA}" destId="{A015A12A-1734-48F8-8394-B65EF9D82C28}" srcOrd="0" destOrd="0" presId="urn:microsoft.com/office/officeart/2005/8/layout/vList4"/>
    <dgm:cxn modelId="{F3CE3285-A99E-4F45-AC45-E1263AF59B90}" srcId="{BBCFCE78-59CF-4758-84FF-B3ACB239DA15}" destId="{BF0BF77C-6F56-4FFC-AF5E-7C3F65452370}" srcOrd="2" destOrd="0" parTransId="{C45190D3-4B6D-4602-8BBD-BECA203F89F9}" sibTransId="{59B07EC6-62B3-48C5-A3E7-47CAC2A5902E}"/>
    <dgm:cxn modelId="{F49E23BE-98FB-4C14-A416-586A84E00F36}" type="presOf" srcId="{BF0BF77C-6F56-4FFC-AF5E-7C3F65452370}" destId="{676A0ADC-53BD-4D43-BB50-B3EFAE020EBC}" srcOrd="0" destOrd="0" presId="urn:microsoft.com/office/officeart/2005/8/layout/vList4"/>
    <dgm:cxn modelId="{39E93CC7-3B3D-4A34-BE24-123292C576FD}" type="presOf" srcId="{6B07539D-4041-4055-B49A-F097122ED62C}" destId="{A015A12A-1734-48F8-8394-B65EF9D82C28}" srcOrd="0" destOrd="1" presId="urn:microsoft.com/office/officeart/2005/8/layout/vList4"/>
    <dgm:cxn modelId="{CDF24DCA-8D8F-42FC-A6AB-98AA8EB0B4BD}" type="presOf" srcId="{BBCFCE78-59CF-4758-84FF-B3ACB239DA15}" destId="{BD725F2E-FC9D-4C7F-911E-B3333F2BAE77}" srcOrd="0" destOrd="0" presId="urn:microsoft.com/office/officeart/2005/8/layout/vList4"/>
    <dgm:cxn modelId="{03A553E0-AFF5-4BD4-9827-4286EDFE4F20}" srcId="{6EC89F92-8B99-4008-B6B9-CBDAF2AAE3FA}" destId="{DC8F351A-292F-4F6D-9FC2-22EFB421C5C0}" srcOrd="1" destOrd="0" parTransId="{C484A5A4-CC4B-4353-A512-F88237DFBFF6}" sibTransId="{7A110B52-578F-4E38-8262-AA267EDC07AC}"/>
    <dgm:cxn modelId="{C37517FA-5B0B-4294-86AB-89AF40CC55BF}" type="presOf" srcId="{BF0BF77C-6F56-4FFC-AF5E-7C3F65452370}" destId="{3E611CB5-760A-490E-8A0D-6C1F83DAA83F}" srcOrd="1" destOrd="0" presId="urn:microsoft.com/office/officeart/2005/8/layout/vList4"/>
    <dgm:cxn modelId="{4613DDFE-A06B-4DB6-86D0-655DBD210B23}" type="presOf" srcId="{6EC89F92-8B99-4008-B6B9-CBDAF2AAE3FA}" destId="{2BA071A6-0B9C-4AF1-8AAA-47DD9DA04BA8}" srcOrd="1" destOrd="0" presId="urn:microsoft.com/office/officeart/2005/8/layout/vList4"/>
    <dgm:cxn modelId="{CE4EE3FC-252B-4308-98BA-E2DC5DEA6522}" type="presParOf" srcId="{BD725F2E-FC9D-4C7F-911E-B3333F2BAE77}" destId="{ABF0817A-69A9-477D-889D-2E7B72416E66}" srcOrd="0" destOrd="0" presId="urn:microsoft.com/office/officeart/2005/8/layout/vList4"/>
    <dgm:cxn modelId="{1015D8D5-F6E5-407B-806D-6EC7EC6B2457}" type="presParOf" srcId="{ABF0817A-69A9-477D-889D-2E7B72416E66}" destId="{A015A12A-1734-48F8-8394-B65EF9D82C28}" srcOrd="0" destOrd="0" presId="urn:microsoft.com/office/officeart/2005/8/layout/vList4"/>
    <dgm:cxn modelId="{66001872-09B3-4D7E-831D-F1E982F7E378}" type="presParOf" srcId="{ABF0817A-69A9-477D-889D-2E7B72416E66}" destId="{6F01461A-0190-4AC8-B16E-0E178DEE74F1}" srcOrd="1" destOrd="0" presId="urn:microsoft.com/office/officeart/2005/8/layout/vList4"/>
    <dgm:cxn modelId="{D3E371F4-FEB6-4AAB-B28D-902894993B1B}" type="presParOf" srcId="{ABF0817A-69A9-477D-889D-2E7B72416E66}" destId="{2BA071A6-0B9C-4AF1-8AAA-47DD9DA04BA8}" srcOrd="2" destOrd="0" presId="urn:microsoft.com/office/officeart/2005/8/layout/vList4"/>
    <dgm:cxn modelId="{B3D97317-B0AC-4794-9EBE-6D0BEDB7F853}" type="presParOf" srcId="{BD725F2E-FC9D-4C7F-911E-B3333F2BAE77}" destId="{CEAC10BC-A557-4DC3-B67B-EC295CFF86D1}" srcOrd="1" destOrd="0" presId="urn:microsoft.com/office/officeart/2005/8/layout/vList4"/>
    <dgm:cxn modelId="{372A1B83-6BFB-4445-AC71-24F24E03B3DA}" type="presParOf" srcId="{BD725F2E-FC9D-4C7F-911E-B3333F2BAE77}" destId="{EB982397-BF7A-4888-B2FD-54A56E290408}" srcOrd="2" destOrd="0" presId="urn:microsoft.com/office/officeart/2005/8/layout/vList4"/>
    <dgm:cxn modelId="{78502EFC-3F65-466E-AE0E-22D78EB7BB37}" type="presParOf" srcId="{EB982397-BF7A-4888-B2FD-54A56E290408}" destId="{EFD53130-6B01-4FA9-AB68-76577CF56EC1}" srcOrd="0" destOrd="0" presId="urn:microsoft.com/office/officeart/2005/8/layout/vList4"/>
    <dgm:cxn modelId="{DCDDF982-964F-40EA-A708-1E321E57F076}" type="presParOf" srcId="{EB982397-BF7A-4888-B2FD-54A56E290408}" destId="{06E5D516-EB17-4D05-AE94-0DD2A86D1310}" srcOrd="1" destOrd="0" presId="urn:microsoft.com/office/officeart/2005/8/layout/vList4"/>
    <dgm:cxn modelId="{7A3FE507-51C9-450A-B19A-DDDEC45D7AAC}" type="presParOf" srcId="{EB982397-BF7A-4888-B2FD-54A56E290408}" destId="{F266F31E-4EA3-4F6F-838A-F1D545015B90}" srcOrd="2" destOrd="0" presId="urn:microsoft.com/office/officeart/2005/8/layout/vList4"/>
    <dgm:cxn modelId="{28ADF200-0EEE-4BD7-AFE3-8D0DC3594B0C}" type="presParOf" srcId="{BD725F2E-FC9D-4C7F-911E-B3333F2BAE77}" destId="{C7E80BDC-A580-4E17-9EBB-4E9B23D26F3F}" srcOrd="3" destOrd="0" presId="urn:microsoft.com/office/officeart/2005/8/layout/vList4"/>
    <dgm:cxn modelId="{DF6CED03-494B-4B31-BDA1-9AEB28F83BB4}" type="presParOf" srcId="{BD725F2E-FC9D-4C7F-911E-B3333F2BAE77}" destId="{1E8C246A-F659-4F29-8E04-631B7067C533}" srcOrd="4" destOrd="0" presId="urn:microsoft.com/office/officeart/2005/8/layout/vList4"/>
    <dgm:cxn modelId="{7C87F53F-D9A5-4D5F-A43B-9FD81F968FC2}" type="presParOf" srcId="{1E8C246A-F659-4F29-8E04-631B7067C533}" destId="{676A0ADC-53BD-4D43-BB50-B3EFAE020EBC}" srcOrd="0" destOrd="0" presId="urn:microsoft.com/office/officeart/2005/8/layout/vList4"/>
    <dgm:cxn modelId="{D05555F2-94E7-4D44-9AF8-71C87FAE07CC}" type="presParOf" srcId="{1E8C246A-F659-4F29-8E04-631B7067C533}" destId="{C5E9F27E-CCE3-4A03-AB1E-7A887308641D}" srcOrd="1" destOrd="0" presId="urn:microsoft.com/office/officeart/2005/8/layout/vList4"/>
    <dgm:cxn modelId="{6860C900-A195-43AB-9328-E85FCD718F7A}" type="presParOf" srcId="{1E8C246A-F659-4F29-8E04-631B7067C533}" destId="{3E611CB5-760A-490E-8A0D-6C1F83DAA83F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77C9D5-8208-441E-8352-7075971699D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AA30F8-D20B-4CC1-8E09-09D4C66917CE}">
      <dgm:prSet custT="1"/>
      <dgm:spPr/>
      <dgm:t>
        <a:bodyPr/>
        <a:lstStyle/>
        <a:p>
          <a:pPr rtl="0"/>
          <a:r>
            <a:rPr lang="ru-RU" sz="1800" b="1" dirty="0">
              <a:latin typeface="Consolas" pitchFamily="49" charset="0"/>
              <a:cs typeface="Consolas" pitchFamily="49" charset="0"/>
            </a:rPr>
            <a:t>_</a:t>
          </a:r>
          <a:r>
            <a:rPr lang="en-US" sz="1800" b="1" dirty="0" err="1">
              <a:latin typeface="Consolas" pitchFamily="49" charset="0"/>
              <a:cs typeface="Consolas" pitchFamily="49" charset="0"/>
            </a:rPr>
            <a:t>tmain</a:t>
          </a:r>
          <a:r>
            <a:rPr lang="en-US" sz="1800" b="1" dirty="0">
              <a:latin typeface="Consolas" pitchFamily="49" charset="0"/>
              <a:cs typeface="Consolas" pitchFamily="49" charset="0"/>
            </a:rPr>
            <a:t>()/main()/</a:t>
          </a:r>
          <a:r>
            <a:rPr lang="en-US" sz="1800" b="1" dirty="0" err="1">
              <a:latin typeface="Consolas" pitchFamily="49" charset="0"/>
              <a:cs typeface="Consolas" pitchFamily="49" charset="0"/>
            </a:rPr>
            <a:t>WinMain</a:t>
          </a:r>
          <a:r>
            <a:rPr lang="en-US" sz="1800" b="1" dirty="0">
              <a:latin typeface="Consolas" pitchFamily="49" charset="0"/>
              <a:cs typeface="Consolas" pitchFamily="49" charset="0"/>
            </a:rPr>
            <a:t>() </a:t>
          </a:r>
          <a:r>
            <a:rPr lang="en-US" sz="1800" dirty="0"/>
            <a:t>– </a:t>
          </a:r>
          <a:r>
            <a:rPr lang="ru-RU" sz="1800" dirty="0"/>
            <a:t>точка входа</a:t>
          </a:r>
          <a:r>
            <a:rPr lang="en-US" sz="1800" dirty="0"/>
            <a:t> </a:t>
          </a:r>
          <a:r>
            <a:rPr lang="ru-RU" sz="1800" dirty="0"/>
            <a:t>в приложение</a:t>
          </a:r>
          <a:endParaRPr lang="en-US" sz="1800" dirty="0"/>
        </a:p>
      </dgm:t>
    </dgm:pt>
    <dgm:pt modelId="{86BA53B0-7242-48CD-88B2-B7A787285CC4}" type="parTrans" cxnId="{2D923EEB-C11D-4D63-A131-D73757A797F3}">
      <dgm:prSet/>
      <dgm:spPr/>
      <dgm:t>
        <a:bodyPr/>
        <a:lstStyle/>
        <a:p>
          <a:endParaRPr lang="en-US" sz="3200"/>
        </a:p>
      </dgm:t>
    </dgm:pt>
    <dgm:pt modelId="{6B1D662C-66EE-40A6-88DE-21507A1AD2E9}" type="sibTrans" cxnId="{2D923EEB-C11D-4D63-A131-D73757A797F3}">
      <dgm:prSet/>
      <dgm:spPr/>
      <dgm:t>
        <a:bodyPr/>
        <a:lstStyle/>
        <a:p>
          <a:endParaRPr lang="en-US" sz="3200"/>
        </a:p>
      </dgm:t>
    </dgm:pt>
    <dgm:pt modelId="{540A09B0-C731-4A49-A021-6ECC0401138B}">
      <dgm:prSet custT="1"/>
      <dgm:spPr/>
      <dgm:t>
        <a:bodyPr/>
        <a:lstStyle/>
        <a:p>
          <a:pPr rtl="0"/>
          <a:r>
            <a:rPr lang="ru-RU" sz="1800"/>
            <a:t>вызывается 1 раз при запуске процесса</a:t>
          </a:r>
          <a:endParaRPr lang="en-US" sz="1800" dirty="0"/>
        </a:p>
      </dgm:t>
    </dgm:pt>
    <dgm:pt modelId="{32283D18-B434-47C5-A14F-CBF2C8506AE4}" type="parTrans" cxnId="{846662ED-49FF-4947-9D4F-CF22285112DF}">
      <dgm:prSet/>
      <dgm:spPr/>
      <dgm:t>
        <a:bodyPr/>
        <a:lstStyle/>
        <a:p>
          <a:endParaRPr lang="en-US" sz="3200"/>
        </a:p>
      </dgm:t>
    </dgm:pt>
    <dgm:pt modelId="{FED42A95-A837-4417-BC5A-C1FC460A2059}" type="sibTrans" cxnId="{846662ED-49FF-4947-9D4F-CF22285112DF}">
      <dgm:prSet/>
      <dgm:spPr/>
      <dgm:t>
        <a:bodyPr/>
        <a:lstStyle/>
        <a:p>
          <a:endParaRPr lang="en-US" sz="3200"/>
        </a:p>
      </dgm:t>
    </dgm:pt>
    <dgm:pt modelId="{13FA610F-BFF2-4129-BF59-5D401C40996B}">
      <dgm:prSet custT="1"/>
      <dgm:spPr/>
      <dgm:t>
        <a:bodyPr/>
        <a:lstStyle/>
        <a:p>
          <a:pPr rtl="0"/>
          <a:r>
            <a:rPr lang="en-US" sz="1800" b="1" dirty="0" err="1">
              <a:latin typeface="Consolas" pitchFamily="49" charset="0"/>
              <a:cs typeface="Consolas" pitchFamily="49" charset="0"/>
            </a:rPr>
            <a:t>ServiceMain</a:t>
          </a:r>
          <a:r>
            <a:rPr lang="en-US" sz="1800" b="1" dirty="0">
              <a:latin typeface="Consolas" pitchFamily="49" charset="0"/>
              <a:cs typeface="Consolas" pitchFamily="49" charset="0"/>
            </a:rPr>
            <a:t>() </a:t>
          </a:r>
          <a:r>
            <a:rPr lang="en-US" sz="1800" dirty="0"/>
            <a:t>–</a:t>
          </a:r>
          <a:r>
            <a:rPr lang="ru-RU" sz="1800" dirty="0"/>
            <a:t> точка входа конкретной службы (имя может быть любым)</a:t>
          </a:r>
          <a:endParaRPr lang="en-US" sz="1800" dirty="0"/>
        </a:p>
      </dgm:t>
    </dgm:pt>
    <dgm:pt modelId="{A3EFEAF9-50DE-4C97-B432-80FFF1BE691E}" type="parTrans" cxnId="{A7CCE68E-2CAA-413B-A5BB-26478510C10E}">
      <dgm:prSet/>
      <dgm:spPr/>
      <dgm:t>
        <a:bodyPr/>
        <a:lstStyle/>
        <a:p>
          <a:endParaRPr lang="en-US" sz="3200"/>
        </a:p>
      </dgm:t>
    </dgm:pt>
    <dgm:pt modelId="{64D526B9-97E7-4A36-997A-053FA8838AE6}" type="sibTrans" cxnId="{A7CCE68E-2CAA-413B-A5BB-26478510C10E}">
      <dgm:prSet/>
      <dgm:spPr/>
      <dgm:t>
        <a:bodyPr/>
        <a:lstStyle/>
        <a:p>
          <a:endParaRPr lang="en-US" sz="3200"/>
        </a:p>
      </dgm:t>
    </dgm:pt>
    <dgm:pt modelId="{AFFA35E3-FEB9-46D4-9393-3F599462B770}">
      <dgm:prSet custT="1"/>
      <dgm:spPr/>
      <dgm:t>
        <a:bodyPr/>
        <a:lstStyle/>
        <a:p>
          <a:pPr rtl="0"/>
          <a:r>
            <a:rPr lang="ru-RU" sz="1800" dirty="0"/>
            <a:t>вызывается </a:t>
          </a:r>
          <a:r>
            <a:rPr lang="en-US" sz="1800" dirty="0"/>
            <a:t>SCM</a:t>
          </a:r>
          <a:r>
            <a:rPr lang="ru-RU" sz="1800" dirty="0"/>
            <a:t>, когда та стартует службу</a:t>
          </a:r>
          <a:endParaRPr lang="en-US" sz="1800" dirty="0"/>
        </a:p>
      </dgm:t>
    </dgm:pt>
    <dgm:pt modelId="{CAB87839-3B57-433F-AACB-63858D6077D4}" type="parTrans" cxnId="{5D243934-0F7A-47E4-8970-BFD59243A9D4}">
      <dgm:prSet/>
      <dgm:spPr/>
      <dgm:t>
        <a:bodyPr/>
        <a:lstStyle/>
        <a:p>
          <a:endParaRPr lang="en-US" sz="3200"/>
        </a:p>
      </dgm:t>
    </dgm:pt>
    <dgm:pt modelId="{75EFE0D6-D06F-4B0F-AE48-A793D1135E6E}" type="sibTrans" cxnId="{5D243934-0F7A-47E4-8970-BFD59243A9D4}">
      <dgm:prSet/>
      <dgm:spPr/>
      <dgm:t>
        <a:bodyPr/>
        <a:lstStyle/>
        <a:p>
          <a:endParaRPr lang="en-US" sz="3200"/>
        </a:p>
      </dgm:t>
    </dgm:pt>
    <dgm:pt modelId="{94178767-1313-48FF-9491-CBB091349BE4}">
      <dgm:prSet custT="1"/>
      <dgm:spPr/>
      <dgm:t>
        <a:bodyPr/>
        <a:lstStyle/>
        <a:p>
          <a:pPr rtl="0"/>
          <a:r>
            <a:rPr lang="en-US" sz="1800" b="1" dirty="0">
              <a:latin typeface="Consolas" pitchFamily="49" charset="0"/>
              <a:cs typeface="Consolas" pitchFamily="49" charset="0"/>
            </a:rPr>
            <a:t>HandlerEx() </a:t>
          </a:r>
          <a:r>
            <a:rPr lang="en-US" sz="1800" dirty="0"/>
            <a:t>– </a:t>
          </a:r>
          <a:r>
            <a:rPr lang="ru-RU" sz="1800" dirty="0"/>
            <a:t>точка для передачи команд от </a:t>
          </a:r>
          <a:r>
            <a:rPr lang="en-US" sz="1800" dirty="0"/>
            <a:t>SCM </a:t>
          </a:r>
          <a:r>
            <a:rPr lang="ru-RU" sz="1800" dirty="0"/>
            <a:t>в службу (имя любое)</a:t>
          </a:r>
          <a:endParaRPr lang="en-US" sz="1800" dirty="0"/>
        </a:p>
      </dgm:t>
    </dgm:pt>
    <dgm:pt modelId="{FD288D6F-C5E6-4973-B632-7391B940D051}" type="parTrans" cxnId="{418581EC-9989-42B0-847C-83E5F2842649}">
      <dgm:prSet/>
      <dgm:spPr/>
      <dgm:t>
        <a:bodyPr/>
        <a:lstStyle/>
        <a:p>
          <a:endParaRPr lang="en-US" sz="3200"/>
        </a:p>
      </dgm:t>
    </dgm:pt>
    <dgm:pt modelId="{0763BA3C-DF5D-4E9B-94A1-7BD8B5FB8842}" type="sibTrans" cxnId="{418581EC-9989-42B0-847C-83E5F2842649}">
      <dgm:prSet/>
      <dgm:spPr/>
      <dgm:t>
        <a:bodyPr/>
        <a:lstStyle/>
        <a:p>
          <a:endParaRPr lang="en-US" sz="3200"/>
        </a:p>
      </dgm:t>
    </dgm:pt>
    <dgm:pt modelId="{BE3FB0F2-1F58-4282-93C3-7180E67BBDA6}">
      <dgm:prSet custT="1"/>
      <dgm:spPr/>
      <dgm:t>
        <a:bodyPr/>
        <a:lstStyle/>
        <a:p>
          <a:pPr rtl="0"/>
          <a:r>
            <a:rPr lang="ru-RU" sz="1800" dirty="0"/>
            <a:t>вызывается, когда </a:t>
          </a:r>
          <a:r>
            <a:rPr lang="en-US" sz="1800" dirty="0"/>
            <a:t>SCM </a:t>
          </a:r>
          <a:r>
            <a:rPr lang="ru-RU" sz="1800" dirty="0"/>
            <a:t>посылает команду службе</a:t>
          </a:r>
          <a:endParaRPr lang="en-US" sz="1800" dirty="0"/>
        </a:p>
      </dgm:t>
    </dgm:pt>
    <dgm:pt modelId="{34C34B28-15A7-41E2-A77C-243100F798BC}" type="parTrans" cxnId="{6975B402-6299-4B4C-A588-40C52484F759}">
      <dgm:prSet/>
      <dgm:spPr/>
      <dgm:t>
        <a:bodyPr/>
        <a:lstStyle/>
        <a:p>
          <a:endParaRPr lang="en-US" sz="3200"/>
        </a:p>
      </dgm:t>
    </dgm:pt>
    <dgm:pt modelId="{9D292790-473D-4A69-AA5B-52E7DAFAF823}" type="sibTrans" cxnId="{6975B402-6299-4B4C-A588-40C52484F759}">
      <dgm:prSet/>
      <dgm:spPr/>
      <dgm:t>
        <a:bodyPr/>
        <a:lstStyle/>
        <a:p>
          <a:endParaRPr lang="en-US" sz="3200"/>
        </a:p>
      </dgm:t>
    </dgm:pt>
    <dgm:pt modelId="{3CABF016-9C93-4F3B-8BFA-0399C457A5C6}">
      <dgm:prSet custT="1"/>
      <dgm:spPr/>
      <dgm:t>
        <a:bodyPr/>
        <a:lstStyle/>
        <a:p>
          <a:pPr rtl="0"/>
          <a:r>
            <a:rPr lang="ru-RU" sz="1800" dirty="0"/>
            <a:t>завершается, когда закончат работу все службы в процессе</a:t>
          </a:r>
          <a:endParaRPr lang="en-US" sz="1800" dirty="0"/>
        </a:p>
      </dgm:t>
    </dgm:pt>
    <dgm:pt modelId="{0C4FD464-71FB-4DA6-BC00-EC73AF3FB0F3}" type="parTrans" cxnId="{F1865FBB-F167-4C16-9578-CBA1D980B96C}">
      <dgm:prSet/>
      <dgm:spPr/>
      <dgm:t>
        <a:bodyPr/>
        <a:lstStyle/>
        <a:p>
          <a:endParaRPr lang="en-US" sz="3200"/>
        </a:p>
      </dgm:t>
    </dgm:pt>
    <dgm:pt modelId="{CAA84F7E-153B-4AC3-9C1E-2EE4E7AABD43}" type="sibTrans" cxnId="{F1865FBB-F167-4C16-9578-CBA1D980B96C}">
      <dgm:prSet/>
      <dgm:spPr/>
      <dgm:t>
        <a:bodyPr/>
        <a:lstStyle/>
        <a:p>
          <a:endParaRPr lang="en-US" sz="3200"/>
        </a:p>
      </dgm:t>
    </dgm:pt>
    <dgm:pt modelId="{F2CE9036-E7AA-44A7-B756-EBCADBFB4E67}">
      <dgm:prSet custT="1"/>
      <dgm:spPr/>
      <dgm:t>
        <a:bodyPr/>
        <a:lstStyle/>
        <a:p>
          <a:pPr rtl="0"/>
          <a:r>
            <a:rPr lang="ru-RU" sz="1800"/>
            <a:t>завершается, когда служба завершит работу</a:t>
          </a:r>
          <a:endParaRPr lang="ru-RU" sz="1800" dirty="0"/>
        </a:p>
      </dgm:t>
    </dgm:pt>
    <dgm:pt modelId="{B04016F2-EC70-4377-8F44-D38F80BE3361}" type="parTrans" cxnId="{1DAB2B97-CB25-4EDA-AD90-78C4CA6D0ECA}">
      <dgm:prSet/>
      <dgm:spPr/>
      <dgm:t>
        <a:bodyPr/>
        <a:lstStyle/>
        <a:p>
          <a:endParaRPr lang="en-US" sz="3200"/>
        </a:p>
      </dgm:t>
    </dgm:pt>
    <dgm:pt modelId="{09AAE4ED-63FC-41BC-A5EB-BF98A2F438C8}" type="sibTrans" cxnId="{1DAB2B97-CB25-4EDA-AD90-78C4CA6D0ECA}">
      <dgm:prSet/>
      <dgm:spPr/>
      <dgm:t>
        <a:bodyPr/>
        <a:lstStyle/>
        <a:p>
          <a:endParaRPr lang="en-US" sz="3200"/>
        </a:p>
      </dgm:t>
    </dgm:pt>
    <dgm:pt modelId="{FFFA3775-9745-40FA-821D-CF18CD17FF6E}">
      <dgm:prSet custT="1"/>
      <dgm:spPr/>
      <dgm:t>
        <a:bodyPr/>
        <a:lstStyle/>
        <a:p>
          <a:pPr rtl="0"/>
          <a:r>
            <a:rPr lang="ru-RU" sz="1800" dirty="0"/>
            <a:t>число функций = число служб</a:t>
          </a:r>
        </a:p>
      </dgm:t>
    </dgm:pt>
    <dgm:pt modelId="{AFD5BDA8-92DC-4A68-96D5-B8F5B26C42F1}" type="parTrans" cxnId="{52E78B64-8841-4BF4-BDDD-D035C59504D9}">
      <dgm:prSet/>
      <dgm:spPr/>
      <dgm:t>
        <a:bodyPr/>
        <a:lstStyle/>
        <a:p>
          <a:endParaRPr lang="en-US" sz="3200"/>
        </a:p>
      </dgm:t>
    </dgm:pt>
    <dgm:pt modelId="{E777CE9F-2FAB-4A15-B1A5-ADFA7A268868}" type="sibTrans" cxnId="{52E78B64-8841-4BF4-BDDD-D035C59504D9}">
      <dgm:prSet/>
      <dgm:spPr/>
      <dgm:t>
        <a:bodyPr/>
        <a:lstStyle/>
        <a:p>
          <a:endParaRPr lang="en-US" sz="3200"/>
        </a:p>
      </dgm:t>
    </dgm:pt>
    <dgm:pt modelId="{EFC1B3F4-2588-4B5D-AA8A-DB69BE8D3950}">
      <dgm:prSet custT="1"/>
      <dgm:spPr/>
      <dgm:t>
        <a:bodyPr/>
        <a:lstStyle/>
        <a:p>
          <a:pPr rtl="0"/>
          <a:r>
            <a:rPr lang="ru-RU" sz="1800" dirty="0"/>
            <a:t>может быть своя у каждой службы или одна на все</a:t>
          </a:r>
        </a:p>
      </dgm:t>
    </dgm:pt>
    <dgm:pt modelId="{D0A82FD5-EAFB-478B-86B0-20012BC0D330}" type="parTrans" cxnId="{AFED652F-9E28-4063-8FBC-C670ED584C22}">
      <dgm:prSet/>
      <dgm:spPr/>
      <dgm:t>
        <a:bodyPr/>
        <a:lstStyle/>
        <a:p>
          <a:endParaRPr lang="en-US" sz="3200"/>
        </a:p>
      </dgm:t>
    </dgm:pt>
    <dgm:pt modelId="{1C192D2B-1A76-4618-B406-139A5811A7FD}" type="sibTrans" cxnId="{AFED652F-9E28-4063-8FBC-C670ED584C22}">
      <dgm:prSet/>
      <dgm:spPr/>
      <dgm:t>
        <a:bodyPr/>
        <a:lstStyle/>
        <a:p>
          <a:endParaRPr lang="en-US" sz="3200"/>
        </a:p>
      </dgm:t>
    </dgm:pt>
    <dgm:pt modelId="{684DF424-D5ED-490B-B02C-BA319DDB0D2B}" type="pres">
      <dgm:prSet presAssocID="{8177C9D5-8208-441E-8352-7075971699D0}" presName="linear" presStyleCnt="0">
        <dgm:presLayoutVars>
          <dgm:dir/>
          <dgm:animLvl val="lvl"/>
          <dgm:resizeHandles val="exact"/>
        </dgm:presLayoutVars>
      </dgm:prSet>
      <dgm:spPr/>
    </dgm:pt>
    <dgm:pt modelId="{137249C1-1F6E-4A31-B589-7817119972E2}" type="pres">
      <dgm:prSet presAssocID="{E8AA30F8-D20B-4CC1-8E09-09D4C66917CE}" presName="parentLin" presStyleCnt="0"/>
      <dgm:spPr/>
    </dgm:pt>
    <dgm:pt modelId="{42487E02-E20E-4112-9CC8-9F2EBE9E674B}" type="pres">
      <dgm:prSet presAssocID="{E8AA30F8-D20B-4CC1-8E09-09D4C66917CE}" presName="parentLeftMargin" presStyleLbl="node1" presStyleIdx="0" presStyleCnt="3"/>
      <dgm:spPr/>
    </dgm:pt>
    <dgm:pt modelId="{AC3B5A5C-975B-48D2-B9A4-70AD8A64A0C3}" type="pres">
      <dgm:prSet presAssocID="{E8AA30F8-D20B-4CC1-8E09-09D4C66917C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AFFA992-3EC8-4336-9729-649B79419616}" type="pres">
      <dgm:prSet presAssocID="{E8AA30F8-D20B-4CC1-8E09-09D4C66917CE}" presName="negativeSpace" presStyleCnt="0"/>
      <dgm:spPr/>
    </dgm:pt>
    <dgm:pt modelId="{AF9CA52A-5816-482F-9C03-8BE203AAAD77}" type="pres">
      <dgm:prSet presAssocID="{E8AA30F8-D20B-4CC1-8E09-09D4C66917CE}" presName="childText" presStyleLbl="conFgAcc1" presStyleIdx="0" presStyleCnt="3">
        <dgm:presLayoutVars>
          <dgm:bulletEnabled val="1"/>
        </dgm:presLayoutVars>
      </dgm:prSet>
      <dgm:spPr/>
    </dgm:pt>
    <dgm:pt modelId="{A5864E80-918B-489C-9853-FE7962452A1B}" type="pres">
      <dgm:prSet presAssocID="{6B1D662C-66EE-40A6-88DE-21507A1AD2E9}" presName="spaceBetweenRectangles" presStyleCnt="0"/>
      <dgm:spPr/>
    </dgm:pt>
    <dgm:pt modelId="{CB65B1B6-BB3B-4274-AB31-7D734A98E8EC}" type="pres">
      <dgm:prSet presAssocID="{13FA610F-BFF2-4129-BF59-5D401C40996B}" presName="parentLin" presStyleCnt="0"/>
      <dgm:spPr/>
    </dgm:pt>
    <dgm:pt modelId="{3340D33F-A36C-4AEE-BFC8-967A3260FC7F}" type="pres">
      <dgm:prSet presAssocID="{13FA610F-BFF2-4129-BF59-5D401C40996B}" presName="parentLeftMargin" presStyleLbl="node1" presStyleIdx="0" presStyleCnt="3"/>
      <dgm:spPr/>
    </dgm:pt>
    <dgm:pt modelId="{9242A1B8-A1E3-4E9E-9F99-9E5AB1AB6B5D}" type="pres">
      <dgm:prSet presAssocID="{13FA610F-BFF2-4129-BF59-5D401C40996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9D0CAF3-40B5-4B96-88D8-69F67B1C5997}" type="pres">
      <dgm:prSet presAssocID="{13FA610F-BFF2-4129-BF59-5D401C40996B}" presName="negativeSpace" presStyleCnt="0"/>
      <dgm:spPr/>
    </dgm:pt>
    <dgm:pt modelId="{D5B76157-8FF0-495D-9A7B-6D83725D5E5B}" type="pres">
      <dgm:prSet presAssocID="{13FA610F-BFF2-4129-BF59-5D401C40996B}" presName="childText" presStyleLbl="conFgAcc1" presStyleIdx="1" presStyleCnt="3">
        <dgm:presLayoutVars>
          <dgm:bulletEnabled val="1"/>
        </dgm:presLayoutVars>
      </dgm:prSet>
      <dgm:spPr/>
    </dgm:pt>
    <dgm:pt modelId="{621D3644-779A-4EB2-BDA6-ED5D321C6643}" type="pres">
      <dgm:prSet presAssocID="{64D526B9-97E7-4A36-997A-053FA8838AE6}" presName="spaceBetweenRectangles" presStyleCnt="0"/>
      <dgm:spPr/>
    </dgm:pt>
    <dgm:pt modelId="{1EB4099E-A86E-4352-BA4C-B72E0162818D}" type="pres">
      <dgm:prSet presAssocID="{94178767-1313-48FF-9491-CBB091349BE4}" presName="parentLin" presStyleCnt="0"/>
      <dgm:spPr/>
    </dgm:pt>
    <dgm:pt modelId="{3013CA26-15E5-4DCA-AD49-65AE71C76033}" type="pres">
      <dgm:prSet presAssocID="{94178767-1313-48FF-9491-CBB091349BE4}" presName="parentLeftMargin" presStyleLbl="node1" presStyleIdx="1" presStyleCnt="3"/>
      <dgm:spPr/>
    </dgm:pt>
    <dgm:pt modelId="{29732DAF-DD93-41DA-ABC2-CD1F60BFFECD}" type="pres">
      <dgm:prSet presAssocID="{94178767-1313-48FF-9491-CBB091349BE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290AC75-93ED-4D6F-A0BB-1A784F4DD3D0}" type="pres">
      <dgm:prSet presAssocID="{94178767-1313-48FF-9491-CBB091349BE4}" presName="negativeSpace" presStyleCnt="0"/>
      <dgm:spPr/>
    </dgm:pt>
    <dgm:pt modelId="{AC143FA0-B6BA-4850-BF6B-8CF2CBB55524}" type="pres">
      <dgm:prSet presAssocID="{94178767-1313-48FF-9491-CBB091349BE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975B402-6299-4B4C-A588-40C52484F759}" srcId="{94178767-1313-48FF-9491-CBB091349BE4}" destId="{BE3FB0F2-1F58-4282-93C3-7180E67BBDA6}" srcOrd="0" destOrd="0" parTransId="{34C34B28-15A7-41E2-A77C-243100F798BC}" sibTransId="{9D292790-473D-4A69-AA5B-52E7DAFAF823}"/>
    <dgm:cxn modelId="{7F8A7B06-8CE4-4641-BD5B-4F04588FEBB4}" type="presOf" srcId="{FFFA3775-9745-40FA-821D-CF18CD17FF6E}" destId="{D5B76157-8FF0-495D-9A7B-6D83725D5E5B}" srcOrd="0" destOrd="2" presId="urn:microsoft.com/office/officeart/2005/8/layout/list1"/>
    <dgm:cxn modelId="{112A7817-B19C-44B2-A578-29F669B4E0C8}" type="presOf" srcId="{E8AA30F8-D20B-4CC1-8E09-09D4C66917CE}" destId="{AC3B5A5C-975B-48D2-B9A4-70AD8A64A0C3}" srcOrd="1" destOrd="0" presId="urn:microsoft.com/office/officeart/2005/8/layout/list1"/>
    <dgm:cxn modelId="{516F561A-342E-4A95-A728-5E67A61601BE}" type="presOf" srcId="{AFFA35E3-FEB9-46D4-9393-3F599462B770}" destId="{D5B76157-8FF0-495D-9A7B-6D83725D5E5B}" srcOrd="0" destOrd="0" presId="urn:microsoft.com/office/officeart/2005/8/layout/list1"/>
    <dgm:cxn modelId="{AFED652F-9E28-4063-8FBC-C670ED584C22}" srcId="{94178767-1313-48FF-9491-CBB091349BE4}" destId="{EFC1B3F4-2588-4B5D-AA8A-DB69BE8D3950}" srcOrd="1" destOrd="0" parTransId="{D0A82FD5-EAFB-478B-86B0-20012BC0D330}" sibTransId="{1C192D2B-1A76-4618-B406-139A5811A7FD}"/>
    <dgm:cxn modelId="{5C707B31-7A65-4ECE-92CE-B80699E060EB}" type="presOf" srcId="{8177C9D5-8208-441E-8352-7075971699D0}" destId="{684DF424-D5ED-490B-B02C-BA319DDB0D2B}" srcOrd="0" destOrd="0" presId="urn:microsoft.com/office/officeart/2005/8/layout/list1"/>
    <dgm:cxn modelId="{5D243934-0F7A-47E4-8970-BFD59243A9D4}" srcId="{13FA610F-BFF2-4129-BF59-5D401C40996B}" destId="{AFFA35E3-FEB9-46D4-9393-3F599462B770}" srcOrd="0" destOrd="0" parTransId="{CAB87839-3B57-433F-AACB-63858D6077D4}" sibTransId="{75EFE0D6-D06F-4B0F-AE48-A793D1135E6E}"/>
    <dgm:cxn modelId="{3AC32A3C-0E93-404F-A855-F4F7877B8001}" type="presOf" srcId="{3CABF016-9C93-4F3B-8BFA-0399C457A5C6}" destId="{AF9CA52A-5816-482F-9C03-8BE203AAAD77}" srcOrd="0" destOrd="1" presId="urn:microsoft.com/office/officeart/2005/8/layout/list1"/>
    <dgm:cxn modelId="{52E78B64-8841-4BF4-BDDD-D035C59504D9}" srcId="{13FA610F-BFF2-4129-BF59-5D401C40996B}" destId="{FFFA3775-9745-40FA-821D-CF18CD17FF6E}" srcOrd="2" destOrd="0" parTransId="{AFD5BDA8-92DC-4A68-96D5-B8F5B26C42F1}" sibTransId="{E777CE9F-2FAB-4A15-B1A5-ADFA7A268868}"/>
    <dgm:cxn modelId="{A6FC0549-960D-4477-B210-6471F62F78A6}" type="presOf" srcId="{BE3FB0F2-1F58-4282-93C3-7180E67BBDA6}" destId="{AC143FA0-B6BA-4850-BF6B-8CF2CBB55524}" srcOrd="0" destOrd="0" presId="urn:microsoft.com/office/officeart/2005/8/layout/list1"/>
    <dgm:cxn modelId="{A005E96C-A19D-442D-A500-E1CA9299BA35}" type="presOf" srcId="{94178767-1313-48FF-9491-CBB091349BE4}" destId="{29732DAF-DD93-41DA-ABC2-CD1F60BFFECD}" srcOrd="1" destOrd="0" presId="urn:microsoft.com/office/officeart/2005/8/layout/list1"/>
    <dgm:cxn modelId="{D9545054-FCF9-4DDC-B147-38110A81ACC8}" type="presOf" srcId="{F2CE9036-E7AA-44A7-B756-EBCADBFB4E67}" destId="{D5B76157-8FF0-495D-9A7B-6D83725D5E5B}" srcOrd="0" destOrd="1" presId="urn:microsoft.com/office/officeart/2005/8/layout/list1"/>
    <dgm:cxn modelId="{01B64386-72EA-4F6B-AEF8-BB0E7A6B72D1}" type="presOf" srcId="{E8AA30F8-D20B-4CC1-8E09-09D4C66917CE}" destId="{42487E02-E20E-4112-9CC8-9F2EBE9E674B}" srcOrd="0" destOrd="0" presId="urn:microsoft.com/office/officeart/2005/8/layout/list1"/>
    <dgm:cxn modelId="{A7CCE68E-2CAA-413B-A5BB-26478510C10E}" srcId="{8177C9D5-8208-441E-8352-7075971699D0}" destId="{13FA610F-BFF2-4129-BF59-5D401C40996B}" srcOrd="1" destOrd="0" parTransId="{A3EFEAF9-50DE-4C97-B432-80FFF1BE691E}" sibTransId="{64D526B9-97E7-4A36-997A-053FA8838AE6}"/>
    <dgm:cxn modelId="{D007FB8E-E9C1-463E-8D48-B54DEA41B57A}" type="presOf" srcId="{EFC1B3F4-2588-4B5D-AA8A-DB69BE8D3950}" destId="{AC143FA0-B6BA-4850-BF6B-8CF2CBB55524}" srcOrd="0" destOrd="1" presId="urn:microsoft.com/office/officeart/2005/8/layout/list1"/>
    <dgm:cxn modelId="{1DAB2B97-CB25-4EDA-AD90-78C4CA6D0ECA}" srcId="{13FA610F-BFF2-4129-BF59-5D401C40996B}" destId="{F2CE9036-E7AA-44A7-B756-EBCADBFB4E67}" srcOrd="1" destOrd="0" parTransId="{B04016F2-EC70-4377-8F44-D38F80BE3361}" sibTransId="{09AAE4ED-63FC-41BC-A5EB-BF98A2F438C8}"/>
    <dgm:cxn modelId="{F48A9E9F-E279-49D2-901F-71E2A6F827BC}" type="presOf" srcId="{94178767-1313-48FF-9491-CBB091349BE4}" destId="{3013CA26-15E5-4DCA-AD49-65AE71C76033}" srcOrd="0" destOrd="0" presId="urn:microsoft.com/office/officeart/2005/8/layout/list1"/>
    <dgm:cxn modelId="{15330BAE-C019-400D-91A7-BCDC73C05C46}" type="presOf" srcId="{540A09B0-C731-4A49-A021-6ECC0401138B}" destId="{AF9CA52A-5816-482F-9C03-8BE203AAAD77}" srcOrd="0" destOrd="0" presId="urn:microsoft.com/office/officeart/2005/8/layout/list1"/>
    <dgm:cxn modelId="{F1865FBB-F167-4C16-9578-CBA1D980B96C}" srcId="{E8AA30F8-D20B-4CC1-8E09-09D4C66917CE}" destId="{3CABF016-9C93-4F3B-8BFA-0399C457A5C6}" srcOrd="1" destOrd="0" parTransId="{0C4FD464-71FB-4DA6-BC00-EC73AF3FB0F3}" sibTransId="{CAA84F7E-153B-4AC3-9C1E-2EE4E7AABD43}"/>
    <dgm:cxn modelId="{A5E0A6C8-1ED8-45A0-BFBF-FB5732B7073D}" type="presOf" srcId="{13FA610F-BFF2-4129-BF59-5D401C40996B}" destId="{9242A1B8-A1E3-4E9E-9F99-9E5AB1AB6B5D}" srcOrd="1" destOrd="0" presId="urn:microsoft.com/office/officeart/2005/8/layout/list1"/>
    <dgm:cxn modelId="{6F59C1E1-45C7-4E69-8D74-1DC7A04A1B2C}" type="presOf" srcId="{13FA610F-BFF2-4129-BF59-5D401C40996B}" destId="{3340D33F-A36C-4AEE-BFC8-967A3260FC7F}" srcOrd="0" destOrd="0" presId="urn:microsoft.com/office/officeart/2005/8/layout/list1"/>
    <dgm:cxn modelId="{2D923EEB-C11D-4D63-A131-D73757A797F3}" srcId="{8177C9D5-8208-441E-8352-7075971699D0}" destId="{E8AA30F8-D20B-4CC1-8E09-09D4C66917CE}" srcOrd="0" destOrd="0" parTransId="{86BA53B0-7242-48CD-88B2-B7A787285CC4}" sibTransId="{6B1D662C-66EE-40A6-88DE-21507A1AD2E9}"/>
    <dgm:cxn modelId="{418581EC-9989-42B0-847C-83E5F2842649}" srcId="{8177C9D5-8208-441E-8352-7075971699D0}" destId="{94178767-1313-48FF-9491-CBB091349BE4}" srcOrd="2" destOrd="0" parTransId="{FD288D6F-C5E6-4973-B632-7391B940D051}" sibTransId="{0763BA3C-DF5D-4E9B-94A1-7BD8B5FB8842}"/>
    <dgm:cxn modelId="{846662ED-49FF-4947-9D4F-CF22285112DF}" srcId="{E8AA30F8-D20B-4CC1-8E09-09D4C66917CE}" destId="{540A09B0-C731-4A49-A021-6ECC0401138B}" srcOrd="0" destOrd="0" parTransId="{32283D18-B434-47C5-A14F-CBF2C8506AE4}" sibTransId="{FED42A95-A837-4417-BC5A-C1FC460A2059}"/>
    <dgm:cxn modelId="{E87A6DA6-D80B-41E8-AA25-81C2B23EEE81}" type="presParOf" srcId="{684DF424-D5ED-490B-B02C-BA319DDB0D2B}" destId="{137249C1-1F6E-4A31-B589-7817119972E2}" srcOrd="0" destOrd="0" presId="urn:microsoft.com/office/officeart/2005/8/layout/list1"/>
    <dgm:cxn modelId="{D7F7C999-F299-403D-80B9-A3DCAC522D8A}" type="presParOf" srcId="{137249C1-1F6E-4A31-B589-7817119972E2}" destId="{42487E02-E20E-4112-9CC8-9F2EBE9E674B}" srcOrd="0" destOrd="0" presId="urn:microsoft.com/office/officeart/2005/8/layout/list1"/>
    <dgm:cxn modelId="{7CB4CE67-50DB-46BA-A772-EEB7E83A3014}" type="presParOf" srcId="{137249C1-1F6E-4A31-B589-7817119972E2}" destId="{AC3B5A5C-975B-48D2-B9A4-70AD8A64A0C3}" srcOrd="1" destOrd="0" presId="urn:microsoft.com/office/officeart/2005/8/layout/list1"/>
    <dgm:cxn modelId="{C75D55ED-6881-4DB2-8ECB-057C55132DD1}" type="presParOf" srcId="{684DF424-D5ED-490B-B02C-BA319DDB0D2B}" destId="{5AFFA992-3EC8-4336-9729-649B79419616}" srcOrd="1" destOrd="0" presId="urn:microsoft.com/office/officeart/2005/8/layout/list1"/>
    <dgm:cxn modelId="{643C8ADD-AF2C-4999-A83B-17883F5EAC1D}" type="presParOf" srcId="{684DF424-D5ED-490B-B02C-BA319DDB0D2B}" destId="{AF9CA52A-5816-482F-9C03-8BE203AAAD77}" srcOrd="2" destOrd="0" presId="urn:microsoft.com/office/officeart/2005/8/layout/list1"/>
    <dgm:cxn modelId="{C864DA5E-206C-40D6-B642-CDD3584D1CC2}" type="presParOf" srcId="{684DF424-D5ED-490B-B02C-BA319DDB0D2B}" destId="{A5864E80-918B-489C-9853-FE7962452A1B}" srcOrd="3" destOrd="0" presId="urn:microsoft.com/office/officeart/2005/8/layout/list1"/>
    <dgm:cxn modelId="{167DB22C-BA67-4F01-92C0-A02C64CA0833}" type="presParOf" srcId="{684DF424-D5ED-490B-B02C-BA319DDB0D2B}" destId="{CB65B1B6-BB3B-4274-AB31-7D734A98E8EC}" srcOrd="4" destOrd="0" presId="urn:microsoft.com/office/officeart/2005/8/layout/list1"/>
    <dgm:cxn modelId="{ABB49073-C697-412C-924C-24EF9416D5BF}" type="presParOf" srcId="{CB65B1B6-BB3B-4274-AB31-7D734A98E8EC}" destId="{3340D33F-A36C-4AEE-BFC8-967A3260FC7F}" srcOrd="0" destOrd="0" presId="urn:microsoft.com/office/officeart/2005/8/layout/list1"/>
    <dgm:cxn modelId="{51D05E0C-468F-4D55-AD57-AA579EC3DCB1}" type="presParOf" srcId="{CB65B1B6-BB3B-4274-AB31-7D734A98E8EC}" destId="{9242A1B8-A1E3-4E9E-9F99-9E5AB1AB6B5D}" srcOrd="1" destOrd="0" presId="urn:microsoft.com/office/officeart/2005/8/layout/list1"/>
    <dgm:cxn modelId="{E4A1E553-564E-4296-9A00-A2B420569A6A}" type="presParOf" srcId="{684DF424-D5ED-490B-B02C-BA319DDB0D2B}" destId="{39D0CAF3-40B5-4B96-88D8-69F67B1C5997}" srcOrd="5" destOrd="0" presId="urn:microsoft.com/office/officeart/2005/8/layout/list1"/>
    <dgm:cxn modelId="{204882FE-654C-4FC6-A7D7-346C753205D0}" type="presParOf" srcId="{684DF424-D5ED-490B-B02C-BA319DDB0D2B}" destId="{D5B76157-8FF0-495D-9A7B-6D83725D5E5B}" srcOrd="6" destOrd="0" presId="urn:microsoft.com/office/officeart/2005/8/layout/list1"/>
    <dgm:cxn modelId="{BCEA1A4E-AE13-40FD-9B88-D8B4DF1F7219}" type="presParOf" srcId="{684DF424-D5ED-490B-B02C-BA319DDB0D2B}" destId="{621D3644-779A-4EB2-BDA6-ED5D321C6643}" srcOrd="7" destOrd="0" presId="urn:microsoft.com/office/officeart/2005/8/layout/list1"/>
    <dgm:cxn modelId="{AE3BAB5C-3BE1-48B4-8C93-36744936228C}" type="presParOf" srcId="{684DF424-D5ED-490B-B02C-BA319DDB0D2B}" destId="{1EB4099E-A86E-4352-BA4C-B72E0162818D}" srcOrd="8" destOrd="0" presId="urn:microsoft.com/office/officeart/2005/8/layout/list1"/>
    <dgm:cxn modelId="{05609C5A-3F9D-4989-805C-660F9F44EE48}" type="presParOf" srcId="{1EB4099E-A86E-4352-BA4C-B72E0162818D}" destId="{3013CA26-15E5-4DCA-AD49-65AE71C76033}" srcOrd="0" destOrd="0" presId="urn:microsoft.com/office/officeart/2005/8/layout/list1"/>
    <dgm:cxn modelId="{974BDF95-9194-476E-BEB9-8D687E31E1BC}" type="presParOf" srcId="{1EB4099E-A86E-4352-BA4C-B72E0162818D}" destId="{29732DAF-DD93-41DA-ABC2-CD1F60BFFECD}" srcOrd="1" destOrd="0" presId="urn:microsoft.com/office/officeart/2005/8/layout/list1"/>
    <dgm:cxn modelId="{60F75BAC-C2F4-4CB6-9D4C-61AC6859D8F9}" type="presParOf" srcId="{684DF424-D5ED-490B-B02C-BA319DDB0D2B}" destId="{2290AC75-93ED-4D6F-A0BB-1A784F4DD3D0}" srcOrd="9" destOrd="0" presId="urn:microsoft.com/office/officeart/2005/8/layout/list1"/>
    <dgm:cxn modelId="{75695691-B1DF-4408-8DF9-ED7EAC613129}" type="presParOf" srcId="{684DF424-D5ED-490B-B02C-BA319DDB0D2B}" destId="{AC143FA0-B6BA-4850-BF6B-8CF2CBB5552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15A12A-1734-48F8-8394-B65EF9D82C28}">
      <dsp:nvSpPr>
        <dsp:cNvPr id="0" name=""/>
        <dsp:cNvSpPr/>
      </dsp:nvSpPr>
      <dsp:spPr>
        <a:xfrm>
          <a:off x="0" y="0"/>
          <a:ext cx="10515600" cy="1359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Долгие операции</a:t>
          </a:r>
          <a:endParaRPr lang="en-US" sz="26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baseline="0" dirty="0"/>
            <a:t>Бизнес-процессы </a:t>
          </a:r>
          <a:r>
            <a:rPr lang="en-US" sz="2000" kern="1200" baseline="0" dirty="0"/>
            <a:t>(workflow) 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/>
            <a:t>Длинные транзакции</a:t>
          </a:r>
          <a:endParaRPr lang="en-US" sz="2000" kern="1200" dirty="0"/>
        </a:p>
      </dsp:txBody>
      <dsp:txXfrm>
        <a:off x="2239099" y="0"/>
        <a:ext cx="8276500" cy="1359793"/>
      </dsp:txXfrm>
    </dsp:sp>
    <dsp:sp modelId="{6F01461A-0190-4AC8-B16E-0E178DEE74F1}">
      <dsp:nvSpPr>
        <dsp:cNvPr id="0" name=""/>
        <dsp:cNvSpPr/>
      </dsp:nvSpPr>
      <dsp:spPr>
        <a:xfrm>
          <a:off x="135979" y="135979"/>
          <a:ext cx="2103120" cy="10878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D53130-6B01-4FA9-AB68-76577CF56EC1}">
      <dsp:nvSpPr>
        <dsp:cNvPr id="0" name=""/>
        <dsp:cNvSpPr/>
      </dsp:nvSpPr>
      <dsp:spPr>
        <a:xfrm>
          <a:off x="0" y="1495772"/>
          <a:ext cx="10515600" cy="1359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baseline="0" dirty="0"/>
            <a:t>Регулярные</a:t>
          </a:r>
          <a:r>
            <a:rPr lang="en-US" sz="2600" kern="1200" baseline="0" dirty="0"/>
            <a:t>/</a:t>
          </a:r>
          <a:r>
            <a:rPr lang="ru-RU" sz="2600" kern="1200" baseline="0" dirty="0" err="1"/>
            <a:t>запланированне</a:t>
          </a:r>
          <a:r>
            <a:rPr lang="en-US" sz="2600" kern="1200" baseline="0" dirty="0"/>
            <a:t> (scheduled)</a:t>
          </a:r>
          <a:r>
            <a:rPr lang="ru-RU" sz="2600" kern="1200" baseline="0" dirty="0"/>
            <a:t> действия</a:t>
          </a:r>
          <a:endParaRPr lang="en-US" sz="2600" kern="1200" dirty="0"/>
        </a:p>
      </dsp:txBody>
      <dsp:txXfrm>
        <a:off x="2239099" y="1495772"/>
        <a:ext cx="8276500" cy="1359793"/>
      </dsp:txXfrm>
    </dsp:sp>
    <dsp:sp modelId="{06E5D516-EB17-4D05-AE94-0DD2A86D1310}">
      <dsp:nvSpPr>
        <dsp:cNvPr id="0" name=""/>
        <dsp:cNvSpPr/>
      </dsp:nvSpPr>
      <dsp:spPr>
        <a:xfrm>
          <a:off x="135979" y="1631751"/>
          <a:ext cx="2103120" cy="10878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7000" b="-7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A0ADC-53BD-4D43-BB50-B3EFAE020EBC}">
      <dsp:nvSpPr>
        <dsp:cNvPr id="0" name=""/>
        <dsp:cNvSpPr/>
      </dsp:nvSpPr>
      <dsp:spPr>
        <a:xfrm>
          <a:off x="0" y="2991544"/>
          <a:ext cx="10515600" cy="1359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baseline="0" dirty="0"/>
            <a:t>Работа с повышенными привилегиями</a:t>
          </a:r>
          <a:endParaRPr lang="en-US" sz="2600" kern="1200" dirty="0"/>
        </a:p>
      </dsp:txBody>
      <dsp:txXfrm>
        <a:off x="2239099" y="2991544"/>
        <a:ext cx="8276500" cy="1359793"/>
      </dsp:txXfrm>
    </dsp:sp>
    <dsp:sp modelId="{C5E9F27E-CCE3-4A03-AB1E-7A887308641D}">
      <dsp:nvSpPr>
        <dsp:cNvPr id="0" name=""/>
        <dsp:cNvSpPr/>
      </dsp:nvSpPr>
      <dsp:spPr>
        <a:xfrm>
          <a:off x="135979" y="3127524"/>
          <a:ext cx="2103120" cy="1087834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4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9CA52A-5816-482F-9C03-8BE203AAAD77}">
      <dsp:nvSpPr>
        <dsp:cNvPr id="0" name=""/>
        <dsp:cNvSpPr/>
      </dsp:nvSpPr>
      <dsp:spPr>
        <a:xfrm>
          <a:off x="0" y="296129"/>
          <a:ext cx="7351551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0562" tIns="374904" rIns="570562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/>
            <a:t>вызывается 1 раз при запуске процесса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/>
            <a:t>завершается, когда закончат работу все службы в процессе</a:t>
          </a:r>
          <a:endParaRPr lang="en-US" sz="1800" kern="1200" dirty="0"/>
        </a:p>
      </dsp:txBody>
      <dsp:txXfrm>
        <a:off x="0" y="296129"/>
        <a:ext cx="7351551" cy="1048950"/>
      </dsp:txXfrm>
    </dsp:sp>
    <dsp:sp modelId="{AC3B5A5C-975B-48D2-B9A4-70AD8A64A0C3}">
      <dsp:nvSpPr>
        <dsp:cNvPr id="0" name=""/>
        <dsp:cNvSpPr/>
      </dsp:nvSpPr>
      <dsp:spPr>
        <a:xfrm>
          <a:off x="367577" y="30449"/>
          <a:ext cx="514608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510" tIns="0" rIns="194510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>
              <a:latin typeface="Consolas" pitchFamily="49" charset="0"/>
              <a:cs typeface="Consolas" pitchFamily="49" charset="0"/>
            </a:rPr>
            <a:t>_</a:t>
          </a:r>
          <a:r>
            <a:rPr lang="en-US" sz="1800" b="1" kern="1200" dirty="0" err="1">
              <a:latin typeface="Consolas" pitchFamily="49" charset="0"/>
              <a:cs typeface="Consolas" pitchFamily="49" charset="0"/>
            </a:rPr>
            <a:t>tmain</a:t>
          </a:r>
          <a:r>
            <a:rPr lang="en-US" sz="1800" b="1" kern="1200" dirty="0">
              <a:latin typeface="Consolas" pitchFamily="49" charset="0"/>
              <a:cs typeface="Consolas" pitchFamily="49" charset="0"/>
            </a:rPr>
            <a:t>()/main()/</a:t>
          </a:r>
          <a:r>
            <a:rPr lang="en-US" sz="1800" b="1" kern="1200" dirty="0" err="1">
              <a:latin typeface="Consolas" pitchFamily="49" charset="0"/>
              <a:cs typeface="Consolas" pitchFamily="49" charset="0"/>
            </a:rPr>
            <a:t>WinMain</a:t>
          </a:r>
          <a:r>
            <a:rPr lang="en-US" sz="1800" b="1" kern="1200" dirty="0">
              <a:latin typeface="Consolas" pitchFamily="49" charset="0"/>
              <a:cs typeface="Consolas" pitchFamily="49" charset="0"/>
            </a:rPr>
            <a:t>() </a:t>
          </a:r>
          <a:r>
            <a:rPr lang="en-US" sz="1800" kern="1200" dirty="0"/>
            <a:t>– </a:t>
          </a:r>
          <a:r>
            <a:rPr lang="ru-RU" sz="1800" kern="1200" dirty="0"/>
            <a:t>точка входа</a:t>
          </a:r>
          <a:r>
            <a:rPr lang="en-US" sz="1800" kern="1200" dirty="0"/>
            <a:t> </a:t>
          </a:r>
          <a:r>
            <a:rPr lang="ru-RU" sz="1800" kern="1200" dirty="0"/>
            <a:t>в приложение</a:t>
          </a:r>
          <a:endParaRPr lang="en-US" sz="1800" kern="1200" dirty="0"/>
        </a:p>
      </dsp:txBody>
      <dsp:txXfrm>
        <a:off x="393516" y="56388"/>
        <a:ext cx="5094207" cy="479482"/>
      </dsp:txXfrm>
    </dsp:sp>
    <dsp:sp modelId="{D5B76157-8FF0-495D-9A7B-6D83725D5E5B}">
      <dsp:nvSpPr>
        <dsp:cNvPr id="0" name=""/>
        <dsp:cNvSpPr/>
      </dsp:nvSpPr>
      <dsp:spPr>
        <a:xfrm>
          <a:off x="0" y="1707959"/>
          <a:ext cx="7351551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0562" tIns="374904" rIns="570562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/>
            <a:t>вызывается </a:t>
          </a:r>
          <a:r>
            <a:rPr lang="en-US" sz="1800" kern="1200" dirty="0"/>
            <a:t>SCM</a:t>
          </a:r>
          <a:r>
            <a:rPr lang="ru-RU" sz="1800" kern="1200" dirty="0"/>
            <a:t>, когда та стартует службу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/>
            <a:t>завершается, когда служба завершит работу</a:t>
          </a:r>
          <a:endParaRPr lang="ru-RU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/>
            <a:t>число функций = число служб</a:t>
          </a:r>
        </a:p>
      </dsp:txBody>
      <dsp:txXfrm>
        <a:off x="0" y="1707959"/>
        <a:ext cx="7351551" cy="1360800"/>
      </dsp:txXfrm>
    </dsp:sp>
    <dsp:sp modelId="{9242A1B8-A1E3-4E9E-9F99-9E5AB1AB6B5D}">
      <dsp:nvSpPr>
        <dsp:cNvPr id="0" name=""/>
        <dsp:cNvSpPr/>
      </dsp:nvSpPr>
      <dsp:spPr>
        <a:xfrm>
          <a:off x="367577" y="1442279"/>
          <a:ext cx="514608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510" tIns="0" rIns="194510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latin typeface="Consolas" pitchFamily="49" charset="0"/>
              <a:cs typeface="Consolas" pitchFamily="49" charset="0"/>
            </a:rPr>
            <a:t>ServiceMain</a:t>
          </a:r>
          <a:r>
            <a:rPr lang="en-US" sz="1800" b="1" kern="1200" dirty="0">
              <a:latin typeface="Consolas" pitchFamily="49" charset="0"/>
              <a:cs typeface="Consolas" pitchFamily="49" charset="0"/>
            </a:rPr>
            <a:t>() </a:t>
          </a:r>
          <a:r>
            <a:rPr lang="en-US" sz="1800" kern="1200" dirty="0"/>
            <a:t>–</a:t>
          </a:r>
          <a:r>
            <a:rPr lang="ru-RU" sz="1800" kern="1200" dirty="0"/>
            <a:t> точка входа конкретной службы (имя может быть любым)</a:t>
          </a:r>
          <a:endParaRPr lang="en-US" sz="1800" kern="1200" dirty="0"/>
        </a:p>
      </dsp:txBody>
      <dsp:txXfrm>
        <a:off x="393516" y="1468218"/>
        <a:ext cx="5094207" cy="479482"/>
      </dsp:txXfrm>
    </dsp:sp>
    <dsp:sp modelId="{AC143FA0-B6BA-4850-BF6B-8CF2CBB55524}">
      <dsp:nvSpPr>
        <dsp:cNvPr id="0" name=""/>
        <dsp:cNvSpPr/>
      </dsp:nvSpPr>
      <dsp:spPr>
        <a:xfrm>
          <a:off x="0" y="3431640"/>
          <a:ext cx="7351551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0562" tIns="374904" rIns="570562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/>
            <a:t>вызывается, когда </a:t>
          </a:r>
          <a:r>
            <a:rPr lang="en-US" sz="1800" kern="1200" dirty="0"/>
            <a:t>SCM </a:t>
          </a:r>
          <a:r>
            <a:rPr lang="ru-RU" sz="1800" kern="1200" dirty="0"/>
            <a:t>посылает команду службе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/>
            <a:t>может быть своя у каждой службы или одна на все</a:t>
          </a:r>
        </a:p>
      </dsp:txBody>
      <dsp:txXfrm>
        <a:off x="0" y="3431640"/>
        <a:ext cx="7351551" cy="1048950"/>
      </dsp:txXfrm>
    </dsp:sp>
    <dsp:sp modelId="{29732DAF-DD93-41DA-ABC2-CD1F60BFFECD}">
      <dsp:nvSpPr>
        <dsp:cNvPr id="0" name=""/>
        <dsp:cNvSpPr/>
      </dsp:nvSpPr>
      <dsp:spPr>
        <a:xfrm>
          <a:off x="367577" y="3165959"/>
          <a:ext cx="514608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510" tIns="0" rIns="194510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onsolas" pitchFamily="49" charset="0"/>
              <a:cs typeface="Consolas" pitchFamily="49" charset="0"/>
            </a:rPr>
            <a:t>HandlerEx() </a:t>
          </a:r>
          <a:r>
            <a:rPr lang="en-US" sz="1800" kern="1200" dirty="0"/>
            <a:t>– </a:t>
          </a:r>
          <a:r>
            <a:rPr lang="ru-RU" sz="1800" kern="1200" dirty="0"/>
            <a:t>точка для передачи команд от </a:t>
          </a:r>
          <a:r>
            <a:rPr lang="en-US" sz="1800" kern="1200" dirty="0"/>
            <a:t>SCM </a:t>
          </a:r>
          <a:r>
            <a:rPr lang="ru-RU" sz="1800" kern="1200" dirty="0"/>
            <a:t>в службу (имя любое)</a:t>
          </a:r>
          <a:endParaRPr lang="en-US" sz="1800" kern="1200" dirty="0"/>
        </a:p>
      </dsp:txBody>
      <dsp:txXfrm>
        <a:off x="393516" y="3191898"/>
        <a:ext cx="5094207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D9022-56C1-4C8C-BA59-F1E134E6F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DC99C-6128-4B95-915F-2849755B5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A84CA-2504-465C-ABDC-D4CB931B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987A-769C-4EB8-89B1-1119D7987E0B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105C4-D168-4796-A49D-DAD46C49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F5025-6D89-4B1A-B442-E8D3EFC7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4EBD-EE28-4373-93A3-33AD112B8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8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195F5-2124-4B95-B5C6-4B6B895E6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ED942-4B1B-433A-9D0C-ADA00104B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99E66-FD12-491C-8796-F73CD1A7C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987A-769C-4EB8-89B1-1119D7987E0B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CDD26-AB48-45B2-83FD-114D74EF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5A536-E7B4-4393-B1FD-6004D94B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4EBD-EE28-4373-93A3-33AD112B8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6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3476FC-A054-45DB-873A-864E4DC35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5DD58-3CFF-4794-8130-F03938749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29BDB-BAB8-4F7F-8094-52686363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987A-769C-4EB8-89B1-1119D7987E0B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1C004-A947-4CA5-AC5F-F82EFFF43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17C0A-01F0-4CB6-BA27-8ADDBCE3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4EBD-EE28-4373-93A3-33AD112B8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E786-577A-45C8-9951-3DA8B840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A9D67-7AC2-4A2A-BB68-826642BE6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6D399-A218-4067-BD1D-2508DFA1E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987A-769C-4EB8-89B1-1119D7987E0B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23B15-ED58-44D7-97D3-98F35AD5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258F1-F4C8-491A-82F2-30CEF461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4EBD-EE28-4373-93A3-33AD112B8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4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7C3E-A493-495A-B157-428E590BB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982CF-6D37-48F3-BBF6-04339DE7F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5BB36-462F-47B9-ADEF-B02D4E8B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987A-769C-4EB8-89B1-1119D7987E0B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9B2D6-57FC-4265-96B4-EAD5EE22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5722B-5029-4844-BE81-8FC71BFD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4EBD-EE28-4373-93A3-33AD112B8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89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0F95-9FA1-48CD-B531-03A7F897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73F6F-E8CE-430D-9889-CD3695B93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F5328-EA03-494A-9F1C-C58D79FFE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CC36A-AF4A-4C7C-A8D9-BD52B42E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987A-769C-4EB8-89B1-1119D7987E0B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72969-58F9-45F7-B882-F12884E7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82F33-A409-4DA5-95B9-13B12BE8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4EBD-EE28-4373-93A3-33AD112B8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2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F6B1-52D6-4FDE-BCE4-A3835B5C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428E1-B241-465B-80BD-3F85848EB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F94CB-CA57-4311-A0D1-5707AE413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714720-62CA-4EF6-AE39-0B0F60149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CCDB3-8C99-410A-9BE2-21BB20667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8D1927-5DFA-41FE-956B-524C267F3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987A-769C-4EB8-89B1-1119D7987E0B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E38B3-E997-4243-BE98-C50F2AA7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BA633D-797D-4C00-8E0E-726E2B93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4EBD-EE28-4373-93A3-33AD112B8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3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9E80-1ABF-4DE6-853E-2AA569BF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DCB93-213C-49FD-9B36-1B6C502E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987A-769C-4EB8-89B1-1119D7987E0B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61AD3-1A02-4CA1-A74B-B69270394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2BB30-BE3D-4B16-B224-004FA3C6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4EBD-EE28-4373-93A3-33AD112B8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8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6A582-1F70-4AEA-80BB-7A1C9FD7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987A-769C-4EB8-89B1-1119D7987E0B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FD8C2-28B8-47C1-A938-7966B17E3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DD62C-6238-4B5D-AA71-5E5EEFB6C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4EBD-EE28-4373-93A3-33AD112B8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8379E-41E8-4F98-A842-ADFA242E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52881-F82D-474C-87C2-AB785A8E1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67E41-5C1E-4209-845C-1381670D5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B220E-2411-45F9-9D01-D0559357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987A-769C-4EB8-89B1-1119D7987E0B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6422E-E315-4662-959A-F639A0603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6CD89-9A65-4E36-903A-EB70769A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4EBD-EE28-4373-93A3-33AD112B8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1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B5EB4-0EF8-4FCD-87F8-E4B9BE6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DA321B-1695-4933-B138-A2D83F87A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BF684-5620-41CC-8391-619C3CE4A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14DE8-15E1-4AD5-BC6E-2BBA2CA7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987A-769C-4EB8-89B1-1119D7987E0B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1CAAE-F2A4-4951-8905-23C4B8021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1239C-418F-45E9-AB88-D3F7B83A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4EBD-EE28-4373-93A3-33AD112B8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9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776A60-2109-4DD2-AF79-763DA3B5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D9283-53A6-483A-B665-E45F9B929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76BBE-AF5B-43ED-8DAB-6C2AB7E08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1987A-769C-4EB8-89B1-1119D7987E0B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B6E37-80A7-4202-9082-D96549A32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0BF61-BD01-4A22-B58C-077D41049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84EBD-EE28-4373-93A3-33AD112B8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9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windows/desktop/Servic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B674-C73E-496F-94AB-DC70C93F4C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Службы </a:t>
            </a:r>
            <a:r>
              <a:rPr lang="en-US" dirty="0"/>
              <a:t>Windows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4AA76-6341-4CFF-A2A2-E6AC1ED0B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10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4546-1A7B-4320-81B3-F0E9506B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</a:t>
            </a:r>
            <a:r>
              <a:rPr lang="en-US" dirty="0"/>
              <a:t>SCM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839940-9E8D-4F64-8A24-05F8C5B1E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11" y="2234359"/>
            <a:ext cx="7088642" cy="3122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DF1ABD-DA08-47D9-B0DB-9E004D07C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940" y="1690688"/>
            <a:ext cx="38671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15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40532-D2BF-456B-A3FE-EF7E98E66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служб</a:t>
            </a:r>
            <a:endParaRPr lang="en-US" dirty="0"/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BC5DA432-82DE-4659-AC93-E81D4D450580}"/>
              </a:ext>
            </a:extLst>
          </p:cNvPr>
          <p:cNvSpPr txBox="1">
            <a:spLocks/>
          </p:cNvSpPr>
          <p:nvPr/>
        </p:nvSpPr>
        <p:spPr>
          <a:xfrm>
            <a:off x="7110323" y="2091797"/>
            <a:ext cx="4963397" cy="45110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Name (unique) </a:t>
            </a:r>
          </a:p>
          <a:p>
            <a:r>
              <a:rPr lang="en-US"/>
              <a:t>Display Name</a:t>
            </a:r>
          </a:p>
          <a:p>
            <a:r>
              <a:rPr lang="en-US"/>
              <a:t>Executing path </a:t>
            </a:r>
          </a:p>
          <a:p>
            <a:r>
              <a:rPr lang="en-US"/>
              <a:t>Startup type</a:t>
            </a:r>
          </a:p>
          <a:p>
            <a:r>
              <a:rPr lang="en-US"/>
              <a:t>Account</a:t>
            </a:r>
          </a:p>
          <a:p>
            <a:r>
              <a:rPr lang="en-US"/>
              <a:t>Failure actions</a:t>
            </a:r>
          </a:p>
          <a:p>
            <a:r>
              <a:rPr lang="en-US"/>
              <a:t>Dependencies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8A623F-E858-4A25-8786-588761586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12" y="1867986"/>
            <a:ext cx="2988448" cy="34448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C26D6B-5043-4EDB-B4D0-5EFC05450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219" y="2257600"/>
            <a:ext cx="2988448" cy="34448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CAF6C-2E8F-4B55-8675-8109FED70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333" y="2806240"/>
            <a:ext cx="2986341" cy="34423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480BC0-7E90-4AE1-86F3-3A561310E8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1447" y="3235610"/>
            <a:ext cx="2986341" cy="344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7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572F11-E412-451C-AA69-84AA8867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приложений-служб (для разработчика)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D76CE-0A63-49FC-BAAD-1D9F880FB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Обычный исполнимый </a:t>
            </a:r>
            <a:r>
              <a:rPr lang="en-US" dirty="0"/>
              <a:t>exe-</a:t>
            </a:r>
            <a:r>
              <a:rPr lang="ru-RU" dirty="0"/>
              <a:t>модуль (</a:t>
            </a:r>
            <a:r>
              <a:rPr lang="en-US" dirty="0"/>
              <a:t>GUI </a:t>
            </a:r>
            <a:r>
              <a:rPr lang="ru-RU" dirty="0"/>
              <a:t>или консольный)</a:t>
            </a:r>
          </a:p>
          <a:p>
            <a:pPr lvl="1"/>
            <a:r>
              <a:rPr lang="ru-RU" dirty="0"/>
              <a:t>точка входа </a:t>
            </a:r>
            <a:r>
              <a:rPr lang="en-US" dirty="0" err="1"/>
              <a:t>WinMain</a:t>
            </a:r>
            <a:r>
              <a:rPr lang="en-US" dirty="0"/>
              <a:t>() </a:t>
            </a:r>
            <a:r>
              <a:rPr lang="ru-RU" dirty="0"/>
              <a:t>или </a:t>
            </a:r>
            <a:r>
              <a:rPr lang="en-US" dirty="0"/>
              <a:t>main()</a:t>
            </a:r>
          </a:p>
          <a:p>
            <a:r>
              <a:rPr lang="ru-RU" dirty="0"/>
              <a:t>Одна программа (и один процесс) может содержать несколько служб</a:t>
            </a:r>
          </a:p>
          <a:p>
            <a:r>
              <a:rPr lang="ru-RU" dirty="0"/>
              <a:t>Каждая служба содержит механизмы для связи с </a:t>
            </a:r>
            <a:r>
              <a:rPr lang="en-US" dirty="0"/>
              <a:t>SCM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получение команд</a:t>
            </a:r>
          </a:p>
          <a:p>
            <a:pPr lvl="1"/>
            <a:r>
              <a:rPr lang="ru-RU" dirty="0"/>
              <a:t>сообщение о своем состоянии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51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F7E9F8F-818C-4B3C-A189-BA7818E12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 процедур типичного приложения-службы</a:t>
            </a:r>
            <a:endParaRPr lang="en-US" dirty="0"/>
          </a:p>
        </p:txBody>
      </p:sp>
      <p:graphicFrame>
        <p:nvGraphicFramePr>
          <p:cNvPr id="12" name="Content Placeholder 9">
            <a:extLst>
              <a:ext uri="{FF2B5EF4-FFF2-40B4-BE49-F238E27FC236}">
                <a16:creationId xmlns:a16="http://schemas.microsoft.com/office/drawing/2014/main" id="{97A32DD4-B22C-41AD-978C-735174EE2C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4327696"/>
              </p:ext>
            </p:extLst>
          </p:nvPr>
        </p:nvGraphicFramePr>
        <p:xfrm>
          <a:off x="624416" y="1865606"/>
          <a:ext cx="7351551" cy="4511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Прямоугольник 6">
            <a:extLst>
              <a:ext uri="{FF2B5EF4-FFF2-40B4-BE49-F238E27FC236}">
                <a16:creationId xmlns:a16="http://schemas.microsoft.com/office/drawing/2014/main" id="{7C59459B-2CA9-4C56-9854-9645B7A18825}"/>
              </a:ext>
            </a:extLst>
          </p:cNvPr>
          <p:cNvSpPr/>
          <p:nvPr/>
        </p:nvSpPr>
        <p:spPr>
          <a:xfrm>
            <a:off x="8760424" y="2492139"/>
            <a:ext cx="2965837" cy="312781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MyService.exe</a:t>
            </a:r>
            <a:endParaRPr lang="ru-RU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908905-58B2-45F5-AE1C-9E830530D86A}"/>
              </a:ext>
            </a:extLst>
          </p:cNvPr>
          <p:cNvSpPr txBox="1"/>
          <p:nvPr/>
        </p:nvSpPr>
        <p:spPr>
          <a:xfrm>
            <a:off x="9039675" y="2945078"/>
            <a:ext cx="2483026" cy="7078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>
                <a:latin typeface="Consolas" pitchFamily="49" charset="0"/>
                <a:cs typeface="Consolas" pitchFamily="49" charset="0"/>
              </a:rPr>
              <a:t>main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(/* … */)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// …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}</a:t>
            </a:r>
            <a:endParaRPr lang="ru-RU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B5959-125B-4D8F-AD73-CC7015B8A6E4}"/>
              </a:ext>
            </a:extLst>
          </p:cNvPr>
          <p:cNvSpPr txBox="1"/>
          <p:nvPr/>
        </p:nvSpPr>
        <p:spPr>
          <a:xfrm>
            <a:off x="9036318" y="3725902"/>
            <a:ext cx="2489741" cy="86177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void WINAPI </a:t>
            </a:r>
            <a:r>
              <a:rPr lang="en-US" sz="1000" b="1" dirty="0" err="1">
                <a:latin typeface="Consolas" pitchFamily="49" charset="0"/>
                <a:cs typeface="Consolas" pitchFamily="49" charset="0"/>
              </a:rPr>
              <a:t>ServiceMain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(/* … */)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 // …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FAD432-DBCD-4DDE-9755-BD915F6F58F2}"/>
              </a:ext>
            </a:extLst>
          </p:cNvPr>
          <p:cNvSpPr txBox="1"/>
          <p:nvPr/>
        </p:nvSpPr>
        <p:spPr>
          <a:xfrm>
            <a:off x="9036317" y="4660616"/>
            <a:ext cx="2489742" cy="86177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DWORD WINAPI </a:t>
            </a:r>
            <a:r>
              <a:rPr lang="en-US" sz="1000" b="1" dirty="0" err="1">
                <a:latin typeface="Consolas" pitchFamily="49" charset="0"/>
                <a:cs typeface="Consolas" pitchFamily="49" charset="0"/>
              </a:rPr>
              <a:t>HandlerEx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(/* … */)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 // …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04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AC3B5A5C-975B-48D2-B9A4-70AD8A64A0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graphicEl>
                                              <a:dgm id="{AC3B5A5C-975B-48D2-B9A4-70AD8A64A0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AF9CA52A-5816-482F-9C03-8BE203AAAD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graphicEl>
                                              <a:dgm id="{AF9CA52A-5816-482F-9C03-8BE203AAAD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242A1B8-A1E3-4E9E-9F99-9E5AB1AB6B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graphicEl>
                                              <a:dgm id="{9242A1B8-A1E3-4E9E-9F99-9E5AB1AB6B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5B76157-8FF0-495D-9A7B-6D83725D5E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graphicEl>
                                              <a:dgm id="{D5B76157-8FF0-495D-9A7B-6D83725D5E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9732DAF-DD93-41DA-ABC2-CD1F60BFFE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graphicEl>
                                              <a:dgm id="{29732DAF-DD93-41DA-ABC2-CD1F60BFFE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AC143FA0-B6BA-4850-BF6B-8CF2CBB555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graphicEl>
                                              <a:dgm id="{AC143FA0-B6BA-4850-BF6B-8CF2CBB555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one"/>
        </p:bldSub>
      </p:bldGraphic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540F-7A8B-4C5D-835A-BB5FF1DA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Старт и завершение службы (упрощенно)</a:t>
            </a:r>
            <a:endParaRPr lang="en-US" dirty="0"/>
          </a:p>
        </p:txBody>
      </p:sp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87175F0-FB48-43F8-A797-5D8024D3D651}"/>
              </a:ext>
            </a:extLst>
          </p:cNvPr>
          <p:cNvSpPr/>
          <p:nvPr/>
        </p:nvSpPr>
        <p:spPr>
          <a:xfrm>
            <a:off x="4736911" y="1470555"/>
            <a:ext cx="4191000" cy="51866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64547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MyService.exe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599F41-79F4-421E-AA05-3AF7048467AF}"/>
              </a:ext>
            </a:extLst>
          </p:cNvPr>
          <p:cNvSpPr txBox="1"/>
          <p:nvPr/>
        </p:nvSpPr>
        <p:spPr>
          <a:xfrm>
            <a:off x="5114197" y="1875900"/>
            <a:ext cx="3669932" cy="116955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64547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main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(/* … */)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Application initialization</a:t>
            </a:r>
            <a:endParaRPr kumimoji="0" lang="ru-RU" sz="10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en-US" sz="1000" b="1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StartServiceCtrlDispatcher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 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ServiceTable</a:t>
            </a:r>
            <a:r>
              <a:rPr kumimoji="0" lang="ru-RU" sz="10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Close application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  <a:endParaRPr kumimoji="0" lang="ru-RU" sz="10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CC6E3-818C-46F2-A755-C6D883742497}"/>
              </a:ext>
            </a:extLst>
          </p:cNvPr>
          <p:cNvSpPr txBox="1"/>
          <p:nvPr/>
        </p:nvSpPr>
        <p:spPr>
          <a:xfrm>
            <a:off x="5114197" y="3131826"/>
            <a:ext cx="3669932" cy="224676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64547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void WINAPI </a:t>
            </a:r>
            <a:r>
              <a:rPr kumimoji="0" lang="en-US" sz="1000" b="1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ServiceMain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(/* … */)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hService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= </a:t>
            </a:r>
            <a:r>
              <a:rPr kumimoji="0" lang="en-US" sz="1000" b="1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RegisterServiceCtrlHandlerEx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(…);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// Service initialization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en-US" sz="1000" b="1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SetServiceStatus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 … );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// Main work cycle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Waiting SCM command</a:t>
            </a:r>
            <a:endParaRPr kumimoji="0" lang="ru-RU" sz="10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// Finish service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en-US" sz="1000" b="1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SetServiceStatus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 … );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8AB8F-B1FF-4D9F-A22A-AC1950C83901}"/>
              </a:ext>
            </a:extLst>
          </p:cNvPr>
          <p:cNvSpPr txBox="1"/>
          <p:nvPr/>
        </p:nvSpPr>
        <p:spPr>
          <a:xfrm>
            <a:off x="5114197" y="5577860"/>
            <a:ext cx="3669932" cy="70788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64547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DWORD WINAPI </a:t>
            </a:r>
            <a:r>
              <a:rPr kumimoji="0" lang="en-US" sz="1000" b="1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HandlerEx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(/* … */)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// …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7" name="Скругленный прямоугольник 10">
            <a:extLst>
              <a:ext uri="{FF2B5EF4-FFF2-40B4-BE49-F238E27FC236}">
                <a16:creationId xmlns:a16="http://schemas.microsoft.com/office/drawing/2014/main" id="{DA75E6CC-64D2-4070-AEB4-6FB5BF4F78D9}"/>
              </a:ext>
            </a:extLst>
          </p:cNvPr>
          <p:cNvSpPr/>
          <p:nvPr/>
        </p:nvSpPr>
        <p:spPr>
          <a:xfrm>
            <a:off x="1673873" y="1470554"/>
            <a:ext cx="1219200" cy="5049511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6454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SCM</a:t>
            </a:r>
            <a:endParaRPr kumimoji="0" lang="ru-RU" sz="1867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454E4E-ADA1-4D68-9104-52A042AAD348}"/>
              </a:ext>
            </a:extLst>
          </p:cNvPr>
          <p:cNvGrpSpPr/>
          <p:nvPr/>
        </p:nvGrpSpPr>
        <p:grpSpPr>
          <a:xfrm>
            <a:off x="2903699" y="1872475"/>
            <a:ext cx="2300144" cy="164931"/>
            <a:chOff x="2937566" y="1573496"/>
            <a:chExt cx="2300144" cy="161932"/>
          </a:xfrm>
        </p:grpSpPr>
        <p:sp>
          <p:nvSpPr>
            <p:cNvPr id="9" name="Овал 21">
              <a:extLst>
                <a:ext uri="{FF2B5EF4-FFF2-40B4-BE49-F238E27FC236}">
                  <a16:creationId xmlns:a16="http://schemas.microsoft.com/office/drawing/2014/main" id="{9B819F44-8AE3-4FF2-A560-BD0957C6F20F}"/>
                </a:ext>
              </a:extLst>
            </p:cNvPr>
            <p:cNvSpPr/>
            <p:nvPr/>
          </p:nvSpPr>
          <p:spPr>
            <a:xfrm>
              <a:off x="3629054" y="1573496"/>
              <a:ext cx="140884" cy="136821"/>
            </a:xfrm>
            <a:prstGeom prst="ellipse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39C2D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1</a:t>
              </a:r>
              <a:endParaRPr kumimoji="0" lang="ru-RU" sz="8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cxnSp>
          <p:nvCxnSpPr>
            <p:cNvPr id="10" name="Прямая со стрелкой 12">
              <a:extLst>
                <a:ext uri="{FF2B5EF4-FFF2-40B4-BE49-F238E27FC236}">
                  <a16:creationId xmlns:a16="http://schemas.microsoft.com/office/drawing/2014/main" id="{8E8CB7BE-40A6-4E5A-9BB7-13ADF7B98B69}"/>
                </a:ext>
              </a:extLst>
            </p:cNvPr>
            <p:cNvCxnSpPr/>
            <p:nvPr/>
          </p:nvCxnSpPr>
          <p:spPr>
            <a:xfrm>
              <a:off x="2937566" y="1735428"/>
              <a:ext cx="2300144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39C2D7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1452E-AE22-4658-BD13-81352102C247}"/>
              </a:ext>
            </a:extLst>
          </p:cNvPr>
          <p:cNvGrpSpPr/>
          <p:nvPr/>
        </p:nvGrpSpPr>
        <p:grpSpPr>
          <a:xfrm>
            <a:off x="2903699" y="2252058"/>
            <a:ext cx="2485012" cy="178669"/>
            <a:chOff x="2937566" y="1953079"/>
            <a:chExt cx="2485012" cy="175420"/>
          </a:xfrm>
        </p:grpSpPr>
        <p:sp>
          <p:nvSpPr>
            <p:cNvPr id="12" name="Овал 46">
              <a:extLst>
                <a:ext uri="{FF2B5EF4-FFF2-40B4-BE49-F238E27FC236}">
                  <a16:creationId xmlns:a16="http://schemas.microsoft.com/office/drawing/2014/main" id="{BAA6BE95-7CC3-47A0-8E21-D799A881F369}"/>
                </a:ext>
              </a:extLst>
            </p:cNvPr>
            <p:cNvSpPr/>
            <p:nvPr/>
          </p:nvSpPr>
          <p:spPr>
            <a:xfrm>
              <a:off x="3802406" y="1953079"/>
              <a:ext cx="140884" cy="136821"/>
            </a:xfrm>
            <a:prstGeom prst="ellipse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39C2D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2</a:t>
              </a:r>
              <a:endParaRPr kumimoji="0" lang="ru-RU" sz="8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cxnSp>
          <p:nvCxnSpPr>
            <p:cNvPr id="13" name="Прямая со стрелкой 14">
              <a:extLst>
                <a:ext uri="{FF2B5EF4-FFF2-40B4-BE49-F238E27FC236}">
                  <a16:creationId xmlns:a16="http://schemas.microsoft.com/office/drawing/2014/main" id="{2EAF0418-E29A-4949-B423-52FE80CD1D7A}"/>
                </a:ext>
              </a:extLst>
            </p:cNvPr>
            <p:cNvCxnSpPr/>
            <p:nvPr/>
          </p:nvCxnSpPr>
          <p:spPr>
            <a:xfrm flipH="1">
              <a:off x="2937566" y="2128499"/>
              <a:ext cx="248501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39C2D7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807C3A-CDE7-411D-BEC3-48343727685F}"/>
              </a:ext>
            </a:extLst>
          </p:cNvPr>
          <p:cNvGrpSpPr/>
          <p:nvPr/>
        </p:nvGrpSpPr>
        <p:grpSpPr>
          <a:xfrm>
            <a:off x="2903699" y="2503679"/>
            <a:ext cx="2468743" cy="178409"/>
            <a:chOff x="2937566" y="2204699"/>
            <a:chExt cx="2468743" cy="175165"/>
          </a:xfrm>
        </p:grpSpPr>
        <p:sp>
          <p:nvSpPr>
            <p:cNvPr id="15" name="Овал 47">
              <a:extLst>
                <a:ext uri="{FF2B5EF4-FFF2-40B4-BE49-F238E27FC236}">
                  <a16:creationId xmlns:a16="http://schemas.microsoft.com/office/drawing/2014/main" id="{32DCF556-94D7-4142-8527-361F9C593C98}"/>
                </a:ext>
              </a:extLst>
            </p:cNvPr>
            <p:cNvSpPr/>
            <p:nvPr/>
          </p:nvSpPr>
          <p:spPr>
            <a:xfrm>
              <a:off x="3933854" y="2243043"/>
              <a:ext cx="140884" cy="136821"/>
            </a:xfrm>
            <a:prstGeom prst="ellipse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7F993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16" name="Прямая со стрелкой 39">
              <a:extLst>
                <a:ext uri="{FF2B5EF4-FFF2-40B4-BE49-F238E27FC236}">
                  <a16:creationId xmlns:a16="http://schemas.microsoft.com/office/drawing/2014/main" id="{75EA7D12-174D-43D6-819F-8D8282ECF5FA}"/>
                </a:ext>
              </a:extLst>
            </p:cNvPr>
            <p:cNvCxnSpPr/>
            <p:nvPr/>
          </p:nvCxnSpPr>
          <p:spPr>
            <a:xfrm>
              <a:off x="2937566" y="2204699"/>
              <a:ext cx="246874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7F993A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68E568-9A10-4FF3-9327-585353A44D50}"/>
              </a:ext>
            </a:extLst>
          </p:cNvPr>
          <p:cNvGrpSpPr/>
          <p:nvPr/>
        </p:nvGrpSpPr>
        <p:grpSpPr>
          <a:xfrm>
            <a:off x="2903699" y="2913288"/>
            <a:ext cx="2316413" cy="164276"/>
            <a:chOff x="2937566" y="2491461"/>
            <a:chExt cx="2316413" cy="161289"/>
          </a:xfrm>
        </p:grpSpPr>
        <p:sp>
          <p:nvSpPr>
            <p:cNvPr id="18" name="Овал 48">
              <a:extLst>
                <a:ext uri="{FF2B5EF4-FFF2-40B4-BE49-F238E27FC236}">
                  <a16:creationId xmlns:a16="http://schemas.microsoft.com/office/drawing/2014/main" id="{F2994D04-CDBB-483E-8F75-23497B8F288C}"/>
                </a:ext>
              </a:extLst>
            </p:cNvPr>
            <p:cNvSpPr/>
            <p:nvPr/>
          </p:nvSpPr>
          <p:spPr>
            <a:xfrm>
              <a:off x="4229455" y="2515929"/>
              <a:ext cx="140884" cy="136821"/>
            </a:xfrm>
            <a:prstGeom prst="ellipse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7F993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8</a:t>
              </a:r>
            </a:p>
          </p:txBody>
        </p:sp>
        <p:cxnSp>
          <p:nvCxnSpPr>
            <p:cNvPr id="19" name="Прямая со стрелкой 36">
              <a:extLst>
                <a:ext uri="{FF2B5EF4-FFF2-40B4-BE49-F238E27FC236}">
                  <a16:creationId xmlns:a16="http://schemas.microsoft.com/office/drawing/2014/main" id="{CEDA1DD3-B148-4B1D-B1A7-A2FC1A7E5C18}"/>
                </a:ext>
              </a:extLst>
            </p:cNvPr>
            <p:cNvCxnSpPr/>
            <p:nvPr/>
          </p:nvCxnSpPr>
          <p:spPr>
            <a:xfrm flipH="1">
              <a:off x="2937566" y="2491461"/>
              <a:ext cx="23164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7F993A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64D3F87-A233-4501-AE6B-A90434F20E1D}"/>
              </a:ext>
            </a:extLst>
          </p:cNvPr>
          <p:cNvGrpSpPr/>
          <p:nvPr/>
        </p:nvGrpSpPr>
        <p:grpSpPr>
          <a:xfrm>
            <a:off x="2903699" y="3101447"/>
            <a:ext cx="2300144" cy="192651"/>
            <a:chOff x="2937566" y="2743399"/>
            <a:chExt cx="2300144" cy="189148"/>
          </a:xfrm>
        </p:grpSpPr>
        <p:sp>
          <p:nvSpPr>
            <p:cNvPr id="21" name="Овал 49">
              <a:extLst>
                <a:ext uri="{FF2B5EF4-FFF2-40B4-BE49-F238E27FC236}">
                  <a16:creationId xmlns:a16="http://schemas.microsoft.com/office/drawing/2014/main" id="{1F4EF092-FA2D-484A-8719-8A1011A9D79B}"/>
                </a:ext>
              </a:extLst>
            </p:cNvPr>
            <p:cNvSpPr/>
            <p:nvPr/>
          </p:nvSpPr>
          <p:spPr>
            <a:xfrm>
              <a:off x="3851586" y="2743399"/>
              <a:ext cx="140884" cy="136821"/>
            </a:xfrm>
            <a:prstGeom prst="ellipse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39C2D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22" name="Прямая со стрелкой 23">
              <a:extLst>
                <a:ext uri="{FF2B5EF4-FFF2-40B4-BE49-F238E27FC236}">
                  <a16:creationId xmlns:a16="http://schemas.microsoft.com/office/drawing/2014/main" id="{3A66EAC9-F810-4CF9-86BC-65B59ECAED70}"/>
                </a:ext>
              </a:extLst>
            </p:cNvPr>
            <p:cNvCxnSpPr/>
            <p:nvPr/>
          </p:nvCxnSpPr>
          <p:spPr>
            <a:xfrm>
              <a:off x="2937566" y="2930959"/>
              <a:ext cx="2300144" cy="1588"/>
            </a:xfrm>
            <a:prstGeom prst="straightConnector1">
              <a:avLst/>
            </a:prstGeom>
            <a:noFill/>
            <a:ln w="25400" cap="flat" cmpd="sng" algn="ctr">
              <a:solidFill>
                <a:srgbClr val="39C2D7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338A9D9-F54B-4749-AE8D-806833175F7D}"/>
              </a:ext>
            </a:extLst>
          </p:cNvPr>
          <p:cNvGrpSpPr/>
          <p:nvPr/>
        </p:nvGrpSpPr>
        <p:grpSpPr>
          <a:xfrm>
            <a:off x="2903699" y="3820614"/>
            <a:ext cx="2485012" cy="151030"/>
            <a:chOff x="2937566" y="3521634"/>
            <a:chExt cx="2485012" cy="148284"/>
          </a:xfrm>
        </p:grpSpPr>
        <p:sp>
          <p:nvSpPr>
            <p:cNvPr id="24" name="Овал 55">
              <a:extLst>
                <a:ext uri="{FF2B5EF4-FFF2-40B4-BE49-F238E27FC236}">
                  <a16:creationId xmlns:a16="http://schemas.microsoft.com/office/drawing/2014/main" id="{A1AB1545-7E79-4351-B348-17B1472AD1C7}"/>
                </a:ext>
              </a:extLst>
            </p:cNvPr>
            <p:cNvSpPr/>
            <p:nvPr/>
          </p:nvSpPr>
          <p:spPr>
            <a:xfrm>
              <a:off x="3829016" y="3521634"/>
              <a:ext cx="140884" cy="136821"/>
            </a:xfrm>
            <a:prstGeom prst="ellipse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39C2D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25" name="Прямая со стрелкой 23">
              <a:extLst>
                <a:ext uri="{FF2B5EF4-FFF2-40B4-BE49-F238E27FC236}">
                  <a16:creationId xmlns:a16="http://schemas.microsoft.com/office/drawing/2014/main" id="{B7BAC0FA-F494-4501-AA05-5B94B38162F2}"/>
                </a:ext>
              </a:extLst>
            </p:cNvPr>
            <p:cNvCxnSpPr/>
            <p:nvPr/>
          </p:nvCxnSpPr>
          <p:spPr>
            <a:xfrm flipH="1">
              <a:off x="2937566" y="3669918"/>
              <a:ext cx="248501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39C2D7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DBC5519-30D5-4864-A25C-AF3504F43B8B}"/>
              </a:ext>
            </a:extLst>
          </p:cNvPr>
          <p:cNvGrpSpPr/>
          <p:nvPr/>
        </p:nvGrpSpPr>
        <p:grpSpPr>
          <a:xfrm>
            <a:off x="2903699" y="4093899"/>
            <a:ext cx="2476878" cy="208416"/>
            <a:chOff x="2937566" y="3794919"/>
            <a:chExt cx="2476878" cy="204627"/>
          </a:xfrm>
        </p:grpSpPr>
        <p:sp>
          <p:nvSpPr>
            <p:cNvPr id="27" name="Овал 59">
              <a:extLst>
                <a:ext uri="{FF2B5EF4-FFF2-40B4-BE49-F238E27FC236}">
                  <a16:creationId xmlns:a16="http://schemas.microsoft.com/office/drawing/2014/main" id="{9D397419-0C4A-4448-A061-4D4116EFB4CB}"/>
                </a:ext>
              </a:extLst>
            </p:cNvPr>
            <p:cNvSpPr/>
            <p:nvPr/>
          </p:nvSpPr>
          <p:spPr>
            <a:xfrm>
              <a:off x="3859720" y="3862725"/>
              <a:ext cx="140884" cy="136821"/>
            </a:xfrm>
            <a:prstGeom prst="ellipse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39C2D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28" name="Прямая со стрелкой 57">
              <a:extLst>
                <a:ext uri="{FF2B5EF4-FFF2-40B4-BE49-F238E27FC236}">
                  <a16:creationId xmlns:a16="http://schemas.microsoft.com/office/drawing/2014/main" id="{BE5A1877-5119-435B-ACD8-05050B1248BB}"/>
                </a:ext>
              </a:extLst>
            </p:cNvPr>
            <p:cNvCxnSpPr/>
            <p:nvPr/>
          </p:nvCxnSpPr>
          <p:spPr>
            <a:xfrm>
              <a:off x="2937566" y="3794919"/>
              <a:ext cx="2476878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39C2D7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A4983BC-0562-4074-A671-16047524A2A1}"/>
              </a:ext>
            </a:extLst>
          </p:cNvPr>
          <p:cNvGrpSpPr/>
          <p:nvPr/>
        </p:nvGrpSpPr>
        <p:grpSpPr>
          <a:xfrm>
            <a:off x="2903699" y="4708415"/>
            <a:ext cx="2485012" cy="159485"/>
            <a:chOff x="2937566" y="4409435"/>
            <a:chExt cx="2485012" cy="156585"/>
          </a:xfrm>
        </p:grpSpPr>
        <p:sp>
          <p:nvSpPr>
            <p:cNvPr id="30" name="Овал 61">
              <a:extLst>
                <a:ext uri="{FF2B5EF4-FFF2-40B4-BE49-F238E27FC236}">
                  <a16:creationId xmlns:a16="http://schemas.microsoft.com/office/drawing/2014/main" id="{DFCD756E-809D-4C38-B64B-4693DEDE2B82}"/>
                </a:ext>
              </a:extLst>
            </p:cNvPr>
            <p:cNvSpPr/>
            <p:nvPr/>
          </p:nvSpPr>
          <p:spPr>
            <a:xfrm>
              <a:off x="3829016" y="4409435"/>
              <a:ext cx="140884" cy="136821"/>
            </a:xfrm>
            <a:prstGeom prst="ellipse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7F993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31" name="Прямая со стрелкой 23">
              <a:extLst>
                <a:ext uri="{FF2B5EF4-FFF2-40B4-BE49-F238E27FC236}">
                  <a16:creationId xmlns:a16="http://schemas.microsoft.com/office/drawing/2014/main" id="{560CAC46-5C04-478A-8C5E-76A5748C487D}"/>
                </a:ext>
              </a:extLst>
            </p:cNvPr>
            <p:cNvCxnSpPr/>
            <p:nvPr/>
          </p:nvCxnSpPr>
          <p:spPr>
            <a:xfrm flipH="1">
              <a:off x="2937566" y="4566020"/>
              <a:ext cx="248501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7F993A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EDFEF5F-C8F4-450B-9941-F29047944D65}"/>
              </a:ext>
            </a:extLst>
          </p:cNvPr>
          <p:cNvGrpSpPr/>
          <p:nvPr/>
        </p:nvGrpSpPr>
        <p:grpSpPr>
          <a:xfrm>
            <a:off x="2903699" y="4940357"/>
            <a:ext cx="2498347" cy="176737"/>
            <a:chOff x="2937566" y="4641378"/>
            <a:chExt cx="2498347" cy="173524"/>
          </a:xfrm>
        </p:grpSpPr>
        <p:sp>
          <p:nvSpPr>
            <p:cNvPr id="33" name="Овал 63">
              <a:extLst>
                <a:ext uri="{FF2B5EF4-FFF2-40B4-BE49-F238E27FC236}">
                  <a16:creationId xmlns:a16="http://schemas.microsoft.com/office/drawing/2014/main" id="{1DF30B00-70A9-4883-B091-AEF317F7B0BF}"/>
                </a:ext>
              </a:extLst>
            </p:cNvPr>
            <p:cNvSpPr/>
            <p:nvPr/>
          </p:nvSpPr>
          <p:spPr>
            <a:xfrm>
              <a:off x="3921143" y="4678081"/>
              <a:ext cx="140884" cy="136821"/>
            </a:xfrm>
            <a:prstGeom prst="ellipse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7F993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34" name="Прямая со стрелкой 62">
              <a:extLst>
                <a:ext uri="{FF2B5EF4-FFF2-40B4-BE49-F238E27FC236}">
                  <a16:creationId xmlns:a16="http://schemas.microsoft.com/office/drawing/2014/main" id="{446A38A6-8058-4DB8-815D-AA4292C78529}"/>
                </a:ext>
              </a:extLst>
            </p:cNvPr>
            <p:cNvCxnSpPr/>
            <p:nvPr/>
          </p:nvCxnSpPr>
          <p:spPr>
            <a:xfrm>
              <a:off x="2937566" y="4641378"/>
              <a:ext cx="2498347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7F993A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F6CEDED-FA2E-40F8-9CBD-D6C65C687F6C}"/>
              </a:ext>
            </a:extLst>
          </p:cNvPr>
          <p:cNvGrpSpPr/>
          <p:nvPr/>
        </p:nvGrpSpPr>
        <p:grpSpPr>
          <a:xfrm>
            <a:off x="2903699" y="5212790"/>
            <a:ext cx="2316413" cy="166744"/>
            <a:chOff x="2937566" y="4913810"/>
            <a:chExt cx="2316413" cy="163712"/>
          </a:xfrm>
        </p:grpSpPr>
        <p:sp>
          <p:nvSpPr>
            <p:cNvPr id="36" name="Овал 65">
              <a:extLst>
                <a:ext uri="{FF2B5EF4-FFF2-40B4-BE49-F238E27FC236}">
                  <a16:creationId xmlns:a16="http://schemas.microsoft.com/office/drawing/2014/main" id="{81B17621-D9CB-4FB3-8F33-98DB59AE6E1C}"/>
                </a:ext>
              </a:extLst>
            </p:cNvPr>
            <p:cNvSpPr/>
            <p:nvPr/>
          </p:nvSpPr>
          <p:spPr>
            <a:xfrm>
              <a:off x="4026633" y="4940701"/>
              <a:ext cx="140884" cy="136821"/>
            </a:xfrm>
            <a:prstGeom prst="ellipse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7F993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37" name="Прямая со стрелкой 64">
              <a:extLst>
                <a:ext uri="{FF2B5EF4-FFF2-40B4-BE49-F238E27FC236}">
                  <a16:creationId xmlns:a16="http://schemas.microsoft.com/office/drawing/2014/main" id="{44DEED21-3159-493E-82DE-509C803D8A90}"/>
                </a:ext>
              </a:extLst>
            </p:cNvPr>
            <p:cNvCxnSpPr/>
            <p:nvPr/>
          </p:nvCxnSpPr>
          <p:spPr>
            <a:xfrm flipH="1">
              <a:off x="2937566" y="4913810"/>
              <a:ext cx="23164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7F993A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18F5898-62ED-4371-AC73-8EB262202652}"/>
              </a:ext>
            </a:extLst>
          </p:cNvPr>
          <p:cNvGrpSpPr/>
          <p:nvPr/>
        </p:nvGrpSpPr>
        <p:grpSpPr>
          <a:xfrm>
            <a:off x="2903699" y="5572442"/>
            <a:ext cx="2308278" cy="161203"/>
            <a:chOff x="2937566" y="5082963"/>
            <a:chExt cx="2308278" cy="158272"/>
          </a:xfrm>
        </p:grpSpPr>
        <p:sp>
          <p:nvSpPr>
            <p:cNvPr id="39" name="Овал 75">
              <a:extLst>
                <a:ext uri="{FF2B5EF4-FFF2-40B4-BE49-F238E27FC236}">
                  <a16:creationId xmlns:a16="http://schemas.microsoft.com/office/drawing/2014/main" id="{42F17B76-85A8-43F7-A5C0-F58AE9B830B9}"/>
                </a:ext>
              </a:extLst>
            </p:cNvPr>
            <p:cNvSpPr/>
            <p:nvPr/>
          </p:nvSpPr>
          <p:spPr>
            <a:xfrm>
              <a:off x="3572409" y="5082963"/>
              <a:ext cx="140884" cy="136821"/>
            </a:xfrm>
            <a:prstGeom prst="ellipse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7F993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40" name="Прямая со стрелкой 68">
              <a:extLst>
                <a:ext uri="{FF2B5EF4-FFF2-40B4-BE49-F238E27FC236}">
                  <a16:creationId xmlns:a16="http://schemas.microsoft.com/office/drawing/2014/main" id="{DAF7B343-CE75-4EB8-B953-E7F57DE884BB}"/>
                </a:ext>
              </a:extLst>
            </p:cNvPr>
            <p:cNvCxnSpPr/>
            <p:nvPr/>
          </p:nvCxnSpPr>
          <p:spPr>
            <a:xfrm>
              <a:off x="2937566" y="5241235"/>
              <a:ext cx="2308278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7F993A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B962192-732C-434F-BCD5-D9C4B510EAF7}"/>
              </a:ext>
            </a:extLst>
          </p:cNvPr>
          <p:cNvGrpSpPr/>
          <p:nvPr/>
        </p:nvGrpSpPr>
        <p:grpSpPr>
          <a:xfrm>
            <a:off x="2903699" y="5998385"/>
            <a:ext cx="2316413" cy="163936"/>
            <a:chOff x="2937566" y="5537480"/>
            <a:chExt cx="2316413" cy="160955"/>
          </a:xfrm>
        </p:grpSpPr>
        <p:cxnSp>
          <p:nvCxnSpPr>
            <p:cNvPr id="42" name="Прямая со стрелкой 72">
              <a:extLst>
                <a:ext uri="{FF2B5EF4-FFF2-40B4-BE49-F238E27FC236}">
                  <a16:creationId xmlns:a16="http://schemas.microsoft.com/office/drawing/2014/main" id="{41E0D25A-1BB4-48A0-98F4-7588A81B52AE}"/>
                </a:ext>
              </a:extLst>
            </p:cNvPr>
            <p:cNvCxnSpPr/>
            <p:nvPr/>
          </p:nvCxnSpPr>
          <p:spPr>
            <a:xfrm flipH="1">
              <a:off x="2937566" y="5698435"/>
              <a:ext cx="23164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7F993A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43" name="Овал 77">
              <a:extLst>
                <a:ext uri="{FF2B5EF4-FFF2-40B4-BE49-F238E27FC236}">
                  <a16:creationId xmlns:a16="http://schemas.microsoft.com/office/drawing/2014/main" id="{E424046F-A5DD-418F-B1AE-14830BC00835}"/>
                </a:ext>
              </a:extLst>
            </p:cNvPr>
            <p:cNvSpPr/>
            <p:nvPr/>
          </p:nvSpPr>
          <p:spPr>
            <a:xfrm>
              <a:off x="3599671" y="5537480"/>
              <a:ext cx="140884" cy="136821"/>
            </a:xfrm>
            <a:prstGeom prst="ellipse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7F993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83638B8-2DB5-44BC-A4A3-BEE13A290DF3}"/>
              </a:ext>
            </a:extLst>
          </p:cNvPr>
          <p:cNvGrpSpPr/>
          <p:nvPr/>
        </p:nvGrpSpPr>
        <p:grpSpPr>
          <a:xfrm>
            <a:off x="7196014" y="4401965"/>
            <a:ext cx="1323483" cy="1539108"/>
            <a:chOff x="7229881" y="4102985"/>
            <a:chExt cx="1323483" cy="1511124"/>
          </a:xfrm>
        </p:grpSpPr>
        <p:cxnSp>
          <p:nvCxnSpPr>
            <p:cNvPr id="45" name="Прямая со стрелкой 78">
              <a:extLst>
                <a:ext uri="{FF2B5EF4-FFF2-40B4-BE49-F238E27FC236}">
                  <a16:creationId xmlns:a16="http://schemas.microsoft.com/office/drawing/2014/main" id="{BE937D3C-2946-42C0-9E19-03333D9C3499}"/>
                </a:ext>
              </a:extLst>
            </p:cNvPr>
            <p:cNvCxnSpPr/>
            <p:nvPr/>
          </p:nvCxnSpPr>
          <p:spPr>
            <a:xfrm rot="16200000" flipV="1">
              <a:off x="7062027" y="4339249"/>
              <a:ext cx="1442714" cy="1107006"/>
            </a:xfrm>
            <a:prstGeom prst="bentConnector3">
              <a:avLst>
                <a:gd name="adj1" fmla="val 100176"/>
              </a:avLst>
            </a:prstGeom>
            <a:noFill/>
            <a:ln w="25400" cap="flat" cmpd="sng" algn="ctr">
              <a:solidFill>
                <a:srgbClr val="7F993A"/>
              </a:solidFill>
              <a:prstDash val="lgDash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46" name="Овал 94">
              <a:extLst>
                <a:ext uri="{FF2B5EF4-FFF2-40B4-BE49-F238E27FC236}">
                  <a16:creationId xmlns:a16="http://schemas.microsoft.com/office/drawing/2014/main" id="{CA3B6532-EF33-4D11-8775-2763C5973141}"/>
                </a:ext>
              </a:extLst>
            </p:cNvPr>
            <p:cNvSpPr/>
            <p:nvPr/>
          </p:nvSpPr>
          <p:spPr>
            <a:xfrm>
              <a:off x="8412480" y="4102985"/>
              <a:ext cx="140884" cy="136821"/>
            </a:xfrm>
            <a:prstGeom prst="ellipse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7F993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2</a:t>
              </a:r>
            </a:p>
          </p:txBody>
        </p:sp>
      </p:grpSp>
      <p:sp>
        <p:nvSpPr>
          <p:cNvPr id="47" name="Freeform 42">
            <a:extLst>
              <a:ext uri="{FF2B5EF4-FFF2-40B4-BE49-F238E27FC236}">
                <a16:creationId xmlns:a16="http://schemas.microsoft.com/office/drawing/2014/main" id="{4D3FEC0E-C7EE-48F2-A81F-C96578E7E475}"/>
              </a:ext>
            </a:extLst>
          </p:cNvPr>
          <p:cNvSpPr/>
          <p:nvPr/>
        </p:nvSpPr>
        <p:spPr>
          <a:xfrm>
            <a:off x="8471958" y="3508904"/>
            <a:ext cx="1147539" cy="2299230"/>
          </a:xfrm>
          <a:custGeom>
            <a:avLst/>
            <a:gdLst>
              <a:gd name="connsiteX0" fmla="*/ 0 w 1147539"/>
              <a:gd name="connsiteY0" fmla="*/ 0 h 2095500"/>
              <a:gd name="connsiteX1" fmla="*/ 1143000 w 1147539"/>
              <a:gd name="connsiteY1" fmla="*/ 571500 h 2095500"/>
              <a:gd name="connsiteX2" fmla="*/ 323850 w 1147539"/>
              <a:gd name="connsiteY2" fmla="*/ 2095500 h 209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7539" h="2095500">
                <a:moveTo>
                  <a:pt x="0" y="0"/>
                </a:moveTo>
                <a:cubicBezTo>
                  <a:pt x="544512" y="111125"/>
                  <a:pt x="1089025" y="222250"/>
                  <a:pt x="1143000" y="571500"/>
                </a:cubicBezTo>
                <a:cubicBezTo>
                  <a:pt x="1196975" y="920750"/>
                  <a:pt x="760412" y="1508125"/>
                  <a:pt x="323850" y="2095500"/>
                </a:cubicBezTo>
              </a:path>
            </a:pathLst>
          </a:custGeom>
          <a:noFill/>
          <a:ln w="25400" cap="flat" cmpd="sng" algn="ctr">
            <a:solidFill>
              <a:srgbClr val="0070C0"/>
            </a:solidFill>
            <a:prstDash val="solid"/>
            <a:headEnd type="oval"/>
            <a:tailEnd type="stealth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8" name="Oval Callout 53">
            <a:extLst>
              <a:ext uri="{FF2B5EF4-FFF2-40B4-BE49-F238E27FC236}">
                <a16:creationId xmlns:a16="http://schemas.microsoft.com/office/drawing/2014/main" id="{77B760C6-C9E8-4D7D-A4DE-F16668BD9BFF}"/>
              </a:ext>
            </a:extLst>
          </p:cNvPr>
          <p:cNvSpPr/>
          <p:nvPr/>
        </p:nvSpPr>
        <p:spPr>
          <a:xfrm>
            <a:off x="8937794" y="1608746"/>
            <a:ext cx="2766900" cy="1393619"/>
          </a:xfrm>
          <a:prstGeom prst="wedgeEllipseCallout">
            <a:avLst>
              <a:gd name="adj1" fmla="val -67307"/>
              <a:gd name="adj2" fmla="val 12379"/>
            </a:avLst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F229D44-BAEA-44EF-BC0A-FDDF62D36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617256"/>
              </p:ext>
            </p:extLst>
          </p:nvPr>
        </p:nvGraphicFramePr>
        <p:xfrm>
          <a:off x="9341666" y="1941493"/>
          <a:ext cx="2074166" cy="698499"/>
        </p:xfrm>
        <a:graphic>
          <a:graphicData uri="http://schemas.openxmlformats.org/drawingml/2006/table">
            <a:tbl>
              <a:tblPr firstRow="1"/>
              <a:tblGrid>
                <a:gridCol w="1037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8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900" dirty="0"/>
                        <a:t>Service Name</a:t>
                      </a:r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254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900" kern="1200" dirty="0">
                          <a:effectLst/>
                        </a:rPr>
                        <a:t>Service</a:t>
                      </a:r>
                      <a:r>
                        <a:rPr lang="en-US" sz="900" kern="1200" baseline="0" dirty="0">
                          <a:effectLst/>
                        </a:rPr>
                        <a:t> </a:t>
                      </a:r>
                      <a:r>
                        <a:rPr lang="en-US" sz="900" kern="1200" dirty="0">
                          <a:effectLst/>
                        </a:rPr>
                        <a:t>Proc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254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8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900" dirty="0" err="1"/>
                        <a:t>MyServiceName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254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US" sz="900" dirty="0"/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254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8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900" dirty="0"/>
                        <a:t>…</a:t>
                      </a:r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900" dirty="0"/>
                        <a:t>…</a:t>
                      </a:r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Freeform 39">
            <a:extLst>
              <a:ext uri="{FF2B5EF4-FFF2-40B4-BE49-F238E27FC236}">
                <a16:creationId xmlns:a16="http://schemas.microsoft.com/office/drawing/2014/main" id="{9922B0F7-8A17-495A-8E15-0137CC7DF30F}"/>
              </a:ext>
            </a:extLst>
          </p:cNvPr>
          <p:cNvSpPr/>
          <p:nvPr/>
        </p:nvSpPr>
        <p:spPr>
          <a:xfrm>
            <a:off x="8784130" y="2232116"/>
            <a:ext cx="3074229" cy="1068601"/>
          </a:xfrm>
          <a:custGeom>
            <a:avLst/>
            <a:gdLst>
              <a:gd name="connsiteX0" fmla="*/ 2337683 w 3074229"/>
              <a:gd name="connsiteY0" fmla="*/ 54690 h 1213107"/>
              <a:gd name="connsiteX1" fmla="*/ 2973787 w 3074229"/>
              <a:gd name="connsiteY1" fmla="*/ 118301 h 1213107"/>
              <a:gd name="connsiteX2" fmla="*/ 2751151 w 3074229"/>
              <a:gd name="connsiteY2" fmla="*/ 1104262 h 1213107"/>
              <a:gd name="connsiteX3" fmla="*/ 0 w 3074229"/>
              <a:gd name="connsiteY3" fmla="*/ 1144019 h 1213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4229" h="1213107">
                <a:moveTo>
                  <a:pt x="2337683" y="54690"/>
                </a:moveTo>
                <a:cubicBezTo>
                  <a:pt x="2621279" y="-969"/>
                  <a:pt x="2904876" y="-56628"/>
                  <a:pt x="2973787" y="118301"/>
                </a:cubicBezTo>
                <a:cubicBezTo>
                  <a:pt x="3042698" y="293230"/>
                  <a:pt x="3246782" y="933309"/>
                  <a:pt x="2751151" y="1104262"/>
                </a:cubicBezTo>
                <a:cubicBezTo>
                  <a:pt x="2255520" y="1275215"/>
                  <a:pt x="1127760" y="1209617"/>
                  <a:pt x="0" y="1144019"/>
                </a:cubicBezTo>
              </a:path>
            </a:pathLst>
          </a:custGeom>
          <a:noFill/>
          <a:ln w="25400" cap="flat" cmpd="sng" algn="ctr">
            <a:solidFill>
              <a:srgbClr val="0070C0"/>
            </a:solidFill>
            <a:prstDash val="solid"/>
            <a:headEnd type="oval" w="med" len="med"/>
            <a:tailEnd type="stealth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1" name="Right Arrow 84">
            <a:extLst>
              <a:ext uri="{FF2B5EF4-FFF2-40B4-BE49-F238E27FC236}">
                <a16:creationId xmlns:a16="http://schemas.microsoft.com/office/drawing/2014/main" id="{28B318E5-3D85-4933-82C5-993204C29602}"/>
              </a:ext>
            </a:extLst>
          </p:cNvPr>
          <p:cNvSpPr/>
          <p:nvPr/>
        </p:nvSpPr>
        <p:spPr>
          <a:xfrm>
            <a:off x="655927" y="1873334"/>
            <a:ext cx="978408" cy="493607"/>
          </a:xfrm>
          <a:prstGeom prst="rightArrow">
            <a:avLst/>
          </a:prstGeom>
          <a:solidFill>
            <a:srgbClr val="39C2D7">
              <a:lumMod val="60000"/>
              <a:lumOff val="40000"/>
            </a:srgbClr>
          </a:soli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Start</a:t>
            </a:r>
          </a:p>
        </p:txBody>
      </p:sp>
      <p:sp>
        <p:nvSpPr>
          <p:cNvPr id="52" name="Right Arrow 85">
            <a:extLst>
              <a:ext uri="{FF2B5EF4-FFF2-40B4-BE49-F238E27FC236}">
                <a16:creationId xmlns:a16="http://schemas.microsoft.com/office/drawing/2014/main" id="{F4AC43D8-AD2C-47E7-9C67-6B56EB637591}"/>
              </a:ext>
            </a:extLst>
          </p:cNvPr>
          <p:cNvSpPr/>
          <p:nvPr/>
        </p:nvSpPr>
        <p:spPr>
          <a:xfrm flipH="1">
            <a:off x="655926" y="2357966"/>
            <a:ext cx="978408" cy="493607"/>
          </a:xfrm>
          <a:prstGeom prst="rightArrow">
            <a:avLst/>
          </a:prstGeom>
          <a:solidFill>
            <a:srgbClr val="39C2D7">
              <a:lumMod val="60000"/>
              <a:lumOff val="40000"/>
            </a:srgbClr>
          </a:soli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Started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3" name="Right Arrow 86">
            <a:extLst>
              <a:ext uri="{FF2B5EF4-FFF2-40B4-BE49-F238E27FC236}">
                <a16:creationId xmlns:a16="http://schemas.microsoft.com/office/drawing/2014/main" id="{B4DB7CA5-BABC-4B1A-9826-859A7217C62E}"/>
              </a:ext>
            </a:extLst>
          </p:cNvPr>
          <p:cNvSpPr/>
          <p:nvPr/>
        </p:nvSpPr>
        <p:spPr>
          <a:xfrm>
            <a:off x="648657" y="4727681"/>
            <a:ext cx="978408" cy="493607"/>
          </a:xfrm>
          <a:prstGeom prst="rightArrow">
            <a:avLst/>
          </a:prstGeom>
          <a:solidFill>
            <a:srgbClr val="7F993A"/>
          </a:soli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Stop</a:t>
            </a:r>
          </a:p>
        </p:txBody>
      </p:sp>
      <p:sp>
        <p:nvSpPr>
          <p:cNvPr id="54" name="Right Arrow 87">
            <a:extLst>
              <a:ext uri="{FF2B5EF4-FFF2-40B4-BE49-F238E27FC236}">
                <a16:creationId xmlns:a16="http://schemas.microsoft.com/office/drawing/2014/main" id="{E101FBEE-EFC5-4539-851E-1637049CED13}"/>
              </a:ext>
            </a:extLst>
          </p:cNvPr>
          <p:cNvSpPr/>
          <p:nvPr/>
        </p:nvSpPr>
        <p:spPr>
          <a:xfrm flipH="1">
            <a:off x="648656" y="5212313"/>
            <a:ext cx="978408" cy="493607"/>
          </a:xfrm>
          <a:prstGeom prst="rightArrow">
            <a:avLst/>
          </a:prstGeom>
          <a:solidFill>
            <a:srgbClr val="7F993A"/>
          </a:soli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Stopped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403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47" grpId="0" animBg="1"/>
      <p:bldP spid="47" grpId="1" animBg="1"/>
      <p:bldP spid="48" grpId="0" animBg="1"/>
      <p:bldP spid="48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138B6-92DA-4738-B9C3-B18C25C5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API </a:t>
            </a:r>
            <a:r>
              <a:rPr lang="ru-RU" dirty="0"/>
              <a:t>для служб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A9A6-31FF-4C0B-B771-67EB020A0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cs typeface="Consolas" pitchFamily="49" charset="0"/>
              </a:rPr>
              <a:t>StartServiceCtrlDispatcher()</a:t>
            </a:r>
            <a:r>
              <a:rPr lang="ru-RU" b="1" dirty="0">
                <a:cs typeface="Consolas" pitchFamily="49" charset="0"/>
              </a:rPr>
              <a:t> </a:t>
            </a:r>
            <a:r>
              <a:rPr lang="ru-RU" dirty="0"/>
              <a:t>– сообщает </a:t>
            </a:r>
            <a:r>
              <a:rPr lang="en-US" dirty="0"/>
              <a:t>SCM</a:t>
            </a:r>
            <a:r>
              <a:rPr lang="ru-RU" dirty="0"/>
              <a:t> список служб, которые есть в программе и передает ему управление</a:t>
            </a:r>
          </a:p>
          <a:p>
            <a:pPr lvl="1"/>
            <a:r>
              <a:rPr lang="ru-RU" dirty="0"/>
              <a:t>для передачи используется массив структур </a:t>
            </a:r>
            <a:r>
              <a:rPr lang="en-US" dirty="0">
                <a:cs typeface="Consolas" pitchFamily="49" charset="0"/>
              </a:rPr>
              <a:t>SERVICE_TABLE_ENTRY</a:t>
            </a:r>
            <a:endParaRPr lang="ru-RU" dirty="0">
              <a:cs typeface="Consolas" pitchFamily="49" charset="0"/>
            </a:endParaRPr>
          </a:p>
          <a:p>
            <a:r>
              <a:rPr lang="en-US" b="1" dirty="0" err="1">
                <a:cs typeface="Consolas" pitchFamily="49" charset="0"/>
              </a:rPr>
              <a:t>SetServiceStatus</a:t>
            </a:r>
            <a:r>
              <a:rPr lang="ru-RU" b="1" dirty="0">
                <a:cs typeface="Consolas" pitchFamily="49" charset="0"/>
              </a:rPr>
              <a:t>() </a:t>
            </a:r>
            <a:r>
              <a:rPr lang="ru-RU" dirty="0"/>
              <a:t>– сообщает </a:t>
            </a:r>
            <a:r>
              <a:rPr lang="en-US" dirty="0"/>
              <a:t>SCM </a:t>
            </a:r>
            <a:r>
              <a:rPr lang="ru-RU" dirty="0"/>
              <a:t>о текущем состоянии службы</a:t>
            </a:r>
          </a:p>
          <a:p>
            <a:pPr lvl="1"/>
            <a:r>
              <a:rPr lang="ru-RU" dirty="0"/>
              <a:t>для передачи используется структура </a:t>
            </a:r>
            <a:r>
              <a:rPr lang="en-US" dirty="0">
                <a:cs typeface="Consolas" pitchFamily="49" charset="0"/>
              </a:rPr>
              <a:t>SERVICE_STATUS</a:t>
            </a:r>
            <a:endParaRPr lang="ru-RU" dirty="0">
              <a:cs typeface="Consolas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44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CB75E-DE2E-4076-8DE0-AE4AA616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SERVICE_STATUS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8A8FA-A5EA-4F20-96A7-9DF7EB626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2201" y="1913943"/>
            <a:ext cx="6587066" cy="4727575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dwServiceType</a:t>
            </a:r>
            <a:r>
              <a:rPr lang="ru-RU" dirty="0"/>
              <a:t> – тип приложения (драйвер, приложение с 1 или несколькими службами, …) </a:t>
            </a:r>
          </a:p>
          <a:p>
            <a:pPr lvl="1"/>
            <a:r>
              <a:rPr lang="ru-RU" dirty="0"/>
              <a:t>это значение должно быть всегда постоянным!</a:t>
            </a:r>
          </a:p>
          <a:p>
            <a:r>
              <a:rPr lang="en-US" b="1" dirty="0" err="1"/>
              <a:t>dwCurrentState</a:t>
            </a:r>
            <a:r>
              <a:rPr lang="ru-RU" dirty="0"/>
              <a:t> – состояние в которое переходит служба (запускается, запущена, остановлена, …)</a:t>
            </a:r>
          </a:p>
          <a:p>
            <a:r>
              <a:rPr lang="en-US" b="1" dirty="0" err="1"/>
              <a:t>dwControlsAccepted</a:t>
            </a:r>
            <a:r>
              <a:rPr lang="ru-RU" dirty="0"/>
              <a:t> – какие операции (остановка, пауза, …) можно производить над службой</a:t>
            </a:r>
          </a:p>
          <a:p>
            <a:r>
              <a:rPr lang="en-US" b="1" dirty="0"/>
              <a:t>dwWin32ExitCode</a:t>
            </a:r>
            <a:r>
              <a:rPr lang="ru-RU" dirty="0"/>
              <a:t> – код выхода (из стандартных кодов </a:t>
            </a:r>
            <a:r>
              <a:rPr lang="en-US" dirty="0"/>
              <a:t>Win32</a:t>
            </a:r>
            <a:r>
              <a:rPr lang="ru-RU" dirty="0"/>
              <a:t>). Используется, если служба завершает работу. </a:t>
            </a:r>
            <a:endParaRPr lang="en-US" dirty="0"/>
          </a:p>
          <a:p>
            <a:pPr lvl="1"/>
            <a:r>
              <a:rPr lang="en-US" dirty="0"/>
              <a:t>0 – </a:t>
            </a:r>
            <a:r>
              <a:rPr lang="ru-RU" dirty="0"/>
              <a:t>нет ошибки</a:t>
            </a:r>
          </a:p>
          <a:p>
            <a:r>
              <a:rPr lang="en-US" b="1" dirty="0" err="1"/>
              <a:t>dwServiceSpecificExitCode</a:t>
            </a:r>
            <a:r>
              <a:rPr lang="ru-RU" dirty="0"/>
              <a:t> – используется, если надо передать специальный код ошибки (не </a:t>
            </a:r>
            <a:r>
              <a:rPr lang="en-US" dirty="0"/>
              <a:t>Win32)</a:t>
            </a:r>
            <a:endParaRPr lang="ru-RU" dirty="0"/>
          </a:p>
          <a:p>
            <a:r>
              <a:rPr lang="en-US" b="1" dirty="0" err="1"/>
              <a:t>dwCheckPoint</a:t>
            </a:r>
            <a:r>
              <a:rPr lang="ru-RU" dirty="0"/>
              <a:t> и </a:t>
            </a:r>
            <a:r>
              <a:rPr lang="en-US" b="1" dirty="0" err="1"/>
              <a:t>dwWaitHint</a:t>
            </a:r>
            <a:r>
              <a:rPr lang="en-US" dirty="0"/>
              <a:t> – </a:t>
            </a:r>
            <a:r>
              <a:rPr lang="ru-RU" dirty="0"/>
              <a:t>используются для уведомлений в длительных операциях (запуск, остановка, пауза, продолжение работы)</a:t>
            </a:r>
          </a:p>
          <a:p>
            <a:pPr lvl="1"/>
            <a:r>
              <a:rPr lang="en-US" dirty="0" err="1"/>
              <a:t>dwCheckPoint</a:t>
            </a:r>
            <a:r>
              <a:rPr lang="ru-RU" dirty="0"/>
              <a:t> – указывает номер контрольной точки (от 0). В рамках одной операции должна все время нарастать.</a:t>
            </a:r>
          </a:p>
          <a:p>
            <a:pPr lvl="1"/>
            <a:r>
              <a:rPr lang="en-US" dirty="0" err="1"/>
              <a:t>dwWaitHint</a:t>
            </a:r>
            <a:r>
              <a:rPr lang="ru-RU" dirty="0"/>
              <a:t> – время в миллисекундах, которое </a:t>
            </a:r>
            <a:r>
              <a:rPr lang="en-US" dirty="0"/>
              <a:t>SCM </a:t>
            </a:r>
            <a:r>
              <a:rPr lang="ru-RU" dirty="0"/>
              <a:t>должен ждать до следующей контрольной точки (или до окончания операции)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B8639B-65A2-4B50-B83C-671DD914A4D4}"/>
              </a:ext>
            </a:extLst>
          </p:cNvPr>
          <p:cNvSpPr/>
          <p:nvPr/>
        </p:nvSpPr>
        <p:spPr>
          <a:xfrm>
            <a:off x="702733" y="2246405"/>
            <a:ext cx="3733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typedef struct _SERVICE_STATUS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DWORD </a:t>
            </a:r>
            <a:r>
              <a:rPr lang="en-US" sz="1400" dirty="0" err="1">
                <a:latin typeface="Consolas" panose="020B0609020204030204" pitchFamily="49" charset="0"/>
              </a:rPr>
              <a:t>dwServiceType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DWORD </a:t>
            </a:r>
            <a:r>
              <a:rPr lang="en-US" sz="1400" dirty="0" err="1">
                <a:latin typeface="Consolas" panose="020B0609020204030204" pitchFamily="49" charset="0"/>
              </a:rPr>
              <a:t>dwCurrentState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DWORD </a:t>
            </a:r>
            <a:r>
              <a:rPr lang="en-US" sz="1400" dirty="0" err="1">
                <a:latin typeface="Consolas" panose="020B0609020204030204" pitchFamily="49" charset="0"/>
              </a:rPr>
              <a:t>dwControlsAccepted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DWORD dwWin32ExitCode;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DWORD </a:t>
            </a:r>
            <a:r>
              <a:rPr lang="en-US" sz="1400" dirty="0" err="1">
                <a:latin typeface="Consolas" panose="020B0609020204030204" pitchFamily="49" charset="0"/>
              </a:rPr>
              <a:t>dwServiceSpecificExitCode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DWORD </a:t>
            </a:r>
            <a:r>
              <a:rPr lang="en-US" sz="1400" dirty="0" err="1">
                <a:latin typeface="Consolas" panose="020B0609020204030204" pitchFamily="49" charset="0"/>
              </a:rPr>
              <a:t>dwCheckPoint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DWORD </a:t>
            </a:r>
            <a:r>
              <a:rPr lang="en-US" sz="1400" dirty="0" err="1">
                <a:latin typeface="Consolas" panose="020B0609020204030204" pitchFamily="49" charset="0"/>
              </a:rPr>
              <a:t>dwWaitHint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 SERVICE_STATUS, *LPSERVICE_STATUS;</a:t>
            </a:r>
          </a:p>
        </p:txBody>
      </p:sp>
    </p:spTree>
    <p:extLst>
      <p:ext uri="{BB962C8B-B14F-4D97-AF65-F5344CB8AC3E}">
        <p14:creationId xmlns:p14="http://schemas.microsoft.com/office/powerpoint/2010/main" val="4263458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71EE-5665-45C1-B256-99241719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Команды </a:t>
            </a:r>
            <a:r>
              <a:rPr lang="en-US" dirty="0"/>
              <a:t>SCM </a:t>
            </a:r>
            <a:r>
              <a:rPr lang="ru-RU" dirty="0"/>
              <a:t>(передаются в обработчик </a:t>
            </a:r>
            <a:r>
              <a:rPr lang="en-US" kern="0" dirty="0">
                <a:solidFill>
                  <a:srgbClr val="464547"/>
                </a:solidFill>
                <a:latin typeface="Consolas" pitchFamily="49" charset="0"/>
                <a:cs typeface="Consolas" pitchFamily="49" charset="0"/>
              </a:rPr>
              <a:t>HandlerEx</a:t>
            </a:r>
            <a:r>
              <a:rPr lang="ru-RU" kern="0" dirty="0">
                <a:solidFill>
                  <a:srgbClr val="464547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77E4F-5CC7-4406-85AD-3C35B0743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Стандартные</a:t>
            </a:r>
            <a:endParaRPr lang="en-US" dirty="0"/>
          </a:p>
          <a:p>
            <a:pPr lvl="1"/>
            <a:r>
              <a:rPr lang="en-US" dirty="0"/>
              <a:t>SERVICE_CONTROL_STOP</a:t>
            </a:r>
          </a:p>
          <a:p>
            <a:pPr lvl="1"/>
            <a:r>
              <a:rPr lang="en-US" dirty="0"/>
              <a:t>SERVICE_CONTROL_PAUSE / SERVICE_CONTROL_CONTINUE</a:t>
            </a:r>
          </a:p>
          <a:p>
            <a:pPr lvl="1"/>
            <a:r>
              <a:rPr lang="en-US" dirty="0"/>
              <a:t>SERVICE_CONTROL_PARAMCHANGE</a:t>
            </a:r>
          </a:p>
          <a:p>
            <a:pPr lvl="1"/>
            <a:r>
              <a:rPr lang="en-US" dirty="0"/>
              <a:t>SERVICE_CONTROL_SHUTDOWN</a:t>
            </a:r>
            <a:endParaRPr lang="ru-RU" dirty="0"/>
          </a:p>
          <a:p>
            <a:pPr lvl="1"/>
            <a:endParaRPr lang="ru-RU" dirty="0"/>
          </a:p>
          <a:p>
            <a:pPr lvl="1"/>
            <a:r>
              <a:rPr lang="en-US" dirty="0"/>
              <a:t>SERVICE_CONTROL_INTERROGATE</a:t>
            </a:r>
            <a:r>
              <a:rPr lang="ru-RU" dirty="0"/>
              <a:t> – вернуть текущее состояние</a:t>
            </a:r>
            <a:endParaRPr lang="en-US" dirty="0"/>
          </a:p>
          <a:p>
            <a:endParaRPr lang="ru-RU" dirty="0"/>
          </a:p>
          <a:p>
            <a:r>
              <a:rPr lang="ru-RU" dirty="0"/>
              <a:t>Определяемые разработчиком</a:t>
            </a:r>
            <a:endParaRPr lang="en-US" dirty="0"/>
          </a:p>
          <a:p>
            <a:pPr lvl="1"/>
            <a:r>
              <a:rPr lang="en-US" dirty="0"/>
              <a:t>Range 128 to 255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75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CBB9-1C44-4300-B4EC-FB923C86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Службы и потоки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93BAF-03AE-44EE-ABD0-BE7298A30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6" y="1825625"/>
            <a:ext cx="7484533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Главная функция </a:t>
            </a:r>
            <a:r>
              <a:rPr lang="en-US" dirty="0"/>
              <a:t>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main()</a:t>
            </a:r>
            <a:r>
              <a:rPr lang="en-US" dirty="0"/>
              <a:t>) </a:t>
            </a:r>
            <a:r>
              <a:rPr lang="ru-RU" dirty="0"/>
              <a:t>и обработчик сообщений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HandlerEx()</a:t>
            </a:r>
            <a:r>
              <a:rPr lang="en-US" dirty="0"/>
              <a:t>)</a:t>
            </a:r>
            <a:r>
              <a:rPr lang="ru-RU" dirty="0"/>
              <a:t> – выполняются в одном потоке</a:t>
            </a:r>
            <a:endParaRPr lang="en-US" dirty="0"/>
          </a:p>
          <a:p>
            <a:pPr lvl="1"/>
            <a:r>
              <a:rPr lang="ru-RU" dirty="0"/>
              <a:t>обработчик сообщений может быть вызван в один момент только 1 раз</a:t>
            </a:r>
          </a:p>
          <a:p>
            <a:pPr lvl="1"/>
            <a:r>
              <a:rPr lang="ru-RU" dirty="0"/>
              <a:t>сообщения должны обрабатываться максимально быстро. В идеале в </a:t>
            </a:r>
            <a:r>
              <a:rPr lang="en-US" dirty="0"/>
              <a:t>HandlerEx </a:t>
            </a:r>
            <a:r>
              <a:rPr lang="ru-RU" dirty="0"/>
              <a:t>не должно быть никакой логики, только передача сообщения в нужную службу</a:t>
            </a:r>
          </a:p>
          <a:p>
            <a:pPr marL="457200" lvl="1" indent="0">
              <a:buNone/>
            </a:pPr>
            <a:endParaRPr lang="ru-RU" dirty="0"/>
          </a:p>
          <a:p>
            <a:r>
              <a:rPr lang="ru-RU" dirty="0"/>
              <a:t>Для каждой службы создается свой поток</a:t>
            </a:r>
          </a:p>
          <a:p>
            <a:pPr lvl="1"/>
            <a:r>
              <a:rPr lang="ru-RU" dirty="0"/>
              <a:t>каждая служба может порождать свои потоки (без ограничений)</a:t>
            </a:r>
          </a:p>
          <a:p>
            <a:endParaRPr lang="en-US" dirty="0"/>
          </a:p>
        </p:txBody>
      </p:sp>
      <p:grpSp>
        <p:nvGrpSpPr>
          <p:cNvPr id="4" name="Группа 11">
            <a:extLst>
              <a:ext uri="{FF2B5EF4-FFF2-40B4-BE49-F238E27FC236}">
                <a16:creationId xmlns:a16="http://schemas.microsoft.com/office/drawing/2014/main" id="{A35F6CFE-47E5-47C1-983D-0798B1C37561}"/>
              </a:ext>
            </a:extLst>
          </p:cNvPr>
          <p:cNvGrpSpPr/>
          <p:nvPr/>
        </p:nvGrpSpPr>
        <p:grpSpPr>
          <a:xfrm>
            <a:off x="669616" y="2198768"/>
            <a:ext cx="2438400" cy="3224042"/>
            <a:chOff x="457200" y="1500359"/>
            <a:chExt cx="2438400" cy="3224042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1566AC89-5134-4E9A-8029-88F971D5452D}"/>
                </a:ext>
              </a:extLst>
            </p:cNvPr>
            <p:cNvSpPr/>
            <p:nvPr/>
          </p:nvSpPr>
          <p:spPr>
            <a:xfrm>
              <a:off x="457200" y="1500359"/>
              <a:ext cx="2438400" cy="3224042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Service.exe</a:t>
              </a:r>
              <a:endParaRPr kumimoji="0" lang="ru-RU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06F640-D919-4CC6-B466-4A631C19610B}"/>
                </a:ext>
              </a:extLst>
            </p:cNvPr>
            <p:cNvSpPr txBox="1"/>
            <p:nvPr/>
          </p:nvSpPr>
          <p:spPr>
            <a:xfrm>
              <a:off x="608059" y="1842595"/>
              <a:ext cx="2136682" cy="584775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6585CF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int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 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_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tmain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(/* … */)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{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   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// …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}</a:t>
              </a:r>
              <a:endParaRPr kumimoji="0" lang="ru-RU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094CB61-B85B-4AF7-A3B3-79D7578A0FA0}"/>
                </a:ext>
              </a:extLst>
            </p:cNvPr>
            <p:cNvSpPr txBox="1"/>
            <p:nvPr/>
          </p:nvSpPr>
          <p:spPr>
            <a:xfrm>
              <a:off x="608059" y="2552762"/>
              <a:ext cx="2142460" cy="584775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A379BB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void WINAPI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ServiceMain</a:t>
              </a:r>
              <a:r>
                <a:rPr kumimoji="0" lang="ru-RU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(/* … */)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{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 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  // …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}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B7B9F8-EA0C-4E20-925F-1F2C0DA38C97}"/>
                </a:ext>
              </a:extLst>
            </p:cNvPr>
            <p:cNvSpPr txBox="1"/>
            <p:nvPr/>
          </p:nvSpPr>
          <p:spPr>
            <a:xfrm>
              <a:off x="608059" y="3213403"/>
              <a:ext cx="2142460" cy="584775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6BB1C9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void WINAPI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ServiceMain</a:t>
              </a:r>
              <a:r>
                <a:rPr kumimoji="0" lang="ru-RU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2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(/* … */)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{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 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  // …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}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B0FFFDA-0847-4BCF-8EA9-D30796782F67}"/>
                </a:ext>
              </a:extLst>
            </p:cNvPr>
            <p:cNvSpPr txBox="1"/>
            <p:nvPr/>
          </p:nvSpPr>
          <p:spPr>
            <a:xfrm>
              <a:off x="608060" y="3886200"/>
              <a:ext cx="2136682" cy="584775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6585CF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DWORD WINAPI 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HandlerEx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(/* … */)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{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 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  // …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2651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575D-6082-4B49-8D5C-9803BD51E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разработки минимальной службы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1365C-B833-4CB6-8F21-88C43B48A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7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8CD23-40D2-4EC2-92D6-AB936E425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828C1-CE25-4974-B42B-0678B8C5F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Windows Service?</a:t>
            </a:r>
          </a:p>
          <a:p>
            <a:r>
              <a:rPr lang="en-US" dirty="0"/>
              <a:t>Windows Service</a:t>
            </a:r>
            <a:r>
              <a:rPr lang="ru-RU" dirty="0"/>
              <a:t> изнутри</a:t>
            </a:r>
          </a:p>
          <a:p>
            <a:r>
              <a:rPr lang="ru-RU" dirty="0"/>
              <a:t>Пример разработки минимальной службы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6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2EBC-3C3A-44CF-9616-AB6501DE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примера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4AF32-30EB-46E6-846D-DF2A644A5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Служба не выполняет полезной работы</a:t>
            </a:r>
          </a:p>
          <a:p>
            <a:pPr lvl="1"/>
            <a:r>
              <a:rPr lang="ru-RU" dirty="0"/>
              <a:t>крутится в бесконечном цикле (уходя периодически в сон)</a:t>
            </a:r>
          </a:p>
          <a:p>
            <a:r>
              <a:rPr lang="ru-RU" dirty="0"/>
              <a:t>Служба обрабатывает только команды остановки и выключения питания</a:t>
            </a:r>
          </a:p>
          <a:p>
            <a:r>
              <a:rPr lang="ru-RU" dirty="0"/>
              <a:t>Для передачи сообщений между потоками (от </a:t>
            </a:r>
            <a:r>
              <a:rPr lang="en-US" dirty="0"/>
              <a:t>HandlerEx </a:t>
            </a:r>
            <a:r>
              <a:rPr lang="ru-RU" dirty="0"/>
              <a:t>в</a:t>
            </a:r>
            <a:r>
              <a:rPr lang="en-US" dirty="0"/>
              <a:t> </a:t>
            </a:r>
            <a:r>
              <a:rPr lang="en-US" dirty="0" err="1"/>
              <a:t>ServiceMain</a:t>
            </a:r>
            <a:r>
              <a:rPr lang="en-US" dirty="0"/>
              <a:t>) </a:t>
            </a:r>
            <a:r>
              <a:rPr lang="ru-RU" dirty="0"/>
              <a:t>используется просто разделяемая логическая переменная</a:t>
            </a:r>
          </a:p>
          <a:p>
            <a:pPr lvl="1"/>
            <a:r>
              <a:rPr lang="ru-RU" dirty="0"/>
              <a:t>для более сложной логики (когда служба делает что-то полезное), это не самый удачный вариант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398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9EA2-659C-4DC4-8BAE-5507A0493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/>
              <a:t>main()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7544BA1-B54B-4CBB-9DFB-4DF7AE153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535" y="2363268"/>
            <a:ext cx="5253361" cy="3970318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WINAPI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ServiceMain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LPTSTR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tmain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_TCHAR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SERVICE_TABLE_ENTRY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ServiceTable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= 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ServiceName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ServiceMain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StartServiceCtrlDispatcher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ServiceTable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"Service not Started!"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-1;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0;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825ECB9-F0ED-4838-91B0-677D2D3F4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535" y="1690688"/>
            <a:ext cx="5153975" cy="307777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LPTSTR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ServiceName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SimpleService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882FB488-C11A-421B-BDB4-A1B64F347141}"/>
              </a:ext>
            </a:extLst>
          </p:cNvPr>
          <p:cNvSpPr/>
          <p:nvPr/>
        </p:nvSpPr>
        <p:spPr>
          <a:xfrm>
            <a:off x="7721600" y="1604186"/>
            <a:ext cx="2929466" cy="788557"/>
          </a:xfrm>
          <a:prstGeom prst="wedgeRoundRectCallout">
            <a:avLst>
              <a:gd name="adj1" fmla="val -121887"/>
              <a:gd name="adj2" fmla="val -2290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Внутреннее имя сервиса (для управления)</a:t>
            </a:r>
            <a:endParaRPr lang="en-US" dirty="0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C54F9CD2-07B2-42B6-9B81-735E6C7BDA08}"/>
              </a:ext>
            </a:extLst>
          </p:cNvPr>
          <p:cNvSpPr/>
          <p:nvPr/>
        </p:nvSpPr>
        <p:spPr>
          <a:xfrm>
            <a:off x="7721600" y="2950669"/>
            <a:ext cx="2929466" cy="788557"/>
          </a:xfrm>
          <a:prstGeom prst="wedgeRoundRectCallout">
            <a:avLst>
              <a:gd name="adj1" fmla="val -166685"/>
              <a:gd name="adj2" fmla="val 6084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 сервисов в формате</a:t>
            </a:r>
            <a:r>
              <a:rPr lang="en-US" dirty="0"/>
              <a:t>:</a:t>
            </a:r>
            <a:endParaRPr lang="ru-RU" dirty="0"/>
          </a:p>
          <a:p>
            <a:pPr algn="ctr"/>
            <a:r>
              <a:rPr lang="ru-RU" dirty="0"/>
              <a:t>имя – главная процедура</a:t>
            </a:r>
            <a:endParaRPr lang="en-US" dirty="0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DBDE4AA1-D160-401C-8E96-EA0B4509BDA8}"/>
              </a:ext>
            </a:extLst>
          </p:cNvPr>
          <p:cNvSpPr/>
          <p:nvPr/>
        </p:nvSpPr>
        <p:spPr>
          <a:xfrm>
            <a:off x="7721600" y="4859535"/>
            <a:ext cx="2929466" cy="788557"/>
          </a:xfrm>
          <a:prstGeom prst="wedgeRoundRectCallout">
            <a:avLst>
              <a:gd name="adj1" fmla="val -137205"/>
              <a:gd name="adj2" fmla="val -5189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Передаем список </a:t>
            </a:r>
            <a:r>
              <a:rPr lang="en-US" dirty="0"/>
              <a:t>SCM</a:t>
            </a:r>
          </a:p>
        </p:txBody>
      </p:sp>
    </p:spTree>
    <p:extLst>
      <p:ext uri="{BB962C8B-B14F-4D97-AF65-F5344CB8AC3E}">
        <p14:creationId xmlns:p14="http://schemas.microsoft.com/office/powerpoint/2010/main" val="119436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822B-A9AA-4BAD-9903-A5A49AF49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 err="1"/>
              <a:t>ServiceMain</a:t>
            </a:r>
            <a:r>
              <a:rPr lang="ru-RU" dirty="0"/>
              <a:t>()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83AB2CB-E31F-4D2B-9490-E4EDD245C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67" y="1782419"/>
            <a:ext cx="7539243" cy="5047536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WINAPI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ServiceMain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LPTSTR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RegisterServiceCtrlHandlerEx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ServiceName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HandlerEx,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ssServiceStatus.dwServiceType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SERVICE_WIN32_OWN_PROCESS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ssServiceStatus.dwCurrentState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SERVICE_RUNNING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ssServiceStatus.dwControlsAccepted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SERVICE_ACCEPT_STOP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SERVICE_ACCEPT_SHUTDOWN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ssServiceStatus.dwWin32ExitCode = 0;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ssServiceStatus.dwServiceSpecificExitCode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ssServiceStatus.dwCheckPoint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ssServiceStatus.dwWaitHint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SetServiceStatus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ssServiceStatus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bServiceStopFlag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Sleep(1000);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ssServiceStatus.dwCurrentState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SERVICE_STOPPED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SetServiceStatus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ssServiceStatus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F7C8BC01-EBEB-4DF3-9B94-02DFA527D04B}"/>
              </a:ext>
            </a:extLst>
          </p:cNvPr>
          <p:cNvSpPr/>
          <p:nvPr/>
        </p:nvSpPr>
        <p:spPr>
          <a:xfrm>
            <a:off x="9033933" y="2273053"/>
            <a:ext cx="2997200" cy="788557"/>
          </a:xfrm>
          <a:prstGeom prst="wedgeRoundRectCallout">
            <a:avLst>
              <a:gd name="adj1" fmla="val -86813"/>
              <a:gd name="adj2" fmla="val -2934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Регистрируем обработчик событий для нашей службы </a:t>
            </a:r>
            <a:endParaRPr lang="en-US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8B8F877-FD47-4F23-82F8-F7BE501BA8E1}"/>
              </a:ext>
            </a:extLst>
          </p:cNvPr>
          <p:cNvSpPr/>
          <p:nvPr/>
        </p:nvSpPr>
        <p:spPr>
          <a:xfrm>
            <a:off x="9101667" y="3619536"/>
            <a:ext cx="2929466" cy="788557"/>
          </a:xfrm>
          <a:prstGeom prst="wedgeRoundRectCallout">
            <a:avLst>
              <a:gd name="adj1" fmla="val -168997"/>
              <a:gd name="adj2" fmla="val 8446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 статус</a:t>
            </a:r>
            <a:r>
              <a:rPr lang="en-US" dirty="0"/>
              <a:t>: </a:t>
            </a:r>
            <a:endParaRPr lang="ru-RU" dirty="0"/>
          </a:p>
          <a:p>
            <a:pPr algn="ctr"/>
            <a:r>
              <a:rPr lang="ru-RU" b="1" dirty="0"/>
              <a:t>служба запущена</a:t>
            </a:r>
            <a:endParaRPr lang="en-US" b="1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6C1E57E2-490D-4C50-B0EA-B00FAD240DD1}"/>
              </a:ext>
            </a:extLst>
          </p:cNvPr>
          <p:cNvSpPr/>
          <p:nvPr/>
        </p:nvSpPr>
        <p:spPr>
          <a:xfrm>
            <a:off x="9101667" y="4851069"/>
            <a:ext cx="2929466" cy="788557"/>
          </a:xfrm>
          <a:prstGeom prst="wedgeRoundRectCallout">
            <a:avLst>
              <a:gd name="adj1" fmla="val -240962"/>
              <a:gd name="adj2" fmla="val 1574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Основной цикл работы</a:t>
            </a:r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628ECF4F-8011-4BDE-ACDC-643E87844A15}"/>
              </a:ext>
            </a:extLst>
          </p:cNvPr>
          <p:cNvSpPr/>
          <p:nvPr/>
        </p:nvSpPr>
        <p:spPr>
          <a:xfrm>
            <a:off x="9101667" y="5816268"/>
            <a:ext cx="2929466" cy="788557"/>
          </a:xfrm>
          <a:prstGeom prst="wedgeRoundRectCallout">
            <a:avLst>
              <a:gd name="adj1" fmla="val -153968"/>
              <a:gd name="adj2" fmla="val 178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 статус</a:t>
            </a:r>
            <a:r>
              <a:rPr lang="en-US" dirty="0"/>
              <a:t>: </a:t>
            </a:r>
            <a:endParaRPr lang="ru-RU" dirty="0"/>
          </a:p>
          <a:p>
            <a:pPr algn="ctr"/>
            <a:r>
              <a:rPr lang="ru-RU" b="1" dirty="0"/>
              <a:t>служба остановлена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337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803A-DCAD-4F4F-ADB0-235FF9CC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/>
              <a:t>HandlerEx()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DA30A0E-A364-462C-83DD-CA3A83568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3410"/>
            <a:ext cx="6744154" cy="4616648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WINAPI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HandlerEx(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dwControl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dwEventType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endParaRPr kumimoji="0" lang="ru-RU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LPVOID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lpEventData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LPVOID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lpContext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dwControl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SERVICE_CONTROL_SHUTDOWN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SERVICE_CONTROL_STOP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ssServiceStatus.dwCurrentState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SERVICE_STOP_PENDING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ssServiceStatus.dwCheckPoint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ssServiceStatus.dwWaitHint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80000;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SetServiceStatus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ssServiceStatus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bServiceStopFlag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SERVICE_CONTROL_INTERROGATE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SetServiceStatus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ssServiceStatus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0;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0A2E65A9-C19C-45A0-B14E-8E888FD2C711}"/>
              </a:ext>
            </a:extLst>
          </p:cNvPr>
          <p:cNvSpPr/>
          <p:nvPr/>
        </p:nvSpPr>
        <p:spPr>
          <a:xfrm>
            <a:off x="8669866" y="1823410"/>
            <a:ext cx="2997200" cy="788557"/>
          </a:xfrm>
          <a:prstGeom prst="wedgeRoundRectCallout">
            <a:avLst>
              <a:gd name="adj1" fmla="val -149807"/>
              <a:gd name="adj2" fmla="val 608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Разбор присланной команды</a:t>
            </a:r>
            <a:endParaRPr lang="en-US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87B6901-C998-4872-BFCA-261310B5CC82}"/>
              </a:ext>
            </a:extLst>
          </p:cNvPr>
          <p:cNvSpPr/>
          <p:nvPr/>
        </p:nvSpPr>
        <p:spPr>
          <a:xfrm>
            <a:off x="8737600" y="3169893"/>
            <a:ext cx="2929466" cy="788557"/>
          </a:xfrm>
          <a:prstGeom prst="wedgeRoundRectCallout">
            <a:avLst>
              <a:gd name="adj1" fmla="val -150789"/>
              <a:gd name="adj2" fmla="val 2970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 статус</a:t>
            </a:r>
            <a:r>
              <a:rPr lang="en-US" dirty="0"/>
              <a:t>: </a:t>
            </a:r>
            <a:endParaRPr lang="ru-RU" dirty="0"/>
          </a:p>
          <a:p>
            <a:pPr algn="ctr"/>
            <a:r>
              <a:rPr lang="ru-RU" b="1" dirty="0"/>
              <a:t>служба останавливается</a:t>
            </a:r>
            <a:endParaRPr lang="en-US" b="1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A7A0DA4-348B-4C4A-BF4D-66F160DB4D4C}"/>
              </a:ext>
            </a:extLst>
          </p:cNvPr>
          <p:cNvSpPr/>
          <p:nvPr/>
        </p:nvSpPr>
        <p:spPr>
          <a:xfrm>
            <a:off x="8737600" y="4401426"/>
            <a:ext cx="2929466" cy="788557"/>
          </a:xfrm>
          <a:prstGeom prst="wedgeRoundRectCallout">
            <a:avLst>
              <a:gd name="adj1" fmla="val -202523"/>
              <a:gd name="adj2" fmla="val -2397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Флаг останова для главной процедуры</a:t>
            </a:r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0EBC17E8-2A8A-4BA4-B377-2388C475FF91}"/>
              </a:ext>
            </a:extLst>
          </p:cNvPr>
          <p:cNvSpPr/>
          <p:nvPr/>
        </p:nvSpPr>
        <p:spPr>
          <a:xfrm>
            <a:off x="8737600" y="5366625"/>
            <a:ext cx="2929466" cy="788557"/>
          </a:xfrm>
          <a:prstGeom prst="wedgeRoundRectCallout">
            <a:avLst>
              <a:gd name="adj1" fmla="val -128823"/>
              <a:gd name="adj2" fmla="val -3901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 текущий статус</a:t>
            </a:r>
          </a:p>
        </p:txBody>
      </p:sp>
    </p:spTree>
    <p:extLst>
      <p:ext uri="{BB962C8B-B14F-4D97-AF65-F5344CB8AC3E}">
        <p14:creationId xmlns:p14="http://schemas.microsoft.com/office/powerpoint/2010/main" val="401300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1F5C2-5839-4831-AB32-81A67792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и деинсталляция службы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EA1F00-28A8-4D2E-8878-A068296D9FA5}"/>
              </a:ext>
            </a:extLst>
          </p:cNvPr>
          <p:cNvSpPr/>
          <p:nvPr/>
        </p:nvSpPr>
        <p:spPr>
          <a:xfrm>
            <a:off x="1574801" y="2063115"/>
            <a:ext cx="9897532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Для установки</a:t>
            </a:r>
          </a:p>
          <a:p>
            <a:pPr lvl="2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create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SimpleService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binPath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полный путь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endParaRPr lang="en-US" sz="2800" dirty="0"/>
          </a:p>
          <a:p>
            <a:r>
              <a:rPr lang="ru-RU" sz="2800" dirty="0"/>
              <a:t>Для удаления</a:t>
            </a:r>
          </a:p>
          <a:p>
            <a:pPr lvl="2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delete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SimpleService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endParaRPr lang="en-US" sz="2800" dirty="0"/>
          </a:p>
          <a:p>
            <a:pPr algn="ctr"/>
            <a:r>
              <a:rPr lang="ru-RU" sz="2800" dirty="0"/>
              <a:t>все манипуляции с привилегиями администратора!!!</a:t>
            </a:r>
          </a:p>
        </p:txBody>
      </p:sp>
    </p:spTree>
    <p:extLst>
      <p:ext uri="{BB962C8B-B14F-4D97-AF65-F5344CB8AC3E}">
        <p14:creationId xmlns:p14="http://schemas.microsoft.com/office/powerpoint/2010/main" val="1071181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364E-41E9-4F2C-9B37-40AA5A9F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еще читать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3BB54-78B4-4F87-A297-A7FC22442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MSDN</a:t>
            </a:r>
            <a:r>
              <a:rPr lang="ru-RU" dirty="0"/>
              <a:t> </a:t>
            </a:r>
          </a:p>
          <a:p>
            <a:pPr lvl="1"/>
            <a:r>
              <a:rPr lang="en-US" dirty="0"/>
              <a:t>Services</a:t>
            </a:r>
            <a:r>
              <a:rPr lang="ru-RU" dirty="0"/>
              <a:t> - </a:t>
            </a:r>
            <a:r>
              <a:rPr lang="en-US" dirty="0">
                <a:hlinkClick r:id="rId2"/>
              </a:rPr>
              <a:t>https://docs.microsoft.com/en-us/windows/desktop/Services/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/>
              <a:t>Кларк Д. Дж., Рихтер Д. Программирование серверных приложений для </a:t>
            </a:r>
            <a:r>
              <a:rPr lang="en-US" dirty="0"/>
              <a:t>Microsoft Windows</a:t>
            </a:r>
            <a:r>
              <a:rPr lang="ru-RU" dirty="0"/>
              <a:t> 2000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63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3BB38-B82B-47E4-9EC5-932B96A13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Windows Service?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457CB-E566-40AF-8141-EB05C3F08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95AC7-E621-410A-AB86-74E80C0E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бывают службы </a:t>
            </a:r>
            <a:r>
              <a:rPr lang="en-US" dirty="0"/>
              <a:t>Windows</a:t>
            </a:r>
            <a:r>
              <a:rPr lang="ru-RU" dirty="0"/>
              <a:t>?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2196D8-DCF0-43AF-AACA-42A8B5131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9314"/>
          <a:stretch/>
        </p:blipFill>
        <p:spPr>
          <a:xfrm>
            <a:off x="838200" y="1959560"/>
            <a:ext cx="10248900" cy="2508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80AC62BE-EB01-4BE2-B186-EC334C02AE16}"/>
              </a:ext>
            </a:extLst>
          </p:cNvPr>
          <p:cNvSpPr txBox="1">
            <a:spLocks/>
          </p:cNvSpPr>
          <p:nvPr/>
        </p:nvSpPr>
        <p:spPr>
          <a:xfrm>
            <a:off x="6096000" y="4737100"/>
            <a:ext cx="5604933" cy="1951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Сервера (и их компоненты)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IIS</a:t>
            </a:r>
            <a:r>
              <a:rPr lang="ru-RU" sz="2000" dirty="0"/>
              <a:t>, </a:t>
            </a:r>
            <a:r>
              <a:rPr lang="en-US" sz="2000" dirty="0"/>
              <a:t>MS SQL</a:t>
            </a:r>
            <a:r>
              <a:rPr lang="ru-RU" sz="2000" dirty="0"/>
              <a:t>, </a:t>
            </a:r>
            <a:r>
              <a:rPr lang="en-US" sz="2000" dirty="0"/>
              <a:t>BizTalk</a:t>
            </a:r>
            <a:r>
              <a:rPr lang="ru-RU" sz="2000" dirty="0"/>
              <a:t>, …</a:t>
            </a:r>
            <a:endParaRPr lang="en-US" sz="2000" dirty="0"/>
          </a:p>
          <a:p>
            <a:r>
              <a:rPr lang="ru-RU" sz="2400" dirty="0"/>
              <a:t>Вспомогательные службы </a:t>
            </a:r>
            <a:r>
              <a:rPr lang="en-US" sz="2400" dirty="0"/>
              <a:t>Windows</a:t>
            </a:r>
            <a:r>
              <a:rPr lang="ru-RU" sz="2400" dirty="0"/>
              <a:t>:</a:t>
            </a:r>
          </a:p>
          <a:p>
            <a:pPr lvl="1"/>
            <a:r>
              <a:rPr lang="en-US" sz="2000" dirty="0"/>
              <a:t>DHCP</a:t>
            </a:r>
            <a:r>
              <a:rPr lang="ru-RU" sz="2000" dirty="0"/>
              <a:t>- и </a:t>
            </a:r>
            <a:r>
              <a:rPr lang="en-US" sz="2000" dirty="0"/>
              <a:t>DNS-</a:t>
            </a:r>
            <a:r>
              <a:rPr lang="ru-RU" sz="2000" dirty="0"/>
              <a:t>клиенты, Служба времени, Центр обновления</a:t>
            </a:r>
          </a:p>
        </p:txBody>
      </p:sp>
    </p:spTree>
    <p:extLst>
      <p:ext uri="{BB962C8B-B14F-4D97-AF65-F5344CB8AC3E}">
        <p14:creationId xmlns:p14="http://schemas.microsoft.com/office/powerpoint/2010/main" val="97394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7648E-2118-4D31-8771-E9B6075F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Отличительные черты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360F9-83E5-4C04-A0BA-4E533230A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8133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Запускается системой</a:t>
            </a:r>
          </a:p>
          <a:p>
            <a:r>
              <a:rPr lang="ru-RU" dirty="0"/>
              <a:t>Не имеет</a:t>
            </a:r>
            <a:r>
              <a:rPr lang="en-US" dirty="0"/>
              <a:t> UI</a:t>
            </a:r>
            <a:endParaRPr lang="ru-RU" dirty="0"/>
          </a:p>
          <a:p>
            <a:r>
              <a:rPr lang="ru-RU" dirty="0"/>
              <a:t>Работает от специальных учетных записей </a:t>
            </a:r>
          </a:p>
          <a:p>
            <a:pPr lvl="1"/>
            <a:r>
              <a:rPr lang="ru-RU" dirty="0"/>
              <a:t>системных: </a:t>
            </a:r>
          </a:p>
          <a:p>
            <a:pPr lvl="2"/>
            <a:r>
              <a:rPr lang="ru-RU" dirty="0" err="1"/>
              <a:t>LocalSystem</a:t>
            </a:r>
            <a:r>
              <a:rPr lang="ru-RU" dirty="0"/>
              <a:t>, </a:t>
            </a:r>
            <a:r>
              <a:rPr lang="ru-RU" dirty="0" err="1"/>
              <a:t>NetworkSystem</a:t>
            </a:r>
            <a:r>
              <a:rPr lang="ru-RU" dirty="0"/>
              <a:t>, </a:t>
            </a:r>
            <a:r>
              <a:rPr lang="ru-RU" dirty="0" err="1"/>
              <a:t>System</a:t>
            </a:r>
            <a:endParaRPr lang="ru-RU" dirty="0"/>
          </a:p>
          <a:p>
            <a:pPr lvl="1"/>
            <a:r>
              <a:rPr lang="ru-RU" dirty="0"/>
              <a:t>созданных специально под неё</a:t>
            </a:r>
          </a:p>
          <a:p>
            <a:r>
              <a:rPr lang="ru-RU" dirty="0"/>
              <a:t>Имеет встроенные инструменты для управления:</a:t>
            </a:r>
          </a:p>
          <a:p>
            <a:pPr lvl="1"/>
            <a:r>
              <a:rPr lang="ru-RU" dirty="0"/>
              <a:t>останавливаться, перезапускаться, приостанавливаться, …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E4A37-3A67-418B-AB52-6FEAA6E3A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211" y="2472797"/>
            <a:ext cx="3798869" cy="233528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7770BF-C88D-460E-9B1B-0B3CA7235100}"/>
              </a:ext>
            </a:extLst>
          </p:cNvPr>
          <p:cNvCxnSpPr/>
          <p:nvPr/>
        </p:nvCxnSpPr>
        <p:spPr>
          <a:xfrm>
            <a:off x="7769381" y="2265385"/>
            <a:ext cx="3518699" cy="2894275"/>
          </a:xfrm>
          <a:prstGeom prst="line">
            <a:avLst/>
          </a:prstGeom>
          <a:noFill/>
          <a:ln w="38100" cap="flat" cmpd="sng" algn="ctr">
            <a:solidFill>
              <a:srgbClr val="B2274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B503B-73C9-40D8-A50F-BA260ABF28D8}"/>
              </a:ext>
            </a:extLst>
          </p:cNvPr>
          <p:cNvCxnSpPr/>
          <p:nvPr/>
        </p:nvCxnSpPr>
        <p:spPr>
          <a:xfrm flipH="1">
            <a:off x="7586501" y="2249483"/>
            <a:ext cx="2918130" cy="2822713"/>
          </a:xfrm>
          <a:prstGeom prst="line">
            <a:avLst/>
          </a:prstGeom>
          <a:noFill/>
          <a:ln w="38100" cap="flat" cmpd="sng" algn="ctr">
            <a:solidFill>
              <a:srgbClr val="B2274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09598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D502-2C6A-4CD7-BA5A-510AA810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Администрирование служб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A21C1-6846-4314-B112-B6FBBDA02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29000" cy="4351338"/>
          </a:xfrm>
        </p:spPr>
        <p:txBody>
          <a:bodyPr/>
          <a:lstStyle/>
          <a:p>
            <a:r>
              <a:rPr lang="en-US" dirty="0"/>
              <a:t>Services snap-in</a:t>
            </a:r>
          </a:p>
          <a:p>
            <a:r>
              <a:rPr lang="en-US" dirty="0"/>
              <a:t>net.exe</a:t>
            </a:r>
          </a:p>
          <a:p>
            <a:r>
              <a:rPr lang="en-US" dirty="0"/>
              <a:t>Sc.exe</a:t>
            </a:r>
          </a:p>
          <a:p>
            <a:r>
              <a:rPr lang="en-US" dirty="0"/>
              <a:t>PowerShell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AE3885-0C6B-4D49-BC6C-B915892DE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494" y="1616371"/>
            <a:ext cx="5037457" cy="36252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03B561-8AC7-46D1-ABC1-9D4D4A1D4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2" y="2546688"/>
            <a:ext cx="4081282" cy="41122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6418DE-869B-45B4-9289-69B08DD70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102" y="4293185"/>
            <a:ext cx="4826368" cy="174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7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13A3E-C26C-44CF-9E49-0B84EDE9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 нужны службы?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DFB76A-A626-4C5B-A91E-964B4D01F8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4882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565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0FE0-C7B3-4A20-A497-2756FD8B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Service</a:t>
            </a:r>
            <a:r>
              <a:rPr lang="ru-RU" dirty="0"/>
              <a:t> изнутри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55145-5BFF-4415-A4DC-872B3CFDBD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9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5243-DDA1-4F77-8E62-61F272CF8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Инфраструктура служб</a:t>
            </a:r>
            <a:endParaRPr lang="en-US" dirty="0"/>
          </a:p>
        </p:txBody>
      </p:sp>
      <p:sp>
        <p:nvSpPr>
          <p:cNvPr id="32" name="Скругленный прямоугольник 5">
            <a:extLst>
              <a:ext uri="{FF2B5EF4-FFF2-40B4-BE49-F238E27FC236}">
                <a16:creationId xmlns:a16="http://schemas.microsoft.com/office/drawing/2014/main" id="{76B91A10-5A11-4282-80C7-DF65D386AF78}"/>
              </a:ext>
            </a:extLst>
          </p:cNvPr>
          <p:cNvSpPr/>
          <p:nvPr/>
        </p:nvSpPr>
        <p:spPr>
          <a:xfrm>
            <a:off x="4563654" y="2308713"/>
            <a:ext cx="2057400" cy="1182786"/>
          </a:xfrm>
          <a:prstGeom prst="roundRect">
            <a:avLst/>
          </a:prstGeom>
          <a:solidFill>
            <a:srgbClr val="39C2D7"/>
          </a:solidFill>
          <a:ln w="25400" cap="flat" cmpd="sng" algn="ctr">
            <a:solidFill>
              <a:srgbClr val="39C2D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Service Control Manager (SCM)</a:t>
            </a:r>
            <a:endParaRPr kumimoji="0" lang="ru-RU" sz="1867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grpSp>
        <p:nvGrpSpPr>
          <p:cNvPr id="33" name="Группа 14">
            <a:extLst>
              <a:ext uri="{FF2B5EF4-FFF2-40B4-BE49-F238E27FC236}">
                <a16:creationId xmlns:a16="http://schemas.microsoft.com/office/drawing/2014/main" id="{8BE6CAF9-DE7C-4E66-97D7-4542347CBAEB}"/>
              </a:ext>
            </a:extLst>
          </p:cNvPr>
          <p:cNvGrpSpPr/>
          <p:nvPr/>
        </p:nvGrpSpPr>
        <p:grpSpPr>
          <a:xfrm>
            <a:off x="8076006" y="2019171"/>
            <a:ext cx="3212887" cy="2991912"/>
            <a:chOff x="6286500" y="2430878"/>
            <a:chExt cx="2514600" cy="1981200"/>
          </a:xfrm>
        </p:grpSpPr>
        <p:sp>
          <p:nvSpPr>
            <p:cNvPr id="34" name="Овал 9">
              <a:extLst>
                <a:ext uri="{FF2B5EF4-FFF2-40B4-BE49-F238E27FC236}">
                  <a16:creationId xmlns:a16="http://schemas.microsoft.com/office/drawing/2014/main" id="{7A4875B7-4F14-4F20-9076-66E6754702BD}"/>
                </a:ext>
              </a:extLst>
            </p:cNvPr>
            <p:cNvSpPr/>
            <p:nvPr/>
          </p:nvSpPr>
          <p:spPr>
            <a:xfrm>
              <a:off x="6286500" y="2430878"/>
              <a:ext cx="2514600" cy="1981200"/>
            </a:xfrm>
            <a:prstGeom prst="ellipse">
              <a:avLst/>
            </a:prstGeom>
            <a:noFill/>
            <a:ln w="25400" cap="flat" cmpd="sng" algn="ctr">
              <a:solidFill>
                <a:srgbClr val="CCCCCC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b" anchorCtr="1">
              <a:no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Windows Services</a:t>
              </a:r>
              <a:endParaRPr kumimoji="0" lang="ru-RU" sz="10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35" name="Прямоугольник 6">
              <a:extLst>
                <a:ext uri="{FF2B5EF4-FFF2-40B4-BE49-F238E27FC236}">
                  <a16:creationId xmlns:a16="http://schemas.microsoft.com/office/drawing/2014/main" id="{6FF729B2-0279-467B-A5AB-A4C48BCB3390}"/>
                </a:ext>
              </a:extLst>
            </p:cNvPr>
            <p:cNvSpPr/>
            <p:nvPr/>
          </p:nvSpPr>
          <p:spPr>
            <a:xfrm>
              <a:off x="7048500" y="2888078"/>
              <a:ext cx="914400" cy="533400"/>
            </a:xfrm>
            <a:prstGeom prst="rect">
              <a:avLst/>
            </a:prstGeom>
            <a:solidFill>
              <a:srgbClr val="CCCCCC"/>
            </a:solidFill>
            <a:ln w="25400" cap="flat" cmpd="sng" algn="ctr">
              <a:solidFill>
                <a:srgbClr val="CC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SQL</a:t>
              </a:r>
              <a:endParaRPr kumimoji="0" lang="ru-RU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36" name="Прямоугольник 7">
              <a:extLst>
                <a:ext uri="{FF2B5EF4-FFF2-40B4-BE49-F238E27FC236}">
                  <a16:creationId xmlns:a16="http://schemas.microsoft.com/office/drawing/2014/main" id="{9AACDBFF-1AC2-4DCE-B77B-894752A8375B}"/>
                </a:ext>
              </a:extLst>
            </p:cNvPr>
            <p:cNvSpPr/>
            <p:nvPr/>
          </p:nvSpPr>
          <p:spPr>
            <a:xfrm>
              <a:off x="7186065" y="3308864"/>
              <a:ext cx="914400" cy="533400"/>
            </a:xfrm>
            <a:prstGeom prst="rect">
              <a:avLst/>
            </a:prstGeom>
            <a:solidFill>
              <a:srgbClr val="CCCCCC"/>
            </a:solidFill>
            <a:ln w="25400" cap="flat" cmpd="sng" algn="ctr">
              <a:solidFill>
                <a:srgbClr val="CC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IIS</a:t>
              </a:r>
              <a:endParaRPr kumimoji="0" lang="ru-RU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37" name="Прямоугольник 8">
              <a:extLst>
                <a:ext uri="{FF2B5EF4-FFF2-40B4-BE49-F238E27FC236}">
                  <a16:creationId xmlns:a16="http://schemas.microsoft.com/office/drawing/2014/main" id="{044CFCA4-A50B-44A9-8BC2-E0E2E861E919}"/>
                </a:ext>
              </a:extLst>
            </p:cNvPr>
            <p:cNvSpPr/>
            <p:nvPr/>
          </p:nvSpPr>
          <p:spPr>
            <a:xfrm>
              <a:off x="6562304" y="3156464"/>
              <a:ext cx="914400" cy="533400"/>
            </a:xfrm>
            <a:prstGeom prst="rect">
              <a:avLst/>
            </a:prstGeom>
            <a:solidFill>
              <a:srgbClr val="CCCCCC"/>
            </a:solidFill>
            <a:ln w="25400" cap="flat" cmpd="sng" algn="ctr">
              <a:solidFill>
                <a:srgbClr val="CC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Windows Audio</a:t>
              </a:r>
              <a:endParaRPr kumimoji="0" lang="ru-RU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</p:grpSp>
      <p:sp>
        <p:nvSpPr>
          <p:cNvPr id="38" name="Двойная стрелка влево/вправо 11">
            <a:extLst>
              <a:ext uri="{FF2B5EF4-FFF2-40B4-BE49-F238E27FC236}">
                <a16:creationId xmlns:a16="http://schemas.microsoft.com/office/drawing/2014/main" id="{824FD382-2F48-4B4D-A569-52708C50639C}"/>
              </a:ext>
            </a:extLst>
          </p:cNvPr>
          <p:cNvSpPr/>
          <p:nvPr/>
        </p:nvSpPr>
        <p:spPr>
          <a:xfrm rot="925404">
            <a:off x="6725211" y="3110510"/>
            <a:ext cx="1246638" cy="230626"/>
          </a:xfrm>
          <a:prstGeom prst="leftRightArrow">
            <a:avLst>
              <a:gd name="adj1" fmla="val 33882"/>
              <a:gd name="adj2" fmla="val 71308"/>
            </a:avLst>
          </a:prstGeom>
          <a:solidFill>
            <a:srgbClr val="CCCCCC"/>
          </a:solidFill>
          <a:ln w="25400" cap="flat" cmpd="sng" algn="ctr">
            <a:solidFill>
              <a:srgbClr val="CCCC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9" name="Двойная стрелка влево/вправо 12">
            <a:extLst>
              <a:ext uri="{FF2B5EF4-FFF2-40B4-BE49-F238E27FC236}">
                <a16:creationId xmlns:a16="http://schemas.microsoft.com/office/drawing/2014/main" id="{FB93612D-A8E5-4497-B4F5-7CD5A802D100}"/>
              </a:ext>
            </a:extLst>
          </p:cNvPr>
          <p:cNvSpPr/>
          <p:nvPr/>
        </p:nvSpPr>
        <p:spPr>
          <a:xfrm rot="5400000">
            <a:off x="5041551" y="4133698"/>
            <a:ext cx="1246638" cy="230626"/>
          </a:xfrm>
          <a:prstGeom prst="leftRightArrow">
            <a:avLst>
              <a:gd name="adj1" fmla="val 33882"/>
              <a:gd name="adj2" fmla="val 71308"/>
            </a:avLst>
          </a:prstGeom>
          <a:solidFill>
            <a:srgbClr val="CCCCCC"/>
          </a:solidFill>
          <a:ln w="25400" cap="flat" cmpd="sng" algn="ctr">
            <a:solidFill>
              <a:srgbClr val="CCCC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0" name="Блок-схема: магнитный диск 13">
            <a:extLst>
              <a:ext uri="{FF2B5EF4-FFF2-40B4-BE49-F238E27FC236}">
                <a16:creationId xmlns:a16="http://schemas.microsoft.com/office/drawing/2014/main" id="{9345F5E7-E666-4F34-AFAE-A56EE22B4ADB}"/>
              </a:ext>
            </a:extLst>
          </p:cNvPr>
          <p:cNvSpPr/>
          <p:nvPr/>
        </p:nvSpPr>
        <p:spPr>
          <a:xfrm>
            <a:off x="4920078" y="5071806"/>
            <a:ext cx="1489584" cy="762000"/>
          </a:xfrm>
          <a:prstGeom prst="flowChartMagneticDisk">
            <a:avLst/>
          </a:prstGeom>
          <a:solidFill>
            <a:srgbClr val="39C2D7"/>
          </a:solidFill>
          <a:ln w="25400" cap="flat" cmpd="sng" algn="ctr">
            <a:solidFill>
              <a:srgbClr val="39C2D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SCM </a:t>
            </a:r>
          </a:p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Data Base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grpSp>
        <p:nvGrpSpPr>
          <p:cNvPr id="41" name="Группа 19">
            <a:extLst>
              <a:ext uri="{FF2B5EF4-FFF2-40B4-BE49-F238E27FC236}">
                <a16:creationId xmlns:a16="http://schemas.microsoft.com/office/drawing/2014/main" id="{E424CCA8-8A69-4D4A-85FF-AD6D9A0289B9}"/>
              </a:ext>
            </a:extLst>
          </p:cNvPr>
          <p:cNvGrpSpPr/>
          <p:nvPr/>
        </p:nvGrpSpPr>
        <p:grpSpPr>
          <a:xfrm>
            <a:off x="838200" y="2061149"/>
            <a:ext cx="2669650" cy="2710811"/>
            <a:chOff x="228600" y="2228345"/>
            <a:chExt cx="1828800" cy="1502653"/>
          </a:xfrm>
        </p:grpSpPr>
        <p:sp>
          <p:nvSpPr>
            <p:cNvPr id="42" name="Овал 17">
              <a:extLst>
                <a:ext uri="{FF2B5EF4-FFF2-40B4-BE49-F238E27FC236}">
                  <a16:creationId xmlns:a16="http://schemas.microsoft.com/office/drawing/2014/main" id="{49C113A5-0FC4-4BF4-9F28-08C5C611717F}"/>
                </a:ext>
              </a:extLst>
            </p:cNvPr>
            <p:cNvSpPr/>
            <p:nvPr/>
          </p:nvSpPr>
          <p:spPr>
            <a:xfrm>
              <a:off x="228600" y="2228345"/>
              <a:ext cx="1828800" cy="1502653"/>
            </a:xfrm>
            <a:prstGeom prst="ellipse">
              <a:avLst/>
            </a:prstGeom>
            <a:noFill/>
            <a:ln w="25400" cap="flat" cmpd="sng" algn="ctr">
              <a:solidFill>
                <a:srgbClr val="CCCCCC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b" anchorCtr="1">
              <a:no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Service Control Programs (SCP)</a:t>
              </a:r>
              <a:endParaRPr kumimoji="0" lang="ru-RU" sz="10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43" name="Рисунок 2">
              <a:extLst>
                <a:ext uri="{FF2B5EF4-FFF2-40B4-BE49-F238E27FC236}">
                  <a16:creationId xmlns:a16="http://schemas.microsoft.com/office/drawing/2014/main" id="{F893ABC5-0E64-4BF5-8F0F-819D4629E3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430" y="2485146"/>
              <a:ext cx="880650" cy="644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Рисунок 3">
              <a:extLst>
                <a:ext uri="{FF2B5EF4-FFF2-40B4-BE49-F238E27FC236}">
                  <a16:creationId xmlns:a16="http://schemas.microsoft.com/office/drawing/2014/main" id="{EFAF59C9-FA7D-4B3C-8414-BD1F7703AB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2584527"/>
              <a:ext cx="610096" cy="6866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5" name="Двойная стрелка влево/вправо 18">
            <a:extLst>
              <a:ext uri="{FF2B5EF4-FFF2-40B4-BE49-F238E27FC236}">
                <a16:creationId xmlns:a16="http://schemas.microsoft.com/office/drawing/2014/main" id="{FBC9A8BE-FD29-408B-BF8D-3C8ECFB65678}"/>
              </a:ext>
            </a:extLst>
          </p:cNvPr>
          <p:cNvSpPr/>
          <p:nvPr/>
        </p:nvSpPr>
        <p:spPr>
          <a:xfrm rot="20760508">
            <a:off x="3608206" y="2992314"/>
            <a:ext cx="914499" cy="230626"/>
          </a:xfrm>
          <a:prstGeom prst="leftRightArrow">
            <a:avLst>
              <a:gd name="adj1" fmla="val 33882"/>
              <a:gd name="adj2" fmla="val 71308"/>
            </a:avLst>
          </a:prstGeom>
          <a:solidFill>
            <a:srgbClr val="CCCCCC"/>
          </a:solidFill>
          <a:ln w="25400" cap="flat" cmpd="sng" algn="ctr">
            <a:solidFill>
              <a:srgbClr val="CCCC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010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8" grpId="0" animBg="1"/>
      <p:bldP spid="39" grpId="0" animBg="1"/>
      <p:bldP spid="40" grpId="0" animBg="1"/>
      <p:bldP spid="4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1051</Words>
  <Application>Microsoft Office PowerPoint</Application>
  <PresentationFormat>Widescreen</PresentationFormat>
  <Paragraphs>238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Courier New</vt:lpstr>
      <vt:lpstr>Trebuchet MS</vt:lpstr>
      <vt:lpstr>Office Theme</vt:lpstr>
      <vt:lpstr>Службы Windows</vt:lpstr>
      <vt:lpstr>Содержание</vt:lpstr>
      <vt:lpstr>Что такое Windows Service?</vt:lpstr>
      <vt:lpstr>Какие бывают службы Windows?</vt:lpstr>
      <vt:lpstr>Отличительные черты</vt:lpstr>
      <vt:lpstr>Администрирование служб</vt:lpstr>
      <vt:lpstr>Для чего нужны службы?</vt:lpstr>
      <vt:lpstr>Windows Service изнутри</vt:lpstr>
      <vt:lpstr>Инфраструктура служб</vt:lpstr>
      <vt:lpstr>База SCM</vt:lpstr>
      <vt:lpstr>Свойства служб</vt:lpstr>
      <vt:lpstr>Особенности приложений-служб (для разработчика)</vt:lpstr>
      <vt:lpstr>Состав процедур типичного приложения-службы</vt:lpstr>
      <vt:lpstr>Старт и завершение службы (упрощенно)</vt:lpstr>
      <vt:lpstr>Windows API для служб</vt:lpstr>
      <vt:lpstr>SERVICE_STATUS</vt:lpstr>
      <vt:lpstr>Команды SCM (передаются в обработчик HandlerEx) </vt:lpstr>
      <vt:lpstr>Службы и потоки</vt:lpstr>
      <vt:lpstr>Пример разработки минимальной службы</vt:lpstr>
      <vt:lpstr>Особенности примера</vt:lpstr>
      <vt:lpstr>Функция main()</vt:lpstr>
      <vt:lpstr>Функция ServiceMain()</vt:lpstr>
      <vt:lpstr>Функция HandlerEx()</vt:lpstr>
      <vt:lpstr>Установка и деинсталляция службы</vt:lpstr>
      <vt:lpstr>Что еще читать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Службы Windows</dc:title>
  <dc:creator>Mihail Romanov</dc:creator>
  <cp:lastModifiedBy>Mihail Romanov</cp:lastModifiedBy>
  <cp:revision>7</cp:revision>
  <dcterms:created xsi:type="dcterms:W3CDTF">2018-11-11T09:08:11Z</dcterms:created>
  <dcterms:modified xsi:type="dcterms:W3CDTF">2018-11-11T10:10:10Z</dcterms:modified>
</cp:coreProperties>
</file>