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5" r:id="rId2"/>
    <p:sldId id="339" r:id="rId3"/>
    <p:sldId id="295" r:id="rId4"/>
    <p:sldId id="296" r:id="rId5"/>
    <p:sldId id="340" r:id="rId6"/>
    <p:sldId id="297" r:id="rId7"/>
    <p:sldId id="300" r:id="rId8"/>
    <p:sldId id="298" r:id="rId9"/>
    <p:sldId id="299" r:id="rId10"/>
    <p:sldId id="319" r:id="rId11"/>
    <p:sldId id="320" r:id="rId12"/>
    <p:sldId id="301" r:id="rId13"/>
    <p:sldId id="321" r:id="rId14"/>
    <p:sldId id="341" r:id="rId15"/>
    <p:sldId id="303" r:id="rId16"/>
    <p:sldId id="304" r:id="rId17"/>
    <p:sldId id="302" r:id="rId18"/>
    <p:sldId id="322" r:id="rId19"/>
    <p:sldId id="324" r:id="rId20"/>
    <p:sldId id="335" r:id="rId21"/>
    <p:sldId id="329" r:id="rId22"/>
    <p:sldId id="342" r:id="rId23"/>
    <p:sldId id="325" r:id="rId24"/>
    <p:sldId id="336" r:id="rId25"/>
    <p:sldId id="330" r:id="rId26"/>
    <p:sldId id="343" r:id="rId27"/>
    <p:sldId id="328" r:id="rId28"/>
    <p:sldId id="331" r:id="rId29"/>
    <p:sldId id="327" r:id="rId30"/>
    <p:sldId id="337" r:id="rId31"/>
    <p:sldId id="338" r:id="rId32"/>
    <p:sldId id="333" r:id="rId33"/>
    <p:sldId id="326" r:id="rId34"/>
    <p:sldId id="332" r:id="rId35"/>
    <p:sldId id="323" r:id="rId36"/>
    <p:sldId id="305" r:id="rId37"/>
    <p:sldId id="306" r:id="rId38"/>
    <p:sldId id="310" r:id="rId39"/>
    <p:sldId id="309" r:id="rId40"/>
    <p:sldId id="308" r:id="rId41"/>
    <p:sldId id="344" r:id="rId42"/>
    <p:sldId id="311" r:id="rId43"/>
    <p:sldId id="312" r:id="rId44"/>
    <p:sldId id="314" r:id="rId45"/>
    <p:sldId id="345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2" autoAdjust="0"/>
    <p:restoredTop sz="79199" autoAdjust="0"/>
  </p:normalViewPr>
  <p:slideViewPr>
    <p:cSldViewPr>
      <p:cViewPr varScale="1">
        <p:scale>
          <a:sx n="95" d="100"/>
          <a:sy n="95" d="100"/>
        </p:scale>
        <p:origin x="5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491588" y="416711"/>
          <a:ext cx="296209" cy="6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491588" y="416711"/>
        <a:ext cx="296209" cy="65646"/>
      </dsp:txXfrm>
    </dsp:sp>
    <dsp:sp modelId="{61EB78D8-69FF-471D-8FEB-71388C442F55}">
      <dsp:nvSpPr>
        <dsp:cNvPr id="0" name=""/>
        <dsp:cNvSpPr/>
      </dsp:nvSpPr>
      <dsp:spPr>
        <a:xfrm>
          <a:off x="0" y="178749"/>
          <a:ext cx="2231999" cy="39600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491588" y="416711"/>
          <a:ext cx="296209" cy="6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491588" y="416711"/>
        <a:ext cx="296209" cy="65646"/>
      </dsp:txXfrm>
    </dsp:sp>
    <dsp:sp modelId="{61EB78D8-69FF-471D-8FEB-71388C442F55}">
      <dsp:nvSpPr>
        <dsp:cNvPr id="0" name=""/>
        <dsp:cNvSpPr/>
      </dsp:nvSpPr>
      <dsp:spPr>
        <a:xfrm>
          <a:off x="0" y="178749"/>
          <a:ext cx="2231999" cy="39600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Простой</a:t>
            </a:r>
            <a:endParaRPr lang="en-US" dirty="0" smtClean="0"/>
          </a:p>
          <a:p>
            <a:pPr lvl="1"/>
            <a:r>
              <a:rPr lang="ru-RU" dirty="0" smtClean="0"/>
              <a:t>в сравнении </a:t>
            </a:r>
            <a:r>
              <a:rPr lang="en-US" dirty="0" smtClean="0"/>
              <a:t>HTML/XML/</a:t>
            </a:r>
            <a:r>
              <a:rPr lang="en-US" dirty="0" err="1" smtClean="0"/>
              <a:t>LaTeX</a:t>
            </a:r>
            <a:r>
              <a:rPr lang="en-US" dirty="0" smtClean="0"/>
              <a:t>/…</a:t>
            </a:r>
          </a:p>
          <a:p>
            <a:r>
              <a:rPr lang="ru-RU" dirty="0" smtClean="0"/>
              <a:t>Достаточный для простых текстов</a:t>
            </a:r>
            <a:endParaRPr lang="en-US" dirty="0" smtClean="0"/>
          </a:p>
          <a:p>
            <a:pPr lvl="1"/>
            <a:r>
              <a:rPr lang="ru-RU" dirty="0" smtClean="0"/>
              <a:t>форматирование текста </a:t>
            </a:r>
            <a:r>
              <a:rPr lang="en-US" dirty="0" smtClean="0"/>
              <a:t>/</a:t>
            </a:r>
            <a:r>
              <a:rPr lang="ru-RU" dirty="0" smtClean="0"/>
              <a:t> гиперссылки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media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таблицы </a:t>
            </a:r>
            <a:r>
              <a:rPr lang="en-US" dirty="0" smtClean="0"/>
              <a:t>/</a:t>
            </a:r>
            <a:r>
              <a:rPr lang="ru-RU" dirty="0" smtClean="0"/>
              <a:t> …</a:t>
            </a:r>
            <a:endParaRPr lang="en-US" dirty="0" smtClean="0"/>
          </a:p>
          <a:p>
            <a:r>
              <a:rPr lang="ru-RU" dirty="0" smtClean="0"/>
              <a:t>Множество </a:t>
            </a:r>
            <a:r>
              <a:rPr lang="ru-RU" dirty="0" err="1" smtClean="0"/>
              <a:t>рендеров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</a:t>
            </a:r>
            <a:r>
              <a:rPr lang="en-US" dirty="0" smtClean="0"/>
              <a:t> HTML)</a:t>
            </a:r>
          </a:p>
          <a:p>
            <a:pPr lvl="1"/>
            <a:r>
              <a:rPr lang="en-US" dirty="0" smtClean="0"/>
              <a:t>VCS: GitHub / </a:t>
            </a:r>
            <a:r>
              <a:rPr lang="en-US" dirty="0" err="1" smtClean="0"/>
              <a:t>GitLab</a:t>
            </a:r>
            <a:r>
              <a:rPr lang="en-US" dirty="0" smtClean="0"/>
              <a:t>, TFS Services, … </a:t>
            </a:r>
          </a:p>
          <a:p>
            <a:r>
              <a:rPr lang="ru-RU" dirty="0" smtClean="0"/>
              <a:t>Допускает вставку </a:t>
            </a:r>
            <a:r>
              <a:rPr lang="en-US" dirty="0" smtClean="0"/>
              <a:t>HTML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85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3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38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9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https://github.com/MihailRomanov/System_Programming_Course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https://github.com/MihailRomanov/OS_Course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60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3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Demo_2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in VS as folder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.</a:t>
            </a:r>
            <a:r>
              <a:rPr lang="en-US" baseline="0" dirty="0" err="1" smtClean="0"/>
              <a:t>editorconfig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Open 01_New_system_call.md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new header and text – show preview in Markdown editor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typo and spellchecking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screenshot</a:t>
            </a:r>
            <a:r>
              <a:rPr lang="ru-RU" baseline="0" dirty="0" smtClean="0"/>
              <a:t>, </a:t>
            </a:r>
            <a:r>
              <a:rPr lang="en-US" baseline="0" dirty="0" smtClean="0"/>
              <a:t>insert in new image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 reference to image md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04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Demo_3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clone https://github.com/MihailRomanov/PowerCollections</a:t>
            </a:r>
            <a:endParaRPr lang="ru-RU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Nuget</a:t>
            </a:r>
            <a:r>
              <a:rPr lang="en-US" baseline="0" dirty="0" smtClean="0"/>
              <a:t> restore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docfx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-o doc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Change in </a:t>
            </a:r>
            <a:r>
              <a:rPr lang="en-US" dirty="0" err="1" smtClean="0"/>
              <a:t>docfx.json</a:t>
            </a:r>
            <a:endParaRPr lang="en-US" dirty="0" smtClean="0"/>
          </a:p>
          <a:p>
            <a:r>
              <a:rPr lang="en-US" dirty="0" smtClean="0"/>
              <a:t> "</a:t>
            </a:r>
            <a:r>
              <a:rPr lang="en-US" dirty="0" err="1" smtClean="0"/>
              <a:t>src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"files": [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"**.</a:t>
            </a:r>
            <a:r>
              <a:rPr lang="en-US" b="1" dirty="0" err="1" smtClean="0"/>
              <a:t>csproj</a:t>
            </a:r>
            <a:r>
              <a:rPr lang="en-US" b="1" dirty="0" smtClean="0"/>
              <a:t>"</a:t>
            </a:r>
          </a:p>
          <a:p>
            <a:r>
              <a:rPr lang="en-US" dirty="0" smtClean="0"/>
              <a:t>          ],</a:t>
            </a:r>
          </a:p>
          <a:p>
            <a:r>
              <a:rPr lang="en-US" dirty="0" smtClean="0"/>
              <a:t>          </a:t>
            </a:r>
            <a:r>
              <a:rPr lang="en-US" b="1" dirty="0" smtClean="0"/>
              <a:t>"</a:t>
            </a:r>
            <a:r>
              <a:rPr lang="en-US" b="1" dirty="0" err="1" smtClean="0"/>
              <a:t>src</a:t>
            </a:r>
            <a:r>
              <a:rPr lang="en-US" b="1" dirty="0" smtClean="0"/>
              <a:t>" : "../</a:t>
            </a:r>
            <a:r>
              <a:rPr lang="en-US" b="1" dirty="0" err="1" smtClean="0"/>
              <a:t>src</a:t>
            </a:r>
            <a:r>
              <a:rPr lang="en-US" b="1" dirty="0" smtClean="0"/>
              <a:t>/"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],</a:t>
            </a:r>
          </a:p>
          <a:p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copy </a:t>
            </a:r>
            <a:r>
              <a:rPr lang="en-US" b="1" dirty="0" smtClean="0"/>
              <a:t>src/Home.md</a:t>
            </a:r>
            <a:r>
              <a:rPr lang="en-US" dirty="0" smtClean="0"/>
              <a:t> to </a:t>
            </a:r>
            <a:r>
              <a:rPr lang="en-US" b="1" dirty="0" smtClean="0"/>
              <a:t>doc/index.md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Open</a:t>
            </a:r>
            <a:r>
              <a:rPr lang="en-US" baseline="0" dirty="0" smtClean="0"/>
              <a:t> in VS and small fix index.md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docfx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Show site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Api</a:t>
            </a:r>
            <a:endParaRPr lang="en-US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Navigation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Change in </a:t>
            </a:r>
            <a:r>
              <a:rPr lang="en-US" dirty="0" err="1" smtClean="0"/>
              <a:t>docfx.json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"pdf":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"content": [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"files":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"articles/**.md",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"index.md",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"pdf/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toc.yml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]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"resource": [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"files":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"images/**"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]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"_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site_pdf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pdf/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toc.yml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name: Intro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../index.md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name: Articles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../articles/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toc.yml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name: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Documentation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toc.yml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docfx</a:t>
            </a:r>
            <a:r>
              <a:rPr lang="en-US" dirty="0" smtClean="0"/>
              <a:t>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8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8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64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Demo_05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5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32116450"/>
              </p:ext>
            </p:extLst>
          </p:nvPr>
        </p:nvGraphicFramePr>
        <p:xfrm>
          <a:off x="8832304" y="5190432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+mj-lt"/>
              </a:rPr>
              <a:t>Your questions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?</a:t>
            </a:r>
            <a:endParaRPr lang="ru-RU" sz="4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678469136"/>
              </p:ext>
            </p:extLst>
          </p:nvPr>
        </p:nvGraphicFramePr>
        <p:xfrm>
          <a:off x="3611976" y="3861048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0"/>
            <a:ext cx="4656139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29"/>
            <a:ext cx="4656137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github.io/docfx/" TargetMode="External"/><Relationship Id="rId2" Type="http://schemas.openxmlformats.org/officeDocument/2006/relationships/hyperlink" Target="https://github.com/dotnet/docf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otnet/docfx/release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hyperlink" Target="https://www.nuget.org/packages/docfx.console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asc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ailRomanov/TechTalks_DocFx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marketplace.visualstudio.com/items?itemName=MadsKristensen.MarkdownEditor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docsmsft.docs-authoring-pack" TargetMode="External"/><Relationship Id="rId5" Type="http://schemas.openxmlformats.org/officeDocument/2006/relationships/hyperlink" Target="https://code.visualstudio.com/Docs/languages/markdown" TargetMode="External"/><Relationship Id="rId4" Type="http://schemas.openxmlformats.org/officeDocument/2006/relationships/hyperlink" Target="https://marketplace.visualstudio.com/items?itemName=EWoodruff.VisualStudioSpellCheckerVS2017andLater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Mihail</a:t>
            </a:r>
            <a:r>
              <a:rPr lang="en-US" dirty="0" smtClean="0"/>
              <a:t> Romanov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Senior programmer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440" y="1773242"/>
            <a:ext cx="10225136" cy="1648749"/>
          </a:xfrm>
        </p:spPr>
        <p:txBody>
          <a:bodyPr>
            <a:noAutofit/>
          </a:bodyPr>
          <a:lstStyle/>
          <a:p>
            <a:r>
              <a:rPr lang="ru-RU" sz="4400" dirty="0" err="1"/>
              <a:t>DocFX</a:t>
            </a:r>
            <a:r>
              <a:rPr lang="ru-RU" sz="4400" dirty="0"/>
              <a:t> </a:t>
            </a:r>
            <a:r>
              <a:rPr lang="ru-RU" sz="4400" dirty="0" smtClean="0"/>
              <a:t>– </a:t>
            </a:r>
            <a:r>
              <a:rPr lang="en-US" sz="4400" dirty="0" smtClean="0"/>
              <a:t>Markdown-based documentation tool (for </a:t>
            </a:r>
            <a:r>
              <a:rPr lang="ru-RU" sz="4400" dirty="0" smtClean="0"/>
              <a:t>.</a:t>
            </a:r>
            <a:r>
              <a:rPr lang="ru-RU" sz="4400" dirty="0" err="1" smtClean="0"/>
              <a:t>Net</a:t>
            </a:r>
            <a:r>
              <a:rPr lang="ru-RU" sz="4400" dirty="0" smtClean="0"/>
              <a:t> </a:t>
            </a:r>
            <a:r>
              <a:rPr lang="en-US" sz="4400" dirty="0" smtClean="0"/>
              <a:t>and not only)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8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Docs from code</a:t>
            </a:r>
            <a:endParaRPr lang="ru-RU" dirty="0" smtClean="0"/>
          </a:p>
          <a:p>
            <a:pPr lvl="1"/>
            <a:r>
              <a:rPr lang="en-US" dirty="0" smtClean="0"/>
              <a:t>XML comments / </a:t>
            </a:r>
            <a:r>
              <a:rPr lang="en-US" dirty="0" err="1" smtClean="0"/>
              <a:t>JavaDoc</a:t>
            </a:r>
            <a:r>
              <a:rPr lang="en-US" dirty="0" smtClean="0"/>
              <a:t> / …</a:t>
            </a:r>
          </a:p>
          <a:p>
            <a:r>
              <a:rPr lang="en-US" dirty="0" smtClean="0"/>
              <a:t>Titles of Content (TOC)</a:t>
            </a:r>
            <a:endParaRPr lang="ru-RU" dirty="0" smtClean="0"/>
          </a:p>
          <a:p>
            <a:r>
              <a:rPr lang="en-US" dirty="0" smtClean="0"/>
              <a:t>Search</a:t>
            </a:r>
            <a:endParaRPr lang="ru-RU" dirty="0" smtClean="0"/>
          </a:p>
          <a:p>
            <a:r>
              <a:rPr lang="en-US" dirty="0" smtClean="0"/>
              <a:t>Host not only on GitHub / Azure DevOps / …</a:t>
            </a:r>
          </a:p>
          <a:p>
            <a:pPr lvl="1"/>
            <a:r>
              <a:rPr lang="en-US" dirty="0" smtClean="0"/>
              <a:t>Own site / Offline-version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 we more???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1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DocFx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271587" y="4076700"/>
            <a:ext cx="9648000" cy="129651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https://github.com/dotnet/docfx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https://dotnet.github.io/docfx/</a:t>
            </a:r>
            <a:r>
              <a:rPr lang="en-US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documentation generation tool for API reference and Markdown files!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5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6882" y="1772816"/>
            <a:ext cx="940235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*.</a:t>
            </a:r>
            <a:r>
              <a:rPr lang="en-US" sz="1200" dirty="0" err="1" smtClean="0"/>
              <a:t>csproj</a:t>
            </a:r>
            <a:endParaRPr lang="en-US" sz="1200" dirty="0" smtClean="0"/>
          </a:p>
          <a:p>
            <a:pPr algn="ctr"/>
            <a:r>
              <a:rPr lang="en-US" sz="1200" dirty="0" smtClean="0"/>
              <a:t>*.</a:t>
            </a:r>
            <a:r>
              <a:rPr lang="en-US" sz="1200" dirty="0" err="1" smtClean="0"/>
              <a:t>vbproj</a:t>
            </a:r>
            <a:endParaRPr lang="ru-RU" sz="1200" dirty="0"/>
          </a:p>
        </p:txBody>
      </p:sp>
      <p:sp>
        <p:nvSpPr>
          <p:cNvPr id="6" name="Стрелка вниз 5"/>
          <p:cNvSpPr/>
          <p:nvPr/>
        </p:nvSpPr>
        <p:spPr>
          <a:xfrm rot="17664891">
            <a:off x="2437440" y="2099327"/>
            <a:ext cx="381642" cy="709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7" name="Прямоугольник 6"/>
          <p:cNvSpPr/>
          <p:nvPr/>
        </p:nvSpPr>
        <p:spPr>
          <a:xfrm>
            <a:off x="1212471" y="4753188"/>
            <a:ext cx="940235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Other languages</a:t>
            </a:r>
            <a:endParaRPr lang="ru-RU" sz="1200" dirty="0"/>
          </a:p>
        </p:txBody>
      </p:sp>
      <p:sp>
        <p:nvSpPr>
          <p:cNvPr id="8" name="Овал 7"/>
          <p:cNvSpPr/>
          <p:nvPr/>
        </p:nvSpPr>
        <p:spPr>
          <a:xfrm>
            <a:off x="2978982" y="2492896"/>
            <a:ext cx="992471" cy="720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Built-in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88902" y="3212976"/>
            <a:ext cx="991074" cy="9876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Metadata</a:t>
            </a:r>
          </a:p>
          <a:p>
            <a:pPr algn="ctr"/>
            <a:r>
              <a:rPr lang="en-US" sz="1600" dirty="0" smtClean="0"/>
              <a:t>in</a:t>
            </a:r>
            <a:endParaRPr lang="en-US" sz="1600" dirty="0"/>
          </a:p>
          <a:p>
            <a:pPr algn="ctr"/>
            <a:r>
              <a:rPr lang="en-US" sz="1600" dirty="0" smtClean="0"/>
              <a:t>YAML</a:t>
            </a:r>
            <a:endParaRPr lang="ru-RU" sz="1600" dirty="0"/>
          </a:p>
        </p:txBody>
      </p:sp>
      <p:sp>
        <p:nvSpPr>
          <p:cNvPr id="10" name="Овал 9"/>
          <p:cNvSpPr/>
          <p:nvPr/>
        </p:nvSpPr>
        <p:spPr>
          <a:xfrm>
            <a:off x="2959031" y="4232662"/>
            <a:ext cx="1008112" cy="720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Custom extractor</a:t>
            </a:r>
            <a:endParaRPr lang="ru-RU" sz="1200" dirty="0"/>
          </a:p>
        </p:txBody>
      </p:sp>
      <p:sp>
        <p:nvSpPr>
          <p:cNvPr id="13" name="Стрелка вправо 12"/>
          <p:cNvSpPr/>
          <p:nvPr/>
        </p:nvSpPr>
        <p:spPr>
          <a:xfrm rot="1372805">
            <a:off x="4017724" y="2975898"/>
            <a:ext cx="709746" cy="3816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14" name="Стрелка вниз 13"/>
          <p:cNvSpPr/>
          <p:nvPr/>
        </p:nvSpPr>
        <p:spPr>
          <a:xfrm rot="14943016">
            <a:off x="4221315" y="3973098"/>
            <a:ext cx="381642" cy="709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16" name="Овал 15"/>
          <p:cNvSpPr/>
          <p:nvPr/>
        </p:nvSpPr>
        <p:spPr>
          <a:xfrm>
            <a:off x="7104112" y="2742308"/>
            <a:ext cx="2232093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pipeline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929518" y="5771150"/>
            <a:ext cx="781236" cy="645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*.md</a:t>
            </a:r>
            <a:endParaRPr lang="ru-RU" sz="1400" dirty="0"/>
          </a:p>
        </p:txBody>
      </p:sp>
      <p:sp>
        <p:nvSpPr>
          <p:cNvPr id="18" name="Стрелка вниз 17"/>
          <p:cNvSpPr/>
          <p:nvPr/>
        </p:nvSpPr>
        <p:spPr>
          <a:xfrm rot="14759773">
            <a:off x="2410058" y="4556509"/>
            <a:ext cx="381642" cy="709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19" name="Прямоугольник 18"/>
          <p:cNvSpPr/>
          <p:nvPr/>
        </p:nvSpPr>
        <p:spPr>
          <a:xfrm>
            <a:off x="8688288" y="5788964"/>
            <a:ext cx="792088" cy="569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Images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824192" y="6068206"/>
            <a:ext cx="720080" cy="581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TOC</a:t>
            </a:r>
            <a:endParaRPr lang="ru-RU" sz="1400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6035914" y="3538247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16200000">
            <a:off x="7779137" y="5008782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20288949">
            <a:off x="9493027" y="3073189"/>
            <a:ext cx="709746" cy="3816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24" name="Стрелка вправо 23"/>
          <p:cNvSpPr/>
          <p:nvPr/>
        </p:nvSpPr>
        <p:spPr>
          <a:xfrm rot="916076">
            <a:off x="9471521" y="4007352"/>
            <a:ext cx="709746" cy="3816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60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0560341" y="2498167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0560341" y="4085308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</a:t>
            </a:r>
            <a:r>
              <a:rPr lang="ru-RU" dirty="0" smtClean="0"/>
              <a:t>..</a:t>
            </a:r>
            <a:r>
              <a:rPr lang="en-US" dirty="0" smtClean="0"/>
              <a:t>. Installation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7AE845-3B7B-4687-A153-C203CF016D53}"/>
              </a:ext>
            </a:extLst>
          </p:cNvPr>
          <p:cNvSpPr/>
          <p:nvPr/>
        </p:nvSpPr>
        <p:spPr>
          <a:xfrm>
            <a:off x="838200" y="3059668"/>
            <a:ext cx="420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https://github.com/dotnet/docfx/releases</a:t>
            </a:r>
            <a:r>
              <a:rPr lang="en-US" dirty="0"/>
              <a:t>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30072D-B654-40AA-BE91-9CB8A315C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15" y="1589210"/>
            <a:ext cx="2494085" cy="130939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821A374-9942-4445-A63C-C2B5EE10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328" y="4059792"/>
            <a:ext cx="2171700" cy="1476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CD058A-F71F-4867-AAF9-97F1BF9CC9BF}"/>
              </a:ext>
            </a:extLst>
          </p:cNvPr>
          <p:cNvSpPr/>
          <p:nvPr/>
        </p:nvSpPr>
        <p:spPr>
          <a:xfrm>
            <a:off x="4246698" y="579762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choco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 err="1">
                <a:latin typeface="Consolas" panose="020B0609020204030204" pitchFamily="49" charset="0"/>
              </a:rPr>
              <a:t>docfx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C3831F-A7E0-4487-B0D8-5E35CF1C9FD7}"/>
              </a:ext>
            </a:extLst>
          </p:cNvPr>
          <p:cNvSpPr/>
          <p:nvPr/>
        </p:nvSpPr>
        <p:spPr>
          <a:xfrm>
            <a:off x="6837472" y="3244334"/>
            <a:ext cx="482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https://www.nuget.org/packages/docfx.console/</a:t>
            </a:r>
            <a:r>
              <a:rPr lang="en-US" dirty="0"/>
              <a:t> </a:t>
            </a:r>
          </a:p>
        </p:txBody>
      </p:sp>
      <p:pic>
        <p:nvPicPr>
          <p:cNvPr id="10" name="Picture 8" descr="A picture containing railroad tunnel&#10;&#10;Description automatically generated">
            <a:extLst>
              <a:ext uri="{FF2B5EF4-FFF2-40B4-BE49-F238E27FC236}">
                <a16:creationId xmlns:a16="http://schemas.microsoft.com/office/drawing/2014/main" id="{784EF996-18A2-4ACE-B451-5F043B856C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78" y="1158615"/>
            <a:ext cx="1908005" cy="19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ru-RU" dirty="0"/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B490E9C0-FDAA-46F9-B184-0A686A32258F}"/>
              </a:ext>
            </a:extLst>
          </p:cNvPr>
          <p:cNvSpPr/>
          <p:nvPr/>
        </p:nvSpPr>
        <p:spPr>
          <a:xfrm>
            <a:off x="5313484" y="2086342"/>
            <a:ext cx="1565031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Docfx.exe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96B71F-6475-40A8-9D97-01613C712ACD}"/>
              </a:ext>
            </a:extLst>
          </p:cNvPr>
          <p:cNvSpPr/>
          <p:nvPr/>
        </p:nvSpPr>
        <p:spPr>
          <a:xfrm>
            <a:off x="1506415" y="3462340"/>
            <a:ext cx="1626577" cy="527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CDD653-BB06-4B9F-ABB6-B4217A70F584}"/>
              </a:ext>
            </a:extLst>
          </p:cNvPr>
          <p:cNvSpPr/>
          <p:nvPr/>
        </p:nvSpPr>
        <p:spPr>
          <a:xfrm>
            <a:off x="2319703" y="4414108"/>
            <a:ext cx="1626577" cy="527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78CAAD-30B7-44CF-AE8F-84065DEB4952}"/>
              </a:ext>
            </a:extLst>
          </p:cNvPr>
          <p:cNvSpPr/>
          <p:nvPr/>
        </p:nvSpPr>
        <p:spPr>
          <a:xfrm>
            <a:off x="8846524" y="3462340"/>
            <a:ext cx="1626577" cy="52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CDE5D89-0B19-44E5-B7C5-C0162DF89DF9}"/>
              </a:ext>
            </a:extLst>
          </p:cNvPr>
          <p:cNvSpPr/>
          <p:nvPr/>
        </p:nvSpPr>
        <p:spPr>
          <a:xfrm>
            <a:off x="8033235" y="4414108"/>
            <a:ext cx="1626577" cy="52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66D5499-1E88-4058-89BF-ACE69A2FAC70}"/>
              </a:ext>
            </a:extLst>
          </p:cNvPr>
          <p:cNvSpPr/>
          <p:nvPr/>
        </p:nvSpPr>
        <p:spPr>
          <a:xfrm>
            <a:off x="7219946" y="5365876"/>
            <a:ext cx="1626577" cy="527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463CC49-1B56-4729-A17B-B08545A6A1E5}"/>
              </a:ext>
            </a:extLst>
          </p:cNvPr>
          <p:cNvSpPr/>
          <p:nvPr/>
        </p:nvSpPr>
        <p:spPr>
          <a:xfrm>
            <a:off x="3132991" y="5365876"/>
            <a:ext cx="1626577" cy="5275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1F02C094-23E9-4A08-A029-98C32B7401D9}"/>
              </a:ext>
            </a:extLst>
          </p:cNvPr>
          <p:cNvCxnSpPr>
            <a:stCxn id="3" idx="2"/>
            <a:endCxn id="4" idx="3"/>
          </p:cNvCxnSpPr>
          <p:nvPr/>
        </p:nvCxnSpPr>
        <p:spPr>
          <a:xfrm flipH="1">
            <a:off x="3132992" y="3000742"/>
            <a:ext cx="2963008" cy="72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8716FF11-17E9-4886-83C0-07A5E5F3DBD3}"/>
              </a:ext>
            </a:extLst>
          </p:cNvPr>
          <p:cNvCxnSpPr>
            <a:stCxn id="3" idx="2"/>
            <a:endCxn id="5" idx="3"/>
          </p:cNvCxnSpPr>
          <p:nvPr/>
        </p:nvCxnSpPr>
        <p:spPr>
          <a:xfrm flipH="1">
            <a:off x="3946280" y="3000742"/>
            <a:ext cx="2149720" cy="1677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0E049D01-3296-4DE7-9BA7-1646C505355E}"/>
              </a:ext>
            </a:extLst>
          </p:cNvPr>
          <p:cNvCxnSpPr>
            <a:stCxn id="3" idx="2"/>
            <a:endCxn id="6" idx="1"/>
          </p:cNvCxnSpPr>
          <p:nvPr/>
        </p:nvCxnSpPr>
        <p:spPr>
          <a:xfrm>
            <a:off x="6096000" y="3000742"/>
            <a:ext cx="2750524" cy="72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Arrow Connector 18">
            <a:extLst>
              <a:ext uri="{FF2B5EF4-FFF2-40B4-BE49-F238E27FC236}">
                <a16:creationId xmlns:a16="http://schemas.microsoft.com/office/drawing/2014/main" id="{8785B32C-6420-459F-90D2-03C82B5208FD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6096000" y="3000742"/>
            <a:ext cx="1937235" cy="1677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" name="Straight Arrow Connector 20">
            <a:extLst>
              <a:ext uri="{FF2B5EF4-FFF2-40B4-BE49-F238E27FC236}">
                <a16:creationId xmlns:a16="http://schemas.microsoft.com/office/drawing/2014/main" id="{18504252-1CA0-4AA2-8934-BD9A9B88E8A4}"/>
              </a:ext>
            </a:extLst>
          </p:cNvPr>
          <p:cNvCxnSpPr>
            <a:stCxn id="3" idx="2"/>
          </p:cNvCxnSpPr>
          <p:nvPr/>
        </p:nvCxnSpPr>
        <p:spPr>
          <a:xfrm flipH="1">
            <a:off x="4759568" y="3000742"/>
            <a:ext cx="1336432" cy="251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13812B4D-1312-4815-974A-68D6EB28A27B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6096000" y="3000742"/>
            <a:ext cx="1123946" cy="2628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982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… </a:t>
            </a:r>
            <a:r>
              <a:rPr lang="en-US" dirty="0" smtClean="0"/>
              <a:t>API metadata</a:t>
            </a:r>
            <a:r>
              <a:rPr lang="ru-RU" dirty="0" smtClean="0"/>
              <a:t> </a:t>
            </a:r>
            <a:r>
              <a:rPr lang="en-US" dirty="0" smtClean="0"/>
              <a:t>from</a:t>
            </a:r>
            <a:r>
              <a:rPr lang="ru-RU" dirty="0" smtClean="0"/>
              <a:t> </a:t>
            </a:r>
            <a:r>
              <a:rPr lang="en-US" dirty="0"/>
              <a:t>XML Documentation Comments</a:t>
            </a:r>
            <a:endParaRPr lang="en-US" dirty="0" smtClean="0"/>
          </a:p>
          <a:p>
            <a:r>
              <a:rPr lang="ru-RU" dirty="0" smtClean="0"/>
              <a:t>… </a:t>
            </a:r>
            <a:r>
              <a:rPr lang="en-US" dirty="0" smtClean="0"/>
              <a:t>TOC and</a:t>
            </a:r>
            <a:r>
              <a:rPr lang="ru-RU" dirty="0" smtClean="0"/>
              <a:t> </a:t>
            </a:r>
            <a:r>
              <a:rPr lang="en-US" dirty="0" smtClean="0"/>
              <a:t>references</a:t>
            </a:r>
          </a:p>
          <a:p>
            <a:r>
              <a:rPr lang="en-US" dirty="0" smtClean="0"/>
              <a:t>… API documentation out of code</a:t>
            </a:r>
            <a:endParaRPr lang="ru-RU" dirty="0" smtClean="0"/>
          </a:p>
          <a:p>
            <a:r>
              <a:rPr lang="en-US" dirty="0" smtClean="0"/>
              <a:t>… Markdown Extensions</a:t>
            </a:r>
            <a:endParaRPr lang="ru-RU" dirty="0" smtClean="0"/>
          </a:p>
          <a:p>
            <a:r>
              <a:rPr lang="ru-RU" dirty="0" smtClean="0"/>
              <a:t>…</a:t>
            </a:r>
            <a:r>
              <a:rPr lang="en-US" dirty="0" smtClean="0"/>
              <a:t> Community features</a:t>
            </a:r>
          </a:p>
          <a:p>
            <a:r>
              <a:rPr lang="en-US" dirty="0" smtClean="0"/>
              <a:t>…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ru-RU" dirty="0" smtClean="0"/>
              <a:t>с</a:t>
            </a:r>
            <a:r>
              <a:rPr lang="en-US" dirty="0" err="1" smtClean="0"/>
              <a:t>Fx</a:t>
            </a:r>
            <a:r>
              <a:rPr lang="en-US" dirty="0" smtClean="0"/>
              <a:t> = Markdown + </a:t>
            </a: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3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smtClean="0"/>
              <a:t>metadata (built-in: 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7921" y="2971691"/>
            <a:ext cx="4752528" cy="30469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"metadata"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"files"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"**.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csproj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 smtClean="0">
                <a:solidFill>
                  <a:srgbClr val="2E75B6"/>
                </a:solidFill>
                <a:latin typeface="Consolas" panose="020B0609020204030204" pitchFamily="49" charset="0"/>
              </a:rPr>
              <a:t>	"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exclude"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"**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Tests.csproj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dest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84032" y="3818076"/>
            <a:ext cx="5256616" cy="13542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"build"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E75B6"/>
                </a:solidFill>
                <a:latin typeface="Consolas" panose="020B0609020204030204" pitchFamily="49" charset="0"/>
              </a:rPr>
              <a:t>  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xrefService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[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"https://xref.docs.microsoft.com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query?uid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={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uid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90449" y="1961451"/>
            <a:ext cx="1681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docfx.json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8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documentation consumer?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983432" y="1844824"/>
            <a:ext cx="4298320" cy="4414257"/>
            <a:chOff x="983432" y="1844824"/>
            <a:chExt cx="4298320" cy="4414257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3046105"/>
              <a:ext cx="4298320" cy="321297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95600" y="1844824"/>
              <a:ext cx="720080" cy="482352"/>
            </a:xfrm>
            <a:prstGeom prst="rect">
              <a:avLst/>
            </a:prstGeom>
          </p:spPr>
          <p:txBody>
            <a:bodyPr wrap="none" lIns="0" rtlCol="0" anchor="b">
              <a:noAutofit/>
            </a:bodyPr>
            <a:lstStyle/>
            <a:p>
              <a:r>
                <a:rPr lang="en-US" sz="2800" dirty="0" smtClean="0"/>
                <a:t>User</a:t>
              </a:r>
              <a:endParaRPr lang="ru-RU" sz="2800" dirty="0" smtClean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248128" y="1702871"/>
            <a:ext cx="3888277" cy="4667114"/>
            <a:chOff x="7248128" y="1702871"/>
            <a:chExt cx="3888277" cy="4667114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28" y="2475217"/>
              <a:ext cx="3888277" cy="38947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28248" y="1702871"/>
              <a:ext cx="2088077" cy="482352"/>
            </a:xfrm>
            <a:prstGeom prst="rect">
              <a:avLst/>
            </a:prstGeom>
          </p:spPr>
          <p:txBody>
            <a:bodyPr wrap="none" lIns="0" rtlCol="0" anchor="b">
              <a:noAutofit/>
            </a:bodyPr>
            <a:lstStyle/>
            <a:p>
              <a:r>
                <a:rPr lang="en-US" sz="2800" dirty="0" smtClean="0"/>
                <a:t>Programmer</a:t>
              </a:r>
              <a:endParaRPr lang="ru-RU" sz="2800" dirty="0" smtClean="0"/>
            </a:p>
          </p:txBody>
        </p:sp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83" y="2348146"/>
            <a:ext cx="1079965" cy="100031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6" y="2327176"/>
            <a:ext cx="1079965" cy="10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9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1271553" y="4365104"/>
            <a:ext cx="9648859" cy="2159524"/>
          </a:xfrm>
        </p:spPr>
        <p:txBody>
          <a:bodyPr/>
          <a:lstStyle/>
          <a:p>
            <a:r>
              <a:rPr lang="en-US" dirty="0" smtClean="0"/>
              <a:t>TS:</a:t>
            </a:r>
          </a:p>
          <a:p>
            <a:pPr lvl="1"/>
            <a:r>
              <a:rPr lang="en-US" dirty="0" err="1" smtClean="0"/>
              <a:t>typedoc</a:t>
            </a:r>
            <a:r>
              <a:rPr lang="en-US" dirty="0" smtClean="0"/>
              <a:t> – extract metadata</a:t>
            </a:r>
          </a:p>
          <a:p>
            <a:pPr lvl="1"/>
            <a:r>
              <a:rPr lang="en-US" dirty="0" smtClean="0"/>
              <a:t>type2docfx – convert to </a:t>
            </a:r>
            <a:r>
              <a:rPr lang="en-US" dirty="0" err="1" smtClean="0"/>
              <a:t>DocFx</a:t>
            </a:r>
            <a:r>
              <a:rPr lang="en-US" dirty="0" smtClean="0"/>
              <a:t> YAML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smtClean="0"/>
              <a:t>metadata (Other languages)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79793" y="2581755"/>
            <a:ext cx="18002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484049" y="2581755"/>
            <a:ext cx="1152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 tool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40233" y="2564904"/>
            <a:ext cx="1800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“Native“ metadata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7444489" y="2581755"/>
            <a:ext cx="11521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YAML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00673" y="2581755"/>
            <a:ext cx="1800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DocFx</a:t>
            </a:r>
            <a:r>
              <a:rPr lang="en-US" dirty="0" smtClean="0"/>
              <a:t> metadata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979993" y="2796639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4636177" y="2779788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6904429" y="2779788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8560613" y="2779788"/>
            <a:ext cx="576064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896200" y="5923496"/>
            <a:ext cx="33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github.com/docascode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94140" y="1773238"/>
            <a:ext cx="7603720" cy="475138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 and</a:t>
            </a:r>
            <a:r>
              <a:rPr lang="ru-RU" dirty="0"/>
              <a:t> </a:t>
            </a:r>
            <a:r>
              <a:rPr lang="en-US" dirty="0"/>
              <a:t>references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94140" y="2420888"/>
            <a:ext cx="2001660" cy="17281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94140" y="1664644"/>
            <a:ext cx="2932579" cy="57606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29679" y="5733256"/>
            <a:ext cx="2474434" cy="64807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30987"/>
            <a:ext cx="3744416" cy="397615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TOC hierarchy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91944" y="4583813"/>
            <a:ext cx="3647883" cy="1846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Articles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articles/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Documentation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homepage: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api/index.md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TS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apits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endParaRPr lang="ru-RU" sz="1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567608" y="5229200"/>
            <a:ext cx="2880320" cy="27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384032" y="1756934"/>
            <a:ext cx="4080637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Introduction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intro.md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Linear collections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items:</a:t>
            </a: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list.md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Stack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stack.md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Queue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queue.md</a:t>
            </a:r>
            <a:endParaRPr lang="ru-RU" sz="16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783632" y="3217331"/>
            <a:ext cx="3456384" cy="427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endCxn id="8" idx="3"/>
          </p:cNvCxnSpPr>
          <p:nvPr/>
        </p:nvCxnSpPr>
        <p:spPr>
          <a:xfrm flipV="1">
            <a:off x="7824192" y="3034207"/>
            <a:ext cx="2640477" cy="1978969"/>
          </a:xfrm>
          <a:prstGeom prst="curvedConnector3">
            <a:avLst>
              <a:gd name="adj1" fmla="val 1467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7408" y="2564904"/>
            <a:ext cx="453650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[List](list.md)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[Stack](~/articles/stack.md)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[Queue](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xref:queue_intro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1988840"/>
            <a:ext cx="4392488" cy="36004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000" dirty="0" smtClean="0"/>
              <a:t>References: relative, absolute, </a:t>
            </a:r>
            <a:r>
              <a:rPr lang="en-US" sz="2000" dirty="0" err="1" smtClean="0"/>
              <a:t>xref</a:t>
            </a:r>
            <a:endParaRPr lang="ru-RU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31841"/>
          <a:stretch/>
        </p:blipFill>
        <p:spPr>
          <a:xfrm>
            <a:off x="6455885" y="2708920"/>
            <a:ext cx="4464496" cy="2466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4655840" y="3026570"/>
            <a:ext cx="1944216" cy="33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23392" y="5475072"/>
            <a:ext cx="8952656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Deque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](xref:Wintellect.PowerCollections.Deque`1)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MultiDictionary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](xref:Wintellect.PowerCollections.MultiDictionary`2)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[Bag](xref:Wintellect.PowerCollections.Bag`1)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OrderedBag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](xref:Wintellect.PowerCollections.OrderedBag`1)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9784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6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 out of code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0955" y="1932824"/>
            <a:ext cx="6624736" cy="3754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Adds a new item to the bag. Since bags can contain duplicate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items, the item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is added even if the bag already contains an item equal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to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paramref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"/&gt;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. In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this case, the count of items for the representative item is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increased by one, but the existing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represetative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item is unchanged.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&lt;remarks&gt;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&lt;para&gt;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Adding an item takes approximately constant time, 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of the number of items in the bag.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&lt;/para&gt;&lt;/remarks&gt;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The item to add to the bag.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Add(T item)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2284103"/>
            <a:ext cx="3538948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Стрелка вниз 7"/>
          <p:cNvSpPr/>
          <p:nvPr/>
        </p:nvSpPr>
        <p:spPr>
          <a:xfrm rot="6618482">
            <a:off x="7475936" y="2990121"/>
            <a:ext cx="484632" cy="2051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97" y="1713119"/>
            <a:ext cx="1469909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 out of code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59896" y="1650555"/>
            <a:ext cx="355205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"overwrite"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apidoc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/**.md"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384032" y="3847598"/>
            <a:ext cx="4968552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Wintellect.PowerCollections.Bag`1.Add(`0)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remarks: *content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_Adding an item takes approximately constant time, regardless of the number of items in the bag_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How use it: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```C#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// Simple initialization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Bag&lt;string&gt; bag1 = new Bag&lt;string&gt;(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StringComparer.InvariantCultureIgnoreCase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```</a:t>
            </a:r>
            <a:endParaRPr lang="ru-RU" sz="3200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994724"/>
            <a:ext cx="4337410" cy="3705748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2135560" y="2852936"/>
            <a:ext cx="3024336" cy="201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295800" y="3068960"/>
            <a:ext cx="1944216" cy="1368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Стрелка вправо 12"/>
          <p:cNvSpPr/>
          <p:nvPr/>
        </p:nvSpPr>
        <p:spPr>
          <a:xfrm rot="8723066">
            <a:off x="9238708" y="3510719"/>
            <a:ext cx="97512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6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</a:t>
            </a:r>
            <a:r>
              <a:rPr lang="en-US" dirty="0" smtClean="0"/>
              <a:t>Extensions (notes)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91" y="1700808"/>
            <a:ext cx="4191585" cy="47441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672064" y="2060848"/>
            <a:ext cx="39604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[!Warning]</a:t>
            </a:r>
          </a:p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Codeplex</a:t>
            </a:r>
            <a:r>
              <a:rPr lang="en-US" dirty="0">
                <a:latin typeface="Consolas" panose="020B0609020204030204" pitchFamily="49" charset="0"/>
              </a:rPr>
              <a:t> is retried and work in archive mode.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72064" y="3933056"/>
            <a:ext cx="39604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[!Note]</a:t>
            </a:r>
          </a:p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Codeplex</a:t>
            </a:r>
            <a:r>
              <a:rPr lang="en-US" dirty="0">
                <a:latin typeface="Consolas" panose="020B0609020204030204" pitchFamily="49" charset="0"/>
              </a:rPr>
              <a:t> is retried and work in archive mode.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 err="1"/>
              <a:t>DocFX</a:t>
            </a:r>
            <a:endParaRPr lang="en-US" dirty="0"/>
          </a:p>
          <a:p>
            <a:r>
              <a:rPr lang="en-US" dirty="0" err="1"/>
              <a:t>DocFX</a:t>
            </a:r>
            <a:r>
              <a:rPr lang="en-US" dirty="0"/>
              <a:t> </a:t>
            </a:r>
            <a:r>
              <a:rPr lang="en-US" dirty="0" smtClean="0"/>
              <a:t>Internals and Extensions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ru-RU" dirty="0" smtClean="0"/>
              <a:t> </a:t>
            </a:r>
            <a:r>
              <a:rPr lang="en-US" dirty="0" smtClean="0"/>
              <a:t>we talk about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7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</a:t>
            </a:r>
            <a:r>
              <a:rPr lang="en-US" dirty="0" smtClean="0"/>
              <a:t>Extensions (tabs)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51984" y="3573016"/>
            <a:ext cx="5256584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[C# Sample](#tab/tab1)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```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CSharp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Queue&lt;string&gt; numbers = new Queue&lt;string&gt;();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```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[VB Sample](#tab/tab2)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```VB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Dim numbers As New Queue(Of String)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```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***</a:t>
            </a:r>
            <a:endParaRPr lang="ru-RU" sz="4000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4245"/>
          <a:stretch/>
        </p:blipFill>
        <p:spPr>
          <a:xfrm>
            <a:off x="551384" y="1876717"/>
            <a:ext cx="8199907" cy="14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Extensions </a:t>
            </a:r>
            <a:r>
              <a:rPr lang="en-US" dirty="0" smtClean="0"/>
              <a:t>(code snippets)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988840"/>
            <a:ext cx="3189308" cy="33123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87888" y="4077072"/>
            <a:ext cx="6264696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region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Sample2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copy of the queue, using the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ToArray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method and the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 that accepts an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&lt;T&gt;.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Queue&lt;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queueCopy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Queue&lt;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numbers.ToArray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nContents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of the first copy:"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queueCopy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endregion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6978" y="2427325"/>
            <a:ext cx="69185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[!code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[Sample](../samples/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queue_sample.cs?range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=8-19&amp;highlight=2)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76978" y="2888990"/>
            <a:ext cx="5750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[!code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[Sample](../samples/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queue_sample.cs?name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=Sample2)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ru-RU" sz="36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711624" y="4221088"/>
            <a:ext cx="2265354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1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features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1598121"/>
            <a:ext cx="4416152" cy="1846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globalMetadata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"_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disableContribution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"_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gitContribute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apiSpecFolder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apidoc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"_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appTitle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"demo_08"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630024"/>
            <a:ext cx="8430802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вправо 6"/>
          <p:cNvSpPr/>
          <p:nvPr/>
        </p:nvSpPr>
        <p:spPr>
          <a:xfrm rot="2003517">
            <a:off x="7445664" y="45223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6872547">
            <a:off x="10661647" y="3499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9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6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DocFX</a:t>
            </a:r>
            <a:r>
              <a:rPr lang="en-US" dirty="0"/>
              <a:t> Internals and </a:t>
            </a:r>
            <a:r>
              <a:rPr lang="en-US" dirty="0" smtClean="0"/>
              <a:t>Extensions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pipeline</a:t>
            </a:r>
            <a:endParaRPr lang="ru-RU" dirty="0"/>
          </a:p>
        </p:txBody>
      </p:sp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70F0BC-04EE-430E-8DFE-C9C44114E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276872"/>
            <a:ext cx="10391851" cy="36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sample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69B84-F71F-4759-B2D3-032DBE8D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239" y="421982"/>
            <a:ext cx="5535561" cy="607089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"conceptual"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"\n&lt;p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sourcefile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=\"index.md\"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sourcestartlinenumber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=\"3\"&gt;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Утилита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позволяет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нарезать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"Conceptual"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"remote"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"Documentation/index.md"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"branch"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"master"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"repo"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MihailRomanov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PPTXToVideo.git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startLine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0.0,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endLine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0.0,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isExternal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"index.md"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docfxVersion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"2.40.8.0"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systemKeys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"conceptual"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"documentation"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rawTitle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wordCount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Конвертер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курсов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rawTitle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"&lt;h1 id=\"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конвертер-видео-для-курсов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sourcefile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=\"index.md\"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sourcestartlinenumber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=\"1\"&gt;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Конвертер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курсов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&lt;/h1&gt;"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wordCount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10.0,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csharp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tocPath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"toc.html"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navPath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"toc.html"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"_path"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"_key"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"index.md"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navRel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"toc.html"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tocRel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"toc.html"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navKey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"~/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toc.yml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tocKey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"~/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toc.yml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disableToc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docurl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MihailRomanov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PPTXToVideo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/blob/master/Documentation/index.md/#L1"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25532-9BF9-4B82-AF85-761A0DC49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0" y="2644169"/>
            <a:ext cx="3598606" cy="156966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Конвертер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курсов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Утилита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позволяет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нарезать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сгенерированное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из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**Power Point**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![Sample](images/image1.png)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Читайте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здесь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!](articles/intro.md)</a:t>
            </a:r>
          </a:p>
        </p:txBody>
      </p:sp>
      <p:sp>
        <p:nvSpPr>
          <p:cNvPr id="5" name="Arrow: Right 5">
            <a:extLst>
              <a:ext uri="{FF2B5EF4-FFF2-40B4-BE49-F238E27FC236}">
                <a16:creationId xmlns:a16="http://schemas.microsoft.com/office/drawing/2014/main" id="{02B01A78-CA89-4C7D-9598-223B96CADEF3}"/>
              </a:ext>
            </a:extLst>
          </p:cNvPr>
          <p:cNvSpPr/>
          <p:nvPr/>
        </p:nvSpPr>
        <p:spPr>
          <a:xfrm>
            <a:off x="4395019" y="32151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explore / trace pipeline</a:t>
            </a:r>
            <a:endParaRPr lang="ru-RU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9F95CC-051D-4038-8E9C-8790CF3099AB}"/>
              </a:ext>
            </a:extLst>
          </p:cNvPr>
          <p:cNvSpPr/>
          <p:nvPr/>
        </p:nvSpPr>
        <p:spPr>
          <a:xfrm>
            <a:off x="1530925" y="2508950"/>
            <a:ext cx="934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docfx</a:t>
            </a:r>
            <a:r>
              <a:rPr lang="en-US" dirty="0">
                <a:latin typeface="Consolas" panose="020B0609020204030204" pitchFamily="49" charset="0"/>
              </a:rPr>
              <a:t> build --</a:t>
            </a:r>
            <a:r>
              <a:rPr lang="en-US" dirty="0" err="1">
                <a:latin typeface="Consolas" panose="020B0609020204030204" pitchFamily="49" charset="0"/>
              </a:rPr>
              <a:t>loglevel</a:t>
            </a:r>
            <a:r>
              <a:rPr lang="en-US" dirty="0">
                <a:latin typeface="Consolas" panose="020B0609020204030204" pitchFamily="49" charset="0"/>
              </a:rPr>
              <a:t> Verbose --</a:t>
            </a:r>
            <a:r>
              <a:rPr lang="en-US" dirty="0" err="1">
                <a:latin typeface="Consolas" panose="020B0609020204030204" pitchFamily="49" charset="0"/>
              </a:rPr>
              <a:t>exportRawModel</a:t>
            </a:r>
            <a:r>
              <a:rPr lang="en-US" dirty="0">
                <a:latin typeface="Consolas" panose="020B0609020204030204" pitchFamily="49" charset="0"/>
              </a:rPr>
              <a:t> --</a:t>
            </a:r>
            <a:r>
              <a:rPr lang="en-US" dirty="0" err="1">
                <a:latin typeface="Consolas" panose="020B0609020204030204" pitchFamily="49" charset="0"/>
              </a:rPr>
              <a:t>exportViewModel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61E121CA-B03E-46B4-8C02-58A6B4B5430D}"/>
              </a:ext>
            </a:extLst>
          </p:cNvPr>
          <p:cNvSpPr/>
          <p:nvPr/>
        </p:nvSpPr>
        <p:spPr>
          <a:xfrm>
            <a:off x="2750992" y="4183020"/>
            <a:ext cx="16729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7ACC543D-7F6E-4791-95DE-5611052136B7}"/>
              </a:ext>
            </a:extLst>
          </p:cNvPr>
          <p:cNvSpPr/>
          <p:nvPr/>
        </p:nvSpPr>
        <p:spPr>
          <a:xfrm>
            <a:off x="1127448" y="4894119"/>
            <a:ext cx="1847813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index.raw.json</a:t>
            </a:r>
            <a:endParaRPr lang="en-US" dirty="0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11085629-709C-4E97-960A-3D27983A7C70}"/>
              </a:ext>
            </a:extLst>
          </p:cNvPr>
          <p:cNvSpPr/>
          <p:nvPr/>
        </p:nvSpPr>
        <p:spPr>
          <a:xfrm>
            <a:off x="4000088" y="4894119"/>
            <a:ext cx="2547912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index.html.view.json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F1A83-46C8-4D10-8014-F402D007F681}"/>
              </a:ext>
            </a:extLst>
          </p:cNvPr>
          <p:cNvSpPr txBox="1"/>
          <p:nvPr/>
        </p:nvSpPr>
        <p:spPr>
          <a:xfrm>
            <a:off x="8666016" y="3856462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build</a:t>
            </a:r>
            <a:r>
              <a:rPr lang="ru-RU" dirty="0"/>
              <a:t>, </a:t>
            </a:r>
            <a:r>
              <a:rPr lang="en-US" dirty="0"/>
              <a:t>delete 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</a:t>
            </a:r>
          </a:p>
          <a:p>
            <a:pPr marL="285750" indent="-285750">
              <a:buFontTx/>
              <a:buChar char="-"/>
            </a:pPr>
            <a:r>
              <a:rPr lang="en-US" dirty="0"/>
              <a:t>_site</a:t>
            </a:r>
          </a:p>
        </p:txBody>
      </p:sp>
    </p:spTree>
    <p:extLst>
      <p:ext uri="{BB962C8B-B14F-4D97-AF65-F5344CB8AC3E}">
        <p14:creationId xmlns:p14="http://schemas.microsoft.com/office/powerpoint/2010/main" val="369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extend?</a:t>
            </a:r>
            <a:endParaRPr lang="ru-RU" dirty="0"/>
          </a:p>
        </p:txBody>
      </p:sp>
      <p:pic>
        <p:nvPicPr>
          <p:cNvPr id="3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E5A3A5-80F8-4B37-B962-FCAE09BB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5085"/>
            <a:ext cx="8901152" cy="3161401"/>
          </a:xfrm>
          <a:prstGeom prst="rect">
            <a:avLst/>
          </a:prstGeom>
        </p:spPr>
      </p:pic>
      <p:sp>
        <p:nvSpPr>
          <p:cNvPr id="4" name="Speech Bubble: Rectangle with Corners Rounded 4">
            <a:extLst>
              <a:ext uri="{FF2B5EF4-FFF2-40B4-BE49-F238E27FC236}">
                <a16:creationId xmlns:a16="http://schemas.microsoft.com/office/drawing/2014/main" id="{FF1C5F9E-D66D-46BC-AD49-84FF13258A06}"/>
              </a:ext>
            </a:extLst>
          </p:cNvPr>
          <p:cNvSpPr/>
          <p:nvPr/>
        </p:nvSpPr>
        <p:spPr>
          <a:xfrm>
            <a:off x="2166055" y="5362915"/>
            <a:ext cx="1592825" cy="612648"/>
          </a:xfrm>
          <a:prstGeom prst="wedgeRoundRectCallout">
            <a:avLst>
              <a:gd name="adj1" fmla="val 41735"/>
              <a:gd name="adj2" fmla="val -1974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document processor</a:t>
            </a:r>
          </a:p>
        </p:txBody>
      </p:sp>
      <p:sp>
        <p:nvSpPr>
          <p:cNvPr id="5" name="Speech Bubble: Rectangle with Corners Rounded 5">
            <a:extLst>
              <a:ext uri="{FF2B5EF4-FFF2-40B4-BE49-F238E27FC236}">
                <a16:creationId xmlns:a16="http://schemas.microsoft.com/office/drawing/2014/main" id="{822A85A8-9D27-4E04-9203-8AA54D93CB0E}"/>
              </a:ext>
            </a:extLst>
          </p:cNvPr>
          <p:cNvSpPr/>
          <p:nvPr/>
        </p:nvSpPr>
        <p:spPr>
          <a:xfrm>
            <a:off x="4224434" y="5362915"/>
            <a:ext cx="1769806" cy="612648"/>
          </a:xfrm>
          <a:prstGeom prst="wedgeRoundRectCallout">
            <a:avLst>
              <a:gd name="adj1" fmla="val -71227"/>
              <a:gd name="adj2" fmla="val -1974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Schema-driven Document Processor</a:t>
            </a:r>
          </a:p>
        </p:txBody>
      </p:sp>
      <p:sp>
        <p:nvSpPr>
          <p:cNvPr id="6" name="Speech Bubble: Rectangle with Corners Rounded 6">
            <a:extLst>
              <a:ext uri="{FF2B5EF4-FFF2-40B4-BE49-F238E27FC236}">
                <a16:creationId xmlns:a16="http://schemas.microsoft.com/office/drawing/2014/main" id="{2ADE87F5-2A79-4B00-8276-678B703D1543}"/>
              </a:ext>
            </a:extLst>
          </p:cNvPr>
          <p:cNvSpPr/>
          <p:nvPr/>
        </p:nvSpPr>
        <p:spPr>
          <a:xfrm>
            <a:off x="8013293" y="5362915"/>
            <a:ext cx="1769806" cy="612648"/>
          </a:xfrm>
          <a:prstGeom prst="wedgeRoundRectCallout">
            <a:avLst>
              <a:gd name="adj1" fmla="val -41783"/>
              <a:gd name="adj2" fmla="val -1862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 / Template part</a:t>
            </a:r>
          </a:p>
        </p:txBody>
      </p:sp>
      <p:sp>
        <p:nvSpPr>
          <p:cNvPr id="7" name="Speech Bubble: Rectangle with Corners Rounded 7">
            <a:extLst>
              <a:ext uri="{FF2B5EF4-FFF2-40B4-BE49-F238E27FC236}">
                <a16:creationId xmlns:a16="http://schemas.microsoft.com/office/drawing/2014/main" id="{6777B152-B073-4C8D-A000-54B9645F2587}"/>
              </a:ext>
            </a:extLst>
          </p:cNvPr>
          <p:cNvSpPr/>
          <p:nvPr/>
        </p:nvSpPr>
        <p:spPr>
          <a:xfrm>
            <a:off x="6499122" y="5362915"/>
            <a:ext cx="1325070" cy="612648"/>
          </a:xfrm>
          <a:prstGeom prst="wedgeRoundRectCallout">
            <a:avLst>
              <a:gd name="adj1" fmla="val -61522"/>
              <a:gd name="adj2" fmla="val -1894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preprocessor</a:t>
            </a:r>
          </a:p>
        </p:txBody>
      </p:sp>
      <p:sp>
        <p:nvSpPr>
          <p:cNvPr id="8" name="Speech Bubble: Rectangle with Corners Rounded 8">
            <a:extLst>
              <a:ext uri="{FF2B5EF4-FFF2-40B4-BE49-F238E27FC236}">
                <a16:creationId xmlns:a16="http://schemas.microsoft.com/office/drawing/2014/main" id="{2004460B-B4F1-4295-8836-1F762476E249}"/>
              </a:ext>
            </a:extLst>
          </p:cNvPr>
          <p:cNvSpPr/>
          <p:nvPr/>
        </p:nvSpPr>
        <p:spPr>
          <a:xfrm>
            <a:off x="304318" y="5362915"/>
            <a:ext cx="1592825" cy="612648"/>
          </a:xfrm>
          <a:prstGeom prst="wedgeRoundRectCallout">
            <a:avLst>
              <a:gd name="adj1" fmla="val 131859"/>
              <a:gd name="adj2" fmla="val -1910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Markdown engine extensions</a:t>
            </a:r>
          </a:p>
        </p:txBody>
      </p:sp>
    </p:spTree>
    <p:extLst>
      <p:ext uri="{BB962C8B-B14F-4D97-AF65-F5344CB8AC3E}">
        <p14:creationId xmlns:p14="http://schemas.microsoft.com/office/powerpoint/2010/main" val="18751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4248383" cy="2951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Default (built-in) templates</a:t>
            </a:r>
          </a:p>
          <a:p>
            <a:pPr marL="285750" indent="-285750"/>
            <a:r>
              <a:rPr lang="en-US" dirty="0" smtClean="0"/>
              <a:t>common</a:t>
            </a:r>
            <a:endParaRPr lang="en-US" dirty="0"/>
          </a:p>
          <a:p>
            <a:pPr marL="285750" indent="-285750"/>
            <a:r>
              <a:rPr lang="en-US" dirty="0"/>
              <a:t>default(</a:t>
            </a:r>
            <a:r>
              <a:rPr lang="en-US" dirty="0" err="1"/>
              <a:t>zh-cn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default</a:t>
            </a:r>
          </a:p>
          <a:p>
            <a:pPr marL="285750" indent="-285750"/>
            <a:r>
              <a:rPr lang="en-US" dirty="0" err="1"/>
              <a:t>pdf.default</a:t>
            </a:r>
            <a:endParaRPr lang="en-US" dirty="0"/>
          </a:p>
          <a:p>
            <a:pPr marL="285750" indent="-285750"/>
            <a:r>
              <a:rPr lang="en-US" dirty="0" err="1"/>
              <a:t>statictoc</a:t>
            </a:r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Templates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4758B1-DA65-4FEB-8783-93EE1861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4" y="2230781"/>
            <a:ext cx="485581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..\\XsdProcessorExtensionLib\\template"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</p:txBody>
      </p:sp>
      <p:cxnSp>
        <p:nvCxnSpPr>
          <p:cNvPr id="5" name="Straight Arrow Connector 6">
            <a:extLst>
              <a:ext uri="{FF2B5EF4-FFF2-40B4-BE49-F238E27FC236}">
                <a16:creationId xmlns:a16="http://schemas.microsoft.com/office/drawing/2014/main" id="{389EB401-734E-4E22-B9B7-1820C7C18F2D}"/>
              </a:ext>
            </a:extLst>
          </p:cNvPr>
          <p:cNvCxnSpPr/>
          <p:nvPr/>
        </p:nvCxnSpPr>
        <p:spPr>
          <a:xfrm flipV="1">
            <a:off x="3359696" y="2644878"/>
            <a:ext cx="2736304" cy="540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59A7AAF9-5637-41F9-936E-8B1F3DEA2BE9}"/>
              </a:ext>
            </a:extLst>
          </p:cNvPr>
          <p:cNvSpPr/>
          <p:nvPr/>
        </p:nvSpPr>
        <p:spPr>
          <a:xfrm>
            <a:off x="6744072" y="4581128"/>
            <a:ext cx="297068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docfx</a:t>
            </a:r>
            <a:r>
              <a:rPr lang="en-US" dirty="0">
                <a:latin typeface="Consolas" panose="020B0609020204030204" pitchFamily="49" charset="0"/>
              </a:rPr>
              <a:t> template </a:t>
            </a:r>
            <a:r>
              <a:rPr lang="en-US" dirty="0" smtClean="0">
                <a:latin typeface="Consolas" panose="020B0609020204030204" pitchFamily="49" charset="0"/>
              </a:rPr>
              <a:t>list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docfx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template export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3888343" cy="4751387"/>
          </a:xfrm>
        </p:spPr>
        <p:txBody>
          <a:bodyPr/>
          <a:lstStyle/>
          <a:p>
            <a:r>
              <a:rPr lang="en-US" dirty="0" smtClean="0"/>
              <a:t>Static files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 / fonts / icons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JS</a:t>
            </a:r>
          </a:p>
          <a:p>
            <a:r>
              <a:rPr lang="en-US" dirty="0" smtClean="0"/>
              <a:t>HTML templates</a:t>
            </a:r>
          </a:p>
          <a:p>
            <a:r>
              <a:rPr lang="en-US" dirty="0" smtClean="0"/>
              <a:t>Preprocessor files (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787121"/>
            <a:ext cx="6115904" cy="573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8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template </a:t>
            </a:r>
            <a:r>
              <a:rPr lang="en-US" dirty="0" smtClean="0"/>
              <a:t>processing</a:t>
            </a:r>
            <a:endParaRPr lang="ru-RU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7503940-2C47-4910-94EB-B0094A3C26A3}"/>
              </a:ext>
            </a:extLst>
          </p:cNvPr>
          <p:cNvSpPr/>
          <p:nvPr/>
        </p:nvSpPr>
        <p:spPr>
          <a:xfrm>
            <a:off x="1043362" y="2846857"/>
            <a:ext cx="206477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model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F9F23A6B-5FCA-450F-997C-5755A50A2848}"/>
              </a:ext>
            </a:extLst>
          </p:cNvPr>
          <p:cNvSpPr/>
          <p:nvPr/>
        </p:nvSpPr>
        <p:spPr>
          <a:xfrm>
            <a:off x="5231904" y="2492896"/>
            <a:ext cx="1995948" cy="16223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Engine(s)</a:t>
            </a: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29D44CC1-FD99-4B9B-88E5-18A59D9B1599}"/>
              </a:ext>
            </a:extLst>
          </p:cNvPr>
          <p:cNvSpPr/>
          <p:nvPr/>
        </p:nvSpPr>
        <p:spPr>
          <a:xfrm>
            <a:off x="5196678" y="5517232"/>
            <a:ext cx="21336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Template(s)</a:t>
            </a:r>
          </a:p>
        </p:txBody>
      </p:sp>
      <p:sp>
        <p:nvSpPr>
          <p:cNvPr id="7" name="Arrow: Up 10">
            <a:extLst>
              <a:ext uri="{FF2B5EF4-FFF2-40B4-BE49-F238E27FC236}">
                <a16:creationId xmlns:a16="http://schemas.microsoft.com/office/drawing/2014/main" id="{FA0C1E52-7F31-49EA-A5AF-9F4DAEE2053F}"/>
              </a:ext>
            </a:extLst>
          </p:cNvPr>
          <p:cNvSpPr/>
          <p:nvPr/>
        </p:nvSpPr>
        <p:spPr>
          <a:xfrm>
            <a:off x="6023992" y="43444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id="{2AF35E7A-1D42-4DD3-B868-4641C684F69B}"/>
              </a:ext>
            </a:extLst>
          </p:cNvPr>
          <p:cNvSpPr/>
          <p:nvPr/>
        </p:nvSpPr>
        <p:spPr>
          <a:xfrm>
            <a:off x="3680816" y="30818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12">
            <a:extLst>
              <a:ext uri="{FF2B5EF4-FFF2-40B4-BE49-F238E27FC236}">
                <a16:creationId xmlns:a16="http://schemas.microsoft.com/office/drawing/2014/main" id="{A764A998-2A4C-446F-8367-41299166FA73}"/>
              </a:ext>
            </a:extLst>
          </p:cNvPr>
          <p:cNvSpPr/>
          <p:nvPr/>
        </p:nvSpPr>
        <p:spPr>
          <a:xfrm>
            <a:off x="7702651" y="30130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729CD860-C9E4-4CCA-9745-CBF4128B46B6}"/>
              </a:ext>
            </a:extLst>
          </p:cNvPr>
          <p:cNvSpPr/>
          <p:nvPr/>
        </p:nvSpPr>
        <p:spPr>
          <a:xfrm>
            <a:off x="9300001" y="2798212"/>
            <a:ext cx="206477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3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10B852-BAF6-4132-A3E2-331CAEAC6352}"/>
              </a:ext>
            </a:extLst>
          </p:cNvPr>
          <p:cNvSpPr/>
          <p:nvPr/>
        </p:nvSpPr>
        <p:spPr>
          <a:xfrm>
            <a:off x="1175164" y="1690688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Mustache engine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AA8C63-1473-45FE-B2D1-946489C932EC}"/>
              </a:ext>
            </a:extLst>
          </p:cNvPr>
          <p:cNvSpPr/>
          <p:nvPr/>
        </p:nvSpPr>
        <p:spPr>
          <a:xfrm>
            <a:off x="7890596" y="1690688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Liquid engine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89F9B8-1F1B-4417-B730-0FFD21167D34}"/>
              </a:ext>
            </a:extLst>
          </p:cNvPr>
          <p:cNvSpPr/>
          <p:nvPr/>
        </p:nvSpPr>
        <p:spPr>
          <a:xfrm>
            <a:off x="495415" y="2191598"/>
            <a:ext cx="500216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{{!master(layout/_</a:t>
            </a:r>
            <a:r>
              <a:rPr lang="en-US" sz="1200" dirty="0" err="1">
                <a:latin typeface="Consolas" panose="020B0609020204030204" pitchFamily="49" charset="0"/>
              </a:rPr>
              <a:t>master.tmpl</a:t>
            </a:r>
            <a:r>
              <a:rPr lang="en-US" sz="1200" dirty="0">
                <a:latin typeface="Consolas" panose="020B0609020204030204" pitchFamily="49" charset="0"/>
              </a:rPr>
              <a:t>)}}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&lt;h1&gt;{{title}}&lt;/h1&gt;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{{#types.0}}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&lt;h2 class="parameters"&gt;Types&lt;/h2&gt;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&lt;table class="table table-bordered table-striped table-condensed"&gt;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</a:t>
            </a:r>
            <a:r>
              <a:rPr lang="en-US" sz="1200" dirty="0" err="1">
                <a:latin typeface="Consolas" panose="020B0609020204030204" pitchFamily="49" charset="0"/>
              </a:rPr>
              <a:t>thead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&lt;tr&gt;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</a:t>
            </a:r>
            <a:r>
              <a:rPr lang="en-US" sz="1200" dirty="0" err="1">
                <a:latin typeface="Consolas" panose="020B0609020204030204" pitchFamily="49" charset="0"/>
              </a:rPr>
              <a:t>th</a:t>
            </a:r>
            <a:r>
              <a:rPr lang="en-US" sz="1200" dirty="0">
                <a:latin typeface="Consolas" panose="020B0609020204030204" pitchFamily="49" charset="0"/>
              </a:rPr>
              <a:t>&gt;Type&lt;/</a:t>
            </a:r>
            <a:r>
              <a:rPr lang="en-US" sz="1200" dirty="0" err="1">
                <a:latin typeface="Consolas" panose="020B0609020204030204" pitchFamily="49" charset="0"/>
              </a:rPr>
              <a:t>th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</a:t>
            </a:r>
            <a:r>
              <a:rPr lang="en-US" sz="1200" dirty="0" err="1">
                <a:latin typeface="Consolas" panose="020B0609020204030204" pitchFamily="49" charset="0"/>
              </a:rPr>
              <a:t>th</a:t>
            </a:r>
            <a:r>
              <a:rPr lang="en-US" sz="1200" dirty="0">
                <a:latin typeface="Consolas" panose="020B0609020204030204" pitchFamily="49" charset="0"/>
              </a:rPr>
              <a:t>&gt;Description&lt;/</a:t>
            </a:r>
            <a:r>
              <a:rPr lang="en-US" sz="1200" dirty="0" err="1">
                <a:latin typeface="Consolas" panose="020B0609020204030204" pitchFamily="49" charset="0"/>
              </a:rPr>
              <a:t>th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&lt;/tr&gt;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&lt;/</a:t>
            </a:r>
            <a:r>
              <a:rPr lang="en-US" sz="1200" dirty="0" err="1">
                <a:latin typeface="Consolas" panose="020B0609020204030204" pitchFamily="49" charset="0"/>
              </a:rPr>
              <a:t>thead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</a:t>
            </a:r>
            <a:r>
              <a:rPr lang="en-US" sz="1200" dirty="0" err="1">
                <a:latin typeface="Consolas" panose="020B0609020204030204" pitchFamily="49" charset="0"/>
              </a:rPr>
              <a:t>tbody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{{/types.0}}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{{#types}}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&lt;tr&gt;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&lt;td&gt;{{name}}&lt;/td&gt;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&lt;td&gt;{{annotation}}&lt;/td&gt;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&lt;/tr&gt;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{{/types}}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{{#types.0}}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&lt;/</a:t>
            </a:r>
            <a:r>
              <a:rPr lang="en-US" sz="1200" dirty="0" err="1">
                <a:latin typeface="Consolas" panose="020B0609020204030204" pitchFamily="49" charset="0"/>
              </a:rPr>
              <a:t>tbody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&lt;/table&gt;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{{/types.0}}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B261682-3C44-4952-AA2E-C0C649688E5F}"/>
              </a:ext>
            </a:extLst>
          </p:cNvPr>
          <p:cNvSpPr/>
          <p:nvPr/>
        </p:nvSpPr>
        <p:spPr>
          <a:xfrm>
            <a:off x="6290810" y="3228320"/>
            <a:ext cx="5405775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&lt;ul id="products"&gt;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{% for product in products %}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&lt;li&gt;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&lt;h2&gt;{{ product.name }}&lt;/h2&gt;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Only {{ </a:t>
            </a:r>
            <a:r>
              <a:rPr lang="en-US" sz="1200" dirty="0" err="1">
                <a:latin typeface="Consolas" panose="020B0609020204030204" pitchFamily="49" charset="0"/>
              </a:rPr>
              <a:t>product.price</a:t>
            </a:r>
            <a:r>
              <a:rPr lang="en-US" sz="1200" dirty="0">
                <a:latin typeface="Consolas" panose="020B0609020204030204" pitchFamily="49" charset="0"/>
              </a:rPr>
              <a:t> | price }}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{{ </a:t>
            </a:r>
            <a:r>
              <a:rPr lang="en-US" sz="1200" dirty="0" err="1">
                <a:latin typeface="Consolas" panose="020B0609020204030204" pitchFamily="49" charset="0"/>
              </a:rPr>
              <a:t>product.description</a:t>
            </a:r>
            <a:r>
              <a:rPr lang="en-US" sz="1200" dirty="0">
                <a:latin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</a:rPr>
              <a:t>prettyprint</a:t>
            </a:r>
            <a:r>
              <a:rPr lang="en-US" sz="1200" dirty="0">
                <a:latin typeface="Consolas" panose="020B0609020204030204" pitchFamily="49" charset="0"/>
              </a:rPr>
              <a:t> | paragraph 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&lt;/li&gt;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{% </a:t>
            </a:r>
            <a:r>
              <a:rPr lang="en-US" sz="1200" dirty="0" err="1">
                <a:latin typeface="Consolas" panose="020B0609020204030204" pitchFamily="49" charset="0"/>
              </a:rPr>
              <a:t>endfor</a:t>
            </a:r>
            <a:r>
              <a:rPr lang="en-US" sz="1200" dirty="0">
                <a:latin typeface="Consolas" panose="020B0609020204030204" pitchFamily="49" charset="0"/>
              </a:rPr>
              <a:t> %}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4660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>
          <a:xfrm>
            <a:off x="6132128" y="4077076"/>
            <a:ext cx="4824412" cy="369332"/>
          </a:xfrm>
        </p:spPr>
        <p:txBody>
          <a:bodyPr/>
          <a:lstStyle/>
          <a:p>
            <a:r>
              <a:rPr lang="en-US" dirty="0" err="1"/>
              <a:t>Mihail</a:t>
            </a:r>
            <a:r>
              <a:rPr lang="en-US" dirty="0"/>
              <a:t> Romanov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>
          <a:xfrm>
            <a:off x="6132128" y="5042963"/>
            <a:ext cx="4824413" cy="276999"/>
          </a:xfrm>
        </p:spPr>
        <p:txBody>
          <a:bodyPr/>
          <a:lstStyle/>
          <a:p>
            <a:r>
              <a:rPr lang="en-US" dirty="0" smtClean="0"/>
              <a:t>Romanov.m@skbkontur.ru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9"/>
          </p:nvPr>
        </p:nvSpPr>
        <p:spPr>
          <a:xfrm>
            <a:off x="6111989" y="4606186"/>
            <a:ext cx="4824413" cy="276999"/>
          </a:xfrm>
        </p:spPr>
        <p:txBody>
          <a:bodyPr/>
          <a:lstStyle/>
          <a:p>
            <a:r>
              <a:rPr lang="en-US" dirty="0"/>
              <a:t>Senior </a:t>
            </a:r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7098" y="980728"/>
            <a:ext cx="556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github.com/MihailRomanov/TechTalks_DocFx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lightweight markup language with plain text formatting </a:t>
            </a:r>
            <a:r>
              <a:rPr lang="en-US" dirty="0" smtClean="0"/>
              <a:t>syntax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5C6A291A-0B2D-44D7-9F38-2B58BE9DF66D}"/>
              </a:ext>
            </a:extLst>
          </p:cNvPr>
          <p:cNvSpPr/>
          <p:nvPr/>
        </p:nvSpPr>
        <p:spPr>
          <a:xfrm>
            <a:off x="143608" y="582067"/>
            <a:ext cx="5421923" cy="56938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 Lab #1. Introduction to Resource management and VMs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В этой работе мы познакомимся с механизмами управления ресурсами в </a:t>
            </a:r>
            <a:r>
              <a:rPr lang="en-US" sz="1400" dirty="0">
                <a:latin typeface="Consolas" panose="020B0609020204030204" pitchFamily="49" charset="0"/>
              </a:rPr>
              <a:t>Microsoft Azure </a:t>
            </a:r>
            <a:r>
              <a:rPr lang="ru-RU" sz="1400" dirty="0">
                <a:latin typeface="Consolas" panose="020B0609020204030204" pitchFamily="49" charset="0"/>
              </a:rPr>
              <a:t>на основе групп ресурсов, а также научимся создавать и в самом первом приближении – настраивать виртуальные машины.</a:t>
            </a:r>
          </a:p>
          <a:p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Что конкретном мы сделаем: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- Создадим пустую ресурсную группу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- Создадим в ней 2 виртуальных машины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## </a:t>
            </a:r>
            <a:r>
              <a:rPr lang="en-US" sz="1400" dirty="0">
                <a:latin typeface="Consolas" panose="020B0609020204030204" pitchFamily="49" charset="0"/>
              </a:rPr>
              <a:t>Task 01. Create new Resource Group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1) На </a:t>
            </a:r>
            <a:r>
              <a:rPr lang="en-US" sz="1400" dirty="0">
                <a:latin typeface="Consolas" panose="020B0609020204030204" pitchFamily="49" charset="0"/>
              </a:rPr>
              <a:t>Azure Portal </a:t>
            </a:r>
            <a:r>
              <a:rPr lang="ru-RU" sz="1400" dirty="0">
                <a:latin typeface="Consolas" panose="020B0609020204030204" pitchFamily="49" charset="0"/>
              </a:rPr>
              <a:t>нажмите кнопку **</a:t>
            </a:r>
            <a:r>
              <a:rPr lang="en-US" sz="1400" dirty="0">
                <a:latin typeface="Consolas" panose="020B0609020204030204" pitchFamily="49" charset="0"/>
              </a:rPr>
              <a:t>All services** </a:t>
            </a:r>
            <a:r>
              <a:rPr lang="ru-RU" sz="1400" dirty="0">
                <a:latin typeface="Consolas" panose="020B0609020204030204" pitchFamily="49" charset="0"/>
              </a:rPr>
              <a:t>и в разделе **</a:t>
            </a:r>
            <a:r>
              <a:rPr lang="en-US" sz="1400" dirty="0">
                <a:latin typeface="Consolas" panose="020B0609020204030204" pitchFamily="49" charset="0"/>
              </a:rPr>
              <a:t>General** </a:t>
            </a:r>
            <a:r>
              <a:rPr lang="ru-RU" sz="1400" dirty="0">
                <a:latin typeface="Consolas" panose="020B0609020204030204" pitchFamily="49" charset="0"/>
              </a:rPr>
              <a:t>выберите **</a:t>
            </a:r>
            <a:r>
              <a:rPr lang="en-US" sz="1400" dirty="0">
                <a:latin typeface="Consolas" panose="020B0609020204030204" pitchFamily="49" charset="0"/>
              </a:rPr>
              <a:t>Resource groups**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2) </a:t>
            </a:r>
            <a:r>
              <a:rPr lang="ru-RU" sz="1400" dirty="0">
                <a:latin typeface="Consolas" panose="020B0609020204030204" pitchFamily="49" charset="0"/>
              </a:rPr>
              <a:t>В открывшемся списке групп нажмите кнопку **</a:t>
            </a:r>
            <a:r>
              <a:rPr lang="en-US" sz="1400" dirty="0">
                <a:latin typeface="Consolas" panose="020B0609020204030204" pitchFamily="49" charset="0"/>
              </a:rPr>
              <a:t>Add**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![Add resource group](../images/lab1/image2.png)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3) </a:t>
            </a:r>
            <a:r>
              <a:rPr lang="ru-RU" sz="1400" dirty="0">
                <a:latin typeface="Consolas" panose="020B0609020204030204" pitchFamily="49" charset="0"/>
              </a:rPr>
              <a:t>Укажите настройки новой группы в соответствии с таблицей ниже и нажмите кнопку **</a:t>
            </a:r>
            <a:r>
              <a:rPr lang="en-US" sz="1400" dirty="0">
                <a:latin typeface="Consolas" panose="020B0609020204030204" pitchFamily="49" charset="0"/>
              </a:rPr>
              <a:t>Create**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  <a:r>
              <a:rPr lang="ru-RU" sz="1400" dirty="0" err="1">
                <a:latin typeface="Consolas" panose="020B0609020204030204" pitchFamily="49" charset="0"/>
              </a:rPr>
              <a:t>Поле|Значение</a:t>
            </a:r>
            <a:r>
              <a:rPr lang="ru-RU" sz="1400" dirty="0">
                <a:latin typeface="Consolas" panose="020B0609020204030204" pitchFamily="49" charset="0"/>
              </a:rPr>
              <a:t>|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|---|---|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|**</a:t>
            </a:r>
            <a:r>
              <a:rPr lang="en-US" sz="1400" dirty="0">
                <a:latin typeface="Consolas" panose="020B0609020204030204" pitchFamily="49" charset="0"/>
              </a:rPr>
              <a:t>Resource group name**| </a:t>
            </a:r>
            <a:r>
              <a:rPr lang="en-US" sz="1400" dirty="0" err="1">
                <a:latin typeface="Consolas" panose="020B0609020204030204" pitchFamily="49" charset="0"/>
              </a:rPr>
              <a:t>AzureWorkshop</a:t>
            </a:r>
            <a:r>
              <a:rPr lang="en-US" sz="1400" dirty="0">
                <a:latin typeface="Consolas" panose="020B0609020204030204" pitchFamily="49" charset="0"/>
              </a:rPr>
              <a:t> 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|**Subscription**| _[</a:t>
            </a:r>
            <a:r>
              <a:rPr lang="ru-RU" sz="1400" dirty="0">
                <a:latin typeface="Consolas" panose="020B0609020204030204" pitchFamily="49" charset="0"/>
              </a:rPr>
              <a:t>Ваша подписка]_|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|**</a:t>
            </a:r>
            <a:r>
              <a:rPr lang="en-US" sz="1400" dirty="0">
                <a:latin typeface="Consolas" panose="020B0609020204030204" pitchFamily="49" charset="0"/>
              </a:rPr>
              <a:t>Resource group location**| North Europe|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2294B4E-2AAC-4CC3-A3F2-69F921A7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568" y="473502"/>
            <a:ext cx="6028627" cy="5910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13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ru-RU" dirty="0" smtClean="0"/>
              <a:t> </a:t>
            </a:r>
            <a:r>
              <a:rPr lang="en-US" dirty="0" smtClean="0"/>
              <a:t>Markdown?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  <a:p>
            <a:r>
              <a:rPr lang="en-US" dirty="0"/>
              <a:t>Sufficient </a:t>
            </a:r>
            <a:r>
              <a:rPr lang="en-US" dirty="0" smtClean="0"/>
              <a:t>for simple texts</a:t>
            </a:r>
            <a:endParaRPr lang="en-US" dirty="0"/>
          </a:p>
          <a:p>
            <a:r>
              <a:rPr lang="en-US" dirty="0" smtClean="0"/>
              <a:t>Easy render to HTML</a:t>
            </a:r>
            <a:r>
              <a:rPr lang="ru-RU" dirty="0" smtClean="0"/>
              <a:t> (</a:t>
            </a:r>
            <a:r>
              <a:rPr lang="en-US" dirty="0" smtClean="0"/>
              <a:t>and not only</a:t>
            </a:r>
            <a:r>
              <a:rPr lang="ru-RU" dirty="0" smtClean="0"/>
              <a:t>)</a:t>
            </a:r>
          </a:p>
          <a:p>
            <a:r>
              <a:rPr lang="en-US" dirty="0" smtClean="0"/>
              <a:t>Allow HTML embedding</a:t>
            </a:r>
            <a:endParaRPr lang="en-US" dirty="0"/>
          </a:p>
          <a:p>
            <a:r>
              <a:rPr lang="en-US" dirty="0" smtClean="0"/>
              <a:t>Support in </a:t>
            </a:r>
            <a:r>
              <a:rPr lang="ru-RU" dirty="0" smtClean="0"/>
              <a:t>«</a:t>
            </a:r>
            <a:r>
              <a:rPr lang="en-US" dirty="0" smtClean="0"/>
              <a:t>developers</a:t>
            </a:r>
            <a:r>
              <a:rPr lang="ru-RU" dirty="0" smtClean="0"/>
              <a:t>»</a:t>
            </a:r>
            <a:r>
              <a:rPr lang="en-US" dirty="0" smtClean="0"/>
              <a:t> systems</a:t>
            </a:r>
            <a:endParaRPr lang="en-US" dirty="0"/>
          </a:p>
          <a:p>
            <a:pPr lvl="1"/>
            <a:r>
              <a:rPr lang="en-US" dirty="0" smtClean="0"/>
              <a:t>Track / VCS / …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5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pPr lvl="1"/>
            <a:r>
              <a:rPr lang="en-US" dirty="0">
                <a:hlinkClick r:id="rId3"/>
              </a:rPr>
              <a:t>Markdown Editor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Visual Studio Spell Checker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>
                <a:hlinkClick r:id="rId5"/>
              </a:rPr>
              <a:t>out of the box</a:t>
            </a:r>
            <a:endParaRPr lang="en-US" dirty="0">
              <a:hlinkClick r:id="rId6"/>
            </a:endParaRPr>
          </a:p>
          <a:p>
            <a:pPr lvl="2"/>
            <a:r>
              <a:rPr lang="en-US" dirty="0"/>
              <a:t>+ Some extensions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pic>
        <p:nvPicPr>
          <p:cNvPr id="5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934E7A83-2288-4B6A-8367-1B51CB4D9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08" y="1317624"/>
            <a:ext cx="1285875" cy="1285875"/>
          </a:xfrm>
          <a:prstGeom prst="rect">
            <a:avLst/>
          </a:prstGeom>
        </p:spPr>
      </p:pic>
      <p:pic>
        <p:nvPicPr>
          <p:cNvPr id="6" name="Picture 2" descr="https://ewoodruff.gallerycdn.vsassets.io/extensions/ewoodruff/visualstudiospellcheckervs2017andlater/2018.10.27.0/1540682853066/Microsoft.VisualStudio.Services.Icons.Default">
            <a:extLst>
              <a:ext uri="{FF2B5EF4-FFF2-40B4-BE49-F238E27FC236}">
                <a16:creationId xmlns:a16="http://schemas.microsoft.com/office/drawing/2014/main" id="{F7DFD679-BCDE-472E-8FDF-F8328DC6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08" y="26034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CE03AA-0A76-474B-99F3-D79B7CDC84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66" y="4539519"/>
            <a:ext cx="6363434" cy="1989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7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15372</TotalTime>
  <Words>1519</Words>
  <Application>Microsoft Office PowerPoint</Application>
  <PresentationFormat>Широкоэкранный</PresentationFormat>
  <Paragraphs>409</Paragraphs>
  <Slides>45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Segoe UI</vt:lpstr>
      <vt:lpstr>Segoe UI Light</vt:lpstr>
      <vt:lpstr>Тема Контур</vt:lpstr>
      <vt:lpstr>DocFX – Markdown-based documentation tool (for .Net and not only)</vt:lpstr>
      <vt:lpstr>Who is documentation consumer?</vt:lpstr>
      <vt:lpstr>What we talk about?</vt:lpstr>
      <vt:lpstr>Markdown</vt:lpstr>
      <vt:lpstr>A lightweight markup language with plain text formatting syntax</vt:lpstr>
      <vt:lpstr>Презентация PowerPoint</vt:lpstr>
      <vt:lpstr>Why Markdown?</vt:lpstr>
      <vt:lpstr>Demo</vt:lpstr>
      <vt:lpstr>Tools</vt:lpstr>
      <vt:lpstr>Demo</vt:lpstr>
      <vt:lpstr>What need we more???</vt:lpstr>
      <vt:lpstr>DocFx</vt:lpstr>
      <vt:lpstr>A documentation generation tool for API reference and Markdown files!</vt:lpstr>
      <vt:lpstr>How it works…</vt:lpstr>
      <vt:lpstr>Let’s start... Installation</vt:lpstr>
      <vt:lpstr>Commands</vt:lpstr>
      <vt:lpstr>Demo</vt:lpstr>
      <vt:lpstr>DoсFx = Markdown + …</vt:lpstr>
      <vt:lpstr>API metadata (built-in: .Net)</vt:lpstr>
      <vt:lpstr>API metadata (Other languages)</vt:lpstr>
      <vt:lpstr>Demo</vt:lpstr>
      <vt:lpstr>TOC and references</vt:lpstr>
      <vt:lpstr>TOC hierarchy</vt:lpstr>
      <vt:lpstr>References</vt:lpstr>
      <vt:lpstr>Demo</vt:lpstr>
      <vt:lpstr>API documentation out of code</vt:lpstr>
      <vt:lpstr>API documentation out of code</vt:lpstr>
      <vt:lpstr>Demo</vt:lpstr>
      <vt:lpstr>Markdown Extensions (notes)</vt:lpstr>
      <vt:lpstr>Markdown Extensions (tabs)</vt:lpstr>
      <vt:lpstr>Markdown Extensions (code snippets)</vt:lpstr>
      <vt:lpstr>Demo</vt:lpstr>
      <vt:lpstr>Community features</vt:lpstr>
      <vt:lpstr>Demo</vt:lpstr>
      <vt:lpstr>DocFX Internals and Extensions</vt:lpstr>
      <vt:lpstr>Build pipeline</vt:lpstr>
      <vt:lpstr>Model sample</vt:lpstr>
      <vt:lpstr>How explore / trace pipeline</vt:lpstr>
      <vt:lpstr>How extend?</vt:lpstr>
      <vt:lpstr>Standard Templates</vt:lpstr>
      <vt:lpstr>Template</vt:lpstr>
      <vt:lpstr>HTML template processing</vt:lpstr>
      <vt:lpstr>Template engines</vt:lpstr>
      <vt:lpstr>Demo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/>
  <cp:keywords/>
  <dc:description/>
  <cp:lastModifiedBy>Романов Михаил Леонидович</cp:lastModifiedBy>
  <cp:revision>333</cp:revision>
  <dcterms:created xsi:type="dcterms:W3CDTF">2014-03-14T10:29:29Z</dcterms:created>
  <dcterms:modified xsi:type="dcterms:W3CDTF">2019-03-28T04:59:44Z</dcterms:modified>
  <cp:category/>
</cp:coreProperties>
</file>