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8"/>
  </p:notesMasterIdLst>
  <p:handoutMasterIdLst>
    <p:handoutMasterId r:id="rId19"/>
  </p:handoutMasterIdLst>
  <p:sldIdLst>
    <p:sldId id="451" r:id="rId5"/>
    <p:sldId id="519" r:id="rId6"/>
    <p:sldId id="517" r:id="rId7"/>
    <p:sldId id="518" r:id="rId8"/>
    <p:sldId id="520" r:id="rId9"/>
    <p:sldId id="521" r:id="rId10"/>
    <p:sldId id="522" r:id="rId11"/>
    <p:sldId id="526" r:id="rId12"/>
    <p:sldId id="523" r:id="rId13"/>
    <p:sldId id="524" r:id="rId14"/>
    <p:sldId id="525" r:id="rId15"/>
    <p:sldId id="527" r:id="rId16"/>
    <p:sldId id="514" r:id="rId1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2FC2D9"/>
    <a:srgbClr val="666666"/>
    <a:srgbClr val="464547"/>
    <a:srgbClr val="B22746"/>
    <a:srgbClr val="A3C644"/>
    <a:srgbClr val="E6E6E6"/>
    <a:srgbClr val="CCCCCC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98" d="100"/>
          <a:sy n="98" d="100"/>
        </p:scale>
        <p:origin x="258" y="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BAC88-111D-440C-A252-943F0BCC4F9F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FE1915-EAEB-4DB9-B1C1-EF440A49D739}">
      <dgm:prSet/>
      <dgm:spPr/>
      <dgm:t>
        <a:bodyPr/>
        <a:lstStyle/>
        <a:p>
          <a:pPr rtl="0"/>
          <a:r>
            <a:rPr lang="en-US" baseline="0" dirty="0" smtClean="0">
              <a:solidFill>
                <a:schemeClr val="tx1"/>
              </a:solidFill>
            </a:rPr>
            <a:t>Lexical/Syntax analysis</a:t>
          </a:r>
          <a:endParaRPr lang="ru-RU" dirty="0">
            <a:solidFill>
              <a:schemeClr val="tx1"/>
            </a:solidFill>
          </a:endParaRPr>
        </a:p>
      </dgm:t>
    </dgm:pt>
    <dgm:pt modelId="{DCC4D1B3-DDEC-44F8-A00E-A239CF4D076C}" type="parTrans" cxnId="{15E0FD21-CE47-4713-ABA3-71433DA6C3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C2D06C-4CA7-45D1-BC51-D618AA80C8C1}" type="sibTrans" cxnId="{15E0FD21-CE47-4713-ABA3-71433DA6C3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6BC2D8-3267-41CB-8E66-7C34A63A7BFE}">
      <dgm:prSet/>
      <dgm:spPr/>
      <dgm:t>
        <a:bodyPr/>
        <a:lstStyle/>
        <a:p>
          <a:pPr rtl="0"/>
          <a:r>
            <a:rPr lang="en-US" baseline="0" dirty="0" smtClean="0">
              <a:solidFill>
                <a:schemeClr val="tx1"/>
              </a:solidFill>
            </a:rPr>
            <a:t>Semantic/Symbol analysis</a:t>
          </a:r>
          <a:endParaRPr lang="ru-RU" dirty="0">
            <a:solidFill>
              <a:schemeClr val="tx1"/>
            </a:solidFill>
          </a:endParaRPr>
        </a:p>
      </dgm:t>
    </dgm:pt>
    <dgm:pt modelId="{979F6A24-0CDF-481F-8388-96FF75C6B05F}" type="parTrans" cxnId="{F2DA3B4A-5886-405B-A0BF-79F32ACA00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817122-89A4-46E5-9B76-D303FA13633C}" type="sibTrans" cxnId="{F2DA3B4A-5886-405B-A0BF-79F32ACA00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EB7733-CF65-46CB-A844-06242C0545E6}">
      <dgm:prSet/>
      <dgm:spPr/>
      <dgm:t>
        <a:bodyPr/>
        <a:lstStyle/>
        <a:p>
          <a:pPr rtl="0"/>
          <a:r>
            <a:rPr lang="en-US" baseline="0" smtClean="0">
              <a:solidFill>
                <a:schemeClr val="tx1"/>
              </a:solidFill>
            </a:rPr>
            <a:t>Code generation</a:t>
          </a:r>
          <a:endParaRPr lang="ru-RU">
            <a:solidFill>
              <a:schemeClr val="tx1"/>
            </a:solidFill>
          </a:endParaRPr>
        </a:p>
      </dgm:t>
    </dgm:pt>
    <dgm:pt modelId="{49BE80C8-296D-4881-BB34-508ECC889BC5}" type="parTrans" cxnId="{38616CF5-40FD-47D3-AD85-2E863051DA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8E8BD6-11F4-44DC-ACF0-B6FCFE99BB81}" type="sibTrans" cxnId="{38616CF5-40FD-47D3-AD85-2E863051DA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CBA2D4-5202-4C89-8794-8D1ADCE02C8D}" type="pres">
      <dgm:prSet presAssocID="{7F6BAC88-111D-440C-A252-943F0BCC4F9F}" presName="CompostProcess" presStyleCnt="0">
        <dgm:presLayoutVars>
          <dgm:dir/>
          <dgm:resizeHandles val="exact"/>
        </dgm:presLayoutVars>
      </dgm:prSet>
      <dgm:spPr/>
    </dgm:pt>
    <dgm:pt modelId="{A3736FBB-9EA4-40B8-8A87-9004689BD99C}" type="pres">
      <dgm:prSet presAssocID="{7F6BAC88-111D-440C-A252-943F0BCC4F9F}" presName="arrow" presStyleLbl="bgShp" presStyleIdx="0" presStyleCnt="1"/>
      <dgm:spPr/>
    </dgm:pt>
    <dgm:pt modelId="{EC570CF9-5F3F-4F22-B1E2-EC4B015D57A2}" type="pres">
      <dgm:prSet presAssocID="{7F6BAC88-111D-440C-A252-943F0BCC4F9F}" presName="linearProcess" presStyleCnt="0"/>
      <dgm:spPr/>
    </dgm:pt>
    <dgm:pt modelId="{45227E44-0FF8-4748-8489-87C77004F71E}" type="pres">
      <dgm:prSet presAssocID="{00FE1915-EAEB-4DB9-B1C1-EF440A49D739}" presName="textNode" presStyleLbl="node1" presStyleIdx="0" presStyleCnt="3">
        <dgm:presLayoutVars>
          <dgm:bulletEnabled val="1"/>
        </dgm:presLayoutVars>
      </dgm:prSet>
      <dgm:spPr/>
    </dgm:pt>
    <dgm:pt modelId="{CADD914A-3F0A-412B-B0BE-7F61D6C5872D}" type="pres">
      <dgm:prSet presAssocID="{69C2D06C-4CA7-45D1-BC51-D618AA80C8C1}" presName="sibTrans" presStyleCnt="0"/>
      <dgm:spPr/>
    </dgm:pt>
    <dgm:pt modelId="{D6FA3851-FAB5-48A2-B578-A4B6BF52DE82}" type="pres">
      <dgm:prSet presAssocID="{656BC2D8-3267-41CB-8E66-7C34A63A7BFE}" presName="textNode" presStyleLbl="node1" presStyleIdx="1" presStyleCnt="3">
        <dgm:presLayoutVars>
          <dgm:bulletEnabled val="1"/>
        </dgm:presLayoutVars>
      </dgm:prSet>
      <dgm:spPr/>
    </dgm:pt>
    <dgm:pt modelId="{8BFACF9F-2FDA-41CE-ADFA-85A2AE9723EF}" type="pres">
      <dgm:prSet presAssocID="{B7817122-89A4-46E5-9B76-D303FA13633C}" presName="sibTrans" presStyleCnt="0"/>
      <dgm:spPr/>
    </dgm:pt>
    <dgm:pt modelId="{4795CCD7-E585-4B9E-B6A3-FE0017081EA3}" type="pres">
      <dgm:prSet presAssocID="{92EB7733-CF65-46CB-A844-06242C0545E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8616CF5-40FD-47D3-AD85-2E863051DADE}" srcId="{7F6BAC88-111D-440C-A252-943F0BCC4F9F}" destId="{92EB7733-CF65-46CB-A844-06242C0545E6}" srcOrd="2" destOrd="0" parTransId="{49BE80C8-296D-4881-BB34-508ECC889BC5}" sibTransId="{848E8BD6-11F4-44DC-ACF0-B6FCFE99BB81}"/>
    <dgm:cxn modelId="{15E0FD21-CE47-4713-ABA3-71433DA6C38B}" srcId="{7F6BAC88-111D-440C-A252-943F0BCC4F9F}" destId="{00FE1915-EAEB-4DB9-B1C1-EF440A49D739}" srcOrd="0" destOrd="0" parTransId="{DCC4D1B3-DDEC-44F8-A00E-A239CF4D076C}" sibTransId="{69C2D06C-4CA7-45D1-BC51-D618AA80C8C1}"/>
    <dgm:cxn modelId="{F2DA3B4A-5886-405B-A0BF-79F32ACA00B3}" srcId="{7F6BAC88-111D-440C-A252-943F0BCC4F9F}" destId="{656BC2D8-3267-41CB-8E66-7C34A63A7BFE}" srcOrd="1" destOrd="0" parTransId="{979F6A24-0CDF-481F-8388-96FF75C6B05F}" sibTransId="{B7817122-89A4-46E5-9B76-D303FA13633C}"/>
    <dgm:cxn modelId="{D40EB38B-BAC8-422A-9D4C-84689890241B}" type="presOf" srcId="{656BC2D8-3267-41CB-8E66-7C34A63A7BFE}" destId="{D6FA3851-FAB5-48A2-B578-A4B6BF52DE82}" srcOrd="0" destOrd="0" presId="urn:microsoft.com/office/officeart/2005/8/layout/hProcess9"/>
    <dgm:cxn modelId="{90757F57-D420-4CB8-B5F6-D2F947AB5B2E}" type="presOf" srcId="{92EB7733-CF65-46CB-A844-06242C0545E6}" destId="{4795CCD7-E585-4B9E-B6A3-FE0017081EA3}" srcOrd="0" destOrd="0" presId="urn:microsoft.com/office/officeart/2005/8/layout/hProcess9"/>
    <dgm:cxn modelId="{985047E5-94CD-47D5-9E90-9282073FC0C0}" type="presOf" srcId="{7F6BAC88-111D-440C-A252-943F0BCC4F9F}" destId="{1CCBA2D4-5202-4C89-8794-8D1ADCE02C8D}" srcOrd="0" destOrd="0" presId="urn:microsoft.com/office/officeart/2005/8/layout/hProcess9"/>
    <dgm:cxn modelId="{38142318-5EE7-4485-8E87-F82BF1BCAF02}" type="presOf" srcId="{00FE1915-EAEB-4DB9-B1C1-EF440A49D739}" destId="{45227E44-0FF8-4748-8489-87C77004F71E}" srcOrd="0" destOrd="0" presId="urn:microsoft.com/office/officeart/2005/8/layout/hProcess9"/>
    <dgm:cxn modelId="{72063BFF-5D9E-4091-BF92-6952639AC92E}" type="presParOf" srcId="{1CCBA2D4-5202-4C89-8794-8D1ADCE02C8D}" destId="{A3736FBB-9EA4-40B8-8A87-9004689BD99C}" srcOrd="0" destOrd="0" presId="urn:microsoft.com/office/officeart/2005/8/layout/hProcess9"/>
    <dgm:cxn modelId="{271388DE-0C0F-4F95-9D3F-54D7A1FA5A09}" type="presParOf" srcId="{1CCBA2D4-5202-4C89-8794-8D1ADCE02C8D}" destId="{EC570CF9-5F3F-4F22-B1E2-EC4B015D57A2}" srcOrd="1" destOrd="0" presId="urn:microsoft.com/office/officeart/2005/8/layout/hProcess9"/>
    <dgm:cxn modelId="{1F0CDA72-7F0F-4E12-A684-A28A40FD8C8F}" type="presParOf" srcId="{EC570CF9-5F3F-4F22-B1E2-EC4B015D57A2}" destId="{45227E44-0FF8-4748-8489-87C77004F71E}" srcOrd="0" destOrd="0" presId="urn:microsoft.com/office/officeart/2005/8/layout/hProcess9"/>
    <dgm:cxn modelId="{432BD63E-C383-45D4-8183-11CD66AF7C8D}" type="presParOf" srcId="{EC570CF9-5F3F-4F22-B1E2-EC4B015D57A2}" destId="{CADD914A-3F0A-412B-B0BE-7F61D6C5872D}" srcOrd="1" destOrd="0" presId="urn:microsoft.com/office/officeart/2005/8/layout/hProcess9"/>
    <dgm:cxn modelId="{0A35E1D5-6764-424E-B283-4ADEE4126620}" type="presParOf" srcId="{EC570CF9-5F3F-4F22-B1E2-EC4B015D57A2}" destId="{D6FA3851-FAB5-48A2-B578-A4B6BF52DE82}" srcOrd="2" destOrd="0" presId="urn:microsoft.com/office/officeart/2005/8/layout/hProcess9"/>
    <dgm:cxn modelId="{6ACD3D77-62FF-4334-917E-07830328EA69}" type="presParOf" srcId="{EC570CF9-5F3F-4F22-B1E2-EC4B015D57A2}" destId="{8BFACF9F-2FDA-41CE-ADFA-85A2AE9723EF}" srcOrd="3" destOrd="0" presId="urn:microsoft.com/office/officeart/2005/8/layout/hProcess9"/>
    <dgm:cxn modelId="{A7C9808B-F553-472E-93AC-0F5C40870074}" type="presParOf" srcId="{EC570CF9-5F3F-4F22-B1E2-EC4B015D57A2}" destId="{4795CCD7-E585-4B9E-B6A3-FE0017081E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36FBB-9EA4-40B8-8A87-9004689BD99C}">
      <dsp:nvSpPr>
        <dsp:cNvPr id="0" name=""/>
        <dsp:cNvSpPr/>
      </dsp:nvSpPr>
      <dsp:spPr>
        <a:xfrm>
          <a:off x="625449" y="0"/>
          <a:ext cx="7088428" cy="33832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227E44-0FF8-4748-8489-87C77004F71E}">
      <dsp:nvSpPr>
        <dsp:cNvPr id="0" name=""/>
        <dsp:cNvSpPr/>
      </dsp:nvSpPr>
      <dsp:spPr>
        <a:xfrm>
          <a:off x="8958" y="1014984"/>
          <a:ext cx="2684221" cy="13533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solidFill>
                <a:schemeClr val="tx1"/>
              </a:solidFill>
            </a:rPr>
            <a:t>Lexical/Syntax analysis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75021" y="1081047"/>
        <a:ext cx="2552095" cy="1221186"/>
      </dsp:txXfrm>
    </dsp:sp>
    <dsp:sp modelId="{D6FA3851-FAB5-48A2-B578-A4B6BF52DE82}">
      <dsp:nvSpPr>
        <dsp:cNvPr id="0" name=""/>
        <dsp:cNvSpPr/>
      </dsp:nvSpPr>
      <dsp:spPr>
        <a:xfrm>
          <a:off x="2827553" y="1014984"/>
          <a:ext cx="2684221" cy="13533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solidFill>
                <a:schemeClr val="tx1"/>
              </a:solidFill>
            </a:rPr>
            <a:t>Semantic/Symbol analysis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2893616" y="1081047"/>
        <a:ext cx="2552095" cy="1221186"/>
      </dsp:txXfrm>
    </dsp:sp>
    <dsp:sp modelId="{4795CCD7-E585-4B9E-B6A3-FE0017081EA3}">
      <dsp:nvSpPr>
        <dsp:cNvPr id="0" name=""/>
        <dsp:cNvSpPr/>
      </dsp:nvSpPr>
      <dsp:spPr>
        <a:xfrm>
          <a:off x="5646148" y="1014984"/>
          <a:ext cx="2684221" cy="13533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>
              <a:solidFill>
                <a:schemeClr val="tx1"/>
              </a:solidFill>
            </a:rPr>
            <a:t>Code generation</a:t>
          </a:r>
          <a:endParaRPr lang="ru-RU" sz="2300" kern="1200">
            <a:solidFill>
              <a:schemeClr val="tx1"/>
            </a:solidFill>
          </a:endParaRPr>
        </a:p>
      </dsp:txBody>
      <dsp:txXfrm>
        <a:off x="5712211" y="1081047"/>
        <a:ext cx="2552095" cy="1221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446417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91440" tIns="27432" rIns="91440" bIns="34290" anchor="t">
            <a:spAutoFit/>
          </a:bodyPr>
          <a:lstStyle>
            <a:lvl1pPr algn="l">
              <a:defRPr sz="3800" b="0" cap="none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4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93002" y="1893183"/>
            <a:ext cx="5950021" cy="204069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11541" y="239435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Демонстрация:</a:t>
            </a:r>
            <a:endParaRPr lang="ru-RU" sz="3600" b="1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72253" y="239435"/>
            <a:ext cx="4859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ru-RU" sz="3600" b="0" dirty="0">
                <a:latin typeface="+mn-lt"/>
                <a:ea typeface="+mn-ea"/>
                <a:cs typeface="+mn-cs"/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74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56" r:id="rId5"/>
    <p:sldLayoutId id="2147483711" r:id="rId6"/>
    <p:sldLayoutId id="2147483749" r:id="rId7"/>
    <p:sldLayoutId id="2147483757" r:id="rId8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narycoder.net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wiki/Roslyn%20Overview" TargetMode="External"/><Relationship Id="rId2" Type="http://schemas.openxmlformats.org/officeDocument/2006/relationships/hyperlink" Target="https://visualstudiogallery.msdn.microsoft.com/2ddb7240-5249-4c8c-969e-5d05823bcb89?SRC=Feature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632173(v=vs.103).aspx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ylecop.codeplex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2881" y="1417371"/>
            <a:ext cx="8323229" cy="744805"/>
          </a:xfrm>
        </p:spPr>
        <p:txBody>
          <a:bodyPr>
            <a:noAutofit/>
          </a:bodyPr>
          <a:lstStyle/>
          <a:p>
            <a:r>
              <a:rPr lang="en-US" cap="none" dirty="0" smtClean="0"/>
              <a:t>Static code analysis for</a:t>
            </a:r>
            <a:r>
              <a:rPr lang="ru-RU" cap="none" dirty="0" smtClean="0"/>
              <a:t> </a:t>
            </a:r>
            <a:r>
              <a:rPr lang="ru-RU" cap="none" dirty="0"/>
              <a:t>.</a:t>
            </a:r>
            <a:r>
              <a:rPr lang="ru-RU" cap="none" dirty="0" err="1"/>
              <a:t>Net</a:t>
            </a:r>
            <a:r>
              <a:rPr lang="ru-RU" cap="none" dirty="0"/>
              <a:t> </a:t>
            </a:r>
            <a:r>
              <a:rPr lang="en-US" cap="none" dirty="0" smtClean="0"/>
              <a:t>developers</a:t>
            </a:r>
            <a:endParaRPr lang="en-US" cap="non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0399" y="3292883"/>
            <a:ext cx="3797643" cy="277768"/>
          </a:xfrm>
        </p:spPr>
        <p:txBody>
          <a:bodyPr/>
          <a:lstStyle/>
          <a:p>
            <a:r>
              <a:rPr lang="ru-RU" dirty="0"/>
              <a:t>Михаил Романов</a:t>
            </a:r>
            <a:r>
              <a:rPr lang="en-US" dirty="0"/>
              <a:t>, EPAM Systems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Trebuchet MS"/>
              </a:rPr>
              <a:t>1 November 2016</a:t>
            </a:r>
            <a:endParaRPr lang="en-US" dirty="0">
              <a:cs typeface="Trebuchet MS"/>
            </a:endParaRP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Rectangle 2"/>
          <p:cNvSpPr/>
          <p:nvPr/>
        </p:nvSpPr>
        <p:spPr>
          <a:xfrm>
            <a:off x="4241260" y="2538087"/>
            <a:ext cx="471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f</a:t>
            </a:r>
            <a:r>
              <a:rPr lang="en-US" sz="2400" dirty="0" smtClean="0">
                <a:latin typeface="Arial Black" panose="020B0A04020102020204" pitchFamily="34" charset="0"/>
              </a:rPr>
              <a:t>rom </a:t>
            </a:r>
            <a:r>
              <a:rPr lang="en-US" sz="2400" dirty="0" err="1" smtClean="0">
                <a:latin typeface="Arial Black" panose="020B0A04020102020204" pitchFamily="34" charset="0"/>
              </a:rPr>
              <a:t>StyleCop</a:t>
            </a:r>
            <a:r>
              <a:rPr lang="en-US" sz="2400" dirty="0" smtClean="0">
                <a:latin typeface="Arial Black" panose="020B0A04020102020204" pitchFamily="34" charset="0"/>
              </a:rPr>
              <a:t> to</a:t>
            </a:r>
            <a:r>
              <a:rPr lang="ru-RU" sz="2400" dirty="0" smtClean="0">
                <a:latin typeface="Arial Black" panose="020B0A04020102020204" pitchFamily="34" charset="0"/>
              </a:rPr>
              <a:t> </a:t>
            </a:r>
            <a:r>
              <a:rPr lang="en-US" sz="2400" dirty="0">
                <a:latin typeface="Arial Black" panose="020B0A04020102020204" pitchFamily="34" charset="0"/>
              </a:rPr>
              <a:t>Roslyn</a:t>
            </a:r>
            <a:endParaRPr lang="ru-RU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official documentation 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binarycoder.net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Tutorial</a:t>
            </a:r>
          </a:p>
          <a:p>
            <a:pPr lvl="1"/>
            <a:r>
              <a:rPr lang="en-US" dirty="0" err="1" smtClean="0"/>
              <a:t>Introspector</a:t>
            </a:r>
            <a:endParaRPr lang="ru-R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FxCop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95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363" y="1079898"/>
            <a:ext cx="4552105" cy="3383280"/>
          </a:xfrm>
        </p:spPr>
        <p:txBody>
          <a:bodyPr/>
          <a:lstStyle/>
          <a:p>
            <a:r>
              <a:rPr lang="en-US" dirty="0">
                <a:hlinkClick r:id="rId2"/>
              </a:rPr>
              <a:t>.NET Compiler Platform </a:t>
            </a:r>
            <a:r>
              <a:rPr lang="en-US" dirty="0" smtClean="0">
                <a:hlinkClick r:id="rId2"/>
              </a:rPr>
              <a:t>SDK</a:t>
            </a:r>
            <a:endParaRPr lang="en-US" dirty="0" smtClean="0"/>
          </a:p>
          <a:p>
            <a:pPr lvl="1"/>
            <a:r>
              <a:rPr lang="en-US" dirty="0" smtClean="0"/>
              <a:t>Only for VS 2015</a:t>
            </a:r>
          </a:p>
          <a:p>
            <a:pPr lvl="1"/>
            <a:endParaRPr lang="en-US" dirty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b="1" dirty="0">
                <a:hlinkClick r:id="rId3"/>
              </a:rPr>
              <a:t>.NET Compiler Platform ("Roslyn") Overview</a:t>
            </a:r>
            <a:endParaRPr lang="ru-R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Roslyn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70" y="991412"/>
            <a:ext cx="2767418" cy="36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8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8180522" cy="3383280"/>
          </a:xfrm>
        </p:spPr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Microsoft.SqlServer.DacFx</a:t>
            </a:r>
            <a:r>
              <a:rPr lang="en-US" dirty="0" smtClean="0"/>
              <a:t> (x86 or x64)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Overview of Extensibility for Database Code Analysis Rules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SSDT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22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4152355" cy="647100"/>
          </a:xfrm>
        </p:spPr>
        <p:txBody>
          <a:bodyPr/>
          <a:lstStyle/>
          <a:p>
            <a:r>
              <a:rPr lang="en-US"/>
              <a:t>Your questions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4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583659" y="1771531"/>
            <a:ext cx="81420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Static program analysis </a:t>
            </a:r>
            <a:r>
              <a:rPr lang="en-US" sz="2000" dirty="0"/>
              <a:t>is the analysis of computer software that is performed without actually executing programs (analysis performed on executing programs is known as dynamic analysis</a:t>
            </a:r>
            <a:r>
              <a:rPr lang="en-US" sz="2000" dirty="0" smtClean="0"/>
              <a:t>).</a:t>
            </a:r>
          </a:p>
          <a:p>
            <a:pPr algn="r"/>
            <a:r>
              <a:rPr lang="en-US" sz="2000" dirty="0" smtClean="0"/>
              <a:t>Wikipedia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509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0363" y="1079898"/>
            <a:ext cx="5622148" cy="3383280"/>
          </a:xfrm>
        </p:spPr>
        <p:txBody>
          <a:bodyPr/>
          <a:lstStyle/>
          <a:p>
            <a:r>
              <a:rPr lang="en-US" dirty="0" smtClean="0"/>
              <a:t>Code quality</a:t>
            </a:r>
          </a:p>
          <a:p>
            <a:pPr lvl="1"/>
            <a:r>
              <a:rPr lang="en-US" dirty="0" smtClean="0"/>
              <a:t>Find complex bugs</a:t>
            </a:r>
          </a:p>
          <a:p>
            <a:pPr lvl="1"/>
            <a:r>
              <a:rPr lang="en-US" dirty="0" smtClean="0"/>
              <a:t>Support code style</a:t>
            </a:r>
          </a:p>
          <a:p>
            <a:pPr lvl="1"/>
            <a:r>
              <a:rPr lang="en-US" dirty="0" smtClean="0"/>
              <a:t>Symbol names spelling</a:t>
            </a:r>
          </a:p>
          <a:p>
            <a:pPr lvl="1"/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what?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2" r="18358" b="4728"/>
          <a:stretch/>
        </p:blipFill>
        <p:spPr>
          <a:xfrm>
            <a:off x="6558064" y="942738"/>
            <a:ext cx="1752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2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585404"/>
              </p:ext>
            </p:extLst>
          </p:nvPr>
        </p:nvGraphicFramePr>
        <p:xfrm>
          <a:off x="360363" y="1079898"/>
          <a:ext cx="8339328" cy="338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Compiler 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63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428953"/>
              </p:ext>
            </p:extLst>
          </p:nvPr>
        </p:nvGraphicFramePr>
        <p:xfrm>
          <a:off x="684535" y="1595066"/>
          <a:ext cx="7372898" cy="200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629">
                  <a:extLst>
                    <a:ext uri="{9D8B030D-6E8A-4147-A177-3AD203B41FA5}">
                      <a16:colId xmlns:a16="http://schemas.microsoft.com/office/drawing/2014/main" val="4257367034"/>
                    </a:ext>
                  </a:extLst>
                </a:gridCol>
                <a:gridCol w="1157228">
                  <a:extLst>
                    <a:ext uri="{9D8B030D-6E8A-4147-A177-3AD203B41FA5}">
                      <a16:colId xmlns:a16="http://schemas.microsoft.com/office/drawing/2014/main" val="3020157796"/>
                    </a:ext>
                  </a:extLst>
                </a:gridCol>
                <a:gridCol w="1187998">
                  <a:extLst>
                    <a:ext uri="{9D8B030D-6E8A-4147-A177-3AD203B41FA5}">
                      <a16:colId xmlns:a16="http://schemas.microsoft.com/office/drawing/2014/main" val="341696696"/>
                    </a:ext>
                  </a:extLst>
                </a:gridCol>
                <a:gridCol w="1209902">
                  <a:extLst>
                    <a:ext uri="{9D8B030D-6E8A-4147-A177-3AD203B41FA5}">
                      <a16:colId xmlns:a16="http://schemas.microsoft.com/office/drawing/2014/main" val="2405218803"/>
                    </a:ext>
                  </a:extLst>
                </a:gridCol>
                <a:gridCol w="1960141">
                  <a:extLst>
                    <a:ext uri="{9D8B030D-6E8A-4147-A177-3AD203B41FA5}">
                      <a16:colId xmlns:a16="http://schemas.microsoft.com/office/drawing/2014/main" val="311576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 analysis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 analysis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 code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3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StyleCop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4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FxCop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(IL)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3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SSDT Static</a:t>
                      </a:r>
                      <a:r>
                        <a:rPr lang="en-US" baseline="0" dirty="0" smtClean="0"/>
                        <a:t> analyzer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SQL (T-SQL)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9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Roslyn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C# &amp;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VB.Net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90957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44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1781257" cy="6471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we should extend static code analyzer?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44" y="878978"/>
            <a:ext cx="174970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Code/IL/… Visitor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316149" y="1011817"/>
            <a:ext cx="851170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TransactionVisitor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TSqlFragmentVisitor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ExplicitVisit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SaveTransactionStatement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Some code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ExplicitVisit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RollbackTransactionStatement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node)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Some code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347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http://stylecop.codeplex.com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Documentation in </a:t>
            </a:r>
            <a:r>
              <a:rPr lang="en-US" dirty="0" smtClean="0"/>
              <a:t>4.3 release</a:t>
            </a:r>
            <a:endParaRPr lang="ru-R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StyleCop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0939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21351</TotalTime>
  <Words>193</Words>
  <Application>Microsoft Office PowerPoint</Application>
  <PresentationFormat>On-screen Show (16:9)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questions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Mihail Romanov</cp:lastModifiedBy>
  <cp:revision>1050</cp:revision>
  <cp:lastPrinted>2014-07-09T13:30:36Z</cp:lastPrinted>
  <dcterms:created xsi:type="dcterms:W3CDTF">2014-07-08T13:27:24Z</dcterms:created>
  <dcterms:modified xsi:type="dcterms:W3CDTF">2016-11-01T14:37:47Z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