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3" r:id="rId5"/>
    <p:sldId id="284" r:id="rId6"/>
    <p:sldId id="264" r:id="rId7"/>
    <p:sldId id="265" r:id="rId8"/>
    <p:sldId id="266" r:id="rId9"/>
    <p:sldId id="290" r:id="rId10"/>
    <p:sldId id="274" r:id="rId11"/>
    <p:sldId id="268" r:id="rId12"/>
    <p:sldId id="275" r:id="rId13"/>
    <p:sldId id="276" r:id="rId14"/>
    <p:sldId id="267" r:id="rId15"/>
    <p:sldId id="269" r:id="rId16"/>
    <p:sldId id="286" r:id="rId17"/>
    <p:sldId id="285" r:id="rId18"/>
    <p:sldId id="287" r:id="rId19"/>
    <p:sldId id="288" r:id="rId20"/>
    <p:sldId id="271" r:id="rId21"/>
    <p:sldId id="272" r:id="rId22"/>
    <p:sldId id="278" r:id="rId23"/>
    <p:sldId id="277" r:id="rId24"/>
    <p:sldId id="279" r:id="rId25"/>
    <p:sldId id="259" r:id="rId26"/>
    <p:sldId id="260" r:id="rId27"/>
    <p:sldId id="262" r:id="rId28"/>
    <p:sldId id="263" r:id="rId29"/>
    <p:sldId id="289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Члены типов как выражения" id="{9D86E76D-7A2A-46C1-BE14-D7B2489C8846}">
          <p14:sldIdLst>
            <p14:sldId id="282"/>
            <p14:sldId id="283"/>
            <p14:sldId id="284"/>
          </p14:sldIdLst>
        </p14:section>
        <p14:section name="Частичные классы и методы" id="{801AAC7D-8E8A-40A2-A830-E101185B9E55}">
          <p14:sldIdLst>
            <p14:sldId id="264"/>
            <p14:sldId id="265"/>
            <p14:sldId id="266"/>
            <p14:sldId id="290"/>
            <p14:sldId id="274"/>
          </p14:sldIdLst>
        </p14:section>
        <p14:section name="Методы расширения" id="{00EFA48D-B98B-454B-9EE7-27F034FC97F1}">
          <p14:sldIdLst>
            <p14:sldId id="268"/>
            <p14:sldId id="275"/>
            <p14:sldId id="276"/>
            <p14:sldId id="267"/>
            <p14:sldId id="269"/>
          </p14:sldIdLst>
        </p14:section>
        <p14:section name="Деконструирование произвольных типов" id="{583AB943-F61B-40D7-9DF9-59ED565C002E}">
          <p14:sldIdLst>
            <p14:sldId id="286"/>
            <p14:sldId id="285"/>
            <p14:sldId id="287"/>
            <p14:sldId id="288"/>
          </p14:sldIdLst>
        </p14:section>
        <p14:section name="Перегрузка операторов" id="{C5369F68-EEA3-4C48-871E-DB9991148C08}">
          <p14:sldIdLst>
            <p14:sldId id="271"/>
            <p14:sldId id="272"/>
            <p14:sldId id="278"/>
            <p14:sldId id="277"/>
            <p14:sldId id="279"/>
          </p14:sldIdLst>
        </p14:section>
        <p14:section name="Препроцессор и условная компиляция" id="{6B9E757A-75D9-42C5-A22E-9284C9F4A377}">
          <p14:sldIdLst>
            <p14:sldId id="259"/>
            <p14:sldId id="260"/>
            <p14:sldId id="262"/>
            <p14:sldId id="263"/>
            <p14:sldId id="289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operators/operator-overloading#non-overloadable-operato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eprocessor-directive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92/csharp-source-gener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Дополнительные возможности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Дизайнеры и </a:t>
            </a:r>
            <a:r>
              <a:rPr lang="en-US" dirty="0" smtClean="0"/>
              <a:t>source </a:t>
            </a:r>
            <a:r>
              <a:rPr lang="en-US" dirty="0" smtClean="0"/>
              <a:t>generators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1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расширения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</a:t>
            </a:r>
            <a:r>
              <a:rPr lang="ru-RU" dirty="0" err="1" smtClean="0"/>
              <a:t>хэлперы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14937" y="1690688"/>
            <a:ext cx="378180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7358" y="2221994"/>
            <a:ext cx="5791970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930190" y="3072680"/>
            <a:ext cx="4733988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2, 5);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17358" y="4470987"/>
            <a:ext cx="494558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2, 5);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1, 4);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6, -2);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57118" y="6027483"/>
            <a:ext cx="10976082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3), 2, 5), 1, 4), 6, -2);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4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4937" y="1690688"/>
            <a:ext cx="378180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9283" y="2246057"/>
            <a:ext cx="6426759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881630" y="3339416"/>
            <a:ext cx="2806810" cy="612648"/>
          </a:xfrm>
          <a:prstGeom prst="wedgeRoundRectCallout">
            <a:avLst>
              <a:gd name="adj1" fmla="val -188556"/>
              <a:gd name="adj2" fmla="val -1054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Модификатор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35932" y="4902001"/>
            <a:ext cx="314701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(2, 5)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(1, 4)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(6, -2);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4902001"/>
            <a:ext cx="3464410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5);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200" y="6234505"/>
            <a:ext cx="10241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Чтобы «увидел» компилятор – </a:t>
            </a:r>
            <a:r>
              <a:rPr lang="en-US" sz="2000" b="1" dirty="0" smtClean="0"/>
              <a:t>using</a:t>
            </a:r>
            <a:r>
              <a:rPr lang="en-US" sz="2000" dirty="0" smtClean="0"/>
              <a:t> </a:t>
            </a:r>
            <a:r>
              <a:rPr lang="ru-RU" sz="2000" dirty="0" smtClean="0"/>
              <a:t>того </a:t>
            </a:r>
            <a:r>
              <a:rPr lang="ru-RU" sz="2000" dirty="0" err="1" smtClean="0"/>
              <a:t>немспейса</a:t>
            </a:r>
            <a:r>
              <a:rPr lang="ru-RU" sz="2000" dirty="0" smtClean="0"/>
              <a:t>, в котором объявлен</a:t>
            </a:r>
            <a:r>
              <a:rPr lang="en-US" sz="2000" dirty="0" smtClean="0"/>
              <a:t> Helper (Extensions)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611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8334" y="2244685"/>
            <a:ext cx="4602542" cy="27699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"{0} is even {1}"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3, 3.IsEven());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53538" y="4153145"/>
            <a:ext cx="5876930" cy="101566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sequence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(1, 20);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evenSequence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sequence.AllEven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evenSequence.ToArray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 t =&gt;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 +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3872" y="1690688"/>
            <a:ext cx="3583032" cy="138499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IntExtension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% 2 == 0;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3872" y="3691482"/>
            <a:ext cx="4007828" cy="193899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CollectionExtension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source)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source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t.IsEven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трелка вправо 9"/>
          <p:cNvSpPr/>
          <p:nvPr/>
        </p:nvSpPr>
        <p:spPr>
          <a:xfrm>
            <a:off x="4768415" y="2140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4768415" y="44186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68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smtClean="0"/>
              <a:t>Fluent API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3294" y="4616586"/>
            <a:ext cx="4110421" cy="147732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 =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Enumerable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.Range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(1, 20)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.Where(t =&gt; t % 3 == 0)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 =&gt; t % 2)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.Skip(1)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0148" y="1690688"/>
            <a:ext cx="6003567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FluentMethod1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FluentMethod2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...)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09953" y="2383185"/>
            <a:ext cx="3041217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.FluentMethod1()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.FluentMethod2();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4656" y="5487287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IEnumerable</a:t>
            </a:r>
            <a:r>
              <a:rPr lang="en-US" dirty="0" smtClean="0"/>
              <a:t>&lt;&gt;</a:t>
            </a:r>
            <a:endParaRPr lang="ru-RU" dirty="0"/>
          </a:p>
        </p:txBody>
      </p:sp>
      <p:cxnSp>
        <p:nvCxnSpPr>
          <p:cNvPr id="9" name="Прямая соединительная линия 8"/>
          <p:cNvCxnSpPr>
            <a:stCxn id="7" idx="1"/>
          </p:cNvCxnSpPr>
          <p:nvPr/>
        </p:nvCxnSpPr>
        <p:spPr>
          <a:xfrm flipH="1" flipV="1">
            <a:off x="6459998" y="4890052"/>
            <a:ext cx="1034658" cy="7819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1"/>
          </p:cNvCxnSpPr>
          <p:nvPr/>
        </p:nvCxnSpPr>
        <p:spPr>
          <a:xfrm flipH="1" flipV="1">
            <a:off x="5943600" y="5166354"/>
            <a:ext cx="1551056" cy="5055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7" idx="1"/>
          </p:cNvCxnSpPr>
          <p:nvPr/>
        </p:nvCxnSpPr>
        <p:spPr>
          <a:xfrm flipH="1" flipV="1">
            <a:off x="5585791" y="5443353"/>
            <a:ext cx="1908865" cy="228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1"/>
          </p:cNvCxnSpPr>
          <p:nvPr/>
        </p:nvCxnSpPr>
        <p:spPr>
          <a:xfrm flipH="1" flipV="1">
            <a:off x="4134678" y="5641954"/>
            <a:ext cx="3359978" cy="29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13375" y="6006718"/>
            <a:ext cx="68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>
            <a:stCxn id="18" idx="1"/>
          </p:cNvCxnSpPr>
          <p:nvPr/>
        </p:nvCxnSpPr>
        <p:spPr>
          <a:xfrm flipH="1" flipV="1">
            <a:off x="4572000" y="5955383"/>
            <a:ext cx="3041375" cy="2360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право 21"/>
          <p:cNvSpPr/>
          <p:nvPr/>
        </p:nvSpPr>
        <p:spPr>
          <a:xfrm>
            <a:off x="6877630" y="2533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1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Деконструирование</a:t>
            </a:r>
            <a:r>
              <a:rPr lang="ru-RU" dirty="0" smtClean="0"/>
              <a:t> произвольных типов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Деконстрирование</a:t>
            </a:r>
            <a:r>
              <a:rPr lang="ru-RU" dirty="0" smtClean="0"/>
              <a:t> «из коробки»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8002" y="5003883"/>
            <a:ext cx="5686172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8002" y="2519939"/>
            <a:ext cx="5262979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GetStatistics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Рассчет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totalCost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maxPrice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5878" y="1735981"/>
            <a:ext cx="15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кортежей</a:t>
            </a:r>
            <a:endParaRPr lang="ru-RU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66197" y="2519939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3134" y="1751886"/>
            <a:ext cx="360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Для позиционных свойств записей </a:t>
            </a:r>
            <a:endParaRPr lang="en-US" dirty="0"/>
          </a:p>
          <a:p>
            <a:pPr algn="ctr"/>
            <a:r>
              <a:rPr lang="ru-RU" dirty="0" smtClean="0"/>
              <a:t>(из </a:t>
            </a:r>
            <a:r>
              <a:rPr lang="en-US" dirty="0" smtClean="0"/>
              <a:t>primary constructor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971142" y="4749966"/>
            <a:ext cx="2877711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 4);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3817" y="6125915"/>
            <a:ext cx="688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Основной момент – у элементов важна их позиция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11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Метод(ы) </a:t>
            </a:r>
            <a:r>
              <a:rPr lang="en-US" dirty="0" smtClean="0"/>
              <a:t>Deconstruct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0087" y="1592610"/>
            <a:ext cx="6532558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X;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Y;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X;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Y;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Z;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228938" y="2500086"/>
            <a:ext cx="2806810" cy="612648"/>
          </a:xfrm>
          <a:prstGeom prst="wedgeRoundRectCallout">
            <a:avLst>
              <a:gd name="adj1" fmla="val -121630"/>
              <a:gd name="adj2" fmla="val 1768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Перегрузки различаются количеством аргументов!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02417" y="5333579"/>
            <a:ext cx="5051383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1, Y = 1, Z = 1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_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y</a:t>
            </a:r>
            <a:r>
              <a:rPr lang="en-US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2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500" dirty="0" err="1">
                <a:solidFill>
                  <a:srgbClr val="1F377F"/>
                </a:solidFill>
                <a:latin typeface="Consolas" panose="020B0609020204030204" pitchFamily="49" charset="0"/>
              </a:rPr>
              <a:t>point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также…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7017" y="2110161"/>
            <a:ext cx="6532558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X;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Y;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Z;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82347" y="4741651"/>
            <a:ext cx="8754320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PointHelper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6060" y="155218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записей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36495" y="4279986"/>
            <a:ext cx="25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Как </a:t>
            </a:r>
            <a:r>
              <a:rPr lang="en-US" dirty="0" smtClean="0"/>
              <a:t>extension method(s)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1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Члены типов как выражения</a:t>
            </a:r>
          </a:p>
          <a:p>
            <a:r>
              <a:rPr lang="ru-RU" dirty="0" smtClean="0"/>
              <a:t>Частичные </a:t>
            </a:r>
            <a:r>
              <a:rPr lang="ru-RU" dirty="0"/>
              <a:t>классы и </a:t>
            </a:r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/>
              <a:t>Методы </a:t>
            </a:r>
            <a:r>
              <a:rPr lang="ru-RU" dirty="0" smtClean="0"/>
              <a:t>расширения</a:t>
            </a:r>
            <a:endParaRPr lang="en-US" dirty="0" smtClean="0"/>
          </a:p>
          <a:p>
            <a:r>
              <a:rPr lang="ru-RU" dirty="0" err="1"/>
              <a:t>Деконструирование</a:t>
            </a:r>
            <a:r>
              <a:rPr lang="ru-RU" dirty="0"/>
              <a:t> произвольных </a:t>
            </a:r>
            <a:r>
              <a:rPr lang="ru-RU" dirty="0" smtClean="0"/>
              <a:t>типов</a:t>
            </a:r>
            <a:endParaRPr lang="en-US" dirty="0" smtClean="0"/>
          </a:p>
          <a:p>
            <a:r>
              <a:rPr lang="ru-RU" dirty="0"/>
              <a:t>Перегрузка операторов</a:t>
            </a:r>
            <a:endParaRPr lang="ru-RU" dirty="0" smtClean="0"/>
          </a:p>
          <a:p>
            <a:r>
              <a:rPr lang="ru-RU" dirty="0"/>
              <a:t>Препроцессор и условная компиляция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4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простых операторов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3565" y="1582394"/>
            <a:ext cx="5686172" cy="49398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-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Y = -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1082" y="341862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Бинарный</a:t>
            </a:r>
            <a:endParaRPr lang="ru-RU" dirty="0"/>
          </a:p>
        </p:txBody>
      </p:sp>
      <p:cxnSp>
        <p:nvCxnSpPr>
          <p:cNvPr id="6" name="Прямая соединительная линия 5"/>
          <p:cNvCxnSpPr>
            <a:stCxn id="5" idx="1"/>
          </p:cNvCxnSpPr>
          <p:nvPr/>
        </p:nvCxnSpPr>
        <p:spPr>
          <a:xfrm flipH="1" flipV="1">
            <a:off x="8264882" y="2981852"/>
            <a:ext cx="1446200" cy="6214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5" idx="1"/>
          </p:cNvCxnSpPr>
          <p:nvPr/>
        </p:nvCxnSpPr>
        <p:spPr>
          <a:xfrm flipH="1">
            <a:off x="8264882" y="3603286"/>
            <a:ext cx="1446200" cy="7010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15938" y="555564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Унарный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8" idx="1"/>
          </p:cNvCxnSpPr>
          <p:nvPr/>
        </p:nvCxnSpPr>
        <p:spPr>
          <a:xfrm flipH="1" flipV="1">
            <a:off x="7573617" y="5446644"/>
            <a:ext cx="2242321" cy="2936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ая прямоугольная выноска 12"/>
          <p:cNvSpPr/>
          <p:nvPr/>
        </p:nvSpPr>
        <p:spPr>
          <a:xfrm>
            <a:off x="521209" y="2178017"/>
            <a:ext cx="1902249" cy="612648"/>
          </a:xfrm>
          <a:prstGeom prst="wedgeRoundRectCallout">
            <a:avLst>
              <a:gd name="adj1" fmla="val 110311"/>
              <a:gd name="adj2" fmla="val 551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Модификаторы</a:t>
            </a:r>
            <a:r>
              <a:rPr lang="en-US" dirty="0" smtClean="0"/>
              <a:t> public </a:t>
            </a:r>
            <a:r>
              <a:rPr lang="ru-RU" dirty="0" smtClean="0"/>
              <a:t>и </a:t>
            </a:r>
            <a:r>
              <a:rPr lang="en-US" dirty="0" smtClean="0"/>
              <a:t>static</a:t>
            </a:r>
            <a:endParaRPr lang="ru-RU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541088" y="3112296"/>
            <a:ext cx="1902249" cy="612648"/>
          </a:xfrm>
          <a:prstGeom prst="wedgeRoundRectCallout">
            <a:avLst>
              <a:gd name="adj1" fmla="val 138003"/>
              <a:gd name="adj2" fmla="val 6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Аккуратно с рекурсией (==)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простых операторов</a:t>
            </a:r>
            <a:endParaRPr lang="ru-RU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203079" y="1990796"/>
            <a:ext cx="4870244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1, Y = 1 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2, Y = 1 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1, Y = 1 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-1, Y = -1 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-2, Y = -1 };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IsTrue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преобразования типа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29133"/>
            <a:ext cx="5458546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995381" y="4208455"/>
            <a:ext cx="4112023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X = 1, Y = 1 };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ar2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9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здорово, но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всё и не всегда перегружается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learn.microsoft.com/en-us/dotnet/csharp/language-reference/operators/operator-overloading#non-overloadable-operators</a:t>
            </a:r>
            <a:r>
              <a:rPr lang="ru-RU" dirty="0" smtClean="0"/>
              <a:t> </a:t>
            </a:r>
          </a:p>
          <a:p>
            <a:pPr lvl="1"/>
            <a:endParaRPr lang="ru-RU" dirty="0"/>
          </a:p>
          <a:p>
            <a:r>
              <a:rPr lang="ru-RU" dirty="0" smtClean="0"/>
              <a:t>В библиотеках предпочтут интерфейсы-аналоги</a:t>
            </a:r>
          </a:p>
          <a:p>
            <a:pPr lvl="1"/>
            <a:r>
              <a:rPr lang="en-US" dirty="0" err="1"/>
              <a:t>IComparable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err="1"/>
              <a:t>IEquatable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err="1" smtClean="0"/>
              <a:t>IConvertible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6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Препроцессор и условная компиляция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 препроцессора</a:t>
            </a:r>
            <a:endParaRPr lang="ru-RU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653278"/>
              </p:ext>
            </p:extLst>
          </p:nvPr>
        </p:nvGraphicFramePr>
        <p:xfrm>
          <a:off x="1275953" y="1791948"/>
          <a:ext cx="3200400" cy="29667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#if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Consolas" panose="020B0609020204030204" pitchFamily="49" charset="0"/>
                        </a:rPr>
                        <a:t>#else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GB" sz="2000" u="none" strike="noStrike" dirty="0" err="1"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Consolas" panose="020B0609020204030204" pitchFamily="49" charset="0"/>
                        </a:rPr>
                        <a:t>#endif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Consolas" panose="020B0609020204030204" pitchFamily="49" charset="0"/>
                        </a:rPr>
                        <a:t>#define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  <a:latin typeface="Consolas" panose="020B0609020204030204" pitchFamily="49" charset="0"/>
                        </a:rPr>
                        <a:t>#undef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#warning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#error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784836"/>
              </p:ext>
            </p:extLst>
          </p:nvPr>
        </p:nvGraphicFramePr>
        <p:xfrm>
          <a:off x="4227700" y="1791948"/>
          <a:ext cx="3200400" cy="247332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#line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#region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GB" sz="2000" u="none" strike="noStrike" dirty="0" err="1">
                          <a:effectLst/>
                          <a:latin typeface="Consolas" panose="020B0609020204030204" pitchFamily="49" charset="0"/>
                        </a:rPr>
                        <a:t>endregion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#pragma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#pragma warning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  <a:latin typeface="Consolas" panose="020B0609020204030204" pitchFamily="49" charset="0"/>
                        </a:rPr>
                        <a:t>#pragma </a:t>
                      </a:r>
                      <a:r>
                        <a:rPr lang="en-GB" sz="2000" u="none" strike="noStrike" dirty="0" smtClean="0">
                          <a:effectLst/>
                          <a:latin typeface="Consolas" panose="020B0609020204030204" pitchFamily="49" charset="0"/>
                        </a:rPr>
                        <a:t>checksum</a:t>
                      </a:r>
                      <a:endParaRPr lang="ru-RU" sz="2000" u="none" strike="noStrike" dirty="0" smtClean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2024701" y="5926323"/>
            <a:ext cx="9146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learn.microsoft.com/en-us/dotnet/csharp/language-reference/preprocessor-directives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Регионы </a:t>
            </a:r>
            <a:r>
              <a:rPr lang="en-US" dirty="0" smtClean="0"/>
              <a:t>(</a:t>
            </a:r>
            <a:r>
              <a:rPr lang="ru-RU" dirty="0" smtClean="0"/>
              <a:t>сворачивание областей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7762" y="2330241"/>
            <a:ext cx="3550972" cy="25545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#region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Properties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{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endregion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57" y="2770326"/>
            <a:ext cx="4282243" cy="131870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155941" y="342967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628877" y="2775583"/>
            <a:ext cx="5736077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#define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DEBUG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MyClass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Foo()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#if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DEBUG</a:t>
            </a:r>
          </a:p>
          <a:p>
            <a:r>
              <a:rPr lang="it-IT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it-IT" sz="1600" dirty="0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it-IT" sz="1600" dirty="0" smtClean="0">
                <a:solidFill>
                  <a:prstClr val="black"/>
                </a:solidFill>
                <a:latin typeface="Consolas"/>
              </a:rPr>
              <a:t>.WriteLine(</a:t>
            </a:r>
            <a:r>
              <a:rPr lang="it-IT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Testing: x = {0}"</a:t>
            </a:r>
            <a:r>
              <a:rPr lang="it-IT" sz="1600" dirty="0">
                <a:solidFill>
                  <a:prstClr val="black"/>
                </a:solidFill>
                <a:latin typeface="Consolas"/>
              </a:rPr>
              <a:t>, x);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#</a:t>
            </a:r>
            <a:r>
              <a:rPr lang="en-GB" sz="1600" dirty="0" err="1">
                <a:solidFill>
                  <a:srgbClr val="0000FF"/>
                </a:solidFill>
                <a:latin typeface="Consolas"/>
              </a:rPr>
              <a:t>endif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48" y="1799495"/>
            <a:ext cx="6638925" cy="2390775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001448"/>
              </p:ext>
            </p:extLst>
          </p:nvPr>
        </p:nvGraphicFramePr>
        <p:xfrm>
          <a:off x="7746152" y="4752229"/>
          <a:ext cx="3200400" cy="14833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dirty="0" smtClean="0"/>
                        <a:t>NET472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dirty="0" smtClean="0"/>
                        <a:t>NET471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dirty="0" smtClean="0"/>
                        <a:t>NET47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NET40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dirty="0" smtClean="0"/>
                        <a:t>NET35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dirty="0" smtClean="0"/>
                        <a:t>NET20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NETSTANDARD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NETCOREAPP2_1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GB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Условная компиляция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 типов как выражения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Expression-bodied members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4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Дополнения к системе типов</a:t>
            </a:r>
          </a:p>
          <a:p>
            <a:pPr lvl="1"/>
            <a:r>
              <a:rPr lang="ru-RU" dirty="0" smtClean="0"/>
              <a:t>Члены </a:t>
            </a:r>
            <a:r>
              <a:rPr lang="ru-RU" dirty="0"/>
              <a:t>типов как </a:t>
            </a:r>
            <a:r>
              <a:rPr lang="ru-RU" dirty="0" smtClean="0"/>
              <a:t>выражения</a:t>
            </a:r>
          </a:p>
          <a:p>
            <a:pPr lvl="1"/>
            <a:r>
              <a:rPr lang="ru-RU" dirty="0" smtClean="0"/>
              <a:t>Методы расширения</a:t>
            </a:r>
          </a:p>
          <a:p>
            <a:pPr lvl="1"/>
            <a:r>
              <a:rPr lang="ru-RU" dirty="0" err="1" smtClean="0"/>
              <a:t>Деконструирование</a:t>
            </a:r>
            <a:r>
              <a:rPr lang="ru-RU" dirty="0" smtClean="0"/>
              <a:t> </a:t>
            </a:r>
            <a:r>
              <a:rPr lang="ru-RU" dirty="0"/>
              <a:t>произвольных </a:t>
            </a:r>
            <a:r>
              <a:rPr lang="ru-RU" dirty="0" smtClean="0"/>
              <a:t>типов</a:t>
            </a:r>
          </a:p>
          <a:p>
            <a:pPr lvl="1"/>
            <a:r>
              <a:rPr lang="ru-RU" dirty="0" smtClean="0"/>
              <a:t>Перегрузка операторов</a:t>
            </a:r>
          </a:p>
          <a:p>
            <a:endParaRPr lang="ru-RU" dirty="0" smtClean="0"/>
          </a:p>
          <a:p>
            <a:r>
              <a:rPr lang="ru-RU" dirty="0" smtClean="0"/>
              <a:t>Поддержка генерации кода и дизайнеров </a:t>
            </a:r>
          </a:p>
          <a:p>
            <a:pPr lvl="1"/>
            <a:r>
              <a:rPr lang="ru-RU" dirty="0" smtClean="0"/>
              <a:t>Частичные </a:t>
            </a:r>
            <a:r>
              <a:rPr lang="ru-RU" dirty="0"/>
              <a:t>классы и методы</a:t>
            </a:r>
          </a:p>
          <a:p>
            <a:endParaRPr lang="ru-RU" dirty="0"/>
          </a:p>
          <a:p>
            <a:r>
              <a:rPr lang="ru-RU" dirty="0"/>
              <a:t>Препроцессор и условная компиляция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Упрощенный вариант записи методов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9478" y="1798746"/>
            <a:ext cx="5580374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ToSimpleString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PrintToConsole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ToSimpleString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79224" y="4637922"/>
            <a:ext cx="547457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ToSimpleString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delim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PrintToConsole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ToSimpleString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не только методов…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275094" y="1825625"/>
            <a:ext cx="4078705" cy="4351338"/>
          </a:xfrm>
        </p:spPr>
        <p:txBody>
          <a:bodyPr/>
          <a:lstStyle/>
          <a:p>
            <a:r>
              <a:rPr lang="ru-RU" dirty="0" smtClean="0"/>
              <a:t>Свойства</a:t>
            </a:r>
          </a:p>
          <a:p>
            <a:r>
              <a:rPr lang="en-US" dirty="0" smtClean="0"/>
              <a:t>Read-only </a:t>
            </a:r>
            <a:r>
              <a:rPr lang="ru-RU" dirty="0" smtClean="0"/>
              <a:t>свойства</a:t>
            </a:r>
          </a:p>
          <a:p>
            <a:r>
              <a:rPr lang="ru-RU" dirty="0" smtClean="0"/>
              <a:t>Конструкторы</a:t>
            </a:r>
          </a:p>
          <a:p>
            <a:r>
              <a:rPr lang="ru-RU" dirty="0" smtClean="0"/>
              <a:t>Индексаторы</a:t>
            </a:r>
          </a:p>
          <a:p>
            <a:r>
              <a:rPr lang="ru-RU" dirty="0" err="1" smtClean="0"/>
              <a:t>Финализаторы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5958" y="2087849"/>
            <a:ext cx="5791970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1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Частичные классы и методы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classes / methods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4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class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52192" y="1690688"/>
            <a:ext cx="5244661" cy="28623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.textBox1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.button1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.button1.Name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…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textBox1;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button1;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52192" y="1906513"/>
            <a:ext cx="5244661" cy="44319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.textBox1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.button1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.button1.Name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"button1"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…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textBox1;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System.Windows.Forms.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button1;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Validate()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altLang="en-US" sz="12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Some validation logic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0" y="2306607"/>
            <a:ext cx="2390775" cy="1628775"/>
          </a:xfrm>
          <a:prstGeom prst="rect">
            <a:avLst/>
          </a:prstGeom>
        </p:spPr>
      </p:pic>
      <p:pic>
        <p:nvPicPr>
          <p:cNvPr id="6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912" y="4174842"/>
            <a:ext cx="1363888" cy="1849340"/>
          </a:xfrm>
          <a:prstGeom prst="rect">
            <a:avLst/>
          </a:prstGeom>
        </p:spPr>
      </p:pic>
      <p:sp>
        <p:nvSpPr>
          <p:cNvPr id="7" name="Right Arrow 20"/>
          <p:cNvSpPr/>
          <p:nvPr/>
        </p:nvSpPr>
        <p:spPr>
          <a:xfrm>
            <a:off x="2965266" y="32453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1"/>
          <p:cNvSpPr/>
          <p:nvPr/>
        </p:nvSpPr>
        <p:spPr>
          <a:xfrm>
            <a:off x="3752192" y="4768836"/>
            <a:ext cx="365760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Form1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Validate()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</a:t>
            </a:r>
            <a:r>
              <a:rPr lang="en-US" alt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Some validation logic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Right Arrow 22"/>
          <p:cNvSpPr/>
          <p:nvPr/>
        </p:nvSpPr>
        <p:spPr>
          <a:xfrm rot="10800000">
            <a:off x="8900093" y="485719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</a:t>
            </a:r>
            <a:r>
              <a:rPr lang="en-US" dirty="0" smtClean="0"/>
              <a:t>method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12382" y="1761972"/>
            <a:ext cx="3328155" cy="415498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_property;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Property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_property; }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{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_property =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OnPropertyChanged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}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OnPropertyChanged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8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32283" y="2938575"/>
            <a:ext cx="3583032" cy="138499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InitClass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.Property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2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 value"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800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3595" y="4218948"/>
            <a:ext cx="3271694" cy="996367"/>
            <a:chOff x="361668" y="3651084"/>
            <a:chExt cx="3271694" cy="996367"/>
          </a:xfrm>
        </p:grpSpPr>
        <p:sp>
          <p:nvSpPr>
            <p:cNvPr id="6" name="TextBox 5"/>
            <p:cNvSpPr txBox="1"/>
            <p:nvPr/>
          </p:nvSpPr>
          <p:spPr>
            <a:xfrm>
              <a:off x="361668" y="3651084"/>
              <a:ext cx="28961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No access modifier (private)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No virtual modifier</a:t>
              </a:r>
            </a:p>
          </p:txBody>
        </p:sp>
        <p:cxnSp>
          <p:nvCxnSpPr>
            <p:cNvPr id="7" name="Straight Connector 6"/>
            <p:cNvCxnSpPr>
              <a:stCxn id="6" idx="3"/>
            </p:cNvCxnSpPr>
            <p:nvPr/>
          </p:nvCxnSpPr>
          <p:spPr>
            <a:xfrm>
              <a:off x="3257845" y="3974250"/>
              <a:ext cx="375517" cy="67320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796224" y="5711242"/>
            <a:ext cx="1538691" cy="780761"/>
            <a:chOff x="3767649" y="5492470"/>
            <a:chExt cx="1538691" cy="780761"/>
          </a:xfrm>
        </p:grpSpPr>
        <p:sp>
          <p:nvSpPr>
            <p:cNvPr id="9" name="TextBox 8"/>
            <p:cNvSpPr txBox="1"/>
            <p:nvPr/>
          </p:nvSpPr>
          <p:spPr>
            <a:xfrm>
              <a:off x="3767649" y="5903899"/>
              <a:ext cx="15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Only void type</a:t>
              </a:r>
            </a:p>
          </p:txBody>
        </p:sp>
        <p:cxnSp>
          <p:nvCxnSpPr>
            <p:cNvPr id="10" name="Straight Connector 9"/>
            <p:cNvCxnSpPr>
              <a:stCxn id="9" idx="0"/>
            </p:cNvCxnSpPr>
            <p:nvPr/>
          </p:nvCxnSpPr>
          <p:spPr>
            <a:xfrm flipV="1">
              <a:off x="4536995" y="5492470"/>
              <a:ext cx="37973" cy="41142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84011" y="2036936"/>
            <a:ext cx="3443228" cy="540796"/>
            <a:chOff x="655436" y="1818164"/>
            <a:chExt cx="3443228" cy="540796"/>
          </a:xfrm>
        </p:grpSpPr>
        <p:sp>
          <p:nvSpPr>
            <p:cNvPr id="12" name="TextBox 11"/>
            <p:cNvSpPr txBox="1"/>
            <p:nvPr/>
          </p:nvSpPr>
          <p:spPr>
            <a:xfrm>
              <a:off x="655436" y="1989628"/>
              <a:ext cx="1516762" cy="36933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 partial class</a:t>
              </a:r>
            </a:p>
          </p:txBody>
        </p:sp>
        <p:cxnSp>
          <p:nvCxnSpPr>
            <p:cNvPr id="13" name="Straight Connector 12"/>
            <p:cNvCxnSpPr>
              <a:stCxn id="12" idx="3"/>
            </p:cNvCxnSpPr>
            <p:nvPr/>
          </p:nvCxnSpPr>
          <p:spPr>
            <a:xfrm flipV="1">
              <a:off x="2172198" y="1818164"/>
              <a:ext cx="1926466" cy="35613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6553200" y="4091525"/>
            <a:ext cx="4573623" cy="1617219"/>
            <a:chOff x="6524625" y="3872753"/>
            <a:chExt cx="4573623" cy="1617219"/>
          </a:xfrm>
        </p:grpSpPr>
        <p:sp>
          <p:nvSpPr>
            <p:cNvPr id="15" name="TextBox 14"/>
            <p:cNvSpPr txBox="1"/>
            <p:nvPr/>
          </p:nvSpPr>
          <p:spPr>
            <a:xfrm>
              <a:off x="8530814" y="5120640"/>
              <a:ext cx="2567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May be not implemented</a:t>
              </a:r>
            </a:p>
          </p:txBody>
        </p:sp>
        <p:cxnSp>
          <p:nvCxnSpPr>
            <p:cNvPr id="16" name="Straight Connector 15"/>
            <p:cNvCxnSpPr>
              <a:stCxn id="15" idx="1"/>
            </p:cNvCxnSpPr>
            <p:nvPr/>
          </p:nvCxnSpPr>
          <p:spPr>
            <a:xfrm flipH="1">
              <a:off x="6524625" y="5305306"/>
              <a:ext cx="2006189" cy="2649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/>
            <p:cNvCxnSpPr>
              <a:stCxn id="15" idx="0"/>
            </p:cNvCxnSpPr>
            <p:nvPr/>
          </p:nvCxnSpPr>
          <p:spPr>
            <a:xfrm flipH="1" flipV="1">
              <a:off x="9305365" y="3872753"/>
              <a:ext cx="509166" cy="1247887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924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15352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Генераторы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729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Появились в </a:t>
            </a:r>
            <a:r>
              <a:rPr lang="en-US" dirty="0"/>
              <a:t>C#9/.NET </a:t>
            </a:r>
            <a:r>
              <a:rPr lang="en-US" dirty="0" smtClean="0"/>
              <a:t>5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Общая идея – на этапе компиляции:</a:t>
            </a:r>
          </a:p>
          <a:p>
            <a:pPr lvl="1"/>
            <a:r>
              <a:rPr lang="ru-RU" dirty="0" smtClean="0"/>
              <a:t>Анализируем код проекта</a:t>
            </a:r>
          </a:p>
          <a:p>
            <a:pPr lvl="1"/>
            <a:r>
              <a:rPr lang="ru-RU" dirty="0" smtClean="0"/>
              <a:t>Дополняем его</a:t>
            </a:r>
          </a:p>
          <a:p>
            <a:pPr lvl="2"/>
            <a:r>
              <a:rPr lang="ru-RU" dirty="0" smtClean="0"/>
              <a:t>типами</a:t>
            </a:r>
          </a:p>
          <a:p>
            <a:pPr lvl="2"/>
            <a:r>
              <a:rPr lang="en-US" dirty="0" smtClean="0"/>
              <a:t>partial </a:t>
            </a:r>
            <a:r>
              <a:rPr lang="ru-RU" dirty="0" smtClean="0"/>
              <a:t>частями (классов, методов)</a:t>
            </a:r>
          </a:p>
          <a:p>
            <a:pPr lvl="2"/>
            <a:endParaRPr lang="ru-RU" dirty="0"/>
          </a:p>
          <a:p>
            <a:r>
              <a:rPr lang="ru-RU" dirty="0" smtClean="0"/>
              <a:t>Подборка информации и готовых генераторов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github.com/amis92/csharp-source-generators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Блок-схема: карточка 3"/>
          <p:cNvSpPr/>
          <p:nvPr/>
        </p:nvSpPr>
        <p:spPr>
          <a:xfrm>
            <a:off x="7002379" y="2318084"/>
            <a:ext cx="601579" cy="804672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#</a:t>
            </a:r>
            <a:endParaRPr lang="ru-RU" sz="1600" dirty="0"/>
          </a:p>
        </p:txBody>
      </p:sp>
      <p:sp>
        <p:nvSpPr>
          <p:cNvPr id="5" name="Блок-схема: альтернативный процесс 4"/>
          <p:cNvSpPr/>
          <p:nvPr/>
        </p:nvSpPr>
        <p:spPr>
          <a:xfrm>
            <a:off x="7900737" y="2414096"/>
            <a:ext cx="128336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Analyze</a:t>
            </a:r>
            <a:endParaRPr lang="ru-RU" sz="1600" dirty="0"/>
          </a:p>
        </p:txBody>
      </p:sp>
      <p:sp>
        <p:nvSpPr>
          <p:cNvPr id="6" name="Блок-схема: альтернативный процесс 5"/>
          <p:cNvSpPr/>
          <p:nvPr/>
        </p:nvSpPr>
        <p:spPr>
          <a:xfrm>
            <a:off x="9480884" y="2414096"/>
            <a:ext cx="128336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Generator</a:t>
            </a:r>
            <a:endParaRPr lang="ru-RU" sz="1600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1004883" y="2414096"/>
            <a:ext cx="914400" cy="61264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.exe</a:t>
            </a:r>
            <a:endParaRPr lang="ru-RU" sz="1600" dirty="0"/>
          </a:p>
        </p:txBody>
      </p:sp>
      <p:cxnSp>
        <p:nvCxnSpPr>
          <p:cNvPr id="9" name="Прямая со стрелкой 8"/>
          <p:cNvCxnSpPr>
            <a:stCxn id="4" idx="3"/>
            <a:endCxn id="5" idx="1"/>
          </p:cNvCxnSpPr>
          <p:nvPr/>
        </p:nvCxnSpPr>
        <p:spPr>
          <a:xfrm>
            <a:off x="7603958" y="2720420"/>
            <a:ext cx="296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>
            <a:off x="9184105" y="2720420"/>
            <a:ext cx="296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7" idx="1"/>
          </p:cNvCxnSpPr>
          <p:nvPr/>
        </p:nvCxnSpPr>
        <p:spPr>
          <a:xfrm>
            <a:off x="10764252" y="2720420"/>
            <a:ext cx="2406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альтернативный процесс 15"/>
          <p:cNvSpPr/>
          <p:nvPr/>
        </p:nvSpPr>
        <p:spPr>
          <a:xfrm>
            <a:off x="7303168" y="3547473"/>
            <a:ext cx="1283368" cy="612648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Generator</a:t>
            </a:r>
            <a:endParaRPr lang="ru-RU" sz="1600" dirty="0"/>
          </a:p>
        </p:txBody>
      </p:sp>
      <p:sp>
        <p:nvSpPr>
          <p:cNvPr id="18" name="Блок-схема: карточка 17"/>
          <p:cNvSpPr/>
          <p:nvPr/>
        </p:nvSpPr>
        <p:spPr>
          <a:xfrm>
            <a:off x="8837281" y="3623566"/>
            <a:ext cx="453190" cy="460461"/>
          </a:xfrm>
          <a:prstGeom prst="flowChartPunchedCar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r>
              <a:rPr lang="en-US" sz="1600" dirty="0" smtClean="0"/>
              <a:t>#</a:t>
            </a:r>
            <a:endParaRPr lang="ru-RU" sz="1600" dirty="0"/>
          </a:p>
        </p:txBody>
      </p:sp>
      <p:sp>
        <p:nvSpPr>
          <p:cNvPr id="21" name="Блок-схема: альтернативный процесс 20"/>
          <p:cNvSpPr/>
          <p:nvPr/>
        </p:nvSpPr>
        <p:spPr>
          <a:xfrm>
            <a:off x="9480884" y="3547473"/>
            <a:ext cx="1283368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Full Analyze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5" idx="2"/>
            <a:endCxn id="16" idx="0"/>
          </p:cNvCxnSpPr>
          <p:nvPr/>
        </p:nvCxnSpPr>
        <p:spPr>
          <a:xfrm flipH="1">
            <a:off x="7944852" y="3026744"/>
            <a:ext cx="597569" cy="520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6" idx="3"/>
            <a:endCxn id="18" idx="1"/>
          </p:cNvCxnSpPr>
          <p:nvPr/>
        </p:nvCxnSpPr>
        <p:spPr>
          <a:xfrm>
            <a:off x="8586536" y="3853797"/>
            <a:ext cx="250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3"/>
            <a:endCxn id="21" idx="1"/>
          </p:cNvCxnSpPr>
          <p:nvPr/>
        </p:nvCxnSpPr>
        <p:spPr>
          <a:xfrm>
            <a:off x="9290471" y="3853797"/>
            <a:ext cx="1904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1" idx="0"/>
            <a:endCxn id="6" idx="2"/>
          </p:cNvCxnSpPr>
          <p:nvPr/>
        </p:nvCxnSpPr>
        <p:spPr>
          <a:xfrm flipV="1">
            <a:off x="10122568" y="3026744"/>
            <a:ext cx="0" cy="520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6" grpId="0" animBg="1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582</TotalTime>
  <Words>3221</Words>
  <Application>Microsoft Office PowerPoint</Application>
  <PresentationFormat>Широкоэкранный</PresentationFormat>
  <Paragraphs>186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Тема Office</vt:lpstr>
      <vt:lpstr>Дополнительные возможности C#</vt:lpstr>
      <vt:lpstr>Agenda</vt:lpstr>
      <vt:lpstr>Члены типов как выражения</vt:lpstr>
      <vt:lpstr>Упрощенный вариант записи методов</vt:lpstr>
      <vt:lpstr>И не только методов…</vt:lpstr>
      <vt:lpstr>Частичные классы и методы</vt:lpstr>
      <vt:lpstr>Partial class</vt:lpstr>
      <vt:lpstr>Partial method</vt:lpstr>
      <vt:lpstr>Генераторы кода</vt:lpstr>
      <vt:lpstr>Дизайнеры и source generators</vt:lpstr>
      <vt:lpstr>Методы расширения</vt:lpstr>
      <vt:lpstr>Классические хэлперы</vt:lpstr>
      <vt:lpstr>Extension Methods</vt:lpstr>
      <vt:lpstr>Примеры</vt:lpstr>
      <vt:lpstr>Пример: Fluent API</vt:lpstr>
      <vt:lpstr>Деконструирование произвольных типов</vt:lpstr>
      <vt:lpstr>Деконстрирование «из коробки»</vt:lpstr>
      <vt:lpstr>Метод(ы) Deconstruct</vt:lpstr>
      <vt:lpstr>А также…</vt:lpstr>
      <vt:lpstr>Перегрузка операторов</vt:lpstr>
      <vt:lpstr>Перегрузка простых операторов</vt:lpstr>
      <vt:lpstr>Перегрузка простых операторов</vt:lpstr>
      <vt:lpstr>Перегрузка преобразования типа</vt:lpstr>
      <vt:lpstr>Это здорово, но …</vt:lpstr>
      <vt:lpstr>Препроцессор и условная компиляция</vt:lpstr>
      <vt:lpstr>Директивы препроцессора</vt:lpstr>
      <vt:lpstr>Регионы (сворачивание областей)</vt:lpstr>
      <vt:lpstr>Условная компиляция</vt:lpstr>
      <vt:lpstr>Условная компиляция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Расширенный C#</dc:title>
  <dc:creator>Михаил Романов</dc:creator>
  <cp:lastModifiedBy>Михаил Романов</cp:lastModifiedBy>
  <cp:revision>36</cp:revision>
  <dcterms:created xsi:type="dcterms:W3CDTF">2024-06-15T15:17:22Z</dcterms:created>
  <dcterms:modified xsi:type="dcterms:W3CDTF">2024-06-29T16:59:43Z</dcterms:modified>
</cp:coreProperties>
</file>