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71" r:id="rId8"/>
    <p:sldId id="272" r:id="rId9"/>
    <p:sldId id="273" r:id="rId10"/>
    <p:sldId id="264" r:id="rId11"/>
    <p:sldId id="265" r:id="rId12"/>
    <p:sldId id="268" r:id="rId13"/>
    <p:sldId id="274" r:id="rId14"/>
    <p:sldId id="275" r:id="rId15"/>
    <p:sldId id="276" r:id="rId16"/>
    <p:sldId id="277" r:id="rId17"/>
    <p:sldId id="266" r:id="rId18"/>
    <p:sldId id="267" r:id="rId19"/>
    <p:sldId id="269" r:id="rId20"/>
    <p:sldId id="270" r:id="rId21"/>
    <p:sldId id="280" r:id="rId22"/>
    <p:sldId id="278" r:id="rId23"/>
    <p:sldId id="279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Для чего нужно?" id="{4C62F6CD-700A-4F63-B54E-3F57103040C4}">
          <p14:sldIdLst>
            <p14:sldId id="259"/>
            <p14:sldId id="260"/>
            <p14:sldId id="262"/>
          </p14:sldIdLst>
        </p14:section>
        <p14:section name="Конструкции с поддержкой pattern matching" id="{5A29C665-1943-426C-A215-2E68D76FDEAB}">
          <p14:sldIdLst>
            <p14:sldId id="263"/>
            <p14:sldId id="271"/>
            <p14:sldId id="272"/>
            <p14:sldId id="273"/>
            <p14:sldId id="264"/>
          </p14:sldIdLst>
        </p14:section>
        <p14:section name="Простые шаблоны" id="{6C345EF6-B463-43E9-8846-A77F82AC779F}">
          <p14:sldIdLst>
            <p14:sldId id="265"/>
            <p14:sldId id="268"/>
            <p14:sldId id="274"/>
            <p14:sldId id="275"/>
            <p14:sldId id="276"/>
            <p14:sldId id="277"/>
          </p14:sldIdLst>
        </p14:section>
        <p14:section name="Логическое комбинирование шаблонов" id="{B78D90E7-4585-4A87-9D11-F992BC9FFBF2}">
          <p14:sldIdLst>
            <p14:sldId id="266"/>
            <p14:sldId id="267"/>
          </p14:sldIdLst>
        </p14:section>
        <p14:section name="Структурные шаблоны" id="{98849ED9-C933-4A02-B444-AA5E381B6779}">
          <p14:sldIdLst>
            <p14:sldId id="269"/>
            <p14:sldId id="270"/>
            <p14:sldId id="280"/>
            <p14:sldId id="278"/>
            <p14:sldId id="279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Сопоставление с образцом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Простые</a:t>
            </a:r>
          </a:p>
          <a:p>
            <a:pPr lvl="1"/>
            <a:r>
              <a:rPr lang="ru-RU" dirty="0" smtClean="0"/>
              <a:t>типа</a:t>
            </a:r>
          </a:p>
          <a:p>
            <a:pPr lvl="1"/>
            <a:r>
              <a:rPr lang="ru-RU" dirty="0" smtClean="0"/>
              <a:t>константы</a:t>
            </a:r>
          </a:p>
          <a:p>
            <a:pPr lvl="1"/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пропуска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-</a:t>
            </a:r>
            <a:r>
              <a:rPr lang="ru-RU" dirty="0" smtClean="0"/>
              <a:t>шаблон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Логического комбинирования (</a:t>
            </a:r>
            <a:r>
              <a:rPr lang="en-US" dirty="0" smtClean="0"/>
              <a:t>not, and</a:t>
            </a:r>
            <a:r>
              <a:rPr lang="ru-RU" dirty="0" smtClean="0"/>
              <a:t>, </a:t>
            </a:r>
            <a:r>
              <a:rPr lang="en-US" dirty="0" smtClean="0"/>
              <a:t>or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Структурные </a:t>
            </a:r>
          </a:p>
          <a:p>
            <a:pPr lvl="1"/>
            <a:r>
              <a:rPr lang="ru-RU" dirty="0"/>
              <a:t>Позиционный </a:t>
            </a:r>
            <a:r>
              <a:rPr lang="ru-RU" dirty="0" smtClean="0"/>
              <a:t>(</a:t>
            </a:r>
            <a:r>
              <a:rPr lang="ru-RU" dirty="0"/>
              <a:t>кортежа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Свойств</a:t>
            </a:r>
          </a:p>
          <a:p>
            <a:pPr lvl="1"/>
            <a:r>
              <a:rPr lang="ru-RU" dirty="0" smtClean="0"/>
              <a:t>Списка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9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0700" y="1825625"/>
            <a:ext cx="5263100" cy="4351338"/>
          </a:xfrm>
        </p:spPr>
        <p:txBody>
          <a:bodyPr/>
          <a:lstStyle/>
          <a:p>
            <a:r>
              <a:rPr lang="ru-RU" dirty="0" smtClean="0"/>
              <a:t>Выражение приводимо к типу </a:t>
            </a:r>
            <a:r>
              <a:rPr lang="en-US" b="1" dirty="0" smtClean="0"/>
              <a:t>type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экземпляр этого типа</a:t>
            </a:r>
          </a:p>
          <a:p>
            <a:pPr lvl="1"/>
            <a:r>
              <a:rPr lang="ru-RU" dirty="0" smtClean="0"/>
              <a:t>наследуется от него</a:t>
            </a:r>
          </a:p>
          <a:p>
            <a:pPr lvl="1"/>
            <a:r>
              <a:rPr lang="ru-RU" dirty="0" smtClean="0"/>
              <a:t>реализует интерфейс </a:t>
            </a:r>
            <a:r>
              <a:rPr lang="en-US" b="1" dirty="0" smtClean="0"/>
              <a:t>type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Может объявлять переменную проверяемого типа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550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type [variable]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9264" y="3230903"/>
            <a:ext cx="3570208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константы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2504" y="1825625"/>
            <a:ext cx="5231296" cy="4351338"/>
          </a:xfrm>
        </p:spPr>
        <p:txBody>
          <a:bodyPr/>
          <a:lstStyle/>
          <a:p>
            <a:r>
              <a:rPr lang="ru-RU" dirty="0" smtClean="0"/>
              <a:t>Сопоставление с конкретным значением</a:t>
            </a:r>
          </a:p>
          <a:p>
            <a:r>
              <a:rPr lang="ru-RU" dirty="0" smtClean="0"/>
              <a:t>Можно использовать константное выражение</a:t>
            </a:r>
          </a:p>
          <a:p>
            <a:pPr lvl="1"/>
            <a:r>
              <a:rPr lang="ru-RU" dirty="0" smtClean="0"/>
              <a:t>числовое 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ru-RU" dirty="0" smtClean="0"/>
              <a:t>…)</a:t>
            </a:r>
          </a:p>
          <a:p>
            <a:pPr lvl="1"/>
            <a:r>
              <a:rPr lang="ru-RU" dirty="0" smtClean="0"/>
              <a:t>строковое и символьное</a:t>
            </a:r>
          </a:p>
          <a:p>
            <a:pPr lvl="1"/>
            <a:r>
              <a:rPr lang="en-US" dirty="0" smtClean="0"/>
              <a:t>bool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ru-RU" dirty="0" smtClean="0"/>
              <a:t>значение </a:t>
            </a:r>
            <a:r>
              <a:rPr lang="en-US" b="1" dirty="0" smtClean="0"/>
              <a:t>null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55073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constant_expression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6592" y="2861045"/>
            <a:ext cx="5157181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fixedNumber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doubleNumber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0.0,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.NegativeInfinity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.MinValue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1.0 + 1.0E-15 =&gt; 1.0,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doubleNumber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37766" y="5392133"/>
            <a:ext cx="2194832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отношения (сравнения)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3536" y="1825625"/>
            <a:ext cx="4420263" cy="4351338"/>
          </a:xfrm>
        </p:spPr>
        <p:txBody>
          <a:bodyPr/>
          <a:lstStyle/>
          <a:p>
            <a:r>
              <a:rPr lang="ru-RU" dirty="0" smtClean="0"/>
              <a:t>Аналог предыдущего, но сравнение не на равенство, а одно из</a:t>
            </a:r>
          </a:p>
          <a:p>
            <a:pPr lvl="1"/>
            <a:r>
              <a:rPr lang="en-US" dirty="0" smtClean="0"/>
              <a:t>&lt;, &gt;, &lt;=, =&gt;</a:t>
            </a:r>
          </a:p>
          <a:p>
            <a:pPr lvl="1"/>
            <a:endParaRPr lang="ru-RU" dirty="0" smtClean="0"/>
          </a:p>
          <a:p>
            <a:r>
              <a:rPr lang="en-US" dirty="0" err="1" smtClean="0"/>
              <a:t>constant_expression</a:t>
            </a:r>
            <a:endParaRPr lang="ru-RU" dirty="0" smtClean="0"/>
          </a:p>
          <a:p>
            <a:pPr lvl="1"/>
            <a:r>
              <a:rPr lang="ru-RU" dirty="0" smtClean="0"/>
              <a:t>числовое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855" y="1825625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relational_operator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constant_expression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9451" y="3024168"/>
            <a:ext cx="5262979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signMultiplier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doubleNumber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&gt; 0 =&gt; 1,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 0 =&gt; -1,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0.0 =&gt; 0,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пропуска (</a:t>
            </a:r>
            <a:r>
              <a:rPr lang="en-US" dirty="0" smtClean="0"/>
              <a:t>discard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0456" y="1825625"/>
            <a:ext cx="5223344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Совпадает абсолютно с любым выражением (включая </a:t>
            </a:r>
            <a:r>
              <a:rPr lang="en-US" dirty="0" smtClean="0"/>
              <a:t>null)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Не может использоваться напрямую в</a:t>
            </a:r>
          </a:p>
          <a:p>
            <a:pPr lvl="1"/>
            <a:r>
              <a:rPr lang="ru-RU" dirty="0" smtClean="0"/>
              <a:t>выражении </a:t>
            </a:r>
            <a:r>
              <a:rPr lang="en-US" dirty="0" smtClean="0"/>
              <a:t>is</a:t>
            </a:r>
          </a:p>
          <a:p>
            <a:pPr lvl="1"/>
            <a:r>
              <a:rPr lang="ru-RU" dirty="0" smtClean="0"/>
              <a:t>инструкции </a:t>
            </a:r>
            <a:r>
              <a:rPr lang="en-US" dirty="0" smtClean="0"/>
              <a:t>switch</a:t>
            </a:r>
          </a:p>
          <a:p>
            <a:pPr lvl="1"/>
            <a:endParaRPr lang="en-US" dirty="0"/>
          </a:p>
          <a:p>
            <a:r>
              <a:rPr lang="ru-RU" dirty="0" smtClean="0"/>
              <a:t>В основном как </a:t>
            </a:r>
            <a:r>
              <a:rPr lang="en-US" dirty="0" smtClean="0"/>
              <a:t>default-</a:t>
            </a:r>
            <a:r>
              <a:rPr lang="ru-RU" dirty="0" smtClean="0"/>
              <a:t>ветка в </a:t>
            </a:r>
            <a:r>
              <a:rPr lang="en-US" dirty="0" smtClean="0"/>
              <a:t>switch-</a:t>
            </a:r>
            <a:r>
              <a:rPr lang="ru-RU" dirty="0" smtClean="0"/>
              <a:t>выражении или как часть других шаблонов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57183" y="184087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_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191391"/>
            <a:ext cx="3570208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smtClean="0"/>
              <a:t>шаблон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4410" y="1825625"/>
            <a:ext cx="4889390" cy="4351338"/>
          </a:xfrm>
        </p:spPr>
        <p:txBody>
          <a:bodyPr/>
          <a:lstStyle/>
          <a:p>
            <a:r>
              <a:rPr lang="ru-RU" dirty="0"/>
              <a:t>Совпадает абсолютно с любым </a:t>
            </a:r>
            <a:r>
              <a:rPr lang="ru-RU" dirty="0" smtClean="0"/>
              <a:t>выражением</a:t>
            </a:r>
            <a:r>
              <a:rPr lang="en-US" dirty="0" smtClean="0"/>
              <a:t> </a:t>
            </a:r>
            <a:r>
              <a:rPr lang="ru-RU" dirty="0"/>
              <a:t>и объявляет для </a:t>
            </a:r>
            <a:r>
              <a:rPr lang="ru-RU" dirty="0" smtClean="0"/>
              <a:t>него </a:t>
            </a:r>
            <a:r>
              <a:rPr lang="en-US" b="1" dirty="0" smtClean="0"/>
              <a:t>variable</a:t>
            </a:r>
            <a:endParaRPr lang="ru-RU" b="1" dirty="0" smtClean="0"/>
          </a:p>
          <a:p>
            <a:endParaRPr lang="ru-RU" b="1" dirty="0"/>
          </a:p>
          <a:p>
            <a:r>
              <a:rPr lang="ru-RU" dirty="0" smtClean="0"/>
              <a:t>Основное применение</a:t>
            </a:r>
          </a:p>
          <a:p>
            <a:pPr lvl="1"/>
            <a:r>
              <a:rPr lang="ru-RU" dirty="0" smtClean="0"/>
              <a:t>объявление временной переменной в выражении</a:t>
            </a:r>
          </a:p>
          <a:p>
            <a:pPr lvl="1"/>
            <a:r>
              <a:rPr lang="ru-RU" dirty="0" err="1" smtClean="0"/>
              <a:t>деконструирование</a:t>
            </a:r>
            <a:r>
              <a:rPr lang="ru-RU" dirty="0" smtClean="0"/>
              <a:t> кортежей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6448" y="182562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variable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1424" y="2512496"/>
            <a:ext cx="5368777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IsAcceptable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absLimit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FetchById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&gt;= -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absLimit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absLimit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424" y="3787429"/>
            <a:ext cx="5580374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1424" y="5508531"/>
            <a:ext cx="8860118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</a:t>
            </a:r>
            <a:r>
              <a:rPr lang="ru-RU" dirty="0" smtClean="0"/>
              <a:t>комбинирование шаблонов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260" y="1825625"/>
            <a:ext cx="5191539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Логические операции в порядке приоритета</a:t>
            </a:r>
          </a:p>
          <a:p>
            <a:pPr lvl="1"/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/>
              <a:t>pattern1 </a:t>
            </a:r>
            <a:r>
              <a:rPr lang="ru-RU" dirty="0" smtClean="0"/>
              <a:t>и</a:t>
            </a:r>
            <a:r>
              <a:rPr lang="en-US" dirty="0" smtClean="0"/>
              <a:t> pattern2</a:t>
            </a:r>
            <a:r>
              <a:rPr lang="ru-RU" dirty="0" smtClean="0"/>
              <a:t> – любые шаблоны</a:t>
            </a:r>
          </a:p>
          <a:p>
            <a:pPr lvl="1"/>
            <a:r>
              <a:rPr lang="ru-RU" dirty="0" smtClean="0"/>
              <a:t>результат – тоже </a:t>
            </a:r>
            <a:r>
              <a:rPr lang="ru-RU" dirty="0"/>
              <a:t>ш</a:t>
            </a:r>
            <a:r>
              <a:rPr lang="ru-RU" dirty="0" smtClean="0"/>
              <a:t>аблон (можно использовать в выражении)</a:t>
            </a:r>
          </a:p>
          <a:p>
            <a:endParaRPr lang="ru-RU" dirty="0"/>
          </a:p>
          <a:p>
            <a:r>
              <a:rPr lang="ru-RU" dirty="0" smtClean="0"/>
              <a:t>Можно применять скобки </a:t>
            </a:r>
          </a:p>
          <a:p>
            <a:pPr lvl="1"/>
            <a:r>
              <a:rPr lang="ru-RU" dirty="0" smtClean="0"/>
              <a:t>их результат – тоже шаблон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855" y="1825625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pattern1 </a:t>
            </a:r>
            <a:r>
              <a:rPr lang="en-US" sz="2000" dirty="0" err="1" smtClean="0">
                <a:latin typeface="Consolas" panose="020B0609020204030204" pitchFamily="49" charset="0"/>
              </a:rPr>
              <a:t>logical_operation</a:t>
            </a:r>
            <a:r>
              <a:rPr lang="en-US" sz="2000" dirty="0" smtClean="0">
                <a:latin typeface="Consolas" panose="020B0609020204030204" pitchFamily="49" charset="0"/>
              </a:rPr>
              <a:t> pattern2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9417" y="2815080"/>
            <a:ext cx="2618024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9417" y="3825985"/>
            <a:ext cx="3993401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1,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2,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0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             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9417" y="5707992"/>
            <a:ext cx="5051383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3)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</a:t>
            </a:r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8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 нужно?</a:t>
            </a:r>
          </a:p>
          <a:p>
            <a:r>
              <a:rPr lang="ru-RU" dirty="0" smtClean="0"/>
              <a:t>Где использовать</a:t>
            </a:r>
          </a:p>
          <a:p>
            <a:r>
              <a:rPr lang="ru-RU" dirty="0" smtClean="0"/>
              <a:t>Какие бывают</a:t>
            </a:r>
          </a:p>
          <a:p>
            <a:pPr lvl="1"/>
            <a:r>
              <a:rPr lang="ru-RU" dirty="0" smtClean="0"/>
              <a:t>Простые, составные, структурные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Позиционный шаблон (кортежа)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4166" y="2574475"/>
            <a:ext cx="4849633" cy="36024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Применим для любых </a:t>
            </a:r>
            <a:r>
              <a:rPr lang="ru-RU" dirty="0" err="1" smtClean="0"/>
              <a:t>деконструируемых</a:t>
            </a:r>
            <a:r>
              <a:rPr lang="ru-RU" dirty="0" smtClean="0"/>
              <a:t> типов</a:t>
            </a:r>
          </a:p>
          <a:p>
            <a:pPr lvl="1"/>
            <a:r>
              <a:rPr lang="ru-RU" dirty="0" smtClean="0"/>
              <a:t>кортежей</a:t>
            </a:r>
          </a:p>
          <a:p>
            <a:pPr lvl="1"/>
            <a:r>
              <a:rPr lang="ru-RU" dirty="0" smtClean="0"/>
              <a:t>записей с </a:t>
            </a:r>
            <a:r>
              <a:rPr lang="en-US" dirty="0" smtClean="0"/>
              <a:t>primary constructor</a:t>
            </a:r>
          </a:p>
          <a:p>
            <a:pPr lvl="1"/>
            <a:r>
              <a:rPr lang="ru-RU" dirty="0" smtClean="0"/>
              <a:t>типов с </a:t>
            </a:r>
            <a:r>
              <a:rPr lang="en-US" dirty="0" smtClean="0"/>
              <a:t>Deconstruct</a:t>
            </a:r>
          </a:p>
          <a:p>
            <a:pPr lvl="1"/>
            <a:endParaRPr lang="en-US" dirty="0"/>
          </a:p>
          <a:p>
            <a:r>
              <a:rPr lang="ru-RU" dirty="0" smtClean="0"/>
              <a:t>Можно объявлять</a:t>
            </a:r>
            <a:r>
              <a:rPr lang="ru-RU" dirty="0"/>
              <a:t> </a:t>
            </a:r>
            <a:r>
              <a:rPr lang="ru-RU" dirty="0" smtClean="0"/>
              <a:t>переменные</a:t>
            </a:r>
          </a:p>
          <a:p>
            <a:pPr lvl="1"/>
            <a:r>
              <a:rPr lang="ru-RU" dirty="0" smtClean="0"/>
              <a:t>для всего кортежа</a:t>
            </a:r>
          </a:p>
          <a:p>
            <a:pPr lvl="1"/>
            <a:r>
              <a:rPr lang="ru-RU" dirty="0" smtClean="0"/>
              <a:t>для отдельных элементов (через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855" y="1825625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[type</a:t>
            </a:r>
            <a:r>
              <a:rPr lang="en-US" sz="2000" dirty="0" smtClean="0">
                <a:latin typeface="Consolas" panose="020B0609020204030204" pitchFamily="49" charset="0"/>
              </a:rPr>
              <a:t>] ([pattern1, pattern2</a:t>
            </a:r>
            <a:r>
              <a:rPr lang="ru-RU" sz="2000" dirty="0" smtClean="0">
                <a:latin typeface="Consolas" panose="020B0609020204030204" pitchFamily="49" charset="0"/>
              </a:rPr>
              <a:t>, ...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  <a:r>
              <a:rPr lang="ru-RU" sz="2000" dirty="0" smtClean="0"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</a:rPr>
              <a:t> [variable]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516" y="2574475"/>
            <a:ext cx="5580374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Classify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(0, 0)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 &lt; 0, &lt; 0)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quadrant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 &gt; 0, &lt; 0)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"II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quadrant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 &gt; 0, &gt; 0)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"III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quadrant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 &lt; 0, &gt; 0)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"IV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quadrant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5516" y="5093040"/>
            <a:ext cx="5686172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zeroPoint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$"Точка на оси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zeroPoint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(&lt; 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до оси"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(&gt; 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после оси"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0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Позиционный шаблон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91890"/>
            <a:ext cx="8860118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GetGroupTicketPriceDiscount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groupSize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visitDate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groupSize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visitDate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.DayOfWeek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 &lt;= 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.Saturday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.Sunday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0.0m,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 &gt;= 5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.Monday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20.0m,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 &gt;= 10,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.Monday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30.0m,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 &gt;= 5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12.0m,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 &gt;= 10,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15.0m,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0.0m,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5572" y="1690688"/>
            <a:ext cx="4029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Можно использовать кортеж для комбинирования условий на разные переменные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36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7192" y="2528515"/>
            <a:ext cx="4346607" cy="3648447"/>
          </a:xfrm>
        </p:spPr>
        <p:txBody>
          <a:bodyPr/>
          <a:lstStyle/>
          <a:p>
            <a:r>
              <a:rPr lang="ru-RU" dirty="0" smtClean="0"/>
              <a:t>Повторяет позиционный шаблон, с той разницей, что: </a:t>
            </a:r>
          </a:p>
          <a:p>
            <a:pPr lvl="1"/>
            <a:r>
              <a:rPr lang="ru-RU" dirty="0" smtClean="0"/>
              <a:t>явно указываются свойства</a:t>
            </a:r>
          </a:p>
          <a:p>
            <a:pPr lvl="1"/>
            <a:r>
              <a:rPr lang="ru-RU" dirty="0" smtClean="0"/>
              <a:t>можно часть опускать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7855" y="1825625"/>
            <a:ext cx="6673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[type] {[identifier: pattern]</a:t>
            </a:r>
            <a:r>
              <a:rPr lang="ru-RU" sz="2000" dirty="0" smtClean="0">
                <a:latin typeface="Consolas" panose="020B0609020204030204" pitchFamily="49" charset="0"/>
              </a:rPr>
              <a:t>, ...</a:t>
            </a:r>
            <a:r>
              <a:rPr lang="en-US" sz="2000" dirty="0" smtClean="0">
                <a:latin typeface="Consolas" panose="020B0609020204030204" pitchFamily="49" charset="0"/>
              </a:rPr>
              <a:t>} [variable]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7855" y="2814761"/>
            <a:ext cx="3993401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&gt; 0 }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7855" y="4564002"/>
            <a:ext cx="6532558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X: 0, Y: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zeroPoint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$"Точка на оси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zeroPoint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X: &lt; 0, Y: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до оси"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X: &gt; 0, Y: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после оси"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3134" y="1825625"/>
            <a:ext cx="5660665" cy="4351338"/>
          </a:xfrm>
        </p:spPr>
        <p:txBody>
          <a:bodyPr/>
          <a:lstStyle/>
          <a:p>
            <a:r>
              <a:rPr lang="ru-RU" dirty="0" smtClean="0"/>
              <a:t>Для любых индексируемых типов:</a:t>
            </a:r>
          </a:p>
          <a:p>
            <a:pPr lvl="1"/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списки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/>
          </a:p>
          <a:p>
            <a:r>
              <a:rPr lang="ru-RU" dirty="0" smtClean="0"/>
              <a:t>Можно использовать </a:t>
            </a:r>
            <a:r>
              <a:rPr lang="en-US" dirty="0" smtClean="0"/>
              <a:t>slice</a:t>
            </a:r>
            <a:r>
              <a:rPr lang="ru-RU" dirty="0" smtClean="0"/>
              <a:t>-оператор, но 1 раз</a:t>
            </a:r>
          </a:p>
          <a:p>
            <a:pPr lvl="1"/>
            <a:r>
              <a:rPr lang="ru-RU" dirty="0" smtClean="0"/>
              <a:t>означает «пропустить 0 или более элементов»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3178" y="1825625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[</a:t>
            </a:r>
            <a:r>
              <a:rPr lang="en-US" dirty="0" smtClean="0">
                <a:latin typeface="Consolas" panose="020B0609020204030204" pitchFamily="49" charset="0"/>
              </a:rPr>
              <a:t>pattern1</a:t>
            </a:r>
            <a:r>
              <a:rPr lang="en-US" dirty="0">
                <a:latin typeface="Consolas" panose="020B0609020204030204" pitchFamily="49" charset="0"/>
              </a:rPr>
              <a:t>, pattern2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...</a:t>
            </a:r>
            <a:r>
              <a:rPr lang="en-US" b="1" dirty="0" smtClean="0">
                <a:latin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[variable]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3636" y="2409076"/>
            <a:ext cx="4839786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.Figures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A: (0, 0) }]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-1)]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3636" y="4732905"/>
            <a:ext cx="4945585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.Figures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[..,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&gt; 5 }]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1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Упрощает написание сложных условий</a:t>
            </a:r>
          </a:p>
          <a:p>
            <a:endParaRPr lang="ru-RU" dirty="0"/>
          </a:p>
          <a:p>
            <a:r>
              <a:rPr lang="ru-RU" dirty="0" smtClean="0"/>
              <a:t>В конструкциях</a:t>
            </a:r>
          </a:p>
          <a:p>
            <a:pPr lvl="1"/>
            <a:r>
              <a:rPr lang="ru-RU" dirty="0" smtClean="0"/>
              <a:t>операторы </a:t>
            </a:r>
            <a:r>
              <a:rPr lang="en-US" dirty="0" smtClean="0"/>
              <a:t>is</a:t>
            </a:r>
            <a:r>
              <a:rPr lang="ru-RU" dirty="0" smtClean="0"/>
              <a:t> и </a:t>
            </a:r>
            <a:r>
              <a:rPr lang="en-US" dirty="0" smtClean="0"/>
              <a:t>switch</a:t>
            </a:r>
          </a:p>
          <a:p>
            <a:pPr lvl="1"/>
            <a:r>
              <a:rPr lang="ru-RU" dirty="0" smtClean="0"/>
              <a:t>инструкция </a:t>
            </a:r>
            <a:r>
              <a:rPr lang="en-US" dirty="0" smtClean="0"/>
              <a:t>switch</a:t>
            </a:r>
          </a:p>
          <a:p>
            <a:endParaRPr lang="en-US" dirty="0"/>
          </a:p>
          <a:p>
            <a:r>
              <a:rPr lang="ru-RU" dirty="0" smtClean="0"/>
              <a:t>Поддерживаются шаблоны</a:t>
            </a:r>
          </a:p>
          <a:p>
            <a:pPr lvl="1"/>
            <a:r>
              <a:rPr lang="ru-RU" dirty="0" smtClean="0"/>
              <a:t>простые</a:t>
            </a:r>
          </a:p>
          <a:p>
            <a:pPr lvl="1"/>
            <a:r>
              <a:rPr lang="ru-RU" dirty="0" smtClean="0"/>
              <a:t>структурные</a:t>
            </a:r>
          </a:p>
          <a:p>
            <a:pPr lvl="1"/>
            <a:r>
              <a:rPr lang="ru-RU" dirty="0" smtClean="0"/>
              <a:t>логическое комбинирование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нужно?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базовых механизмов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0933" y="1690688"/>
            <a:ext cx="6003567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Multiline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0933" y="4331102"/>
            <a:ext cx="4945585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((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).X &gt; 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61451" y="3848998"/>
            <a:ext cx="3676006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с образцом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2089" y="2243357"/>
            <a:ext cx="4522392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Проинициализирована переменная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типа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922089" y="1282526"/>
            <a:ext cx="2806810" cy="612648"/>
          </a:xfrm>
          <a:prstGeom prst="wedgeRoundRectCallout">
            <a:avLst>
              <a:gd name="adj1" fmla="val -192304"/>
              <a:gd name="adj2" fmla="val 1164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Сопоставляем тип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922089" y="2877204"/>
            <a:ext cx="2806810" cy="612648"/>
          </a:xfrm>
          <a:prstGeom prst="wedgeRoundRectCallout">
            <a:avLst>
              <a:gd name="adj1" fmla="val -172700"/>
              <a:gd name="adj2" fmla="val -1014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успешно, то инициализируем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42089" y="4042521"/>
            <a:ext cx="4204997" cy="2400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5: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типа </a:t>
            </a:r>
            <a:r>
              <a:rPr lang="ru-RU" alt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типа </a:t>
            </a:r>
            <a:r>
              <a:rPr lang="en-US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922089" y="3736197"/>
            <a:ext cx="2806810" cy="612648"/>
          </a:xfrm>
          <a:prstGeom prst="wedgeRoundRectCallout">
            <a:avLst>
              <a:gd name="adj1" fmla="val -192304"/>
              <a:gd name="adj2" fmla="val 853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Сопоставление и инициализация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922089" y="4661488"/>
            <a:ext cx="2806810" cy="612648"/>
          </a:xfrm>
          <a:prstGeom prst="wedgeRoundRectCallout">
            <a:avLst>
              <a:gd name="adj1" fmla="val -166242"/>
              <a:gd name="adj2" fmla="val -263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Дополнительное условие</a:t>
            </a:r>
            <a:endParaRPr lang="ru-RU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7922089" y="2108235"/>
            <a:ext cx="2806810" cy="612648"/>
          </a:xfrm>
          <a:prstGeom prst="wedgeRoundRectCallout">
            <a:avLst>
              <a:gd name="adj1" fmla="val -115534"/>
              <a:gd name="adj2" fmla="val 178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Дополнительное 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9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Конструкции с </a:t>
            </a:r>
            <a:r>
              <a:rPr lang="ru-RU" dirty="0" smtClean="0"/>
              <a:t>поддержкой </a:t>
            </a:r>
            <a:r>
              <a:rPr lang="en-US" dirty="0" smtClean="0"/>
              <a:t>pattern matching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и оператор </a:t>
            </a:r>
            <a:r>
              <a:rPr lang="en-US" dirty="0" smtClean="0"/>
              <a:t>is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59770" y="1104283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expression </a:t>
            </a:r>
            <a:r>
              <a:rPr lang="en-US" sz="2000" b="1" dirty="0" smtClean="0">
                <a:latin typeface="Consolas" panose="020B0609020204030204" pitchFamily="49" charset="0"/>
              </a:rPr>
              <a:t>is</a:t>
            </a:r>
            <a:r>
              <a:rPr lang="en-US" sz="2000" dirty="0" smtClean="0">
                <a:latin typeface="Consolas" panose="020B0609020204030204" pitchFamily="49" charset="0"/>
              </a:rPr>
              <a:t> pattern</a:t>
            </a:r>
            <a:endParaRPr lang="ru-RU" sz="2000" dirty="0">
              <a:latin typeface="Consolas" panose="020B0609020204030204" pitchFamily="49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651750" y="1869852"/>
            <a:ext cx="4705134" cy="1154162"/>
            <a:chOff x="1217713" y="2387037"/>
            <a:chExt cx="4705134" cy="1154162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217713" y="2756369"/>
              <a:ext cx="4705134" cy="78483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shouldProcess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canvas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.Figures.Count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&gt; 1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&amp;&amp;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canvas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.Figures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[0]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4790" y="2387037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 логических выражениях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7279315" y="1831112"/>
            <a:ext cx="4099199" cy="1384995"/>
            <a:chOff x="6897417" y="2468035"/>
            <a:chExt cx="4099199" cy="1384995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897417" y="2837367"/>
              <a:ext cx="4099199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figure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...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2211" y="2468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 операторе </a:t>
              </a:r>
              <a:r>
                <a:rPr lang="en-US" dirty="0" smtClean="0"/>
                <a:t>if</a:t>
              </a:r>
              <a:endParaRPr lang="ru-RU" dirty="0"/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6811" y="5220316"/>
            <a:ext cx="494558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6812" y="5687494"/>
            <a:ext cx="494558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565" y="3542494"/>
            <a:ext cx="736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Если шаблон объявляет переменную, </a:t>
            </a:r>
          </a:p>
          <a:p>
            <a:r>
              <a:rPr lang="ru-RU" sz="2000" dirty="0" smtClean="0"/>
              <a:t>она доступна только в ветках, где шаблон </a:t>
            </a:r>
            <a:r>
              <a:rPr lang="ru-RU" sz="2000" b="1" dirty="0" smtClean="0"/>
              <a:t>гарантированно</a:t>
            </a:r>
            <a:r>
              <a:rPr lang="ru-RU" sz="2000" dirty="0" smtClean="0"/>
              <a:t> совпал</a:t>
            </a:r>
            <a:endParaRPr lang="ru-RU" sz="20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72802" y="4800789"/>
            <a:ext cx="4522392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1466" y="4771158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Доступна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562372" y="6370449"/>
            <a:ext cx="13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Недоступна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1"/>
          </p:cNvCxnSpPr>
          <p:nvPr/>
        </p:nvCxnSpPr>
        <p:spPr>
          <a:xfrm flipH="1">
            <a:off x="4437246" y="4955824"/>
            <a:ext cx="1264220" cy="3387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5" idx="3"/>
          </p:cNvCxnSpPr>
          <p:nvPr/>
        </p:nvCxnSpPr>
        <p:spPr>
          <a:xfrm>
            <a:off x="6801254" y="4955824"/>
            <a:ext cx="859959" cy="426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3"/>
          </p:cNvCxnSpPr>
          <p:nvPr/>
        </p:nvCxnSpPr>
        <p:spPr>
          <a:xfrm flipV="1">
            <a:off x="6897417" y="6010659"/>
            <a:ext cx="763796" cy="544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6" idx="3"/>
          </p:cNvCxnSpPr>
          <p:nvPr/>
        </p:nvCxnSpPr>
        <p:spPr>
          <a:xfrm flipV="1">
            <a:off x="6897417" y="6370449"/>
            <a:ext cx="639164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6" idx="1"/>
          </p:cNvCxnSpPr>
          <p:nvPr/>
        </p:nvCxnSpPr>
        <p:spPr>
          <a:xfrm flipH="1" flipV="1">
            <a:off x="4552749" y="6010659"/>
            <a:ext cx="1009623" cy="544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3939" y="1690688"/>
            <a:ext cx="6009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switch (expression)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case pattern1 </a:t>
            </a:r>
            <a:r>
              <a:rPr lang="en-US" dirty="0">
                <a:latin typeface="Consolas" panose="020B0609020204030204" pitchFamily="49" charset="0"/>
              </a:rPr>
              <a:t>[when </a:t>
            </a:r>
            <a:r>
              <a:rPr lang="en-US" dirty="0" smtClean="0">
                <a:latin typeface="Consolas" panose="020B0609020204030204" pitchFamily="49" charset="0"/>
              </a:rPr>
              <a:t>case_guard_condition1]: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	break;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case pattern2 </a:t>
            </a:r>
            <a:r>
              <a:rPr lang="en-US" dirty="0">
                <a:latin typeface="Consolas" panose="020B0609020204030204" pitchFamily="49" charset="0"/>
              </a:rPr>
              <a:t>[when </a:t>
            </a:r>
            <a:r>
              <a:rPr lang="en-US" dirty="0" smtClean="0">
                <a:latin typeface="Consolas" panose="020B0609020204030204" pitchFamily="49" charset="0"/>
              </a:rPr>
              <a:t>case_guard_condition2]: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r>
              <a:rPr lang="en-US" dirty="0">
                <a:latin typeface="Consolas" panose="020B0609020204030204" pitchFamily="49" charset="0"/>
              </a:rPr>
              <a:t> 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default: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5206" y="2425341"/>
            <a:ext cx="435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Если шаблон объявляет переменную, </a:t>
            </a:r>
          </a:p>
          <a:p>
            <a:r>
              <a:rPr lang="ru-RU" sz="2000" dirty="0" smtClean="0"/>
              <a:t>она доступна</a:t>
            </a:r>
            <a:r>
              <a:rPr lang="en-US" sz="2000" dirty="0" smtClean="0"/>
              <a:t> </a:t>
            </a:r>
            <a:r>
              <a:rPr lang="ru-RU" sz="2000" dirty="0" smtClean="0"/>
              <a:t>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case_guard_condition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внутри</a:t>
            </a:r>
            <a:r>
              <a:rPr lang="en-US" sz="2000" dirty="0" smtClean="0"/>
              <a:t> </a:t>
            </a:r>
            <a:r>
              <a:rPr lang="ru-RU" sz="2000" dirty="0" smtClean="0"/>
              <a:t>блока </a:t>
            </a:r>
            <a:r>
              <a:rPr lang="en-US" sz="2000" dirty="0" smtClean="0"/>
              <a:t>case</a:t>
            </a:r>
            <a:endParaRPr lang="ru-RU" sz="20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495454" y="1139042"/>
            <a:ext cx="2806810" cy="612648"/>
          </a:xfrm>
          <a:prstGeom prst="wedgeRoundRectCallout">
            <a:avLst>
              <a:gd name="adj1" fmla="val -138853"/>
              <a:gd name="adj2" fmla="val 107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Дополнительное условие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23710" y="4215776"/>
            <a:ext cx="4204997" cy="2400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5: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типа </a:t>
            </a:r>
            <a:r>
              <a:rPr lang="ru-RU" alt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r>
              <a:rPr lang="ru-RU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типа </a:t>
            </a:r>
            <a:r>
              <a:rPr lang="en-US" altLang="ru-RU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5178392" y="2525607"/>
            <a:ext cx="2233061" cy="207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415941" y="2777058"/>
            <a:ext cx="49570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4689" y="1892819"/>
            <a:ext cx="7276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expression </a:t>
            </a:r>
            <a:r>
              <a:rPr lang="en-US" dirty="0" smtClean="0">
                <a:latin typeface="Consolas" panose="020B0609020204030204" pitchFamily="49" charset="0"/>
              </a:rPr>
              <a:t>switch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pattern1 </a:t>
            </a:r>
            <a:r>
              <a:rPr lang="en-US" dirty="0">
                <a:latin typeface="Consolas" panose="020B0609020204030204" pitchFamily="49" charset="0"/>
              </a:rPr>
              <a:t>[when </a:t>
            </a:r>
            <a:r>
              <a:rPr lang="en-US" dirty="0" smtClean="0">
                <a:latin typeface="Consolas" panose="020B0609020204030204" pitchFamily="49" charset="0"/>
              </a:rPr>
              <a:t>case_guard_condition1] =&gt; expression1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pattern2 </a:t>
            </a:r>
            <a:r>
              <a:rPr lang="en-US" dirty="0">
                <a:latin typeface="Consolas" panose="020B0609020204030204" pitchFamily="49" charset="0"/>
              </a:rPr>
              <a:t>[when </a:t>
            </a:r>
            <a:r>
              <a:rPr lang="en-US" dirty="0" smtClean="0">
                <a:latin typeface="Consolas" panose="020B0609020204030204" pitchFamily="49" charset="0"/>
              </a:rPr>
              <a:t>case_guard_condition2] =&gt; expression2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_ =&gt; </a:t>
            </a:r>
            <a:r>
              <a:rPr lang="en-US" dirty="0" err="1" smtClean="0">
                <a:latin typeface="Consolas" panose="020B0609020204030204" pitchFamily="49" charset="0"/>
              </a:rPr>
              <a:t>default_expression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87503" y="4398820"/>
            <a:ext cx="5791970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kumimoji="0" lang="en-US" altLang="ru-RU" sz="15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474" y="1384987"/>
            <a:ext cx="3639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Аналогичен </a:t>
            </a:r>
            <a:r>
              <a:rPr lang="ru-RU" sz="2000" b="1" dirty="0" smtClean="0"/>
              <a:t>инструкции </a:t>
            </a:r>
            <a:r>
              <a:rPr lang="en-US" sz="2000" b="1" dirty="0" smtClean="0"/>
              <a:t>switch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но не выполняет инструкции,</a:t>
            </a:r>
          </a:p>
          <a:p>
            <a:r>
              <a:rPr lang="ru-RU" sz="2000" dirty="0" smtClean="0"/>
              <a:t>а вычисляет выражение</a:t>
            </a:r>
            <a:endParaRPr lang="ru-RU" sz="2000" dirty="0"/>
          </a:p>
        </p:txBody>
      </p:sp>
      <p:cxnSp>
        <p:nvCxnSpPr>
          <p:cNvPr id="7" name="Прямая соединительная линия 6"/>
          <p:cNvCxnSpPr>
            <a:stCxn id="5" idx="1"/>
          </p:cNvCxnSpPr>
          <p:nvPr/>
        </p:nvCxnSpPr>
        <p:spPr>
          <a:xfrm flipH="1">
            <a:off x="7507705" y="1892819"/>
            <a:ext cx="652769" cy="6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454</TotalTime>
  <Words>2618</Words>
  <Application>Microsoft Office PowerPoint</Application>
  <PresentationFormat>Широкоэкранный</PresentationFormat>
  <Paragraphs>197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Тема Office</vt:lpstr>
      <vt:lpstr>Сопоставление с образцом</vt:lpstr>
      <vt:lpstr>Agenda</vt:lpstr>
      <vt:lpstr>Для чего нужно?</vt:lpstr>
      <vt:lpstr>Ограничения базовых механизмов</vt:lpstr>
      <vt:lpstr>Сопоставление с образцом</vt:lpstr>
      <vt:lpstr>Конструкции с поддержкой pattern matching</vt:lpstr>
      <vt:lpstr>Выражения и оператор is</vt:lpstr>
      <vt:lpstr>Инструкция switch</vt:lpstr>
      <vt:lpstr>Оператор switch</vt:lpstr>
      <vt:lpstr>Типы шаблонов</vt:lpstr>
      <vt:lpstr>Простые шаблоны</vt:lpstr>
      <vt:lpstr>Шаблон типа</vt:lpstr>
      <vt:lpstr>Шаблон константы</vt:lpstr>
      <vt:lpstr>Шаблон отношения (сравнения)</vt:lpstr>
      <vt:lpstr>Шаблон пропуска (discard)</vt:lpstr>
      <vt:lpstr>var шаблон</vt:lpstr>
      <vt:lpstr>Логическое комбинирование шаблонов</vt:lpstr>
      <vt:lpstr>Логические операции</vt:lpstr>
      <vt:lpstr>Структурные шаблоны</vt:lpstr>
      <vt:lpstr>Позиционный шаблон (кортежа)</vt:lpstr>
      <vt:lpstr>Позиционный шаблон</vt:lpstr>
      <vt:lpstr>Шаблон свойств</vt:lpstr>
      <vt:lpstr>Шаблон списка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Сопоставление с образцом</dc:title>
  <dc:creator>Михаил Романов</dc:creator>
  <cp:lastModifiedBy>Михаил Романов</cp:lastModifiedBy>
  <cp:revision>32</cp:revision>
  <dcterms:created xsi:type="dcterms:W3CDTF">2024-06-29T15:29:29Z</dcterms:created>
  <dcterms:modified xsi:type="dcterms:W3CDTF">2024-06-30T18:08:31Z</dcterms:modified>
</cp:coreProperties>
</file>