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310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2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Термины и понятия" id="{4C62F6CD-700A-4F63-B54E-3F57103040C4}">
          <p14:sldIdLst>
            <p14:sldId id="259"/>
            <p14:sldId id="262"/>
            <p14:sldId id="263"/>
            <p14:sldId id="264"/>
            <p14:sldId id="265"/>
            <p14:sldId id="266"/>
          </p14:sldIdLst>
        </p14:section>
        <p14:section name="Раздел без заголовка" id="{B913DA7C-8274-44BE-A6C2-9B7E064994DC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Раздел без заголовка" id="{332D7345-F49D-4FDD-8481-E928CEF4A9CF}">
          <p14:sldIdLst>
            <p14:sldId id="274"/>
            <p14:sldId id="276"/>
            <p14:sldId id="277"/>
          </p14:sldIdLst>
        </p14:section>
        <p14:section name="Элементы MSBuild" id="{F8982377-068C-4598-BC1E-2A1C94E65091}">
          <p14:sldIdLst>
            <p14:sldId id="278"/>
            <p14:sldId id="310"/>
          </p14:sldIdLst>
        </p14:section>
        <p14:section name="Targets and Tasks" id="{470ED392-BD38-4E28-956E-A34B5E17EC58}">
          <p14:sldIdLst>
            <p14:sldId id="279"/>
            <p14:sldId id="280"/>
            <p14:sldId id="281"/>
            <p14:sldId id="282"/>
          </p14:sldIdLst>
        </p14:section>
        <p14:section name="Demo. Первый скрипт сборки" id="{97047E06-2178-4D99-A344-78CE8C87450B}">
          <p14:sldIdLst>
            <p14:sldId id="283"/>
          </p14:sldIdLst>
        </p14:section>
        <p14:section name="Properties and Items" id="{451ACDBC-FE56-45B6-B89B-DAE440AB4002}">
          <p14:sldIdLst>
            <p14:sldId id="284"/>
            <p14:sldId id="285"/>
          </p14:sldIdLst>
        </p14:section>
        <p14:section name="Demo. Использование Properties и Items" id="{A6D1565E-C01C-45D1-8110-8CB8CE749620}">
          <p14:sldIdLst>
            <p14:sldId id="286"/>
          </p14:sldIdLst>
        </p14:section>
        <p14:section name="Items, Properties and output parameters" id="{08387F39-B755-4DBB-8906-B25E839A8928}">
          <p14:sldIdLst>
            <p14:sldId id="287"/>
            <p14:sldId id="288"/>
            <p14:sldId id="289"/>
          </p14:sldIdLst>
        </p14:section>
        <p14:section name="Demo. Items, Properties and output parameters" id="{5664F19D-7045-4962-A4BE-6032FD607737}">
          <p14:sldIdLst>
            <p14:sldId id="290"/>
          </p14:sldIdLst>
        </p14:section>
        <p14:section name="Внешние задачи" id="{18B43B2F-F0FB-4F0A-974A-F07B42B66771}">
          <p14:sldIdLst>
            <p14:sldId id="291"/>
          </p14:sldIdLst>
        </p14:section>
        <p14:section name="Условное выполнение" id="{DDB4B5C8-BD72-44D5-822F-58D047191883}">
          <p14:sldIdLst>
            <p14:sldId id="292"/>
          </p14:sldIdLst>
        </p14:section>
        <p14:section name="Demo. Условное выполнение. Внешние задачи" id="{C6FEF780-C0CA-4473-BE99-13C71124C066}">
          <p14:sldIdLst>
            <p14:sldId id="293"/>
          </p14:sldIdLst>
        </p14:section>
        <p14:section name="Импорт внешних файлов" id="{8DEDBE46-4BD7-4351-B1D7-68CBCA3FA453}">
          <p14:sldIdLst>
            <p14:sldId id="294"/>
          </p14:sldIdLst>
        </p14:section>
        <p14:section name="Порядок выполнения скрипта" id="{748C8777-1E5D-478D-A701-11B462B52521}">
          <p14:sldIdLst>
            <p14:sldId id="295"/>
          </p14:sldIdLst>
        </p14:section>
        <p14:section name="Dynamic Properties and Items" id="{16F21403-1E84-4680-A3AC-B8A666BF726F}">
          <p14:sldIdLst>
            <p14:sldId id="296"/>
          </p14:sldIdLst>
        </p14:section>
        <p14:section name="Вход и выход цели" id="{E469FDA2-2A15-4B16-9991-FC0FCB944EE1}">
          <p14:sldIdLst>
            <p14:sldId id="297"/>
          </p14:sldIdLst>
        </p14:section>
        <p14:section name="Зависимости между целями" id="{8EBD7BF1-2B3D-48C7-B83F-2FA6B17A7758}">
          <p14:sldIdLst>
            <p14:sldId id="298"/>
          </p14:sldIdLst>
        </p14:section>
        <p14:section name="Инъекции в стандартный процесс сборки" id="{D9C8EC8E-CFCD-44BC-AC58-F328911FD1D6}">
          <p14:sldIdLst>
            <p14:sldId id="299"/>
            <p14:sldId id="300"/>
          </p14:sldIdLst>
        </p14:section>
        <p14:section name="Метаданные Items" id="{76BAA216-E292-4D81-92FB-51B66D74CC98}">
          <p14:sldIdLst>
            <p14:sldId id="301"/>
            <p14:sldId id="302"/>
          </p14:sldIdLst>
        </p14:section>
        <p14:section name="Трансформации Items" id="{A8CE02C2-039C-491C-B478-ABF3A025D9A8}">
          <p14:sldIdLst>
            <p14:sldId id="303"/>
          </p14:sldIdLst>
        </p14:section>
        <p14:section name="Custom Tasks" id="{0809F8F1-89DD-476D-B7BF-49E19FB0A58F}">
          <p14:sldIdLst>
            <p14:sldId id="304"/>
            <p14:sldId id="305"/>
          </p14:sldIdLst>
        </p14:section>
        <p14:section name="Demo. Custom Tasks" id="{2845DF1B-625A-475F-ADF2-3D47A5726445}">
          <p14:sldIdLst>
            <p14:sldId id="306"/>
          </p14:sldIdLst>
        </p14:section>
        <p14:section name="Debugging and Troubleshooting" id="{1C3F5A74-33A4-4712-827F-BE5C4A2E1F65}">
          <p14:sldIdLst>
            <p14:sldId id="307"/>
          </p14:sldIdLst>
        </p14:section>
        <p14:section name="Demo. Logging" id="{7D5890BC-9323-44CD-AFDF-F75989F10F57}">
          <p14:sldIdLst>
            <p14:sldId id="308"/>
          </p14:sldIdLst>
        </p14:section>
        <p14:section name="SDK-based файлы MSBuild" id="{C27A80A3-2A3E-46DA-B037-47C93135B8C9}">
          <p14:sldIdLst>
            <p14:sldId id="309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DD754-9328-41FB-BC61-B4240BFC9DD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3E603-7806-462C-802F-54F950A855D4}">
      <dgm:prSet/>
      <dgm:spPr/>
      <dgm:t>
        <a:bodyPr/>
        <a:lstStyle/>
        <a:p>
          <a:pPr rtl="0"/>
          <a:r>
            <a:rPr lang="ru-RU" dirty="0"/>
            <a:t>Переменные окружения, встроенные свойства</a:t>
          </a:r>
          <a:endParaRPr lang="en-US" dirty="0"/>
        </a:p>
      </dgm:t>
    </dgm:pt>
    <dgm:pt modelId="{9C5FC92C-A045-40EA-9AC3-876909E22670}" type="parTrans" cxnId="{659FB13D-D973-4839-8490-CF8578B25E6E}">
      <dgm:prSet/>
      <dgm:spPr/>
      <dgm:t>
        <a:bodyPr/>
        <a:lstStyle/>
        <a:p>
          <a:endParaRPr lang="en-US"/>
        </a:p>
      </dgm:t>
    </dgm:pt>
    <dgm:pt modelId="{C31E0E6C-CB81-4419-89D8-C42650B6DC26}" type="sibTrans" cxnId="{659FB13D-D973-4839-8490-CF8578B25E6E}">
      <dgm:prSet/>
      <dgm:spPr/>
      <dgm:t>
        <a:bodyPr/>
        <a:lstStyle/>
        <a:p>
          <a:endParaRPr lang="en-US"/>
        </a:p>
      </dgm:t>
    </dgm:pt>
    <dgm:pt modelId="{83BCB386-B57E-4647-8B3F-D5841B0D5191}">
      <dgm:prSet/>
      <dgm:spPr/>
      <dgm:t>
        <a:bodyPr/>
        <a:lstStyle/>
        <a:p>
          <a:pPr rtl="0"/>
          <a:r>
            <a:rPr lang="ru-RU" dirty="0"/>
            <a:t>Вычисление свойств в порядке объявления (с учетом импорта!!!)</a:t>
          </a:r>
          <a:endParaRPr lang="en-US" dirty="0"/>
        </a:p>
      </dgm:t>
    </dgm:pt>
    <dgm:pt modelId="{9F3A862B-AC57-4004-8CED-CD050739C2ED}" type="parTrans" cxnId="{03B35736-B466-44F5-8229-A16DB39B4867}">
      <dgm:prSet/>
      <dgm:spPr/>
      <dgm:t>
        <a:bodyPr/>
        <a:lstStyle/>
        <a:p>
          <a:endParaRPr lang="en-US"/>
        </a:p>
      </dgm:t>
    </dgm:pt>
    <dgm:pt modelId="{E1FD9F27-6B10-494F-8066-D5D3AACD76FD}" type="sibTrans" cxnId="{03B35736-B466-44F5-8229-A16DB39B4867}">
      <dgm:prSet/>
      <dgm:spPr/>
      <dgm:t>
        <a:bodyPr/>
        <a:lstStyle/>
        <a:p>
          <a:endParaRPr lang="en-US"/>
        </a:p>
      </dgm:t>
    </dgm:pt>
    <dgm:pt modelId="{6ECEBED6-E012-4E12-8B76-DD66A2B4DCDF}">
      <dgm:prSet/>
      <dgm:spPr/>
      <dgm:t>
        <a:bodyPr/>
        <a:lstStyle/>
        <a:p>
          <a:pPr rtl="0"/>
          <a:r>
            <a:rPr lang="ru-RU" dirty="0"/>
            <a:t>Вычисление </a:t>
          </a:r>
          <a:r>
            <a:rPr lang="en-US" dirty="0"/>
            <a:t>Items</a:t>
          </a:r>
        </a:p>
      </dgm:t>
    </dgm:pt>
    <dgm:pt modelId="{21AB6787-E412-4553-96DB-21B6C259EA41}" type="parTrans" cxnId="{8BCF3563-C880-44B7-B5DB-A272BD7914A1}">
      <dgm:prSet/>
      <dgm:spPr/>
      <dgm:t>
        <a:bodyPr/>
        <a:lstStyle/>
        <a:p>
          <a:endParaRPr lang="en-US"/>
        </a:p>
      </dgm:t>
    </dgm:pt>
    <dgm:pt modelId="{29F728C8-5BAE-49FB-8B95-99219661CA62}" type="sibTrans" cxnId="{8BCF3563-C880-44B7-B5DB-A272BD7914A1}">
      <dgm:prSet/>
      <dgm:spPr/>
      <dgm:t>
        <a:bodyPr/>
        <a:lstStyle/>
        <a:p>
          <a:endParaRPr lang="en-US"/>
        </a:p>
      </dgm:t>
    </dgm:pt>
    <dgm:pt modelId="{E3474694-9790-4DD5-8420-83108434F2F2}">
      <dgm:prSet/>
      <dgm:spPr/>
      <dgm:t>
        <a:bodyPr/>
        <a:lstStyle/>
        <a:p>
          <a:pPr rtl="0"/>
          <a:r>
            <a:rPr lang="ru-RU"/>
            <a:t>Подключение внешних задач</a:t>
          </a:r>
          <a:endParaRPr lang="en-US"/>
        </a:p>
      </dgm:t>
    </dgm:pt>
    <dgm:pt modelId="{953ECF57-13A5-45BA-A22C-AD4CF682489B}" type="parTrans" cxnId="{1895A26A-D68A-4BDF-B607-D8154D923115}">
      <dgm:prSet/>
      <dgm:spPr/>
      <dgm:t>
        <a:bodyPr/>
        <a:lstStyle/>
        <a:p>
          <a:endParaRPr lang="en-US"/>
        </a:p>
      </dgm:t>
    </dgm:pt>
    <dgm:pt modelId="{62533F2A-1F64-4ECE-8162-AD8BF54B6C31}" type="sibTrans" cxnId="{1895A26A-D68A-4BDF-B607-D8154D923115}">
      <dgm:prSet/>
      <dgm:spPr/>
      <dgm:t>
        <a:bodyPr/>
        <a:lstStyle/>
        <a:p>
          <a:endParaRPr lang="en-US"/>
        </a:p>
      </dgm:t>
    </dgm:pt>
    <dgm:pt modelId="{1B4C95D4-CC47-4DED-BD97-E538367790CC}">
      <dgm:prSet/>
      <dgm:spPr/>
      <dgm:t>
        <a:bodyPr/>
        <a:lstStyle/>
        <a:p>
          <a:pPr rtl="0"/>
          <a:r>
            <a:rPr lang="ru-RU"/>
            <a:t>Запуск сборки</a:t>
          </a:r>
          <a:endParaRPr lang="en-US"/>
        </a:p>
      </dgm:t>
    </dgm:pt>
    <dgm:pt modelId="{BDEB3DD6-4F11-4AD6-B74D-29C031F22AF6}" type="parTrans" cxnId="{38A9DAAC-C998-4DAB-81C8-52C96C2E00E9}">
      <dgm:prSet/>
      <dgm:spPr/>
      <dgm:t>
        <a:bodyPr/>
        <a:lstStyle/>
        <a:p>
          <a:endParaRPr lang="en-US"/>
        </a:p>
      </dgm:t>
    </dgm:pt>
    <dgm:pt modelId="{AB32334C-4456-4FFF-A2A4-9B32B5110EFC}" type="sibTrans" cxnId="{38A9DAAC-C998-4DAB-81C8-52C96C2E00E9}">
      <dgm:prSet/>
      <dgm:spPr/>
      <dgm:t>
        <a:bodyPr/>
        <a:lstStyle/>
        <a:p>
          <a:endParaRPr lang="en-US"/>
        </a:p>
      </dgm:t>
    </dgm:pt>
    <dgm:pt modelId="{67530F32-9E76-4C39-BB8D-22883C13508E}">
      <dgm:prSet/>
      <dgm:spPr/>
      <dgm:t>
        <a:bodyPr/>
        <a:lstStyle/>
        <a:p>
          <a:pPr rtl="0"/>
          <a:r>
            <a:rPr lang="ru-RU" dirty="0"/>
            <a:t>Импорт внешних файлов</a:t>
          </a:r>
          <a:endParaRPr lang="en-US" dirty="0"/>
        </a:p>
      </dgm:t>
    </dgm:pt>
    <dgm:pt modelId="{2CFF662F-1B7D-48E7-8DD3-23EBFA98F439}" type="parTrans" cxnId="{FA0D2A15-2E40-464D-AF0A-B23A9AE46701}">
      <dgm:prSet/>
      <dgm:spPr/>
      <dgm:t>
        <a:bodyPr/>
        <a:lstStyle/>
        <a:p>
          <a:endParaRPr lang="en-US"/>
        </a:p>
      </dgm:t>
    </dgm:pt>
    <dgm:pt modelId="{00605EC8-B84F-4DEB-A8AB-59DA1F24087C}" type="sibTrans" cxnId="{FA0D2A15-2E40-464D-AF0A-B23A9AE46701}">
      <dgm:prSet/>
      <dgm:spPr/>
      <dgm:t>
        <a:bodyPr/>
        <a:lstStyle/>
        <a:p>
          <a:endParaRPr lang="en-US"/>
        </a:p>
      </dgm:t>
    </dgm:pt>
    <dgm:pt modelId="{F1AF1550-C0CD-47B7-8C2C-17B15CBBEB45}" type="pres">
      <dgm:prSet presAssocID="{BF8DD754-9328-41FB-BC61-B4240BFC9D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D259263-ADA1-4AF0-89B2-FF08E246D3DB}" type="pres">
      <dgm:prSet presAssocID="{4643E603-7806-462C-802F-54F950A85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1A81F1-DA32-4A99-8941-C185F00B6084}" type="pres">
      <dgm:prSet presAssocID="{C31E0E6C-CB81-4419-89D8-C42650B6DC26}" presName="sibTrans" presStyleLbl="sibTrans1D1" presStyleIdx="0" presStyleCnt="5"/>
      <dgm:spPr/>
      <dgm:t>
        <a:bodyPr/>
        <a:lstStyle/>
        <a:p>
          <a:endParaRPr lang="ru-RU"/>
        </a:p>
      </dgm:t>
    </dgm:pt>
    <dgm:pt modelId="{17EB6A36-15B1-4812-8745-BE0331738CC0}" type="pres">
      <dgm:prSet presAssocID="{C31E0E6C-CB81-4419-89D8-C42650B6DC26}" presName="connectorText" presStyleLbl="sibTrans1D1" presStyleIdx="0" presStyleCnt="5"/>
      <dgm:spPr/>
      <dgm:t>
        <a:bodyPr/>
        <a:lstStyle/>
        <a:p>
          <a:endParaRPr lang="ru-RU"/>
        </a:p>
      </dgm:t>
    </dgm:pt>
    <dgm:pt modelId="{791B5E3C-CF10-4AAB-8E78-657E3D5ABEE6}" type="pres">
      <dgm:prSet presAssocID="{67530F32-9E76-4C39-BB8D-22883C13508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E9CBB5-E1EE-47D7-A256-33E30374D774}" type="pres">
      <dgm:prSet presAssocID="{00605EC8-B84F-4DEB-A8AB-59DA1F24087C}" presName="sibTrans" presStyleLbl="sibTrans1D1" presStyleIdx="1" presStyleCnt="5"/>
      <dgm:spPr/>
      <dgm:t>
        <a:bodyPr/>
        <a:lstStyle/>
        <a:p>
          <a:endParaRPr lang="ru-RU"/>
        </a:p>
      </dgm:t>
    </dgm:pt>
    <dgm:pt modelId="{8BF35B26-FFF5-49C8-B4A3-17E53AAC2F78}" type="pres">
      <dgm:prSet presAssocID="{00605EC8-B84F-4DEB-A8AB-59DA1F24087C}" presName="connectorText" presStyleLbl="sibTrans1D1" presStyleIdx="1" presStyleCnt="5"/>
      <dgm:spPr/>
      <dgm:t>
        <a:bodyPr/>
        <a:lstStyle/>
        <a:p>
          <a:endParaRPr lang="ru-RU"/>
        </a:p>
      </dgm:t>
    </dgm:pt>
    <dgm:pt modelId="{FC1722D9-2635-4678-B0F2-A2A7C4419FD4}" type="pres">
      <dgm:prSet presAssocID="{83BCB386-B57E-4647-8B3F-D5841B0D519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C8875E-9343-4726-8C05-22971BDD5A95}" type="pres">
      <dgm:prSet presAssocID="{E1FD9F27-6B10-494F-8066-D5D3AACD76FD}" presName="sibTrans" presStyleLbl="sibTrans1D1" presStyleIdx="2" presStyleCnt="5"/>
      <dgm:spPr/>
      <dgm:t>
        <a:bodyPr/>
        <a:lstStyle/>
        <a:p>
          <a:endParaRPr lang="ru-RU"/>
        </a:p>
      </dgm:t>
    </dgm:pt>
    <dgm:pt modelId="{D97F1889-44BF-4709-8251-A34E765B95AB}" type="pres">
      <dgm:prSet presAssocID="{E1FD9F27-6B10-494F-8066-D5D3AACD76FD}" presName="connectorText" presStyleLbl="sibTrans1D1" presStyleIdx="2" presStyleCnt="5"/>
      <dgm:spPr/>
      <dgm:t>
        <a:bodyPr/>
        <a:lstStyle/>
        <a:p>
          <a:endParaRPr lang="ru-RU"/>
        </a:p>
      </dgm:t>
    </dgm:pt>
    <dgm:pt modelId="{E6F1D07E-A10F-4DDB-BE36-943B5CBA9B7A}" type="pres">
      <dgm:prSet presAssocID="{6ECEBED6-E012-4E12-8B76-DD66A2B4DCD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C2942F-17EA-44A6-BE10-01A944CED36C}" type="pres">
      <dgm:prSet presAssocID="{29F728C8-5BAE-49FB-8B95-99219661CA62}" presName="sibTrans" presStyleLbl="sibTrans1D1" presStyleIdx="3" presStyleCnt="5"/>
      <dgm:spPr/>
      <dgm:t>
        <a:bodyPr/>
        <a:lstStyle/>
        <a:p>
          <a:endParaRPr lang="ru-RU"/>
        </a:p>
      </dgm:t>
    </dgm:pt>
    <dgm:pt modelId="{8C0C8AB7-07D0-416F-9BE2-63888CD913C7}" type="pres">
      <dgm:prSet presAssocID="{29F728C8-5BAE-49FB-8B95-99219661CA62}" presName="connectorText" presStyleLbl="sibTrans1D1" presStyleIdx="3" presStyleCnt="5"/>
      <dgm:spPr/>
      <dgm:t>
        <a:bodyPr/>
        <a:lstStyle/>
        <a:p>
          <a:endParaRPr lang="ru-RU"/>
        </a:p>
      </dgm:t>
    </dgm:pt>
    <dgm:pt modelId="{64784C86-0F4B-44F9-AF95-D89451205038}" type="pres">
      <dgm:prSet presAssocID="{E3474694-9790-4DD5-8420-83108434F2F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2A62F5-E99B-4C36-B0FE-CF3C97F6BB76}" type="pres">
      <dgm:prSet presAssocID="{62533F2A-1F64-4ECE-8162-AD8BF54B6C31}" presName="sibTrans" presStyleLbl="sibTrans1D1" presStyleIdx="4" presStyleCnt="5"/>
      <dgm:spPr/>
      <dgm:t>
        <a:bodyPr/>
        <a:lstStyle/>
        <a:p>
          <a:endParaRPr lang="ru-RU"/>
        </a:p>
      </dgm:t>
    </dgm:pt>
    <dgm:pt modelId="{DB097A95-F10A-4B09-A39B-6DA7303F9F36}" type="pres">
      <dgm:prSet presAssocID="{62533F2A-1F64-4ECE-8162-AD8BF54B6C31}" presName="connectorText" presStyleLbl="sibTrans1D1" presStyleIdx="4" presStyleCnt="5"/>
      <dgm:spPr/>
      <dgm:t>
        <a:bodyPr/>
        <a:lstStyle/>
        <a:p>
          <a:endParaRPr lang="ru-RU"/>
        </a:p>
      </dgm:t>
    </dgm:pt>
    <dgm:pt modelId="{4CDBD55B-D7A0-4F25-BC68-7B6F11FF466E}" type="pres">
      <dgm:prSet presAssocID="{1B4C95D4-CC47-4DED-BD97-E538367790C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4A10CD-419C-4215-BCAC-1D1FBA9C8B67}" type="presOf" srcId="{62533F2A-1F64-4ECE-8162-AD8BF54B6C31}" destId="{E12A62F5-E99B-4C36-B0FE-CF3C97F6BB76}" srcOrd="0" destOrd="0" presId="urn:microsoft.com/office/officeart/2005/8/layout/bProcess3"/>
    <dgm:cxn modelId="{564967DC-2219-48EE-AABA-C6F14334CDFF}" type="presOf" srcId="{4643E603-7806-462C-802F-54F950A855D4}" destId="{2D259263-ADA1-4AF0-89B2-FF08E246D3DB}" srcOrd="0" destOrd="0" presId="urn:microsoft.com/office/officeart/2005/8/layout/bProcess3"/>
    <dgm:cxn modelId="{38A9DAAC-C998-4DAB-81C8-52C96C2E00E9}" srcId="{BF8DD754-9328-41FB-BC61-B4240BFC9DD4}" destId="{1B4C95D4-CC47-4DED-BD97-E538367790CC}" srcOrd="5" destOrd="0" parTransId="{BDEB3DD6-4F11-4AD6-B74D-29C031F22AF6}" sibTransId="{AB32334C-4456-4FFF-A2A4-9B32B5110EFC}"/>
    <dgm:cxn modelId="{AFA4D3B8-D5A5-49F7-836A-8ED3EE52F0A4}" type="presOf" srcId="{E1FD9F27-6B10-494F-8066-D5D3AACD76FD}" destId="{31C8875E-9343-4726-8C05-22971BDD5A95}" srcOrd="0" destOrd="0" presId="urn:microsoft.com/office/officeart/2005/8/layout/bProcess3"/>
    <dgm:cxn modelId="{659FB13D-D973-4839-8490-CF8578B25E6E}" srcId="{BF8DD754-9328-41FB-BC61-B4240BFC9DD4}" destId="{4643E603-7806-462C-802F-54F950A855D4}" srcOrd="0" destOrd="0" parTransId="{9C5FC92C-A045-40EA-9AC3-876909E22670}" sibTransId="{C31E0E6C-CB81-4419-89D8-C42650B6DC26}"/>
    <dgm:cxn modelId="{80F55054-3EDB-400E-A6E5-89894A09CF37}" type="presOf" srcId="{00605EC8-B84F-4DEB-A8AB-59DA1F24087C}" destId="{F1E9CBB5-E1EE-47D7-A256-33E30374D774}" srcOrd="0" destOrd="0" presId="urn:microsoft.com/office/officeart/2005/8/layout/bProcess3"/>
    <dgm:cxn modelId="{7206EF2B-8DD1-4676-B10A-5CD50BA89FEE}" type="presOf" srcId="{29F728C8-5BAE-49FB-8B95-99219661CA62}" destId="{8C0C8AB7-07D0-416F-9BE2-63888CD913C7}" srcOrd="1" destOrd="0" presId="urn:microsoft.com/office/officeart/2005/8/layout/bProcess3"/>
    <dgm:cxn modelId="{8BCF3563-C880-44B7-B5DB-A272BD7914A1}" srcId="{BF8DD754-9328-41FB-BC61-B4240BFC9DD4}" destId="{6ECEBED6-E012-4E12-8B76-DD66A2B4DCDF}" srcOrd="3" destOrd="0" parTransId="{21AB6787-E412-4553-96DB-21B6C259EA41}" sibTransId="{29F728C8-5BAE-49FB-8B95-99219661CA62}"/>
    <dgm:cxn modelId="{FA0D2A15-2E40-464D-AF0A-B23A9AE46701}" srcId="{BF8DD754-9328-41FB-BC61-B4240BFC9DD4}" destId="{67530F32-9E76-4C39-BB8D-22883C13508E}" srcOrd="1" destOrd="0" parTransId="{2CFF662F-1B7D-48E7-8DD3-23EBFA98F439}" sibTransId="{00605EC8-B84F-4DEB-A8AB-59DA1F24087C}"/>
    <dgm:cxn modelId="{9BF6D7B5-86F1-46A3-A6BF-D35ADCA09BC4}" type="presOf" srcId="{C31E0E6C-CB81-4419-89D8-C42650B6DC26}" destId="{17EB6A36-15B1-4812-8745-BE0331738CC0}" srcOrd="1" destOrd="0" presId="urn:microsoft.com/office/officeart/2005/8/layout/bProcess3"/>
    <dgm:cxn modelId="{8785FB49-AB3F-4F95-9361-D0692E3859F1}" type="presOf" srcId="{E3474694-9790-4DD5-8420-83108434F2F2}" destId="{64784C86-0F4B-44F9-AF95-D89451205038}" srcOrd="0" destOrd="0" presId="urn:microsoft.com/office/officeart/2005/8/layout/bProcess3"/>
    <dgm:cxn modelId="{03B35736-B466-44F5-8229-A16DB39B4867}" srcId="{BF8DD754-9328-41FB-BC61-B4240BFC9DD4}" destId="{83BCB386-B57E-4647-8B3F-D5841B0D5191}" srcOrd="2" destOrd="0" parTransId="{9F3A862B-AC57-4004-8CED-CD050739C2ED}" sibTransId="{E1FD9F27-6B10-494F-8066-D5D3AACD76FD}"/>
    <dgm:cxn modelId="{0210430E-21D6-47EE-8B01-DDE66AB4044F}" type="presOf" srcId="{E1FD9F27-6B10-494F-8066-D5D3AACD76FD}" destId="{D97F1889-44BF-4709-8251-A34E765B95AB}" srcOrd="1" destOrd="0" presId="urn:microsoft.com/office/officeart/2005/8/layout/bProcess3"/>
    <dgm:cxn modelId="{1895A26A-D68A-4BDF-B607-D8154D923115}" srcId="{BF8DD754-9328-41FB-BC61-B4240BFC9DD4}" destId="{E3474694-9790-4DD5-8420-83108434F2F2}" srcOrd="4" destOrd="0" parTransId="{953ECF57-13A5-45BA-A22C-AD4CF682489B}" sibTransId="{62533F2A-1F64-4ECE-8162-AD8BF54B6C31}"/>
    <dgm:cxn modelId="{EC6BB827-5ACA-4062-94C6-CC1B1DFED5B4}" type="presOf" srcId="{00605EC8-B84F-4DEB-A8AB-59DA1F24087C}" destId="{8BF35B26-FFF5-49C8-B4A3-17E53AAC2F78}" srcOrd="1" destOrd="0" presId="urn:microsoft.com/office/officeart/2005/8/layout/bProcess3"/>
    <dgm:cxn modelId="{BD296366-8839-4D13-BE48-C28658075846}" type="presOf" srcId="{62533F2A-1F64-4ECE-8162-AD8BF54B6C31}" destId="{DB097A95-F10A-4B09-A39B-6DA7303F9F36}" srcOrd="1" destOrd="0" presId="urn:microsoft.com/office/officeart/2005/8/layout/bProcess3"/>
    <dgm:cxn modelId="{7FC20E47-A543-4EDF-A267-A187B5D1566F}" type="presOf" srcId="{67530F32-9E76-4C39-BB8D-22883C13508E}" destId="{791B5E3C-CF10-4AAB-8E78-657E3D5ABEE6}" srcOrd="0" destOrd="0" presId="urn:microsoft.com/office/officeart/2005/8/layout/bProcess3"/>
    <dgm:cxn modelId="{386181D0-EC2D-4738-829D-1C241BD9525A}" type="presOf" srcId="{C31E0E6C-CB81-4419-89D8-C42650B6DC26}" destId="{A21A81F1-DA32-4A99-8941-C185F00B6084}" srcOrd="0" destOrd="0" presId="urn:microsoft.com/office/officeart/2005/8/layout/bProcess3"/>
    <dgm:cxn modelId="{2F898CD7-30FD-40F2-953D-CB162BCE4A2E}" type="presOf" srcId="{6ECEBED6-E012-4E12-8B76-DD66A2B4DCDF}" destId="{E6F1D07E-A10F-4DDB-BE36-943B5CBA9B7A}" srcOrd="0" destOrd="0" presId="urn:microsoft.com/office/officeart/2005/8/layout/bProcess3"/>
    <dgm:cxn modelId="{72CE2593-9609-40F5-83D3-9A5C8B4A7705}" type="presOf" srcId="{BF8DD754-9328-41FB-BC61-B4240BFC9DD4}" destId="{F1AF1550-C0CD-47B7-8C2C-17B15CBBEB45}" srcOrd="0" destOrd="0" presId="urn:microsoft.com/office/officeart/2005/8/layout/bProcess3"/>
    <dgm:cxn modelId="{C2A52CC0-B821-4863-AAC2-7613FF1E40F2}" type="presOf" srcId="{1B4C95D4-CC47-4DED-BD97-E538367790CC}" destId="{4CDBD55B-D7A0-4F25-BC68-7B6F11FF466E}" srcOrd="0" destOrd="0" presId="urn:microsoft.com/office/officeart/2005/8/layout/bProcess3"/>
    <dgm:cxn modelId="{88E8645B-4826-4631-937A-18F228273D60}" type="presOf" srcId="{83BCB386-B57E-4647-8B3F-D5841B0D5191}" destId="{FC1722D9-2635-4678-B0F2-A2A7C4419FD4}" srcOrd="0" destOrd="0" presId="urn:microsoft.com/office/officeart/2005/8/layout/bProcess3"/>
    <dgm:cxn modelId="{976F785C-CCFF-479F-8E5C-3638D579F232}" type="presOf" srcId="{29F728C8-5BAE-49FB-8B95-99219661CA62}" destId="{90C2942F-17EA-44A6-BE10-01A944CED36C}" srcOrd="0" destOrd="0" presId="urn:microsoft.com/office/officeart/2005/8/layout/bProcess3"/>
    <dgm:cxn modelId="{1565A3D7-FDB7-4AB8-8753-5EF3A3FB9A40}" type="presParOf" srcId="{F1AF1550-C0CD-47B7-8C2C-17B15CBBEB45}" destId="{2D259263-ADA1-4AF0-89B2-FF08E246D3DB}" srcOrd="0" destOrd="0" presId="urn:microsoft.com/office/officeart/2005/8/layout/bProcess3"/>
    <dgm:cxn modelId="{44A8A636-E303-41ED-8444-982A486F840A}" type="presParOf" srcId="{F1AF1550-C0CD-47B7-8C2C-17B15CBBEB45}" destId="{A21A81F1-DA32-4A99-8941-C185F00B6084}" srcOrd="1" destOrd="0" presId="urn:microsoft.com/office/officeart/2005/8/layout/bProcess3"/>
    <dgm:cxn modelId="{96632AA4-3150-4391-8601-29C7BF682480}" type="presParOf" srcId="{A21A81F1-DA32-4A99-8941-C185F00B6084}" destId="{17EB6A36-15B1-4812-8745-BE0331738CC0}" srcOrd="0" destOrd="0" presId="urn:microsoft.com/office/officeart/2005/8/layout/bProcess3"/>
    <dgm:cxn modelId="{29408665-A48C-462A-9952-3C889005BE7F}" type="presParOf" srcId="{F1AF1550-C0CD-47B7-8C2C-17B15CBBEB45}" destId="{791B5E3C-CF10-4AAB-8E78-657E3D5ABEE6}" srcOrd="2" destOrd="0" presId="urn:microsoft.com/office/officeart/2005/8/layout/bProcess3"/>
    <dgm:cxn modelId="{84006592-E086-43B0-8317-DD608AC769B5}" type="presParOf" srcId="{F1AF1550-C0CD-47B7-8C2C-17B15CBBEB45}" destId="{F1E9CBB5-E1EE-47D7-A256-33E30374D774}" srcOrd="3" destOrd="0" presId="urn:microsoft.com/office/officeart/2005/8/layout/bProcess3"/>
    <dgm:cxn modelId="{16853339-A967-4716-BB53-20F2D7C6E480}" type="presParOf" srcId="{F1E9CBB5-E1EE-47D7-A256-33E30374D774}" destId="{8BF35B26-FFF5-49C8-B4A3-17E53AAC2F78}" srcOrd="0" destOrd="0" presId="urn:microsoft.com/office/officeart/2005/8/layout/bProcess3"/>
    <dgm:cxn modelId="{C584CDC0-95C4-4F9D-A751-69E5638B8D5D}" type="presParOf" srcId="{F1AF1550-C0CD-47B7-8C2C-17B15CBBEB45}" destId="{FC1722D9-2635-4678-B0F2-A2A7C4419FD4}" srcOrd="4" destOrd="0" presId="urn:microsoft.com/office/officeart/2005/8/layout/bProcess3"/>
    <dgm:cxn modelId="{18730FBE-3B0D-43B1-8D06-B26044E11DE6}" type="presParOf" srcId="{F1AF1550-C0CD-47B7-8C2C-17B15CBBEB45}" destId="{31C8875E-9343-4726-8C05-22971BDD5A95}" srcOrd="5" destOrd="0" presId="urn:microsoft.com/office/officeart/2005/8/layout/bProcess3"/>
    <dgm:cxn modelId="{AC68B464-BA30-42AD-974D-96B9DD558DA3}" type="presParOf" srcId="{31C8875E-9343-4726-8C05-22971BDD5A95}" destId="{D97F1889-44BF-4709-8251-A34E765B95AB}" srcOrd="0" destOrd="0" presId="urn:microsoft.com/office/officeart/2005/8/layout/bProcess3"/>
    <dgm:cxn modelId="{FA85E253-F193-42C8-B7A8-5CB05F1808BC}" type="presParOf" srcId="{F1AF1550-C0CD-47B7-8C2C-17B15CBBEB45}" destId="{E6F1D07E-A10F-4DDB-BE36-943B5CBA9B7A}" srcOrd="6" destOrd="0" presId="urn:microsoft.com/office/officeart/2005/8/layout/bProcess3"/>
    <dgm:cxn modelId="{3167E7FC-40B0-4402-B062-AE52AD1CB32C}" type="presParOf" srcId="{F1AF1550-C0CD-47B7-8C2C-17B15CBBEB45}" destId="{90C2942F-17EA-44A6-BE10-01A944CED36C}" srcOrd="7" destOrd="0" presId="urn:microsoft.com/office/officeart/2005/8/layout/bProcess3"/>
    <dgm:cxn modelId="{D01B276D-13AA-4D4A-9E7D-3AD83BBB4F76}" type="presParOf" srcId="{90C2942F-17EA-44A6-BE10-01A944CED36C}" destId="{8C0C8AB7-07D0-416F-9BE2-63888CD913C7}" srcOrd="0" destOrd="0" presId="urn:microsoft.com/office/officeart/2005/8/layout/bProcess3"/>
    <dgm:cxn modelId="{8AD6296F-930F-4B1A-8125-DAF5D41F0C14}" type="presParOf" srcId="{F1AF1550-C0CD-47B7-8C2C-17B15CBBEB45}" destId="{64784C86-0F4B-44F9-AF95-D89451205038}" srcOrd="8" destOrd="0" presId="urn:microsoft.com/office/officeart/2005/8/layout/bProcess3"/>
    <dgm:cxn modelId="{43056400-529C-4BB2-8FE4-072B37222CA0}" type="presParOf" srcId="{F1AF1550-C0CD-47B7-8C2C-17B15CBBEB45}" destId="{E12A62F5-E99B-4C36-B0FE-CF3C97F6BB76}" srcOrd="9" destOrd="0" presId="urn:microsoft.com/office/officeart/2005/8/layout/bProcess3"/>
    <dgm:cxn modelId="{C535C23A-8F8E-49AD-A9EF-10DEE1BC8E6D}" type="presParOf" srcId="{E12A62F5-E99B-4C36-B0FE-CF3C97F6BB76}" destId="{DB097A95-F10A-4B09-A39B-6DA7303F9F36}" srcOrd="0" destOrd="0" presId="urn:microsoft.com/office/officeart/2005/8/layout/bProcess3"/>
    <dgm:cxn modelId="{483811DE-E7E3-47D9-978C-394DDD3EDFC1}" type="presParOf" srcId="{F1AF1550-C0CD-47B7-8C2C-17B15CBBEB45}" destId="{4CDBD55B-D7A0-4F25-BC68-7B6F11FF466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A81F1-DA32-4A99-8941-C185F00B608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912848"/>
        <a:ext cx="34897" cy="6979"/>
      </dsp:txXfrm>
    </dsp:sp>
    <dsp:sp modelId="{2D259263-ADA1-4AF0-89B2-FF08E246D3D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Переменные окружения, встроенные свойства</a:t>
          </a:r>
          <a:endParaRPr lang="en-US" sz="2500" kern="1200" dirty="0"/>
        </a:p>
      </dsp:txBody>
      <dsp:txXfrm>
        <a:off x="8061" y="5979"/>
        <a:ext cx="3034531" cy="1820718"/>
      </dsp:txXfrm>
    </dsp:sp>
    <dsp:sp modelId="{F1E9CBB5-E1EE-47D7-A256-33E30374D774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912848"/>
        <a:ext cx="34897" cy="6979"/>
      </dsp:txXfrm>
    </dsp:sp>
    <dsp:sp modelId="{791B5E3C-CF10-4AAB-8E78-657E3D5ABEE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Импорт внешних файлов</a:t>
          </a:r>
          <a:endParaRPr lang="en-US" sz="2500" kern="1200" dirty="0"/>
        </a:p>
      </dsp:txBody>
      <dsp:txXfrm>
        <a:off x="3740534" y="5979"/>
        <a:ext cx="3034531" cy="1820718"/>
      </dsp:txXfrm>
    </dsp:sp>
    <dsp:sp modelId="{31C8875E-9343-4726-8C05-22971BDD5A95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362" y="2155079"/>
        <a:ext cx="374875" cy="6979"/>
      </dsp:txXfrm>
    </dsp:sp>
    <dsp:sp modelId="{FC1722D9-2635-4678-B0F2-A2A7C4419FD4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Вычисление свойств в порядке объявления (с учетом импорта!!!)</a:t>
          </a:r>
          <a:endParaRPr lang="en-US" sz="2500" kern="1200" dirty="0"/>
        </a:p>
      </dsp:txBody>
      <dsp:txXfrm>
        <a:off x="7473007" y="5979"/>
        <a:ext cx="3034531" cy="1820718"/>
      </dsp:txXfrm>
    </dsp:sp>
    <dsp:sp modelId="{90C2942F-17EA-44A6-BE10-01A944CED36C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7014" y="3431509"/>
        <a:ext cx="34897" cy="6979"/>
      </dsp:txXfrm>
    </dsp:sp>
    <dsp:sp modelId="{E6F1D07E-A10F-4DDB-BE36-943B5CBA9B7A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Вычисление </a:t>
          </a:r>
          <a:r>
            <a:rPr lang="en-US" sz="2500" kern="1200" dirty="0"/>
            <a:t>Items</a:t>
          </a:r>
        </a:p>
      </dsp:txBody>
      <dsp:txXfrm>
        <a:off x="8061" y="2524640"/>
        <a:ext cx="3034531" cy="1820718"/>
      </dsp:txXfrm>
    </dsp:sp>
    <dsp:sp modelId="{E12A62F5-E99B-4C36-B0FE-CF3C97F6BB76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488" y="3431509"/>
        <a:ext cx="34897" cy="6979"/>
      </dsp:txXfrm>
    </dsp:sp>
    <dsp:sp modelId="{64784C86-0F4B-44F9-AF95-D89451205038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/>
            <a:t>Подключение внешних задач</a:t>
          </a:r>
          <a:endParaRPr lang="en-US" sz="2500" kern="1200"/>
        </a:p>
      </dsp:txBody>
      <dsp:txXfrm>
        <a:off x="3740534" y="2524640"/>
        <a:ext cx="3034531" cy="1820718"/>
      </dsp:txXfrm>
    </dsp:sp>
    <dsp:sp modelId="{4CDBD55B-D7A0-4F25-BC68-7B6F11FF466E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/>
            <a:t>Запуск сборки</a:t>
          </a:r>
          <a:endParaRPr lang="en-US" sz="25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F7FAB-D0D0-4A9D-B4D7-054C83E8046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D938F-7CEF-4E68-B6E9-A45910B03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2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Описывается</a:t>
            </a:r>
            <a:r>
              <a:rPr lang="ru-RU" baseline="0" dirty="0"/>
              <a:t> модель проекта</a:t>
            </a:r>
          </a:p>
          <a:p>
            <a:r>
              <a:rPr lang="ru-RU" baseline="0" dirty="0"/>
              <a:t>Жесткие фазы</a:t>
            </a:r>
          </a:p>
          <a:p>
            <a:r>
              <a:rPr lang="ru-RU" baseline="0" dirty="0"/>
              <a:t>Расширение - плагины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32D1-0405-4BF1-86D9-3B0266A020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6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Набор</a:t>
            </a:r>
            <a:r>
              <a:rPr lang="ru-RU" baseline="0" dirty="0"/>
              <a:t> задач</a:t>
            </a:r>
          </a:p>
          <a:p>
            <a:r>
              <a:rPr lang="en-US" baseline="0" dirty="0"/>
              <a:t>Pipe – </a:t>
            </a:r>
            <a:r>
              <a:rPr lang="ru-RU" baseline="0" dirty="0"/>
              <a:t>объединение в </a:t>
            </a:r>
            <a:r>
              <a:rPr lang="en-US" baseline="0" dirty="0"/>
              <a:t>pipeline</a:t>
            </a:r>
            <a:r>
              <a:rPr lang="ru-RU" baseline="0" dirty="0"/>
              <a:t>, где исходные данные не меняются, а происходит трансформация (выход предыдущего передается на вход).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D32D1-0405-4BF1-86D9-3B0266A020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build_automation_softwa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microsoft.com/developer/msbuild/2003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msbuild-task-referenc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msbuild-reserved-and-well-known-properti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s://learn.microsoft.com/en-us/visualstudio/msbuild/common-msbuild-project-proper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common-msbuild-project-item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fourie-zz/MSBuildExtensionPac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s://github.com/loresoft/msbuildtask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build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common-msbuild-item-metadata" TargetMode="External"/><Relationship Id="rId2" Type="http://schemas.openxmlformats.org/officeDocument/2006/relationships/hyperlink" Target="https://learn.microsoft.com/en-us/visualstudio/msbuild/msbuild-well-known-item-metadat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sbuildlog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8.png"/><Relationship Id="rId4" Type="http://schemas.openxmlformats.org/officeDocument/2006/relationships/hyperlink" Target="https://learn.microsoft.com/en-us/visualstudio/msbuild/common-msbuild-item-meta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3226" y="1825625"/>
            <a:ext cx="4170574" cy="4351338"/>
          </a:xfrm>
        </p:spPr>
        <p:txBody>
          <a:bodyPr/>
          <a:lstStyle/>
          <a:p>
            <a:r>
              <a:rPr lang="en-US" dirty="0"/>
              <a:t>Stuart Feldman</a:t>
            </a:r>
          </a:p>
          <a:p>
            <a:pPr lvl="1"/>
            <a:r>
              <a:rPr lang="en-US" dirty="0"/>
              <a:t>1976 (Bell Labs)</a:t>
            </a:r>
          </a:p>
          <a:p>
            <a:pPr lvl="1"/>
            <a:r>
              <a:rPr lang="ru-RU" dirty="0"/>
              <a:t>Для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Замена скриптов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2445" y="1825625"/>
            <a:ext cx="5539818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CFLAGS = -g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all: </a:t>
            </a:r>
            <a:r>
              <a:rPr lang="en-US" dirty="0" err="1">
                <a:latin typeface="Consolas" panose="020B0609020204030204" pitchFamily="49" charset="0"/>
              </a:rPr>
              <a:t>helloworld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helloworld.o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g++ -o $@ $^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helloworld.o</a:t>
            </a:r>
            <a:r>
              <a:rPr lang="en-US" dirty="0">
                <a:latin typeface="Consolas" panose="020B0609020204030204" pitchFamily="49" charset="0"/>
              </a:rPr>
              <a:t>: helloworld.cpp</a:t>
            </a:r>
          </a:p>
          <a:p>
            <a:r>
              <a:rPr lang="en-US" dirty="0">
                <a:latin typeface="Consolas" panose="020B0609020204030204" pitchFamily="49" charset="0"/>
              </a:rPr>
              <a:t>	g++ $(CFLAGS) -c -o $@ $&lt;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clean:</a:t>
            </a:r>
          </a:p>
          <a:p>
            <a:r>
              <a:rPr lang="en-US" dirty="0">
                <a:latin typeface="Consolas" panose="020B0609020204030204" pitchFamily="49" charset="0"/>
              </a:rPr>
              <a:t>	del </a:t>
            </a:r>
            <a:r>
              <a:rPr lang="en-US" dirty="0" err="1">
                <a:latin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helloworld.o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22592" y="5006275"/>
            <a:ext cx="2156360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Запуск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make all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9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Генераторы: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GNU </a:t>
            </a:r>
            <a:r>
              <a:rPr lang="en-US" dirty="0" err="1"/>
              <a:t>Autotools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7543" y="3118165"/>
            <a:ext cx="5728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cmake_minimum_required</a:t>
            </a:r>
            <a:r>
              <a:rPr lang="en-US" dirty="0">
                <a:latin typeface="Consolas" panose="020B0609020204030204" pitchFamily="49" charset="0"/>
              </a:rPr>
              <a:t>(VERSION 3.5)</a:t>
            </a:r>
          </a:p>
          <a:p>
            <a:r>
              <a:rPr lang="en-US" dirty="0">
                <a:latin typeface="Consolas" panose="020B0609020204030204" pitchFamily="49" charset="0"/>
              </a:rPr>
              <a:t>project(HelloWorld CXX)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add_executable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</a:rPr>
              <a:t> helloworld.cpp)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7543" y="2347275"/>
            <a:ext cx="121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CMake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82" y="1593129"/>
            <a:ext cx="2607934" cy="47399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501786" y="1495761"/>
            <a:ext cx="2428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GNU </a:t>
            </a:r>
            <a:r>
              <a:rPr lang="en-US" sz="2800" b="1" dirty="0" err="1"/>
              <a:t>Autotools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8878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Make-based</a:t>
            </a:r>
          </a:p>
          <a:p>
            <a:pPr lvl="1"/>
            <a:r>
              <a:rPr lang="en-US" dirty="0"/>
              <a:t>Make, </a:t>
            </a:r>
            <a:r>
              <a:rPr lang="en-US" dirty="0" err="1"/>
              <a:t>nmake</a:t>
            </a:r>
            <a:r>
              <a:rPr lang="en-US" dirty="0"/>
              <a:t>, </a:t>
            </a:r>
            <a:r>
              <a:rPr lang="ru-RU" dirty="0"/>
              <a:t>…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Ant / </a:t>
            </a:r>
            <a:r>
              <a:rPr lang="en-US" dirty="0" err="1"/>
              <a:t>NAnt</a:t>
            </a:r>
            <a:endParaRPr lang="en-US" dirty="0"/>
          </a:p>
          <a:p>
            <a:pPr lvl="1"/>
            <a:r>
              <a:rPr lang="en-US" dirty="0"/>
              <a:t>Maven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20911" y="3907213"/>
            <a:ext cx="708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https://en.wikipedia.org/wiki/List_of_build_automation_software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02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64036" y="1527193"/>
            <a:ext cx="10927237" cy="46166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&lt;?xml version="1.0"?&gt;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 intermediate files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 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clobber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 all artifact files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hello.jar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 the Java source code to class files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javac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srcdir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destdir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a Jar file for the application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jar 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destfile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hello.jar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fileset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**/*.class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manifest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attribute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Main-Class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HelloProgram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manifest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jar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/ </a:t>
            </a:r>
            <a:r>
              <a:rPr lang="en-US" dirty="0" err="1"/>
              <a:t>NAnt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63357" y="1591599"/>
            <a:ext cx="6096000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4.0.0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com.mycompany.app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my-app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junit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junit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3.8.1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scope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scope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4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93216" y="1430805"/>
            <a:ext cx="8405567" cy="5047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ru-RU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u-RU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less</a:t>
            </a:r>
            <a:r>
              <a:rPr lang="ru-RU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'./client/styles/*.less'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less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paths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join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dirname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'client'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'styles'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)]}))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/styles'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refresh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emberate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'./client/.index.js'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bundle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//Pass desired output filename to vinyl-source-stream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'application.js'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 piping stream to tasks</a:t>
            </a:r>
            <a:r>
              <a:rPr lang="en-US" sz="14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/scripts/'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pipe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refresh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'watch'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watch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'./client/styles/*.less'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watch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'./client/**/*.{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js,hbs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gulp</a:t>
            </a:r>
            <a:r>
              <a:rPr lang="en-US" sz="14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'default'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'less'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browserify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'watch'</a:t>
            </a:r>
            <a:r>
              <a:rPr lang="en-US" sz="1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7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MSBuild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22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MSBuild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Назначение</a:t>
            </a:r>
          </a:p>
          <a:p>
            <a:pPr lvl="1"/>
            <a:r>
              <a:rPr lang="ru-RU" dirty="0"/>
              <a:t>Сборка</a:t>
            </a:r>
            <a:endParaRPr lang="en-US" dirty="0"/>
          </a:p>
          <a:p>
            <a:pPr lvl="2"/>
            <a:r>
              <a:rPr lang="ru-RU" dirty="0"/>
              <a:t>из командной строки (</a:t>
            </a:r>
            <a:r>
              <a:rPr lang="en-US" dirty="0"/>
              <a:t>msbuild.exe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из </a:t>
            </a:r>
            <a:r>
              <a:rPr lang="en-US" dirty="0"/>
              <a:t>VS</a:t>
            </a:r>
          </a:p>
          <a:p>
            <a:pPr lvl="2"/>
            <a:r>
              <a:rPr lang="ru-RU" dirty="0"/>
              <a:t>в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(команды </a:t>
            </a:r>
            <a:r>
              <a:rPr lang="en-US" dirty="0" err="1"/>
              <a:t>dotnet</a:t>
            </a:r>
            <a:r>
              <a:rPr lang="en-US" dirty="0"/>
              <a:t> build, </a:t>
            </a:r>
            <a:r>
              <a:rPr lang="en-US" dirty="0" err="1"/>
              <a:t>dotnet</a:t>
            </a:r>
            <a:r>
              <a:rPr lang="en-US" dirty="0"/>
              <a:t> run</a:t>
            </a:r>
            <a:r>
              <a:rPr lang="ru-RU" dirty="0"/>
              <a:t>, …)</a:t>
            </a:r>
          </a:p>
          <a:p>
            <a:pPr lvl="1"/>
            <a:r>
              <a:rPr lang="ru-RU" dirty="0"/>
              <a:t>Формат файла </a:t>
            </a:r>
            <a:r>
              <a:rPr lang="en-US" dirty="0"/>
              <a:t>MSBuild</a:t>
            </a:r>
            <a:r>
              <a:rPr lang="ru-RU" dirty="0"/>
              <a:t> == файл  проекта для </a:t>
            </a:r>
            <a:r>
              <a:rPr lang="en-US" dirty="0"/>
              <a:t>VS </a:t>
            </a:r>
          </a:p>
          <a:p>
            <a:pPr lvl="2"/>
            <a:r>
              <a:rPr lang="ru-RU" dirty="0"/>
              <a:t>в основном </a:t>
            </a:r>
            <a:r>
              <a:rPr lang="en-US" dirty="0" err="1"/>
              <a:t>.Net</a:t>
            </a:r>
            <a:r>
              <a:rPr lang="ru-RU" dirty="0"/>
              <a:t>, но не только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Распространение </a:t>
            </a:r>
          </a:p>
          <a:p>
            <a:pPr lvl="1"/>
            <a:r>
              <a:rPr lang="ru-RU" dirty="0"/>
              <a:t>Как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r>
              <a:rPr lang="ru-RU" dirty="0"/>
              <a:t> (представлен в версии </a:t>
            </a:r>
            <a:r>
              <a:rPr lang="en-US" dirty="0"/>
              <a:t>2.0</a:t>
            </a:r>
            <a:r>
              <a:rPr lang="ru-RU" dirty="0"/>
              <a:t> до 4.5.2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Отдельный пакет </a:t>
            </a:r>
          </a:p>
          <a:p>
            <a:pPr lvl="1"/>
            <a:r>
              <a:rPr lang="ru-RU" dirty="0"/>
              <a:t>Часть </a:t>
            </a:r>
            <a:r>
              <a:rPr lang="en-US" dirty="0"/>
              <a:t>Visual Studio </a:t>
            </a:r>
            <a:r>
              <a:rPr lang="ru-RU" dirty="0"/>
              <a:t>и </a:t>
            </a:r>
            <a:r>
              <a:rPr lang="en-US" dirty="0" err="1"/>
              <a:t>Dotnet</a:t>
            </a:r>
            <a:r>
              <a:rPr lang="en-US" dirty="0"/>
              <a:t> Core SDK</a:t>
            </a:r>
          </a:p>
          <a:p>
            <a:pPr lvl="1"/>
            <a:endParaRPr lang="en-US" dirty="0"/>
          </a:p>
          <a:p>
            <a:r>
              <a:rPr lang="en-US" dirty="0"/>
              <a:t>Open Source </a:t>
            </a:r>
            <a:r>
              <a:rPr lang="en-US" dirty="0">
                <a:hlinkClick r:id="rId3"/>
              </a:rPr>
              <a:t>https://github.com/dotnet/msbuild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12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2648" y="320223"/>
            <a:ext cx="7961844" cy="64063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DefaultTargets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http://schemas.microsoft.com/developer/msbuild/2003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ToolsVersion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4.0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Condition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'$(Configuration)' == ''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Debug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Condition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'$(Platform)' == ''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AnyCPU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Platform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8.0.50727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ProjectGuid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{5821977D-AC2C-4912-BCD0-6E6B1A756167}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ProjectGuid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RootNamespace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Wintellect.PowerCollections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RootNamespace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System.Xml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Algorithms.cs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AssemblyInfo.cs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Bag.cs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CollectionBase.cs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Deque.cs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DictionaryBase.cs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Hash.cs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ListBase.cs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MSBuildBinPath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)\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Microsoft.CSHARP.Targets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3132" y="291698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XML-based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NAnt</a:t>
            </a:r>
            <a:r>
              <a:rPr lang="en-US" sz="3200" dirty="0"/>
              <a:t>-like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3567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MSBuild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1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Общие понятия процесса сборки</a:t>
            </a:r>
          </a:p>
          <a:p>
            <a:r>
              <a:rPr lang="ru-RU" dirty="0"/>
              <a:t>Элементы </a:t>
            </a:r>
            <a:r>
              <a:rPr lang="en-US" dirty="0"/>
              <a:t>MSBuild</a:t>
            </a:r>
          </a:p>
          <a:p>
            <a:r>
              <a:rPr lang="ru-RU" dirty="0"/>
              <a:t>Использование и расширение </a:t>
            </a:r>
            <a:r>
              <a:rPr lang="en-US" dirty="0"/>
              <a:t>MSBuild</a:t>
            </a:r>
            <a:endParaRPr lang="ru-RU" dirty="0"/>
          </a:p>
          <a:p>
            <a:r>
              <a:rPr lang="en-US" dirty="0"/>
              <a:t>SDK-based </a:t>
            </a:r>
            <a:r>
              <a:rPr lang="ru-RU" dirty="0"/>
              <a:t>проекты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MSBuild</a:t>
            </a:r>
            <a:r>
              <a:rPr lang="ru-RU" dirty="0"/>
              <a:t>… почти как </a:t>
            </a:r>
            <a:r>
              <a:rPr lang="en-US" dirty="0"/>
              <a:t>Lisp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 и задачи (</a:t>
            </a:r>
            <a:r>
              <a:rPr lang="en-US" dirty="0"/>
              <a:t>Target and Tasks)</a:t>
            </a:r>
          </a:p>
          <a:p>
            <a:r>
              <a:rPr lang="ru-RU" dirty="0"/>
              <a:t>Свойства и элементы списков (</a:t>
            </a:r>
            <a:r>
              <a:rPr lang="en-US" dirty="0"/>
              <a:t>Properties and Items)</a:t>
            </a:r>
          </a:p>
          <a:p>
            <a:endParaRPr lang="en-US" dirty="0"/>
          </a:p>
          <a:p>
            <a:r>
              <a:rPr lang="ru-RU" dirty="0"/>
              <a:t>Метаданные </a:t>
            </a:r>
            <a:r>
              <a:rPr lang="en-US" dirty="0"/>
              <a:t>Items</a:t>
            </a:r>
          </a:p>
          <a:p>
            <a:r>
              <a:rPr lang="ru-RU" dirty="0"/>
              <a:t>Трансформации списков и метаданных</a:t>
            </a:r>
          </a:p>
          <a:p>
            <a:r>
              <a:rPr lang="ru-RU" dirty="0"/>
              <a:t>Условное исполнение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40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and Tasks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  <a:p>
            <a:pPr lvl="1"/>
            <a:r>
              <a:rPr lang="en-US" dirty="0"/>
              <a:t>Target #1</a:t>
            </a:r>
            <a:endParaRPr lang="ru-RU" dirty="0"/>
          </a:p>
          <a:p>
            <a:pPr lvl="2"/>
            <a:r>
              <a:rPr lang="en-US" dirty="0"/>
              <a:t>Task A</a:t>
            </a:r>
          </a:p>
          <a:p>
            <a:pPr lvl="2"/>
            <a:r>
              <a:rPr lang="en-US" dirty="0"/>
              <a:t>Task B</a:t>
            </a:r>
          </a:p>
          <a:p>
            <a:pPr lvl="2"/>
            <a:r>
              <a:rPr lang="ru-RU" dirty="0"/>
              <a:t>…</a:t>
            </a:r>
            <a:endParaRPr lang="en-US" dirty="0"/>
          </a:p>
          <a:p>
            <a:pPr lvl="1"/>
            <a:r>
              <a:rPr lang="en-US" dirty="0"/>
              <a:t>Target #2</a:t>
            </a:r>
            <a:endParaRPr lang="ru-RU" dirty="0"/>
          </a:p>
          <a:p>
            <a:pPr lvl="2"/>
            <a:r>
              <a:rPr lang="ru-RU" dirty="0"/>
              <a:t>…</a:t>
            </a:r>
            <a:endParaRPr lang="en-US" dirty="0"/>
          </a:p>
          <a:p>
            <a:pPr lvl="1"/>
            <a:r>
              <a:rPr lang="ru-RU" dirty="0"/>
              <a:t>…</a:t>
            </a:r>
            <a:endParaRPr lang="en-US" dirty="0"/>
          </a:p>
          <a:p>
            <a:pPr lvl="1"/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02" y="2441896"/>
            <a:ext cx="28575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3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Targets and Tasks</a:t>
            </a:r>
            <a:r>
              <a:rPr lang="ru-RU"/>
              <a:t>. Пример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570348" y="1428916"/>
            <a:ext cx="7633188" cy="5262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DefaultTargets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3"/>
              </a:rPr>
              <a:t>http://schemas.microsoft.com/developer/msbuild/2003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ToolsVersion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RemoveDir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Releases\Release_0.0.1.0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 Projects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Importance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MSBuild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Source\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PowerCollections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PowerCollections.csproj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Configuration=Release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MSBuild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docbuild.shfbproj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Configuration=Release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 Results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Importance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Source\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PowerCollections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\bin\Release\PowerCollections.dll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DestinationFolder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Releases\Release_0.0.1.0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SourceFiles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Help\Documentation.chm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DestinationFolder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Releases\Release_0.0.1.0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38200" y="1624287"/>
            <a:ext cx="1828800" cy="495300"/>
          </a:xfrm>
          <a:prstGeom prst="wedgeRoundRectCallout">
            <a:avLst>
              <a:gd name="adj1" fmla="val 131043"/>
              <a:gd name="adj2" fmla="val -282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«Шапка» проекта 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38200" y="2352867"/>
            <a:ext cx="904875" cy="495300"/>
          </a:xfrm>
          <a:prstGeom prst="wedgeRoundRectCallout">
            <a:avLst>
              <a:gd name="adj1" fmla="val 264469"/>
              <a:gd name="adj2" fmla="val -236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Цель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3027709"/>
            <a:ext cx="914400" cy="495300"/>
          </a:xfrm>
          <a:prstGeom prst="wedgeRoundRectCallout">
            <a:avLst>
              <a:gd name="adj1" fmla="val 266504"/>
              <a:gd name="adj2" fmla="val 234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Цель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351848" y="3935385"/>
            <a:ext cx="800100" cy="495300"/>
          </a:xfrm>
          <a:prstGeom prst="wedgeRoundRectCallout">
            <a:avLst>
              <a:gd name="adj1" fmla="val 148848"/>
              <a:gd name="adj2" fmla="val -418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Задача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351848" y="4664412"/>
            <a:ext cx="800100" cy="495300"/>
          </a:xfrm>
          <a:prstGeom prst="wedgeRoundRectCallout">
            <a:avLst>
              <a:gd name="adj1" fmla="val 145795"/>
              <a:gd name="adj2" fmla="val -125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Задача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361373" y="5369437"/>
            <a:ext cx="790575" cy="495300"/>
          </a:xfrm>
          <a:prstGeom prst="wedgeRoundRectCallout">
            <a:avLst>
              <a:gd name="adj1" fmla="val 143096"/>
              <a:gd name="adj2" fmla="val -713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Задача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06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/>
              <a:t>Общие (встроенные)</a:t>
            </a:r>
            <a:endParaRPr lang="en-US" dirty="0"/>
          </a:p>
          <a:p>
            <a:pPr lvl="1"/>
            <a:r>
              <a:rPr lang="en-US" dirty="0"/>
              <a:t>Copy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Exec</a:t>
            </a:r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/>
              <a:t>MSBuild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Проект-специфичные</a:t>
            </a:r>
            <a:endParaRPr lang="en-US" dirty="0"/>
          </a:p>
          <a:p>
            <a:pPr lvl="1"/>
            <a:r>
              <a:rPr lang="en-US" dirty="0" err="1"/>
              <a:t>AspNetCompiler</a:t>
            </a:r>
            <a:endParaRPr lang="en-US" dirty="0"/>
          </a:p>
          <a:p>
            <a:pPr lvl="1"/>
            <a:r>
              <a:rPr lang="en-US" dirty="0" err="1"/>
              <a:t>Csc</a:t>
            </a:r>
            <a:endParaRPr lang="en-US" dirty="0"/>
          </a:p>
          <a:p>
            <a:pPr lvl="1"/>
            <a:r>
              <a:rPr lang="en-US" dirty="0" err="1"/>
              <a:t>CreateCSharpManifestResourceName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35731" y="5338897"/>
            <a:ext cx="7972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https://learn.microsoft.com/en-us/visualstudio/msbuild/msbuild-task-reference</a:t>
            </a:r>
            <a:r>
              <a:rPr lang="ru-RU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16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выполнением </a:t>
            </a:r>
            <a:r>
              <a:rPr lang="en-US" dirty="0"/>
              <a:t>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(в шапке проекта)</a:t>
            </a:r>
            <a:endParaRPr lang="en-US" dirty="0"/>
          </a:p>
          <a:p>
            <a:pPr lvl="1"/>
            <a:r>
              <a:rPr lang="ru-RU" dirty="0"/>
              <a:t>иначе только указывать явно из командной строки</a:t>
            </a:r>
          </a:p>
          <a:p>
            <a:pPr lvl="1"/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Зависимости между </a:t>
            </a:r>
            <a:r>
              <a:rPr lang="en-US" dirty="0"/>
              <a:t>targets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Явный вызов – задача </a:t>
            </a:r>
            <a:r>
              <a:rPr lang="en-US" dirty="0" err="1"/>
              <a:t>CallTarget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1363" y="2747820"/>
            <a:ext cx="681513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DefaultTargets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0" y="2896751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1363" y="4301848"/>
            <a:ext cx="658177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DependsOnTargets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BeforeBuild;CoreBuild;AfterBuild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4313436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1363" y="5657830"/>
            <a:ext cx="6474677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CallOtherTargets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CallTarget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87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Первый скрипт сборки</a:t>
            </a:r>
          </a:p>
        </p:txBody>
      </p:sp>
    </p:spTree>
    <p:extLst>
      <p:ext uri="{BB962C8B-B14F-4D97-AF65-F5344CB8AC3E}">
        <p14:creationId xmlns:p14="http://schemas.microsoft.com/office/powerpoint/2010/main" val="221545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r>
              <a:rPr lang="ru-RU" dirty="0"/>
              <a:t>: «переменные» скрипта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5323" y="2122630"/>
            <a:ext cx="7239000" cy="4031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Debug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Release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PrintConfig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Config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$(Configuration)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5" name="Rounded Rectangular Callout 6"/>
          <p:cNvSpPr/>
          <p:nvPr/>
        </p:nvSpPr>
        <p:spPr>
          <a:xfrm>
            <a:off x="266835" y="2774751"/>
            <a:ext cx="1478076" cy="495300"/>
          </a:xfrm>
          <a:prstGeom prst="wedgeRoundRectCallout">
            <a:avLst>
              <a:gd name="adj1" fmla="val 154694"/>
              <a:gd name="adj2" fmla="val 14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Объявление и означивание</a:t>
            </a:r>
            <a:endParaRPr lang="en-US" sz="1200" dirty="0"/>
          </a:p>
        </p:txBody>
      </p:sp>
      <p:sp>
        <p:nvSpPr>
          <p:cNvPr id="6" name="Rounded Rectangular Callout 7"/>
          <p:cNvSpPr/>
          <p:nvPr/>
        </p:nvSpPr>
        <p:spPr>
          <a:xfrm>
            <a:off x="10410739" y="3939697"/>
            <a:ext cx="1309556" cy="495300"/>
          </a:xfrm>
          <a:prstGeom prst="wedgeRoundRectCallout">
            <a:avLst>
              <a:gd name="adj1" fmla="val -218879"/>
              <a:gd name="adj2" fmla="val 1765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Использование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66835" y="3421939"/>
            <a:ext cx="1478076" cy="495300"/>
          </a:xfrm>
          <a:prstGeom prst="wedgeRoundRectCallout">
            <a:avLst>
              <a:gd name="adj1" fmla="val 152991"/>
              <a:gd name="adj2" fmla="val 573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Объявление и означивание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21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</a:t>
            </a:r>
            <a:r>
              <a:rPr lang="ru-RU" dirty="0"/>
              <a:t>: коллекции значений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14794" y="684722"/>
            <a:ext cx="3272406" cy="2444371"/>
          </a:xfrm>
        </p:spPr>
        <p:txBody>
          <a:bodyPr/>
          <a:lstStyle/>
          <a:p>
            <a:r>
              <a:rPr lang="ru-RU" dirty="0"/>
              <a:t>файлы</a:t>
            </a:r>
          </a:p>
          <a:p>
            <a:r>
              <a:rPr lang="ru-RU" dirty="0"/>
              <a:t>произвольные значения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532079" y="2436197"/>
            <a:ext cx="7485076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D:\Projects\_old\**\*.*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windir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)\Temp\*.*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Exclude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*.txt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1;2;4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@(Compile)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835" y="2774750"/>
            <a:ext cx="1478076" cy="631179"/>
          </a:xfrm>
          <a:prstGeom prst="wedgeRoundRectCallout">
            <a:avLst>
              <a:gd name="adj1" fmla="val 138235"/>
              <a:gd name="adj2" fmla="val 732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Файлы на произвольную глубину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0410739" y="3939697"/>
            <a:ext cx="1309556" cy="495300"/>
          </a:xfrm>
          <a:prstGeom prst="wedgeRoundRectCallout">
            <a:avLst>
              <a:gd name="adj1" fmla="val -377747"/>
              <a:gd name="adj2" fmla="val 1630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Использование</a:t>
            </a:r>
            <a:endParaRPr lang="en-US" sz="1200" dirty="0"/>
          </a:p>
        </p:txBody>
      </p:sp>
      <p:sp>
        <p:nvSpPr>
          <p:cNvPr id="9" name="Rounded Rectangular Callout 6"/>
          <p:cNvSpPr/>
          <p:nvPr/>
        </p:nvSpPr>
        <p:spPr>
          <a:xfrm>
            <a:off x="266835" y="3547774"/>
            <a:ext cx="1478076" cy="495300"/>
          </a:xfrm>
          <a:prstGeom prst="wedgeRoundRectCallout">
            <a:avLst>
              <a:gd name="adj1" fmla="val 130289"/>
              <a:gd name="adj2" fmla="val 133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Файлы из </a:t>
            </a:r>
            <a:r>
              <a:rPr lang="en-US" sz="1200" dirty="0"/>
              <a:t>Temp</a:t>
            </a:r>
            <a:r>
              <a:rPr lang="ru-RU" sz="1200" dirty="0"/>
              <a:t>, кроме </a:t>
            </a:r>
            <a:r>
              <a:rPr lang="en-US" sz="1200" dirty="0"/>
              <a:t>*.txt</a:t>
            </a:r>
          </a:p>
        </p:txBody>
      </p:sp>
      <p:sp>
        <p:nvSpPr>
          <p:cNvPr id="10" name="Rounded Rectangular Callout 6"/>
          <p:cNvSpPr/>
          <p:nvPr/>
        </p:nvSpPr>
        <p:spPr>
          <a:xfrm>
            <a:off x="266835" y="4184919"/>
            <a:ext cx="1478076" cy="495300"/>
          </a:xfrm>
          <a:prstGeom prst="wedgeRoundRectCallout">
            <a:avLst>
              <a:gd name="adj1" fmla="val 133694"/>
              <a:gd name="adj2" fmla="val -6796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Три числа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90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Properties </a:t>
            </a:r>
            <a:r>
              <a:rPr lang="ru-RU" dirty="0"/>
              <a:t>и </a:t>
            </a:r>
            <a:r>
              <a:rPr lang="en-US" dirty="0"/>
              <a:t>Items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01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</a:t>
            </a:r>
            <a:r>
              <a:rPr lang="en-US" dirty="0"/>
              <a:t>property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ru-RU" dirty="0"/>
              <a:t>Встроенные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MSBuildProjectFile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/>
              <a:t>, </a:t>
            </a: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MSBuildExtensionsPath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/>
              <a:t>, …</a:t>
            </a:r>
          </a:p>
          <a:p>
            <a:pPr lvl="1"/>
            <a:r>
              <a:rPr lang="ru-RU" dirty="0"/>
              <a:t>Статья в </a:t>
            </a:r>
            <a:r>
              <a:rPr lang="en-US" dirty="0"/>
              <a:t>MSDN </a:t>
            </a:r>
            <a:r>
              <a:rPr lang="en-US" dirty="0">
                <a:hlinkClick r:id="rId3"/>
              </a:rPr>
              <a:t>MSBuild Reserved Properties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Используемые в стандартных проектах </a:t>
            </a:r>
            <a:r>
              <a:rPr lang="en-US" dirty="0"/>
              <a:t>VS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NoStdLib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OutputPath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OutputType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/>
              <a:t>…</a:t>
            </a:r>
            <a:endParaRPr lang="en-US" dirty="0"/>
          </a:p>
          <a:p>
            <a:pPr lvl="1"/>
            <a:r>
              <a:rPr lang="ru-RU" dirty="0"/>
              <a:t>Статья в </a:t>
            </a:r>
            <a:r>
              <a:rPr lang="en-US" dirty="0"/>
              <a:t>MSDN </a:t>
            </a:r>
            <a:r>
              <a:rPr lang="en-US" dirty="0">
                <a:hlinkClick r:id="rId4"/>
              </a:rPr>
              <a:t>Common MSBuild Project Properties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Переменные среды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&lt;Message Text="$(</a:t>
            </a:r>
            <a:r>
              <a:rPr lang="en-US" dirty="0" err="1">
                <a:latin typeface="Consolas" panose="020B0609020204030204" pitchFamily="49" charset="0"/>
              </a:rPr>
              <a:t>ProgramFiles</a:t>
            </a:r>
            <a:r>
              <a:rPr lang="en-US" dirty="0">
                <a:latin typeface="Consolas" panose="020B0609020204030204" pitchFamily="49" charset="0"/>
              </a:rPr>
              <a:t>), $(</a:t>
            </a:r>
            <a:r>
              <a:rPr lang="en-US" dirty="0" err="1">
                <a:latin typeface="Consolas" panose="020B0609020204030204" pitchFamily="49" charset="0"/>
              </a:rPr>
              <a:t>Windir</a:t>
            </a:r>
            <a:r>
              <a:rPr lang="en-US" dirty="0">
                <a:latin typeface="Consolas" panose="020B0609020204030204" pitchFamily="49" charset="0"/>
              </a:rPr>
              <a:t>)" /&gt;</a:t>
            </a:r>
          </a:p>
          <a:p>
            <a:endParaRPr lang="ru-RU" dirty="0"/>
          </a:p>
          <a:p>
            <a:r>
              <a:rPr lang="ru-RU" dirty="0"/>
              <a:t>Из командной строки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msbuild</a:t>
            </a:r>
            <a:r>
              <a:rPr lang="en-US" dirty="0">
                <a:latin typeface="Consolas" panose="020B0609020204030204" pitchFamily="49" charset="0"/>
              </a:rPr>
              <a:t> MSBuild1.xml /</a:t>
            </a:r>
            <a:r>
              <a:rPr lang="en-US" dirty="0" err="1">
                <a:latin typeface="Consolas" panose="020B0609020204030204" pitchFamily="49" charset="0"/>
              </a:rPr>
              <a:t>p:Configuration</a:t>
            </a:r>
            <a:r>
              <a:rPr lang="en-US" dirty="0">
                <a:latin typeface="Consolas" panose="020B0609020204030204" pitchFamily="49" charset="0"/>
              </a:rPr>
              <a:t>=Debug</a:t>
            </a:r>
          </a:p>
          <a:p>
            <a:pPr lvl="1"/>
            <a:endParaRPr lang="en-US" dirty="0"/>
          </a:p>
          <a:p>
            <a:r>
              <a:rPr lang="ru-RU" dirty="0"/>
              <a:t>Статические методы </a:t>
            </a:r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CurrentDate</a:t>
            </a:r>
            <a:r>
              <a:rPr lang="en-US" dirty="0">
                <a:latin typeface="Consolas" panose="020B0609020204030204" pitchFamily="49" charset="0"/>
              </a:rPr>
              <a:t>&gt;$([</a:t>
            </a:r>
            <a:r>
              <a:rPr lang="en-US" dirty="0" err="1">
                <a:latin typeface="Consolas" panose="020B0609020204030204" pitchFamily="49" charset="0"/>
              </a:rPr>
              <a:t>System.DateTime</a:t>
            </a:r>
            <a:r>
              <a:rPr lang="en-US" dirty="0">
                <a:latin typeface="Consolas" panose="020B0609020204030204" pitchFamily="49" charset="0"/>
              </a:rPr>
              <a:t>]::</a:t>
            </a:r>
            <a:r>
              <a:rPr lang="en-US" dirty="0" err="1">
                <a:latin typeface="Consolas" panose="020B0609020204030204" pitchFamily="49" charset="0"/>
              </a:rPr>
              <a:t>Now.ToString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yyyyMMdd</a:t>
            </a:r>
            <a:r>
              <a:rPr lang="en-US" dirty="0">
                <a:latin typeface="Consolas" panose="020B0609020204030204" pitchFamily="49" charset="0"/>
              </a:rPr>
              <a:t>"))&lt;/</a:t>
            </a:r>
            <a:r>
              <a:rPr lang="en-US" dirty="0" err="1">
                <a:latin typeface="Consolas" panose="020B0609020204030204" pitchFamily="49" charset="0"/>
              </a:rPr>
              <a:t>CurrentDate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3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 и понятия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Формирование </a:t>
            </a:r>
            <a:r>
              <a:rPr lang="en-US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Атрибуты </a:t>
            </a:r>
            <a:r>
              <a:rPr lang="en-US" dirty="0"/>
              <a:t>Include</a:t>
            </a:r>
            <a:r>
              <a:rPr lang="ru-RU" dirty="0"/>
              <a:t> и</a:t>
            </a:r>
            <a:r>
              <a:rPr lang="en-US" dirty="0"/>
              <a:t> Exclude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Указание значений</a:t>
            </a:r>
          </a:p>
          <a:p>
            <a:pPr lvl="1"/>
            <a:r>
              <a:rPr lang="ru-RU" dirty="0"/>
              <a:t>перечисление через «</a:t>
            </a:r>
            <a:r>
              <a:rPr lang="en-US" dirty="0"/>
              <a:t>;</a:t>
            </a:r>
            <a:r>
              <a:rPr lang="ru-RU" dirty="0"/>
              <a:t>»</a:t>
            </a:r>
          </a:p>
          <a:p>
            <a:pPr lvl="1"/>
            <a:r>
              <a:rPr lang="en-US" dirty="0"/>
              <a:t>wildcards: *, ?, **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Используемые в проектах </a:t>
            </a:r>
            <a:r>
              <a:rPr lang="en-US" dirty="0"/>
              <a:t>VS</a:t>
            </a:r>
          </a:p>
          <a:p>
            <a:pPr lvl="1"/>
            <a:r>
              <a:rPr lang="en-US" dirty="0"/>
              <a:t>@(Reference), @(Compile), @(</a:t>
            </a:r>
            <a:r>
              <a:rPr lang="en-US" dirty="0" err="1"/>
              <a:t>EmbeddedResource</a:t>
            </a:r>
            <a:r>
              <a:rPr lang="en-US" dirty="0"/>
              <a:t>), </a:t>
            </a:r>
            <a:r>
              <a:rPr lang="ru-RU" dirty="0"/>
              <a:t>…</a:t>
            </a:r>
          </a:p>
          <a:p>
            <a:pPr lvl="1"/>
            <a:r>
              <a:rPr lang="ru-RU" dirty="0"/>
              <a:t>Статья в </a:t>
            </a:r>
            <a:r>
              <a:rPr lang="en-US" dirty="0"/>
              <a:t>MSDN </a:t>
            </a:r>
            <a:r>
              <a:rPr lang="en-US" dirty="0">
                <a:hlinkClick r:id="rId3"/>
              </a:rPr>
              <a:t>Common MSBuild Project Items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43075" y="234749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9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900" dirty="0">
                <a:solidFill>
                  <a:srgbClr val="A31515"/>
                </a:solidFill>
                <a:latin typeface="Consolas"/>
              </a:rPr>
              <a:t>Compile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9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windir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)\Temp\*.*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 </a:t>
            </a:r>
            <a:endParaRPr lang="ru-RU" sz="1900" dirty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ru-RU" sz="1900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Exclude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*.txt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5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Обработка результатов </a:t>
            </a:r>
            <a:r>
              <a:rPr lang="en-US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Подтэг</a:t>
            </a:r>
            <a:r>
              <a:rPr lang="ru-RU" dirty="0"/>
              <a:t> </a:t>
            </a:r>
            <a:r>
              <a:rPr lang="en-US" dirty="0"/>
              <a:t>&lt;Output&gt;</a:t>
            </a:r>
          </a:p>
          <a:p>
            <a:pPr lvl="1"/>
            <a:r>
              <a:rPr lang="en-US" dirty="0" err="1"/>
              <a:t>TaskParameter</a:t>
            </a:r>
            <a:r>
              <a:rPr lang="ru-RU" dirty="0"/>
              <a:t> – что сохранить</a:t>
            </a:r>
            <a:endParaRPr lang="en-US" dirty="0"/>
          </a:p>
          <a:p>
            <a:pPr lvl="1"/>
            <a:r>
              <a:rPr lang="en-US" dirty="0" err="1"/>
              <a:t>ItemName</a:t>
            </a:r>
            <a:r>
              <a:rPr lang="en-US" dirty="0"/>
              <a:t>/</a:t>
            </a:r>
            <a:r>
              <a:rPr lang="en-US" dirty="0" err="1"/>
              <a:t>PropertyName</a:t>
            </a:r>
            <a:r>
              <a:rPr lang="en-US" dirty="0"/>
              <a:t> – </a:t>
            </a:r>
            <a:r>
              <a:rPr lang="ru-RU" dirty="0"/>
              <a:t>куда сохранить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9300" y="3401737"/>
            <a:ext cx="8153400" cy="2893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MakeProject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Copy sources...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Importance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high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Copy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SourceFiles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@(Compile)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DestinationFolder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OutputPath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)\sources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Output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 </a:t>
            </a:r>
            <a:endParaRPr lang="ru-RU" sz="1400" b="1" dirty="0">
              <a:solidFill>
                <a:srgbClr val="0000FF"/>
              </a:solidFill>
              <a:latin typeface="Consolas"/>
            </a:endParaRPr>
          </a:p>
          <a:p>
            <a:r>
              <a:rPr lang="ru-RU" sz="1400" b="1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</a:rPr>
              <a:t>ItemName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SrcFiles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 </a:t>
            </a:r>
            <a:endParaRPr lang="ru-RU" sz="1400" b="1" dirty="0">
              <a:solidFill>
                <a:srgbClr val="0000FF"/>
              </a:solidFill>
              <a:latin typeface="Consolas"/>
            </a:endParaRPr>
          </a:p>
          <a:p>
            <a:r>
              <a:rPr lang="ru-RU" sz="1400" b="1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</a:rPr>
              <a:t>TaskParameter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CopiedFiles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«</a:t>
            </a:r>
            <a:endParaRPr lang="ru-RU" sz="1400" b="1" dirty="0">
              <a:solidFill>
                <a:prstClr val="black"/>
              </a:solidFill>
              <a:latin typeface="Consolas"/>
            </a:endParaRPr>
          </a:p>
          <a:p>
            <a:r>
              <a:rPr lang="ru-RU" sz="1400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/&gt;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Copy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ru-RU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Copy completed: @(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SrcFiles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Importance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high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086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Items</a:t>
            </a:r>
            <a:r>
              <a:rPr lang="ru-RU" dirty="0"/>
              <a:t>, </a:t>
            </a:r>
            <a:r>
              <a:rPr lang="en-US" dirty="0"/>
              <a:t>Properties</a:t>
            </a:r>
            <a:r>
              <a:rPr lang="ru-RU" dirty="0"/>
              <a:t> </a:t>
            </a:r>
            <a:r>
              <a:rPr lang="en-US" dirty="0"/>
              <a:t>and output parameters</a:t>
            </a:r>
          </a:p>
        </p:txBody>
      </p:sp>
    </p:spTree>
    <p:extLst>
      <p:ext uri="{BB962C8B-B14F-4D97-AF65-F5344CB8AC3E}">
        <p14:creationId xmlns:p14="http://schemas.microsoft.com/office/powerpoint/2010/main" val="265927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Подключение дополнительных </a:t>
            </a:r>
            <a:r>
              <a:rPr lang="en-US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задача – класс </a:t>
            </a:r>
            <a:r>
              <a:rPr lang="en-US" dirty="0" err="1"/>
              <a:t>.Net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Сторонние пакеты</a:t>
            </a:r>
            <a:r>
              <a:rPr lang="en-US" dirty="0"/>
              <a:t> (</a:t>
            </a:r>
            <a:r>
              <a:rPr lang="ru-RU" dirty="0"/>
              <a:t>для </a:t>
            </a:r>
            <a:r>
              <a:rPr lang="en-US" dirty="0" err="1"/>
              <a:t>.Net</a:t>
            </a:r>
            <a:r>
              <a:rPr lang="en-US" dirty="0"/>
              <a:t> Framework)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MSBuild Extension Pack </a:t>
            </a:r>
          </a:p>
          <a:p>
            <a:pPr lvl="2"/>
            <a:r>
              <a:rPr lang="en-US" dirty="0">
                <a:hlinkClick r:id="rId3"/>
              </a:rPr>
              <a:t>https://github.com/mikefourie-zz/MSBuildExtensionPack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MSBuild Community Tasks </a:t>
            </a:r>
          </a:p>
          <a:p>
            <a:pPr lvl="2"/>
            <a:r>
              <a:rPr lang="en-US" dirty="0">
                <a:hlinkClick r:id="rId4"/>
              </a:rPr>
              <a:t>https://github.com/loresoft/msbuildtasks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87336"/>
            <a:ext cx="981302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UsingTask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FF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AssemblyFile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$(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MSBuildExtensionsPath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)\..\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4.7\StyleCop.dll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TaskName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StyleCopTask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29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Условное выполнение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Применим практически ко всем элементам</a:t>
            </a:r>
          </a:p>
          <a:p>
            <a:pPr lvl="1"/>
            <a:r>
              <a:rPr lang="en-US" dirty="0"/>
              <a:t>Properties/Items, </a:t>
            </a:r>
            <a:r>
              <a:rPr lang="en-US" dirty="0" err="1"/>
              <a:t>XXXGroups</a:t>
            </a:r>
            <a:r>
              <a:rPr lang="en-US" dirty="0"/>
              <a:t>, Tasks, Targets, </a:t>
            </a:r>
            <a:r>
              <a:rPr lang="ru-RU" dirty="0"/>
              <a:t>…</a:t>
            </a:r>
          </a:p>
          <a:p>
            <a:r>
              <a:rPr lang="ru-RU" dirty="0"/>
              <a:t>Операторы</a:t>
            </a:r>
          </a:p>
          <a:p>
            <a:pPr lvl="1"/>
            <a:r>
              <a:rPr lang="ru-RU" dirty="0"/>
              <a:t>сравнения: </a:t>
            </a:r>
            <a:r>
              <a:rPr lang="en-US" dirty="0"/>
              <a:t>==, !=, &lt;, &gt;, &lt;=, &gt;=, </a:t>
            </a:r>
          </a:p>
          <a:p>
            <a:pPr lvl="1"/>
            <a:r>
              <a:rPr lang="en-US" dirty="0"/>
              <a:t>Exists</a:t>
            </a:r>
            <a:r>
              <a:rPr lang="ru-RU" dirty="0"/>
              <a:t>(</a:t>
            </a:r>
            <a:r>
              <a:rPr lang="en-US" dirty="0"/>
              <a:t>‘’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/>
              <a:t>HasTrailingSlash</a:t>
            </a:r>
            <a:r>
              <a:rPr lang="en-US" dirty="0"/>
              <a:t>(‘’)</a:t>
            </a:r>
          </a:p>
          <a:p>
            <a:pPr lvl="1"/>
            <a:r>
              <a:rPr lang="en-US" dirty="0"/>
              <a:t>And, Or, !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250" y="4784521"/>
            <a:ext cx="9371201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Condition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'$(Configuration)' == ''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Debug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Условное выполнение. Внешние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 внешних файлов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ru-RU"/>
              <a:t>оглашение по расширениям файлов</a:t>
            </a:r>
            <a:endParaRPr lang="en-US"/>
          </a:p>
          <a:p>
            <a:pPr lvl="1"/>
            <a:r>
              <a:rPr lang="ru-RU"/>
              <a:t>.</a:t>
            </a:r>
            <a:r>
              <a:rPr lang="en-US"/>
              <a:t>XXXproj</a:t>
            </a:r>
            <a:r>
              <a:rPr lang="ru-RU"/>
              <a:t> – файлы проектов</a:t>
            </a:r>
            <a:endParaRPr lang="en-US"/>
          </a:p>
          <a:p>
            <a:pPr lvl="1"/>
            <a:r>
              <a:rPr lang="ru-RU"/>
              <a:t>.</a:t>
            </a:r>
            <a:r>
              <a:rPr lang="en-US"/>
              <a:t>targets – </a:t>
            </a:r>
            <a:r>
              <a:rPr lang="ru-RU"/>
              <a:t>определения целей</a:t>
            </a:r>
            <a:endParaRPr lang="en-US"/>
          </a:p>
          <a:p>
            <a:pPr lvl="1"/>
            <a:r>
              <a:rPr lang="en-US"/>
              <a:t>.props</a:t>
            </a:r>
            <a:r>
              <a:rPr lang="ru-RU"/>
              <a:t> – настройки (</a:t>
            </a:r>
            <a:r>
              <a:rPr lang="en-US"/>
              <a:t>properties</a:t>
            </a:r>
            <a:r>
              <a:rPr lang="ru-RU"/>
              <a:t>,</a:t>
            </a:r>
            <a:r>
              <a:rPr lang="en-US"/>
              <a:t> items</a:t>
            </a:r>
            <a:r>
              <a:rPr lang="ru-RU"/>
              <a:t>)</a:t>
            </a:r>
            <a:endParaRPr lang="en-US"/>
          </a:p>
          <a:p>
            <a:pPr lvl="1"/>
            <a:r>
              <a:rPr lang="en-US"/>
              <a:t>.tasks – </a:t>
            </a:r>
            <a:r>
              <a:rPr lang="ru-RU"/>
              <a:t>файлы, подключающие внешние задачи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347" y="4676864"/>
            <a:ext cx="9626367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FF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Tasks\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Microsoft.Sdc.Common.tasks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$(MSBuildExtensionsPath32)\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\v4.7\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StyleCop.Targets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90853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выполнения скрипта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799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259263-ADA1-4AF0-89B2-FF08E246D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D259263-ADA1-4AF0-89B2-FF08E246D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1A81F1-DA32-4A99-8941-C185F00B60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21A81F1-DA32-4A99-8941-C185F00B60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B5E3C-CF10-4AAB-8E78-657E3D5AB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91B5E3C-CF10-4AAB-8E78-657E3D5AB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E9CBB5-E1EE-47D7-A256-33E30374D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1E9CBB5-E1EE-47D7-A256-33E30374D7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1722D9-2635-4678-B0F2-A2A7C4419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C1722D9-2635-4678-B0F2-A2A7C4419F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C8875E-9343-4726-8C05-22971BDD5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1C8875E-9343-4726-8C05-22971BDD5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F1D07E-A10F-4DDB-BE36-943B5CBA9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6F1D07E-A10F-4DDB-BE36-943B5CBA9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2942F-17EA-44A6-BE10-01A944CED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90C2942F-17EA-44A6-BE10-01A944CED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784C86-0F4B-44F9-AF95-D89451205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64784C86-0F4B-44F9-AF95-D89451205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2A62F5-E99B-4C36-B0FE-CF3C97F6B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E12A62F5-E99B-4C36-B0FE-CF3C97F6BB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DBD55B-D7A0-4F25-BC68-7B6F11FF4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CDBD55B-D7A0-4F25-BC68-7B6F11FF4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Properties and Items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690688"/>
            <a:ext cx="8229600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DefaultTargets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One;Two;Three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Debug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$(Configuration)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Two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b="1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Release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400" b="1" dirty="0" err="1">
                <a:solidFill>
                  <a:srgbClr val="A31515"/>
                </a:solidFill>
                <a:latin typeface="Consolas"/>
              </a:rPr>
              <a:t>PropertyGroup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Three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$(Configuration)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376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и выход цели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274" y="3025293"/>
            <a:ext cx="295449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ru-RU" dirty="0">
                <a:solidFill>
                  <a:srgbClr val="FF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Inputs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srgbClr val="FF0000"/>
                </a:solidFill>
                <a:latin typeface="Consolas"/>
              </a:rPr>
              <a:t> </a:t>
            </a:r>
          </a:p>
          <a:p>
            <a:r>
              <a:rPr lang="ru-RU" dirty="0">
                <a:solidFill>
                  <a:srgbClr val="FF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Outputs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7255" y="1251358"/>
            <a:ext cx="6366546" cy="550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CoreCompile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MSBuildAllProjects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@(Compile);              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CoreCompileResourceInputs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ApplicationIcon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AssemblyOriginatorKeyFile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ReferencePath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CompiledLicenseFile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LinkResource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EmbeddedDocumentation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$(Win32Resource);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$(Win32Manifest);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CustomAdditionalCompileInputs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DocFileItem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IntermediateAssembly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@(_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DebugSymbolsIntermediatePath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$(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NonExistentFile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@(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CustomAdditionalCompileOutputs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351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Build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23421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Build</a:t>
            </a:r>
            <a:r>
              <a:rPr lang="en-US" dirty="0"/>
              <a:t> is the process of converting source code files into standalone software artifact(s) that can be run on a computer, or the result of doing so</a:t>
            </a:r>
          </a:p>
          <a:p>
            <a:pPr algn="r"/>
            <a:r>
              <a:rPr lang="en-US" dirty="0">
                <a:hlinkClick r:id="rId3"/>
              </a:rPr>
              <a:t>Software build - Wikipedia</a:t>
            </a:r>
            <a:endParaRPr lang="ru-RU" dirty="0"/>
          </a:p>
        </p:txBody>
      </p:sp>
      <p:sp>
        <p:nvSpPr>
          <p:cNvPr id="6" name="Блок-схема: несколько документов 5"/>
          <p:cNvSpPr/>
          <p:nvPr/>
        </p:nvSpPr>
        <p:spPr>
          <a:xfrm>
            <a:off x="1619075" y="3582099"/>
            <a:ext cx="1384183" cy="99829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816990" y="3838928"/>
            <a:ext cx="1988191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документ 7"/>
          <p:cNvSpPr/>
          <p:nvPr/>
        </p:nvSpPr>
        <p:spPr>
          <a:xfrm>
            <a:off x="6618913" y="3656059"/>
            <a:ext cx="1384183" cy="85037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.exe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04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целями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9519" y="2840270"/>
            <a:ext cx="38862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ru-RU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	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DependsOnTargets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3382" y="1281420"/>
            <a:ext cx="4953000" cy="54784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CoreBuildDependsOn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BuildOnlySettings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PrepareForBuild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PreBuildEvent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ResolveReferences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PrepareResources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ResolveKeySource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Compile;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ExportWindowsMDFile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UnmanagedUnregistration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GenerateSerializationAssemblies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CreateSatelliteAssemblies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GenerateManifests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GetTargetPath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PrepareForRun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UnmanagedRegistration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IncrementalClean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PostBuildEvent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CoreBuildDependsOn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DependsOnTargets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CoreBuildDependsOn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830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45" y="2353469"/>
            <a:ext cx="2857500" cy="3295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Инъекции в стандартный процесс 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Переопределение </a:t>
            </a:r>
            <a:r>
              <a:rPr lang="en-US"/>
              <a:t>Targets</a:t>
            </a:r>
          </a:p>
          <a:p>
            <a:pPr lvl="1"/>
            <a:r>
              <a:rPr lang="en-US"/>
              <a:t>BeforeBuild</a:t>
            </a:r>
          </a:p>
          <a:p>
            <a:pPr lvl="1"/>
            <a:r>
              <a:rPr lang="en-US"/>
              <a:t>AfterBuild</a:t>
            </a:r>
          </a:p>
          <a:p>
            <a:pPr lvl="1"/>
            <a:endParaRPr lang="en-US"/>
          </a:p>
          <a:p>
            <a:r>
              <a:rPr lang="ru-RU"/>
              <a:t>Переопределение </a:t>
            </a:r>
            <a:r>
              <a:rPr lang="en-US"/>
              <a:t>Properties</a:t>
            </a:r>
          </a:p>
          <a:p>
            <a:pPr lvl="1"/>
            <a:r>
              <a:rPr lang="en-US"/>
              <a:t>$(XXXDependsOn)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1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80824"/>
            <a:ext cx="12192000" cy="6777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BuildT4Runtime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T4ForProcessing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@(T4Runtime)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$([MSBuild]::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('%(T4Runtime.CustomToolNamespace)',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'$(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).%(T4Runtime.RelativeDir)').Replace('\', '.').Trim('.'))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BaseIntermediateOutputPath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)%(T4Runtime.RelativeDir)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BaseIntermediateOutputPath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)%(T4Runtime.RelativeDir)%(T4Runtime.Filename).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g.cs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OutFileName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T4ForProcessing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NewDirs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@(T4ForProcessing -&gt; '%(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)')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NewDirs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Directories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NewDirs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'@(T4ForProcessing)' != ''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WorkingDirectory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ProjectDir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dotnet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tool run t4 %(T4ForProcessing.Identity)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-c %(T4ForProcessing.Namespace).%(T4ForProcessing.FileName) 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-o %(T4ForProcessing.OutFileName)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%(T4ForProcessing.OutFileName)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&lt;/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CoreCompileDependsOn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CoreCompileDependsOn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);BuildT4Runtime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CoreCompileDependsOn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8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 </a:t>
            </a:r>
            <a:r>
              <a:rPr lang="en-US" dirty="0"/>
              <a:t>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2136571"/>
            <a:ext cx="8153400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http://schemas.microsoft.com/developer/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msbuild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/2003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Reference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Reference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Reference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System.Core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@(Reference-&gt;'%(Private)')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1122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 метаданных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Встроенные</a:t>
            </a:r>
          </a:p>
          <a:p>
            <a:pPr lvl="1"/>
            <a:r>
              <a:rPr lang="en-US" dirty="0"/>
              <a:t>%(Filename)</a:t>
            </a:r>
            <a:r>
              <a:rPr lang="ru-RU" dirty="0"/>
              <a:t>, </a:t>
            </a:r>
            <a:r>
              <a:rPr lang="en-US" dirty="0"/>
              <a:t>%(</a:t>
            </a:r>
            <a:r>
              <a:rPr lang="en-US" dirty="0" err="1"/>
              <a:t>RelativeDir</a:t>
            </a:r>
            <a:r>
              <a:rPr lang="en-US" dirty="0"/>
              <a:t>)</a:t>
            </a:r>
            <a:r>
              <a:rPr lang="ru-RU" dirty="0"/>
              <a:t>, …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MSBuild Well-known Item Metadata</a:t>
            </a:r>
            <a:endParaRPr lang="en-US" dirty="0"/>
          </a:p>
          <a:p>
            <a:endParaRPr lang="ru-RU" dirty="0"/>
          </a:p>
          <a:p>
            <a:r>
              <a:rPr lang="ru-RU" dirty="0"/>
              <a:t>Используемые с предопределенными </a:t>
            </a:r>
            <a:r>
              <a:rPr lang="en-US" dirty="0"/>
              <a:t>Items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Reference</a:t>
            </a:r>
            <a:r>
              <a:rPr lang="ru-RU" dirty="0"/>
              <a:t>: %(</a:t>
            </a:r>
            <a:r>
              <a:rPr lang="en-US" dirty="0" err="1"/>
              <a:t>SpecificVersion</a:t>
            </a:r>
            <a:r>
              <a:rPr lang="ru-RU" dirty="0"/>
              <a:t>), %(</a:t>
            </a:r>
            <a:r>
              <a:rPr lang="en-US" dirty="0"/>
              <a:t>Private</a:t>
            </a:r>
            <a:r>
              <a:rPr lang="ru-RU" dirty="0"/>
              <a:t>), …</a:t>
            </a:r>
          </a:p>
          <a:p>
            <a:pPr lvl="1"/>
            <a:r>
              <a:rPr lang="en-US" dirty="0">
                <a:hlinkClick r:id="rId3"/>
              </a:rPr>
              <a:t>Common MSBuild Project Items</a:t>
            </a:r>
            <a:endParaRPr lang="ru-RU" dirty="0"/>
          </a:p>
          <a:p>
            <a:pPr lvl="1"/>
            <a:endParaRPr lang="ru-RU" dirty="0"/>
          </a:p>
          <a:p>
            <a:r>
              <a:rPr lang="en-US" dirty="0"/>
              <a:t>Custom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7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Трансформации </a:t>
            </a:r>
            <a:r>
              <a:rPr lang="en-US" dirty="0"/>
              <a:t>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выражениях трансформации можно использовать</a:t>
            </a:r>
          </a:p>
          <a:p>
            <a:pPr lvl="1"/>
            <a:r>
              <a:rPr lang="ru-RU"/>
              <a:t>Текст</a:t>
            </a:r>
          </a:p>
          <a:p>
            <a:pPr lvl="1"/>
            <a:r>
              <a:rPr lang="en-US"/>
              <a:t>Property</a:t>
            </a:r>
          </a:p>
          <a:p>
            <a:pPr lvl="1"/>
            <a:r>
              <a:rPr lang="en-US"/>
              <a:t>Item Metadata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567" y="4288174"/>
            <a:ext cx="10146484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CopyFiles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Copy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SourceFiles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SourceFiles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DestinationFiles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endParaRPr lang="ru-RU" dirty="0">
              <a:solidFill>
                <a:srgbClr val="0000FF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SourceFiles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-&gt;'$(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)%(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RecursiveDir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)%(Filename)%(Extension)')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07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809" y="1491143"/>
            <a:ext cx="5545822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Microsoft.Build.Utilities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MyTask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SimpleTask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Task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Execute()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Log.LogMessage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"Hello, {0}"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Name);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0250" y="4043019"/>
            <a:ext cx="4944611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DefaultTargets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UsingTask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AssemblyFile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MyTask.dll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endParaRPr lang="ru-RU" sz="1600" dirty="0">
              <a:solidFill>
                <a:srgbClr val="0000FF"/>
              </a:solidFill>
              <a:latin typeface="Consolas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TaskName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SimpleTask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    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SimpleTask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Mihail Romanov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Project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6125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Task: Items – in and 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967" y="1338743"/>
            <a:ext cx="10894066" cy="5394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RegExFilter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: Task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[Required]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[Required]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Filter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[Output] 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Regex(Filter);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regEx.IsMatch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value.ItemSpec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(value));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Log.LogWarning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"Value \"{0}\" not match filter \"{1}\""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value.ItemSpec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Filter);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ResultStrings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result.OfType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TaskItem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ru-RU" sz="1400" dirty="0" err="1">
                <a:solidFill>
                  <a:srgbClr val="8F08C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1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Tasks</a:t>
            </a:r>
          </a:p>
        </p:txBody>
      </p:sp>
    </p:spTree>
    <p:extLst>
      <p:ext uri="{BB962C8B-B14F-4D97-AF65-F5344CB8AC3E}">
        <p14:creationId xmlns:p14="http://schemas.microsoft.com/office/powerpoint/2010/main" val="70904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Troubleshooting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/>
          <a:lstStyle/>
          <a:p>
            <a:r>
              <a:rPr lang="en-US" dirty="0"/>
              <a:t>MSBuild Binary and Structured Log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https://msbuildlog.com/</a:t>
            </a:r>
            <a:endParaRPr lang="ru-RU" dirty="0"/>
          </a:p>
          <a:p>
            <a:pPr lvl="1"/>
            <a:r>
              <a:rPr lang="ru-RU" dirty="0"/>
              <a:t>Ключ </a:t>
            </a:r>
            <a:r>
              <a:rPr lang="en-US" dirty="0"/>
              <a:t>/</a:t>
            </a:r>
            <a:r>
              <a:rPr lang="en-US" dirty="0" err="1"/>
              <a:t>bl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Debug</a:t>
            </a:r>
          </a:p>
          <a:p>
            <a:pPr lvl="1"/>
            <a:r>
              <a:rPr lang="en-US" dirty="0"/>
              <a:t>MSBuild </a:t>
            </a:r>
            <a:r>
              <a:rPr lang="ru-RU" dirty="0"/>
              <a:t>до </a:t>
            </a:r>
            <a:r>
              <a:rPr lang="en-US" dirty="0"/>
              <a:t>4.0</a:t>
            </a:r>
          </a:p>
          <a:p>
            <a:pPr lvl="2"/>
            <a:r>
              <a:rPr lang="en-US" dirty="0">
                <a:hlinkClick r:id="rId4"/>
              </a:rPr>
              <a:t>Debugging MSBuild script with Visual Studio</a:t>
            </a:r>
            <a:endParaRPr lang="en-US" dirty="0"/>
          </a:p>
          <a:p>
            <a:pPr lvl="1"/>
            <a:r>
              <a:rPr lang="en-US" dirty="0"/>
              <a:t>MSBuild Core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MSBuildDebugBuildManagerOnStart</a:t>
            </a:r>
            <a:r>
              <a:rPr lang="en-US" dirty="0"/>
              <a:t>=2</a:t>
            </a:r>
          </a:p>
          <a:p>
            <a:pPr lvl="2"/>
            <a:r>
              <a:rPr lang="en-US" dirty="0"/>
              <a:t>Attach from VS</a:t>
            </a:r>
          </a:p>
          <a:p>
            <a:pPr lvl="1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1" y="2164629"/>
            <a:ext cx="4664742" cy="3066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98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r>
              <a:rPr lang="ru-RU" dirty="0"/>
              <a:t> – очень разные и их много</a:t>
            </a:r>
          </a:p>
        </p:txBody>
      </p:sp>
      <p:sp>
        <p:nvSpPr>
          <p:cNvPr id="3" name="Блок-схема: несколько документов 2"/>
          <p:cNvSpPr/>
          <p:nvPr/>
        </p:nvSpPr>
        <p:spPr>
          <a:xfrm>
            <a:off x="2240119" y="2137641"/>
            <a:ext cx="1073791" cy="7186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532754" y="4813275"/>
            <a:ext cx="750816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9843051" y="3217176"/>
            <a:ext cx="1384183" cy="85037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.exe</a:t>
            </a:r>
            <a:endParaRPr lang="ru-RU" dirty="0"/>
          </a:p>
        </p:txBody>
      </p:sp>
      <p:sp>
        <p:nvSpPr>
          <p:cNvPr id="6" name="Блок-схема: несколько документов 5"/>
          <p:cNvSpPr/>
          <p:nvPr/>
        </p:nvSpPr>
        <p:spPr>
          <a:xfrm>
            <a:off x="1375794" y="4781724"/>
            <a:ext cx="1006680" cy="69474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ico</a:t>
            </a:r>
            <a:r>
              <a:rPr lang="ru-RU" sz="1400" dirty="0"/>
              <a:t>, </a:t>
            </a:r>
            <a:r>
              <a:rPr lang="en-US" sz="1400" dirty="0"/>
              <a:t>.bmp</a:t>
            </a:r>
            <a:r>
              <a:rPr lang="ru-RU" sz="1400" dirty="0"/>
              <a:t>, …</a:t>
            </a:r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2240119" y="5706643"/>
            <a:ext cx="1124125" cy="6307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.resource</a:t>
            </a:r>
            <a:endParaRPr lang="ru-RU" dirty="0"/>
          </a:p>
        </p:txBody>
      </p:sp>
      <p:sp>
        <p:nvSpPr>
          <p:cNvPr id="8" name="Блок-схема: несколько документов 7"/>
          <p:cNvSpPr/>
          <p:nvPr/>
        </p:nvSpPr>
        <p:spPr>
          <a:xfrm>
            <a:off x="5932241" y="2188286"/>
            <a:ext cx="1065402" cy="6173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obj</a:t>
            </a:r>
            <a:endParaRPr lang="ru-RU" dirty="0"/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408604" y="3642361"/>
            <a:ext cx="746624" cy="5170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</a:t>
            </a:r>
            <a:endParaRPr lang="ru-RU" dirty="0"/>
          </a:p>
        </p:txBody>
      </p:sp>
      <p:sp>
        <p:nvSpPr>
          <p:cNvPr id="10" name="Стрелка углом вверх 9"/>
          <p:cNvSpPr/>
          <p:nvPr/>
        </p:nvSpPr>
        <p:spPr>
          <a:xfrm>
            <a:off x="4502265" y="3034323"/>
            <a:ext cx="567866" cy="905379"/>
          </a:xfrm>
          <a:prstGeom prst="bentUpArrow">
            <a:avLst>
              <a:gd name="adj1" fmla="val 25000"/>
              <a:gd name="adj2" fmla="val 34853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/>
          <p:cNvSpPr/>
          <p:nvPr/>
        </p:nvSpPr>
        <p:spPr>
          <a:xfrm>
            <a:off x="7608484" y="5595897"/>
            <a:ext cx="1241570" cy="741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  <a:endParaRPr lang="ru-RU" dirty="0"/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3586440" y="3592067"/>
            <a:ext cx="746624" cy="5170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3444518" y="2393697"/>
            <a:ext cx="750816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858219" y="3464980"/>
            <a:ext cx="991154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IDL compiler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1225051" y="3692676"/>
            <a:ext cx="528958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2952736" y="3692676"/>
            <a:ext cx="528958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альтернативный процесс 18"/>
          <p:cNvSpPr/>
          <p:nvPr/>
        </p:nvSpPr>
        <p:spPr>
          <a:xfrm>
            <a:off x="4445103" y="2137641"/>
            <a:ext cx="991154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Code compiler</a:t>
            </a:r>
            <a:endParaRPr lang="ru-RU" dirty="0"/>
          </a:p>
        </p:txBody>
      </p:sp>
      <p:sp>
        <p:nvSpPr>
          <p:cNvPr id="20" name="Блок-схема: альтернативный процесс 19"/>
          <p:cNvSpPr/>
          <p:nvPr/>
        </p:nvSpPr>
        <p:spPr>
          <a:xfrm>
            <a:off x="4333064" y="4606046"/>
            <a:ext cx="991154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Res-</a:t>
            </a:r>
            <a:r>
              <a:rPr lang="en-US" dirty="0" err="1"/>
              <a:t>ce</a:t>
            </a:r>
            <a:r>
              <a:rPr lang="en-US" dirty="0"/>
              <a:t> compiler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2716336" y="4895623"/>
            <a:ext cx="1408192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углом вверх 21"/>
          <p:cNvSpPr/>
          <p:nvPr/>
        </p:nvSpPr>
        <p:spPr>
          <a:xfrm>
            <a:off x="3586440" y="5476470"/>
            <a:ext cx="1354240" cy="567133"/>
          </a:xfrm>
          <a:prstGeom prst="bentUpArrow">
            <a:avLst>
              <a:gd name="adj1" fmla="val 25000"/>
              <a:gd name="adj2" fmla="val 34853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альтернативный процесс 22"/>
          <p:cNvSpPr/>
          <p:nvPr/>
        </p:nvSpPr>
        <p:spPr>
          <a:xfrm>
            <a:off x="7367696" y="3237285"/>
            <a:ext cx="1482358" cy="77121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Linker</a:t>
            </a:r>
            <a:endParaRPr lang="ru-RU" dirty="0"/>
          </a:p>
        </p:txBody>
      </p:sp>
      <p:sp>
        <p:nvSpPr>
          <p:cNvPr id="24" name="Блок-схема: документ 23"/>
          <p:cNvSpPr/>
          <p:nvPr/>
        </p:nvSpPr>
        <p:spPr>
          <a:xfrm>
            <a:off x="6397523" y="4733133"/>
            <a:ext cx="746624" cy="5170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rc</a:t>
            </a:r>
            <a:endParaRPr lang="ru-RU" dirty="0"/>
          </a:p>
        </p:txBody>
      </p:sp>
      <p:sp>
        <p:nvSpPr>
          <p:cNvPr id="25" name="Стрелка углом вверх 24"/>
          <p:cNvSpPr/>
          <p:nvPr/>
        </p:nvSpPr>
        <p:spPr>
          <a:xfrm>
            <a:off x="7258100" y="4153356"/>
            <a:ext cx="634317" cy="905379"/>
          </a:xfrm>
          <a:prstGeom prst="bentUpArrow">
            <a:avLst>
              <a:gd name="adj1" fmla="val 19861"/>
              <a:gd name="adj2" fmla="val 29714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углом вверх 25"/>
          <p:cNvSpPr/>
          <p:nvPr/>
        </p:nvSpPr>
        <p:spPr>
          <a:xfrm flipV="1">
            <a:off x="7137704" y="2294566"/>
            <a:ext cx="881720" cy="832197"/>
          </a:xfrm>
          <a:prstGeom prst="bentUpArrow">
            <a:avLst>
              <a:gd name="adj1" fmla="val 13311"/>
              <a:gd name="adj2" fmla="val 17904"/>
              <a:gd name="adj3" fmla="val 22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6200000">
            <a:off x="7697408" y="4673381"/>
            <a:ext cx="1355873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8991681" y="3484450"/>
            <a:ext cx="735979" cy="3158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1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64033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SDK-based</a:t>
            </a:r>
            <a:r>
              <a:rPr lang="ru-RU" dirty="0"/>
              <a:t> файлы </a:t>
            </a:r>
            <a:r>
              <a:rPr lang="en-US" dirty="0"/>
              <a:t>MSBuild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5851" y="2108658"/>
            <a:ext cx="4979248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Microsoft.NET.Sdk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netstandard2.1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GenerateAssemblyInfo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GenerateAssemblyInfo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950" y="1461017"/>
            <a:ext cx="6315076" cy="52205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DefaultTargets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http://schemas.microsoft.com/developer/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msbuild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ToolsVersion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Algorithms.cs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AssemblyInfo.cs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Bag.cs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CollectionBase.cs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MultiDictionary.cs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app.config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&lt;!--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...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AppDesigner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Folder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Properties\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Folder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UnusedCode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ItemGroup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MSBuildBinPath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)\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Microsoft.CSHARP.Targets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519488" y="1461017"/>
            <a:ext cx="4291013" cy="377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810501" y="1461017"/>
            <a:ext cx="1047749" cy="720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829175" y="4330431"/>
            <a:ext cx="2981326" cy="38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5076826" y="4330431"/>
            <a:ext cx="2733675" cy="1803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Правая фигурная скобка 23"/>
          <p:cNvSpPr/>
          <p:nvPr/>
        </p:nvSpPr>
        <p:spPr>
          <a:xfrm>
            <a:off x="4457700" y="3419475"/>
            <a:ext cx="270300" cy="260985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98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/>
              <a:t>Автоматизация сборки</a:t>
            </a:r>
          </a:p>
          <a:p>
            <a:pPr lvl="1"/>
            <a:r>
              <a:rPr lang="ru-RU" dirty="0"/>
              <a:t>безальтернативна</a:t>
            </a:r>
          </a:p>
          <a:p>
            <a:pPr lvl="1"/>
            <a:r>
              <a:rPr lang="ru-RU" dirty="0"/>
              <a:t>упрощает ручные операции</a:t>
            </a:r>
          </a:p>
          <a:p>
            <a:pPr lvl="1"/>
            <a:r>
              <a:rPr lang="ru-RU" dirty="0"/>
              <a:t>позволяет избегать забывания</a:t>
            </a:r>
          </a:p>
          <a:p>
            <a:pPr lvl="1"/>
            <a:endParaRPr lang="ru-RU" dirty="0"/>
          </a:p>
          <a:p>
            <a:r>
              <a:rPr lang="en-US" dirty="0"/>
              <a:t>MSBuild – </a:t>
            </a:r>
            <a:r>
              <a:rPr lang="ru-RU" dirty="0"/>
              <a:t>основа системы сборки </a:t>
            </a:r>
            <a:r>
              <a:rPr lang="en-US" dirty="0" err="1"/>
              <a:t>.Net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база файлов проектов </a:t>
            </a:r>
            <a:r>
              <a:rPr lang="en-US" dirty="0"/>
              <a:t>VS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</a:t>
            </a:r>
            <a:r>
              <a:rPr lang="en-US" dirty="0"/>
              <a:t>/</a:t>
            </a:r>
            <a:r>
              <a:rPr lang="ru-RU" dirty="0"/>
              <a:t>этапы компиляции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183221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Сборка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проекта</a:t>
            </a:r>
          </a:p>
          <a:p>
            <a:pPr lvl="1"/>
            <a:r>
              <a:rPr lang="en-US" dirty="0"/>
              <a:t>~270 </a:t>
            </a:r>
            <a:r>
              <a:rPr lang="ru-RU" dirty="0"/>
              <a:t>этапов </a:t>
            </a:r>
            <a:r>
              <a:rPr lang="en-US" dirty="0"/>
              <a:t>(~200 </a:t>
            </a:r>
            <a:r>
              <a:rPr lang="ru-RU" dirty="0"/>
              <a:t>уникальных)</a:t>
            </a:r>
          </a:p>
          <a:p>
            <a:pPr lvl="1"/>
            <a:r>
              <a:rPr lang="ru-RU" dirty="0"/>
              <a:t>Стадии</a:t>
            </a:r>
          </a:p>
          <a:p>
            <a:pPr lvl="2"/>
            <a:r>
              <a:rPr lang="ru-RU" dirty="0"/>
              <a:t>Проверка: окружения (</a:t>
            </a:r>
            <a:r>
              <a:rPr lang="ru-RU" dirty="0" err="1"/>
              <a:t>фреймворк</a:t>
            </a:r>
            <a:r>
              <a:rPr lang="ru-RU" dirty="0"/>
              <a:t>, хосты, платформы, … ), библиотеки, параметры сборки, …</a:t>
            </a:r>
          </a:p>
          <a:p>
            <a:pPr lvl="2"/>
            <a:r>
              <a:rPr lang="ru-RU" dirty="0"/>
              <a:t>Поиск: библиотек, пакетов, конфигураций</a:t>
            </a:r>
          </a:p>
          <a:p>
            <a:pPr lvl="2"/>
            <a:r>
              <a:rPr lang="ru-RU" dirty="0"/>
              <a:t>Вычисление параметров: пути (например, куда сохранять), версии, …</a:t>
            </a:r>
          </a:p>
          <a:p>
            <a:pPr lvl="2"/>
            <a:r>
              <a:rPr lang="ru-RU" dirty="0"/>
              <a:t>Генерация кода (для генерируемых частей)</a:t>
            </a:r>
          </a:p>
          <a:p>
            <a:pPr lvl="2"/>
            <a:r>
              <a:rPr lang="ru-RU" dirty="0"/>
              <a:t>…</a:t>
            </a:r>
          </a:p>
          <a:p>
            <a:pPr lvl="2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6271" y="1405985"/>
            <a:ext cx="4511417" cy="49850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250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2" r="18358" b="4728"/>
          <a:stretch/>
        </p:blipFill>
        <p:spPr>
          <a:xfrm>
            <a:off x="9333451" y="2100743"/>
            <a:ext cx="1752600" cy="3657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«скрипт сборки» (помимо компиляции)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может включаться?</a:t>
            </a:r>
          </a:p>
          <a:p>
            <a:pPr lvl="1"/>
            <a:r>
              <a:rPr lang="ru-RU" dirty="0"/>
              <a:t>Сборка проектов</a:t>
            </a:r>
            <a:r>
              <a:rPr lang="en-US" dirty="0"/>
              <a:t> / </a:t>
            </a:r>
            <a:r>
              <a:rPr lang="ru-RU" dirty="0"/>
              <a:t>документации </a:t>
            </a:r>
            <a:r>
              <a:rPr lang="en-US" dirty="0"/>
              <a:t>/ …</a:t>
            </a:r>
            <a:endParaRPr lang="ru-RU" dirty="0"/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Создание дистрибутива</a:t>
            </a:r>
          </a:p>
          <a:p>
            <a:pPr lvl="1"/>
            <a:r>
              <a:rPr lang="ru-RU" dirty="0" err="1"/>
              <a:t>Деплой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Для чего надо?</a:t>
            </a:r>
          </a:p>
          <a:p>
            <a:pPr lvl="1"/>
            <a:r>
              <a:rPr lang="ru-RU" dirty="0"/>
              <a:t>Не забыть ничего</a:t>
            </a:r>
          </a:p>
          <a:p>
            <a:pPr lvl="1"/>
            <a:r>
              <a:rPr lang="ru-RU" dirty="0"/>
              <a:t>Освободить от длительного процесса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909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Кто делает?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28208" cy="4351338"/>
          </a:xfrm>
        </p:spPr>
        <p:txBody>
          <a:bodyPr/>
          <a:lstStyle/>
          <a:p>
            <a:r>
              <a:rPr lang="en-US" dirty="0"/>
              <a:t>Build engineer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Developer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06" y="1825625"/>
            <a:ext cx="4432175" cy="4424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744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Make </a:t>
            </a:r>
            <a:r>
              <a:rPr lang="ru-RU" dirty="0"/>
              <a:t>к …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Немного истории и примеров </a:t>
            </a:r>
            <a:r>
              <a:rPr lang="en-US" dirty="0"/>
              <a:t>build 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09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9.7|8.6|4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30.3|27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7.2|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87.4|2.2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27.6|39|13.6|14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4.3|36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4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3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11.2|7.2|38.2|8.2|2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52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2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|3.1|1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1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2|9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0|3|3.7|1.4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|24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192</TotalTime>
  <Words>3753</Words>
  <Application>Microsoft Office PowerPoint</Application>
  <PresentationFormat>Широкоэкранный</PresentationFormat>
  <Paragraphs>684</Paragraphs>
  <Slides>52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Сборка</vt:lpstr>
      <vt:lpstr>Agenda</vt:lpstr>
      <vt:lpstr>Термины и понятия</vt:lpstr>
      <vt:lpstr>Что такое Build</vt:lpstr>
      <vt:lpstr>Source – очень разные и их много</vt:lpstr>
      <vt:lpstr>Стадии/этапы компиляции</vt:lpstr>
      <vt:lpstr>Что такое «скрипт сборки» (помимо компиляции)</vt:lpstr>
      <vt:lpstr>Кто делает?</vt:lpstr>
      <vt:lpstr>От Make к …</vt:lpstr>
      <vt:lpstr>Make</vt:lpstr>
      <vt:lpstr>Генераторы: CMake и GNU Autotools</vt:lpstr>
      <vt:lpstr>Альтернативы</vt:lpstr>
      <vt:lpstr>Ant / NAnt</vt:lpstr>
      <vt:lpstr>Maven</vt:lpstr>
      <vt:lpstr>Gulp</vt:lpstr>
      <vt:lpstr>MSBuild</vt:lpstr>
      <vt:lpstr>MSBuild</vt:lpstr>
      <vt:lpstr>Презентация PowerPoint</vt:lpstr>
      <vt:lpstr>Элементы MSBuild</vt:lpstr>
      <vt:lpstr>MSBuild… почти как Lisp</vt:lpstr>
      <vt:lpstr>Targets and Tasks</vt:lpstr>
      <vt:lpstr>Targets and Tasks. Пример</vt:lpstr>
      <vt:lpstr>Стандартные задачи</vt:lpstr>
      <vt:lpstr>Управление выполнением Targets</vt:lpstr>
      <vt:lpstr>Первый скрипт сборки</vt:lpstr>
      <vt:lpstr>Properties: «переменные» скрипта</vt:lpstr>
      <vt:lpstr>Items: коллекции значений</vt:lpstr>
      <vt:lpstr>Использование Properties и Items</vt:lpstr>
      <vt:lpstr>Источники property</vt:lpstr>
      <vt:lpstr>Формирование items</vt:lpstr>
      <vt:lpstr>Обработка результатов Tasks</vt:lpstr>
      <vt:lpstr>Items, Properties and output parameters</vt:lpstr>
      <vt:lpstr>Подключение дополнительных tasks</vt:lpstr>
      <vt:lpstr>Условное выполнение </vt:lpstr>
      <vt:lpstr>Условное выполнение. Внешние задачи</vt:lpstr>
      <vt:lpstr>Импорт внешних файлов</vt:lpstr>
      <vt:lpstr>Порядок выполнения скрипта</vt:lpstr>
      <vt:lpstr>Dynamic Properties and Items</vt:lpstr>
      <vt:lpstr>Вход и выход цели</vt:lpstr>
      <vt:lpstr>Зависимости между целями</vt:lpstr>
      <vt:lpstr>Инъекции в стандартный процесс сборки</vt:lpstr>
      <vt:lpstr>Презентация PowerPoint</vt:lpstr>
      <vt:lpstr>Метаданные Items</vt:lpstr>
      <vt:lpstr>Источники метаданных</vt:lpstr>
      <vt:lpstr>Трансформации Items</vt:lpstr>
      <vt:lpstr>Custom Task</vt:lpstr>
      <vt:lpstr>Custom Task: Items – in and out</vt:lpstr>
      <vt:lpstr>Custom Tasks</vt:lpstr>
      <vt:lpstr>Debugging and Troubleshooting</vt:lpstr>
      <vt:lpstr>Debugging and Logging</vt:lpstr>
      <vt:lpstr>SDK-based файлы MSBuild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Сборка</dc:title>
  <dc:creator>Михаил Романов</dc:creator>
  <cp:lastModifiedBy>Михаил Романов</cp:lastModifiedBy>
  <cp:revision>14</cp:revision>
  <dcterms:created xsi:type="dcterms:W3CDTF">2024-12-06T15:21:45Z</dcterms:created>
  <dcterms:modified xsi:type="dcterms:W3CDTF">2024-12-08T14:21:40Z</dcterms:modified>
</cp:coreProperties>
</file>