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4" r:id="rId10"/>
    <p:sldId id="282" r:id="rId11"/>
    <p:sldId id="270" r:id="rId12"/>
    <p:sldId id="283" r:id="rId13"/>
    <p:sldId id="267" r:id="rId14"/>
    <p:sldId id="284" r:id="rId15"/>
    <p:sldId id="285" r:id="rId16"/>
    <p:sldId id="286" r:id="rId17"/>
    <p:sldId id="271" r:id="rId18"/>
    <p:sldId id="287" r:id="rId19"/>
    <p:sldId id="268" r:id="rId20"/>
    <p:sldId id="269" r:id="rId21"/>
    <p:sldId id="289" r:id="rId22"/>
    <p:sldId id="288" r:id="rId23"/>
    <p:sldId id="290" r:id="rId24"/>
    <p:sldId id="272" r:id="rId25"/>
    <p:sldId id="291" r:id="rId26"/>
    <p:sldId id="273" r:id="rId27"/>
    <p:sldId id="292" r:id="rId28"/>
    <p:sldId id="274" r:id="rId29"/>
    <p:sldId id="275" r:id="rId30"/>
    <p:sldId id="276" r:id="rId31"/>
    <p:sldId id="278" r:id="rId32"/>
    <p:sldId id="279" r:id="rId33"/>
    <p:sldId id="293" r:id="rId34"/>
    <p:sldId id="26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Конкурентность" id="{4C62F6CD-700A-4F63-B54E-3F57103040C4}">
          <p14:sldIdLst>
            <p14:sldId id="259"/>
            <p14:sldId id="260"/>
          </p14:sldIdLst>
        </p14:section>
        <p14:section name="Многопоточность" id="{12222505-99C5-4553-869F-7E54A95511A3}">
          <p14:sldIdLst>
            <p14:sldId id="262"/>
            <p14:sldId id="263"/>
            <p14:sldId id="265"/>
          </p14:sldIdLst>
        </p14:section>
        <p14:section name="Demo. Однопоточная реализация" id="{84B6CA38-F4DA-4D7D-A573-B885D103825A}">
          <p14:sldIdLst>
            <p14:sldId id="266"/>
          </p14:sldIdLst>
        </p14:section>
        <p14:section name="Модель потоков" id="{69153FAC-4917-490A-B72E-E290EADADB94}">
          <p14:sldIdLst>
            <p14:sldId id="264"/>
            <p14:sldId id="282"/>
          </p14:sldIdLst>
        </p14:section>
        <p14:section name="Demo. Модель потоков" id="{EE9BE5F8-DF86-4365-B5E1-B057DE03035A}">
          <p14:sldIdLst>
            <p14:sldId id="270"/>
          </p14:sldIdLst>
        </p14:section>
        <p14:section name="Недостатки модели потоков" id="{7D1AF6AE-014E-44F7-9393-846EDB717CEC}">
          <p14:sldIdLst>
            <p14:sldId id="283"/>
          </p14:sldIdLst>
        </p14:section>
        <p14:section name="Пулы потоков" id="{4583431E-B4A5-49AA-9273-BB9259B595FD}">
          <p14:sldIdLst>
            <p14:sldId id="267"/>
            <p14:sldId id="284"/>
            <p14:sldId id="285"/>
            <p14:sldId id="286"/>
          </p14:sldIdLst>
        </p14:section>
        <p14:section name="Demo. Пулы потоков" id="{14F140CB-57E7-4702-9E2E-8177592F680E}">
          <p14:sldIdLst>
            <p14:sldId id="271"/>
          </p14:sldIdLst>
        </p14:section>
        <p14:section name="Недостатки пула потоков" id="{53E403BF-C3EC-4EBF-9C2E-041680994F0A}">
          <p14:sldIdLst>
            <p14:sldId id="287"/>
            <p14:sldId id="268"/>
          </p14:sldIdLst>
        </p14:section>
        <p14:section name="APM и EAP модели" id="{4826CD02-3290-4E48-AE55-AC7D06F86E36}">
          <p14:sldIdLst>
            <p14:sldId id="269"/>
            <p14:sldId id="289"/>
            <p14:sldId id="288"/>
            <p14:sldId id="290"/>
          </p14:sldIdLst>
        </p14:section>
        <p14:section name="Demo. APM и EAP модели" id="{2E090BDB-0FF5-428F-A26B-AF8A10F8D84D}">
          <p14:sldIdLst>
            <p14:sldId id="272"/>
            <p14:sldId id="291"/>
          </p14:sldIdLst>
        </p14:section>
        <p14:section name="Раздел без заголовка" id="{615AA6E2-6833-4B30-89DB-33F0CD5FCF46}">
          <p14:sldIdLst>
            <p14:sldId id="273"/>
            <p14:sldId id="292"/>
          </p14:sldIdLst>
        </p14:section>
        <p14:section name="Demo. Использование Task" id="{6401971F-3053-4DF0-A924-4439F059F5EE}">
          <p14:sldIdLst>
            <p14:sldId id="274"/>
          </p14:sldIdLst>
        </p14:section>
        <p14:section name="Async / await" id="{DF81B0FB-1EFA-49BA-9776-0395072CEC63}">
          <p14:sldIdLst>
            <p14:sldId id="275"/>
          </p14:sldIdLst>
        </p14:section>
        <p14:section name="Demo. Async / await" id="{C3C2C3BE-B30A-4E4D-A13F-BC089B73F9A1}">
          <p14:sldIdLst>
            <p14:sldId id="276"/>
          </p14:sldIdLst>
        </p14:section>
        <p14:section name="Параллельность" id="{0CE2F6AD-0462-404D-A4FA-FF253F9F0ADC}">
          <p14:sldIdLst>
            <p14:sldId id="278"/>
            <p14:sldId id="279"/>
            <p14:sldId id="293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FDAB2-AA81-4EA8-9F31-A4312DDA495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E38F74-A039-4351-83AE-BA4C6E22EE89}">
      <dgm:prSet phldrT="[Текст]"/>
      <dgm:spPr/>
      <dgm:t>
        <a:bodyPr/>
        <a:lstStyle/>
        <a:p>
          <a:r>
            <a:rPr lang="ru-RU" dirty="0" err="1" smtClean="0"/>
            <a:t>Конкурентность</a:t>
          </a:r>
          <a:endParaRPr lang="ru-RU" dirty="0"/>
        </a:p>
      </dgm:t>
    </dgm:pt>
    <dgm:pt modelId="{76FE70F9-16D2-40A1-8DDD-AF88ED3956CC}" type="parTrans" cxnId="{E8EB2CC4-3E9C-4841-A826-56876DB81405}">
      <dgm:prSet/>
      <dgm:spPr/>
      <dgm:t>
        <a:bodyPr/>
        <a:lstStyle/>
        <a:p>
          <a:endParaRPr lang="ru-RU"/>
        </a:p>
      </dgm:t>
    </dgm:pt>
    <dgm:pt modelId="{67346885-2672-482E-84B5-45AFEE6A66E1}" type="sibTrans" cxnId="{E8EB2CC4-3E9C-4841-A826-56876DB81405}">
      <dgm:prSet/>
      <dgm:spPr/>
      <dgm:t>
        <a:bodyPr/>
        <a:lstStyle/>
        <a:p>
          <a:endParaRPr lang="ru-RU"/>
        </a:p>
      </dgm:t>
    </dgm:pt>
    <dgm:pt modelId="{1EE81203-79D4-4C00-8A0B-AAE7BB1F4685}">
      <dgm:prSet phldrT="[Текст]"/>
      <dgm:spPr/>
      <dgm:t>
        <a:bodyPr/>
        <a:lstStyle/>
        <a:p>
          <a:r>
            <a:rPr lang="ru-RU" dirty="0" smtClean="0"/>
            <a:t>Параллелизм</a:t>
          </a:r>
          <a:endParaRPr lang="ru-RU" dirty="0"/>
        </a:p>
      </dgm:t>
    </dgm:pt>
    <dgm:pt modelId="{145E151A-1042-42DC-A3AE-515113F56223}" type="parTrans" cxnId="{A4DF31AC-2B66-44AC-A14C-1F6B290F762F}">
      <dgm:prSet/>
      <dgm:spPr/>
      <dgm:t>
        <a:bodyPr/>
        <a:lstStyle/>
        <a:p>
          <a:endParaRPr lang="ru-RU"/>
        </a:p>
      </dgm:t>
    </dgm:pt>
    <dgm:pt modelId="{E8EE8F80-3EF0-44AF-AC95-A346FA7AAB25}" type="sibTrans" cxnId="{A4DF31AC-2B66-44AC-A14C-1F6B290F762F}">
      <dgm:prSet/>
      <dgm:spPr/>
      <dgm:t>
        <a:bodyPr/>
        <a:lstStyle/>
        <a:p>
          <a:endParaRPr lang="ru-RU"/>
        </a:p>
      </dgm:t>
    </dgm:pt>
    <dgm:pt modelId="{C989598F-4220-4FF2-B644-BE5D29859024}">
      <dgm:prSet phldrT="[Текст]"/>
      <dgm:spPr/>
      <dgm:t>
        <a:bodyPr/>
        <a:lstStyle/>
        <a:p>
          <a:r>
            <a:rPr lang="ru-RU" dirty="0" smtClean="0"/>
            <a:t>Многозадачность</a:t>
          </a:r>
          <a:endParaRPr lang="ru-RU" dirty="0"/>
        </a:p>
      </dgm:t>
    </dgm:pt>
    <dgm:pt modelId="{D349041F-BE55-4F57-A6E8-8FA9FB9C7ED4}" type="parTrans" cxnId="{1FCA965D-0A9F-461A-A5E9-67F314E2530D}">
      <dgm:prSet/>
      <dgm:spPr/>
      <dgm:t>
        <a:bodyPr/>
        <a:lstStyle/>
        <a:p>
          <a:endParaRPr lang="ru-RU"/>
        </a:p>
      </dgm:t>
    </dgm:pt>
    <dgm:pt modelId="{678B247E-48DB-4FD3-BD90-D587010B6A3C}" type="sibTrans" cxnId="{1FCA965D-0A9F-461A-A5E9-67F314E2530D}">
      <dgm:prSet/>
      <dgm:spPr/>
      <dgm:t>
        <a:bodyPr/>
        <a:lstStyle/>
        <a:p>
          <a:endParaRPr lang="ru-RU"/>
        </a:p>
      </dgm:t>
    </dgm:pt>
    <dgm:pt modelId="{EC0D1CF7-9616-4111-A06D-0E890A8CB77D}">
      <dgm:prSet phldrT="[Текст]"/>
      <dgm:spPr/>
      <dgm:t>
        <a:bodyPr/>
        <a:lstStyle/>
        <a:p>
          <a:r>
            <a:rPr lang="ru-RU" dirty="0" err="1" smtClean="0"/>
            <a:t>Многопроцессность</a:t>
          </a:r>
          <a:endParaRPr lang="ru-RU" dirty="0"/>
        </a:p>
      </dgm:t>
    </dgm:pt>
    <dgm:pt modelId="{4D281AB0-5511-4C5D-9A3C-92C9F7F3F4F2}" type="parTrans" cxnId="{B3C166DF-6A8B-4402-A9B9-25FECF81A48C}">
      <dgm:prSet/>
      <dgm:spPr/>
      <dgm:t>
        <a:bodyPr/>
        <a:lstStyle/>
        <a:p>
          <a:endParaRPr lang="ru-RU"/>
        </a:p>
      </dgm:t>
    </dgm:pt>
    <dgm:pt modelId="{0FD0452A-0D72-4360-828A-C733D25F5AD6}" type="sibTrans" cxnId="{B3C166DF-6A8B-4402-A9B9-25FECF81A48C}">
      <dgm:prSet/>
      <dgm:spPr/>
      <dgm:t>
        <a:bodyPr/>
        <a:lstStyle/>
        <a:p>
          <a:endParaRPr lang="ru-RU"/>
        </a:p>
      </dgm:t>
    </dgm:pt>
    <dgm:pt modelId="{526FEAE6-6164-413B-BE08-37A5B3FBBE6C}">
      <dgm:prSet phldrT="[Текст]"/>
      <dgm:spPr/>
      <dgm:t>
        <a:bodyPr/>
        <a:lstStyle/>
        <a:p>
          <a:r>
            <a:rPr lang="ru-RU" dirty="0" err="1" smtClean="0"/>
            <a:t>Многопоточность</a:t>
          </a:r>
          <a:endParaRPr lang="ru-RU" dirty="0"/>
        </a:p>
      </dgm:t>
    </dgm:pt>
    <dgm:pt modelId="{CDBDCD94-A6B2-493B-AC9E-1C85FDA6F2D8}" type="parTrans" cxnId="{35C2FCC4-A436-4E64-AF48-948FD6595FC6}">
      <dgm:prSet/>
      <dgm:spPr/>
      <dgm:t>
        <a:bodyPr/>
        <a:lstStyle/>
        <a:p>
          <a:endParaRPr lang="ru-RU"/>
        </a:p>
      </dgm:t>
    </dgm:pt>
    <dgm:pt modelId="{BC8A835E-F956-40AE-B43F-60A9DFC4F713}" type="sibTrans" cxnId="{35C2FCC4-A436-4E64-AF48-948FD6595FC6}">
      <dgm:prSet/>
      <dgm:spPr/>
      <dgm:t>
        <a:bodyPr/>
        <a:lstStyle/>
        <a:p>
          <a:endParaRPr lang="ru-RU"/>
        </a:p>
      </dgm:t>
    </dgm:pt>
    <dgm:pt modelId="{E2D46D33-E81A-4DBE-8B41-FFD5D0F3CADF}" type="pres">
      <dgm:prSet presAssocID="{933FDAB2-AA81-4EA8-9F31-A4312DDA495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984F135-05CB-41DE-8D16-52BB9B625F6F}" type="pres">
      <dgm:prSet presAssocID="{933FDAB2-AA81-4EA8-9F31-A4312DDA4950}" presName="hierFlow" presStyleCnt="0"/>
      <dgm:spPr/>
    </dgm:pt>
    <dgm:pt modelId="{28CADB5A-508F-4F68-80B0-04746AF6D7EC}" type="pres">
      <dgm:prSet presAssocID="{933FDAB2-AA81-4EA8-9F31-A4312DDA495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8A55A99-B1D7-4BAE-8B1B-F034C38804EE}" type="pres">
      <dgm:prSet presAssocID="{4BE38F74-A039-4351-83AE-BA4C6E22EE89}" presName="Name14" presStyleCnt="0"/>
      <dgm:spPr/>
    </dgm:pt>
    <dgm:pt modelId="{4B727CBA-EBC7-46E3-8A26-AA3F740D1BFF}" type="pres">
      <dgm:prSet presAssocID="{4BE38F74-A039-4351-83AE-BA4C6E22EE8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B08B8C6-8A07-4A94-9ED2-171AC5C34434}" type="pres">
      <dgm:prSet presAssocID="{4BE38F74-A039-4351-83AE-BA4C6E22EE89}" presName="hierChild2" presStyleCnt="0"/>
      <dgm:spPr/>
    </dgm:pt>
    <dgm:pt modelId="{492D96EE-F1A7-40F9-BD66-A412740921DE}" type="pres">
      <dgm:prSet presAssocID="{145E151A-1042-42DC-A3AE-515113F56223}" presName="Name19" presStyleLbl="parChTrans1D2" presStyleIdx="0" presStyleCnt="2"/>
      <dgm:spPr/>
      <dgm:t>
        <a:bodyPr/>
        <a:lstStyle/>
        <a:p>
          <a:endParaRPr lang="ru-RU"/>
        </a:p>
      </dgm:t>
    </dgm:pt>
    <dgm:pt modelId="{CACCB451-3883-4F74-84DF-3E7A30F72367}" type="pres">
      <dgm:prSet presAssocID="{1EE81203-79D4-4C00-8A0B-AAE7BB1F4685}" presName="Name21" presStyleCnt="0"/>
      <dgm:spPr/>
    </dgm:pt>
    <dgm:pt modelId="{2EF1EE60-FE21-48D5-8353-931CCABBDA0D}" type="pres">
      <dgm:prSet presAssocID="{1EE81203-79D4-4C00-8A0B-AAE7BB1F4685}" presName="level2Shape" presStyleLbl="node2" presStyleIdx="0" presStyleCnt="2"/>
      <dgm:spPr/>
      <dgm:t>
        <a:bodyPr/>
        <a:lstStyle/>
        <a:p>
          <a:endParaRPr lang="ru-RU"/>
        </a:p>
      </dgm:t>
    </dgm:pt>
    <dgm:pt modelId="{04D32E25-9B5B-41BC-BCF6-0709E62CD4A9}" type="pres">
      <dgm:prSet presAssocID="{1EE81203-79D4-4C00-8A0B-AAE7BB1F4685}" presName="hierChild3" presStyleCnt="0"/>
      <dgm:spPr/>
    </dgm:pt>
    <dgm:pt modelId="{01A14DBD-DEC9-4F85-AEC1-7CF00C88C849}" type="pres">
      <dgm:prSet presAssocID="{D349041F-BE55-4F57-A6E8-8FA9FB9C7ED4}" presName="Name19" presStyleLbl="parChTrans1D2" presStyleIdx="1" presStyleCnt="2"/>
      <dgm:spPr/>
      <dgm:t>
        <a:bodyPr/>
        <a:lstStyle/>
        <a:p>
          <a:endParaRPr lang="ru-RU"/>
        </a:p>
      </dgm:t>
    </dgm:pt>
    <dgm:pt modelId="{64219C30-B265-4D94-8D57-1A35CA675CBA}" type="pres">
      <dgm:prSet presAssocID="{C989598F-4220-4FF2-B644-BE5D29859024}" presName="Name21" presStyleCnt="0"/>
      <dgm:spPr/>
    </dgm:pt>
    <dgm:pt modelId="{82D6425B-B423-4920-AF73-49057092B1AA}" type="pres">
      <dgm:prSet presAssocID="{C989598F-4220-4FF2-B644-BE5D29859024}" presName="level2Shape" presStyleLbl="node2" presStyleIdx="1" presStyleCnt="2"/>
      <dgm:spPr/>
      <dgm:t>
        <a:bodyPr/>
        <a:lstStyle/>
        <a:p>
          <a:endParaRPr lang="ru-RU"/>
        </a:p>
      </dgm:t>
    </dgm:pt>
    <dgm:pt modelId="{48DA1ADE-6247-4C6B-9EF5-D8F08CAD5182}" type="pres">
      <dgm:prSet presAssocID="{C989598F-4220-4FF2-B644-BE5D29859024}" presName="hierChild3" presStyleCnt="0"/>
      <dgm:spPr/>
    </dgm:pt>
    <dgm:pt modelId="{C7F8360A-FBDB-4C1E-BE65-F4A676ABFCDE}" type="pres">
      <dgm:prSet presAssocID="{4D281AB0-5511-4C5D-9A3C-92C9F7F3F4F2}" presName="Name19" presStyleLbl="parChTrans1D3" presStyleIdx="0" presStyleCnt="2"/>
      <dgm:spPr/>
      <dgm:t>
        <a:bodyPr/>
        <a:lstStyle/>
        <a:p>
          <a:endParaRPr lang="ru-RU"/>
        </a:p>
      </dgm:t>
    </dgm:pt>
    <dgm:pt modelId="{48C02051-0C79-4196-AEED-B15D341DDB74}" type="pres">
      <dgm:prSet presAssocID="{EC0D1CF7-9616-4111-A06D-0E890A8CB77D}" presName="Name21" presStyleCnt="0"/>
      <dgm:spPr/>
    </dgm:pt>
    <dgm:pt modelId="{BD0765C0-9001-4712-823B-17B85716AE90}" type="pres">
      <dgm:prSet presAssocID="{EC0D1CF7-9616-4111-A06D-0E890A8CB77D}" presName="level2Shape" presStyleLbl="node3" presStyleIdx="0" presStyleCnt="2"/>
      <dgm:spPr/>
      <dgm:t>
        <a:bodyPr/>
        <a:lstStyle/>
        <a:p>
          <a:endParaRPr lang="ru-RU"/>
        </a:p>
      </dgm:t>
    </dgm:pt>
    <dgm:pt modelId="{1ECA723C-BF3C-4538-A265-EA7E43357935}" type="pres">
      <dgm:prSet presAssocID="{EC0D1CF7-9616-4111-A06D-0E890A8CB77D}" presName="hierChild3" presStyleCnt="0"/>
      <dgm:spPr/>
    </dgm:pt>
    <dgm:pt modelId="{99F24343-4ECC-4974-BC47-1B7B8A7075CF}" type="pres">
      <dgm:prSet presAssocID="{CDBDCD94-A6B2-493B-AC9E-1C85FDA6F2D8}" presName="Name19" presStyleLbl="parChTrans1D3" presStyleIdx="1" presStyleCnt="2"/>
      <dgm:spPr/>
      <dgm:t>
        <a:bodyPr/>
        <a:lstStyle/>
        <a:p>
          <a:endParaRPr lang="ru-RU"/>
        </a:p>
      </dgm:t>
    </dgm:pt>
    <dgm:pt modelId="{79092003-0801-41A3-827A-1249D72A7929}" type="pres">
      <dgm:prSet presAssocID="{526FEAE6-6164-413B-BE08-37A5B3FBBE6C}" presName="Name21" presStyleCnt="0"/>
      <dgm:spPr/>
    </dgm:pt>
    <dgm:pt modelId="{739A9DFF-BECF-43F4-A7B8-6D9343CEAA85}" type="pres">
      <dgm:prSet presAssocID="{526FEAE6-6164-413B-BE08-37A5B3FBBE6C}" presName="level2Shape" presStyleLbl="node3" presStyleIdx="1" presStyleCnt="2"/>
      <dgm:spPr/>
      <dgm:t>
        <a:bodyPr/>
        <a:lstStyle/>
        <a:p>
          <a:endParaRPr lang="ru-RU"/>
        </a:p>
      </dgm:t>
    </dgm:pt>
    <dgm:pt modelId="{85D25778-4277-4DB8-969F-EB386D8CF0A4}" type="pres">
      <dgm:prSet presAssocID="{526FEAE6-6164-413B-BE08-37A5B3FBBE6C}" presName="hierChild3" presStyleCnt="0"/>
      <dgm:spPr/>
    </dgm:pt>
    <dgm:pt modelId="{DD2C1A69-BC9D-42A9-8984-324AB6F1D91C}" type="pres">
      <dgm:prSet presAssocID="{933FDAB2-AA81-4EA8-9F31-A4312DDA4950}" presName="bgShapesFlow" presStyleCnt="0"/>
      <dgm:spPr/>
    </dgm:pt>
  </dgm:ptLst>
  <dgm:cxnLst>
    <dgm:cxn modelId="{35C2FCC4-A436-4E64-AF48-948FD6595FC6}" srcId="{C989598F-4220-4FF2-B644-BE5D29859024}" destId="{526FEAE6-6164-413B-BE08-37A5B3FBBE6C}" srcOrd="1" destOrd="0" parTransId="{CDBDCD94-A6B2-493B-AC9E-1C85FDA6F2D8}" sibTransId="{BC8A835E-F956-40AE-B43F-60A9DFC4F713}"/>
    <dgm:cxn modelId="{FE361E1F-F1E2-4E93-AC92-BA8FAFEF4D0C}" type="presOf" srcId="{526FEAE6-6164-413B-BE08-37A5B3FBBE6C}" destId="{739A9DFF-BECF-43F4-A7B8-6D9343CEAA85}" srcOrd="0" destOrd="0" presId="urn:microsoft.com/office/officeart/2005/8/layout/hierarchy6"/>
    <dgm:cxn modelId="{B3C166DF-6A8B-4402-A9B9-25FECF81A48C}" srcId="{C989598F-4220-4FF2-B644-BE5D29859024}" destId="{EC0D1CF7-9616-4111-A06D-0E890A8CB77D}" srcOrd="0" destOrd="0" parTransId="{4D281AB0-5511-4C5D-9A3C-92C9F7F3F4F2}" sibTransId="{0FD0452A-0D72-4360-828A-C733D25F5AD6}"/>
    <dgm:cxn modelId="{E0E11FE4-0BDD-41BF-8405-2B8CDE526D6A}" type="presOf" srcId="{933FDAB2-AA81-4EA8-9F31-A4312DDA4950}" destId="{E2D46D33-E81A-4DBE-8B41-FFD5D0F3CADF}" srcOrd="0" destOrd="0" presId="urn:microsoft.com/office/officeart/2005/8/layout/hierarchy6"/>
    <dgm:cxn modelId="{8C9E93E6-19E1-46F6-8BA4-BDD57C0A48E9}" type="presOf" srcId="{145E151A-1042-42DC-A3AE-515113F56223}" destId="{492D96EE-F1A7-40F9-BD66-A412740921DE}" srcOrd="0" destOrd="0" presId="urn:microsoft.com/office/officeart/2005/8/layout/hierarchy6"/>
    <dgm:cxn modelId="{4BE68221-D8BA-44BA-B919-875AC09E473A}" type="presOf" srcId="{CDBDCD94-A6B2-493B-AC9E-1C85FDA6F2D8}" destId="{99F24343-4ECC-4974-BC47-1B7B8A7075CF}" srcOrd="0" destOrd="0" presId="urn:microsoft.com/office/officeart/2005/8/layout/hierarchy6"/>
    <dgm:cxn modelId="{E8EB2CC4-3E9C-4841-A826-56876DB81405}" srcId="{933FDAB2-AA81-4EA8-9F31-A4312DDA4950}" destId="{4BE38F74-A039-4351-83AE-BA4C6E22EE89}" srcOrd="0" destOrd="0" parTransId="{76FE70F9-16D2-40A1-8DDD-AF88ED3956CC}" sibTransId="{67346885-2672-482E-84B5-45AFEE6A66E1}"/>
    <dgm:cxn modelId="{1FCA965D-0A9F-461A-A5E9-67F314E2530D}" srcId="{4BE38F74-A039-4351-83AE-BA4C6E22EE89}" destId="{C989598F-4220-4FF2-B644-BE5D29859024}" srcOrd="1" destOrd="0" parTransId="{D349041F-BE55-4F57-A6E8-8FA9FB9C7ED4}" sibTransId="{678B247E-48DB-4FD3-BD90-D587010B6A3C}"/>
    <dgm:cxn modelId="{4015CBC7-BE22-4079-89C0-97A8D1D821A4}" type="presOf" srcId="{D349041F-BE55-4F57-A6E8-8FA9FB9C7ED4}" destId="{01A14DBD-DEC9-4F85-AEC1-7CF00C88C849}" srcOrd="0" destOrd="0" presId="urn:microsoft.com/office/officeart/2005/8/layout/hierarchy6"/>
    <dgm:cxn modelId="{84468DB1-128C-4F96-A597-0BD22F187546}" type="presOf" srcId="{4D281AB0-5511-4C5D-9A3C-92C9F7F3F4F2}" destId="{C7F8360A-FBDB-4C1E-BE65-F4A676ABFCDE}" srcOrd="0" destOrd="0" presId="urn:microsoft.com/office/officeart/2005/8/layout/hierarchy6"/>
    <dgm:cxn modelId="{2F34A65F-F11C-42C1-BDDC-FE5DA93D5107}" type="presOf" srcId="{EC0D1CF7-9616-4111-A06D-0E890A8CB77D}" destId="{BD0765C0-9001-4712-823B-17B85716AE90}" srcOrd="0" destOrd="0" presId="urn:microsoft.com/office/officeart/2005/8/layout/hierarchy6"/>
    <dgm:cxn modelId="{6F57D838-7C80-49B4-86F5-587EBD9347E6}" type="presOf" srcId="{4BE38F74-A039-4351-83AE-BA4C6E22EE89}" destId="{4B727CBA-EBC7-46E3-8A26-AA3F740D1BFF}" srcOrd="0" destOrd="0" presId="urn:microsoft.com/office/officeart/2005/8/layout/hierarchy6"/>
    <dgm:cxn modelId="{269B0BA8-AEDC-4E90-95E4-989E04F5535E}" type="presOf" srcId="{1EE81203-79D4-4C00-8A0B-AAE7BB1F4685}" destId="{2EF1EE60-FE21-48D5-8353-931CCABBDA0D}" srcOrd="0" destOrd="0" presId="urn:microsoft.com/office/officeart/2005/8/layout/hierarchy6"/>
    <dgm:cxn modelId="{258E0B5B-E603-473F-BA60-E1B7DC259FEF}" type="presOf" srcId="{C989598F-4220-4FF2-B644-BE5D29859024}" destId="{82D6425B-B423-4920-AF73-49057092B1AA}" srcOrd="0" destOrd="0" presId="urn:microsoft.com/office/officeart/2005/8/layout/hierarchy6"/>
    <dgm:cxn modelId="{A4DF31AC-2B66-44AC-A14C-1F6B290F762F}" srcId="{4BE38F74-A039-4351-83AE-BA4C6E22EE89}" destId="{1EE81203-79D4-4C00-8A0B-AAE7BB1F4685}" srcOrd="0" destOrd="0" parTransId="{145E151A-1042-42DC-A3AE-515113F56223}" sibTransId="{E8EE8F80-3EF0-44AF-AC95-A346FA7AAB25}"/>
    <dgm:cxn modelId="{32112546-99BC-4997-BEFD-4932E0EBA49F}" type="presParOf" srcId="{E2D46D33-E81A-4DBE-8B41-FFD5D0F3CADF}" destId="{0984F135-05CB-41DE-8D16-52BB9B625F6F}" srcOrd="0" destOrd="0" presId="urn:microsoft.com/office/officeart/2005/8/layout/hierarchy6"/>
    <dgm:cxn modelId="{84C4888C-6DA2-48F2-90C9-F6C5E8692DD1}" type="presParOf" srcId="{0984F135-05CB-41DE-8D16-52BB9B625F6F}" destId="{28CADB5A-508F-4F68-80B0-04746AF6D7EC}" srcOrd="0" destOrd="0" presId="urn:microsoft.com/office/officeart/2005/8/layout/hierarchy6"/>
    <dgm:cxn modelId="{41305DCF-7A77-4243-B569-15223D970959}" type="presParOf" srcId="{28CADB5A-508F-4F68-80B0-04746AF6D7EC}" destId="{F8A55A99-B1D7-4BAE-8B1B-F034C38804EE}" srcOrd="0" destOrd="0" presId="urn:microsoft.com/office/officeart/2005/8/layout/hierarchy6"/>
    <dgm:cxn modelId="{FEDD6A80-D947-44F3-AE75-A2DFBE7E39DC}" type="presParOf" srcId="{F8A55A99-B1D7-4BAE-8B1B-F034C38804EE}" destId="{4B727CBA-EBC7-46E3-8A26-AA3F740D1BFF}" srcOrd="0" destOrd="0" presId="urn:microsoft.com/office/officeart/2005/8/layout/hierarchy6"/>
    <dgm:cxn modelId="{D5180AE3-6472-492A-BACF-5BB76583426F}" type="presParOf" srcId="{F8A55A99-B1D7-4BAE-8B1B-F034C38804EE}" destId="{3B08B8C6-8A07-4A94-9ED2-171AC5C34434}" srcOrd="1" destOrd="0" presId="urn:microsoft.com/office/officeart/2005/8/layout/hierarchy6"/>
    <dgm:cxn modelId="{403CA18B-C7A6-49DE-9CC2-88F8F2316BC2}" type="presParOf" srcId="{3B08B8C6-8A07-4A94-9ED2-171AC5C34434}" destId="{492D96EE-F1A7-40F9-BD66-A412740921DE}" srcOrd="0" destOrd="0" presId="urn:microsoft.com/office/officeart/2005/8/layout/hierarchy6"/>
    <dgm:cxn modelId="{0A5CE5BF-F440-4D38-8851-F8E710ACC510}" type="presParOf" srcId="{3B08B8C6-8A07-4A94-9ED2-171AC5C34434}" destId="{CACCB451-3883-4F74-84DF-3E7A30F72367}" srcOrd="1" destOrd="0" presId="urn:microsoft.com/office/officeart/2005/8/layout/hierarchy6"/>
    <dgm:cxn modelId="{8390B0C2-6BDC-4BB8-9503-97602ED3CE61}" type="presParOf" srcId="{CACCB451-3883-4F74-84DF-3E7A30F72367}" destId="{2EF1EE60-FE21-48D5-8353-931CCABBDA0D}" srcOrd="0" destOrd="0" presId="urn:microsoft.com/office/officeart/2005/8/layout/hierarchy6"/>
    <dgm:cxn modelId="{3ED79777-AB7F-4121-B41F-3B0818C7FB8A}" type="presParOf" srcId="{CACCB451-3883-4F74-84DF-3E7A30F72367}" destId="{04D32E25-9B5B-41BC-BCF6-0709E62CD4A9}" srcOrd="1" destOrd="0" presId="urn:microsoft.com/office/officeart/2005/8/layout/hierarchy6"/>
    <dgm:cxn modelId="{CF9E05DB-A05C-4CFD-B977-59AE7DA388D8}" type="presParOf" srcId="{3B08B8C6-8A07-4A94-9ED2-171AC5C34434}" destId="{01A14DBD-DEC9-4F85-AEC1-7CF00C88C849}" srcOrd="2" destOrd="0" presId="urn:microsoft.com/office/officeart/2005/8/layout/hierarchy6"/>
    <dgm:cxn modelId="{AB5F4654-D961-4EE1-9A80-B3E05CE4790C}" type="presParOf" srcId="{3B08B8C6-8A07-4A94-9ED2-171AC5C34434}" destId="{64219C30-B265-4D94-8D57-1A35CA675CBA}" srcOrd="3" destOrd="0" presId="urn:microsoft.com/office/officeart/2005/8/layout/hierarchy6"/>
    <dgm:cxn modelId="{EF217EF1-0F17-41B0-BD98-838D78A05EC2}" type="presParOf" srcId="{64219C30-B265-4D94-8D57-1A35CA675CBA}" destId="{82D6425B-B423-4920-AF73-49057092B1AA}" srcOrd="0" destOrd="0" presId="urn:microsoft.com/office/officeart/2005/8/layout/hierarchy6"/>
    <dgm:cxn modelId="{9CEA7A22-5F29-4BED-B695-5F134FB8B254}" type="presParOf" srcId="{64219C30-B265-4D94-8D57-1A35CA675CBA}" destId="{48DA1ADE-6247-4C6B-9EF5-D8F08CAD5182}" srcOrd="1" destOrd="0" presId="urn:microsoft.com/office/officeart/2005/8/layout/hierarchy6"/>
    <dgm:cxn modelId="{1F219111-C07A-49AB-8AB3-9F42D3E1AA3F}" type="presParOf" srcId="{48DA1ADE-6247-4C6B-9EF5-D8F08CAD5182}" destId="{C7F8360A-FBDB-4C1E-BE65-F4A676ABFCDE}" srcOrd="0" destOrd="0" presId="urn:microsoft.com/office/officeart/2005/8/layout/hierarchy6"/>
    <dgm:cxn modelId="{A32006B8-3576-408C-A9BB-0519986D5D33}" type="presParOf" srcId="{48DA1ADE-6247-4C6B-9EF5-D8F08CAD5182}" destId="{48C02051-0C79-4196-AEED-B15D341DDB74}" srcOrd="1" destOrd="0" presId="urn:microsoft.com/office/officeart/2005/8/layout/hierarchy6"/>
    <dgm:cxn modelId="{9D2651E8-BBA2-46A4-A42D-3863CC7C1B65}" type="presParOf" srcId="{48C02051-0C79-4196-AEED-B15D341DDB74}" destId="{BD0765C0-9001-4712-823B-17B85716AE90}" srcOrd="0" destOrd="0" presId="urn:microsoft.com/office/officeart/2005/8/layout/hierarchy6"/>
    <dgm:cxn modelId="{79EC909D-B9F4-4A02-8617-FDF50908860D}" type="presParOf" srcId="{48C02051-0C79-4196-AEED-B15D341DDB74}" destId="{1ECA723C-BF3C-4538-A265-EA7E43357935}" srcOrd="1" destOrd="0" presId="urn:microsoft.com/office/officeart/2005/8/layout/hierarchy6"/>
    <dgm:cxn modelId="{C6A027BC-13FE-4BC4-9CA6-D4591B1E5B03}" type="presParOf" srcId="{48DA1ADE-6247-4C6B-9EF5-D8F08CAD5182}" destId="{99F24343-4ECC-4974-BC47-1B7B8A7075CF}" srcOrd="2" destOrd="0" presId="urn:microsoft.com/office/officeart/2005/8/layout/hierarchy6"/>
    <dgm:cxn modelId="{F382E2B0-DE56-46BE-91BD-2249BCC68079}" type="presParOf" srcId="{48DA1ADE-6247-4C6B-9EF5-D8F08CAD5182}" destId="{79092003-0801-41A3-827A-1249D72A7929}" srcOrd="3" destOrd="0" presId="urn:microsoft.com/office/officeart/2005/8/layout/hierarchy6"/>
    <dgm:cxn modelId="{9A92C275-37E2-4515-B00A-705B03067A24}" type="presParOf" srcId="{79092003-0801-41A3-827A-1249D72A7929}" destId="{739A9DFF-BECF-43F4-A7B8-6D9343CEAA85}" srcOrd="0" destOrd="0" presId="urn:microsoft.com/office/officeart/2005/8/layout/hierarchy6"/>
    <dgm:cxn modelId="{898D38E8-D664-4EA1-B6BC-533FEA326F8E}" type="presParOf" srcId="{79092003-0801-41A3-827A-1249D72A7929}" destId="{85D25778-4277-4DB8-969F-EB386D8CF0A4}" srcOrd="1" destOrd="0" presId="urn:microsoft.com/office/officeart/2005/8/layout/hierarchy6"/>
    <dgm:cxn modelId="{26203E68-0D40-42B0-8597-67BAE5C4ED04}" type="presParOf" srcId="{E2D46D33-E81A-4DBE-8B41-FFD5D0F3CADF}" destId="{DD2C1A69-BC9D-42A9-8984-324AB6F1D91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27CBA-EBC7-46E3-8A26-AA3F740D1BFF}">
      <dsp:nvSpPr>
        <dsp:cNvPr id="0" name=""/>
        <dsp:cNvSpPr/>
      </dsp:nvSpPr>
      <dsp:spPr>
        <a:xfrm>
          <a:off x="967732" y="291292"/>
          <a:ext cx="1487665" cy="991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err="1" smtClean="0"/>
            <a:t>Конкурентность</a:t>
          </a:r>
          <a:endParaRPr lang="ru-RU" sz="1200" kern="1200" dirty="0"/>
        </a:p>
      </dsp:txBody>
      <dsp:txXfrm>
        <a:off x="996780" y="320340"/>
        <a:ext cx="1429569" cy="933681"/>
      </dsp:txXfrm>
    </dsp:sp>
    <dsp:sp modelId="{492D96EE-F1A7-40F9-BD66-A412740921DE}">
      <dsp:nvSpPr>
        <dsp:cNvPr id="0" name=""/>
        <dsp:cNvSpPr/>
      </dsp:nvSpPr>
      <dsp:spPr>
        <a:xfrm>
          <a:off x="744583" y="1283069"/>
          <a:ext cx="966982" cy="396710"/>
        </a:xfrm>
        <a:custGeom>
          <a:avLst/>
          <a:gdLst/>
          <a:ahLst/>
          <a:cxnLst/>
          <a:rect l="0" t="0" r="0" b="0"/>
          <a:pathLst>
            <a:path>
              <a:moveTo>
                <a:pt x="966982" y="0"/>
              </a:moveTo>
              <a:lnTo>
                <a:pt x="966982" y="198355"/>
              </a:lnTo>
              <a:lnTo>
                <a:pt x="0" y="198355"/>
              </a:lnTo>
              <a:lnTo>
                <a:pt x="0" y="396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1EE60-FE21-48D5-8353-931CCABBDA0D}">
      <dsp:nvSpPr>
        <dsp:cNvPr id="0" name=""/>
        <dsp:cNvSpPr/>
      </dsp:nvSpPr>
      <dsp:spPr>
        <a:xfrm>
          <a:off x="750" y="1679780"/>
          <a:ext cx="1487665" cy="991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Параллелизм</a:t>
          </a:r>
          <a:endParaRPr lang="ru-RU" sz="1200" kern="1200" dirty="0"/>
        </a:p>
      </dsp:txBody>
      <dsp:txXfrm>
        <a:off x="29798" y="1708828"/>
        <a:ext cx="1429569" cy="933681"/>
      </dsp:txXfrm>
    </dsp:sp>
    <dsp:sp modelId="{01A14DBD-DEC9-4F85-AEC1-7CF00C88C849}">
      <dsp:nvSpPr>
        <dsp:cNvPr id="0" name=""/>
        <dsp:cNvSpPr/>
      </dsp:nvSpPr>
      <dsp:spPr>
        <a:xfrm>
          <a:off x="1711565" y="1283069"/>
          <a:ext cx="966982" cy="39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55"/>
              </a:lnTo>
              <a:lnTo>
                <a:pt x="966982" y="198355"/>
              </a:lnTo>
              <a:lnTo>
                <a:pt x="966982" y="3967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6425B-B423-4920-AF73-49057092B1AA}">
      <dsp:nvSpPr>
        <dsp:cNvPr id="0" name=""/>
        <dsp:cNvSpPr/>
      </dsp:nvSpPr>
      <dsp:spPr>
        <a:xfrm>
          <a:off x="1934715" y="1679780"/>
          <a:ext cx="1487665" cy="991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Многозадачность</a:t>
          </a:r>
          <a:endParaRPr lang="ru-RU" sz="1200" kern="1200" dirty="0"/>
        </a:p>
      </dsp:txBody>
      <dsp:txXfrm>
        <a:off x="1963763" y="1708828"/>
        <a:ext cx="1429569" cy="933681"/>
      </dsp:txXfrm>
    </dsp:sp>
    <dsp:sp modelId="{C7F8360A-FBDB-4C1E-BE65-F4A676ABFCDE}">
      <dsp:nvSpPr>
        <dsp:cNvPr id="0" name=""/>
        <dsp:cNvSpPr/>
      </dsp:nvSpPr>
      <dsp:spPr>
        <a:xfrm>
          <a:off x="1711565" y="2671557"/>
          <a:ext cx="966982" cy="396710"/>
        </a:xfrm>
        <a:custGeom>
          <a:avLst/>
          <a:gdLst/>
          <a:ahLst/>
          <a:cxnLst/>
          <a:rect l="0" t="0" r="0" b="0"/>
          <a:pathLst>
            <a:path>
              <a:moveTo>
                <a:pt x="966982" y="0"/>
              </a:moveTo>
              <a:lnTo>
                <a:pt x="966982" y="198355"/>
              </a:lnTo>
              <a:lnTo>
                <a:pt x="0" y="198355"/>
              </a:lnTo>
              <a:lnTo>
                <a:pt x="0" y="39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765C0-9001-4712-823B-17B85716AE90}">
      <dsp:nvSpPr>
        <dsp:cNvPr id="0" name=""/>
        <dsp:cNvSpPr/>
      </dsp:nvSpPr>
      <dsp:spPr>
        <a:xfrm>
          <a:off x="967732" y="3068268"/>
          <a:ext cx="1487665" cy="991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err="1" smtClean="0"/>
            <a:t>Многопроцессность</a:t>
          </a:r>
          <a:endParaRPr lang="ru-RU" sz="1200" kern="1200" dirty="0"/>
        </a:p>
      </dsp:txBody>
      <dsp:txXfrm>
        <a:off x="996780" y="3097316"/>
        <a:ext cx="1429569" cy="933681"/>
      </dsp:txXfrm>
    </dsp:sp>
    <dsp:sp modelId="{99F24343-4ECC-4974-BC47-1B7B8A7075CF}">
      <dsp:nvSpPr>
        <dsp:cNvPr id="0" name=""/>
        <dsp:cNvSpPr/>
      </dsp:nvSpPr>
      <dsp:spPr>
        <a:xfrm>
          <a:off x="2678548" y="2671557"/>
          <a:ext cx="966982" cy="3967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355"/>
              </a:lnTo>
              <a:lnTo>
                <a:pt x="966982" y="198355"/>
              </a:lnTo>
              <a:lnTo>
                <a:pt x="966982" y="3967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9A9DFF-BECF-43F4-A7B8-6D9343CEAA85}">
      <dsp:nvSpPr>
        <dsp:cNvPr id="0" name=""/>
        <dsp:cNvSpPr/>
      </dsp:nvSpPr>
      <dsp:spPr>
        <a:xfrm>
          <a:off x="2901698" y="3068268"/>
          <a:ext cx="1487665" cy="991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err="1" smtClean="0"/>
            <a:t>Многопоточность</a:t>
          </a:r>
          <a:endParaRPr lang="ru-RU" sz="1200" kern="1200" dirty="0"/>
        </a:p>
      </dsp:txBody>
      <dsp:txXfrm>
        <a:off x="2930746" y="3097316"/>
        <a:ext cx="1429569" cy="933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smtClean="0"/>
              <a:t>конкурентное программирование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и запуск потока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9271" y="2108310"/>
            <a:ext cx="3961341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listenThread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listenThread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listenThread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91158" y="2216032"/>
            <a:ext cx="2768707" cy="16004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Что-то полезное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216056" y="2224028"/>
            <a:ext cx="1924215" cy="318252"/>
          </a:xfrm>
          <a:prstGeom prst="wedgeRoundRectCallout">
            <a:avLst>
              <a:gd name="adj1" fmla="val -82776"/>
              <a:gd name="adj2" fmla="val -2609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Создаем и запускаем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271716" y="3222558"/>
            <a:ext cx="1924215" cy="318252"/>
          </a:xfrm>
          <a:prstGeom prst="wedgeRoundRectCallout">
            <a:avLst>
              <a:gd name="adj1" fmla="val -176062"/>
              <a:gd name="adj2" fmla="val 1320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Ждем завершения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548146" y="1506022"/>
            <a:ext cx="375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Делегат без параметра (</a:t>
            </a:r>
            <a:r>
              <a:rPr lang="en-US" dirty="0"/>
              <a:t>ThreadStart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8687" y="5516999"/>
            <a:ext cx="2768707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7714" y="4767672"/>
            <a:ext cx="503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Делегат с параметром (</a:t>
            </a:r>
            <a:r>
              <a:rPr lang="en-US" dirty="0" err="1"/>
              <a:t>ParameterizedThreadStart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296683" y="5335832"/>
            <a:ext cx="4557658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HttpListenerContext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alt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Что-то </a:t>
            </a: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полезное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316698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модели потоков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7924137" cy="3978827"/>
          </a:xfrm>
        </p:spPr>
        <p:txBody>
          <a:bodyPr>
            <a:normAutofit/>
          </a:bodyPr>
          <a:lstStyle/>
          <a:p>
            <a:r>
              <a:rPr lang="ru-RU" dirty="0" smtClean="0"/>
              <a:t>Высокие затраты на создание нового потока</a:t>
            </a:r>
          </a:p>
          <a:p>
            <a:endParaRPr lang="ru-RU" dirty="0" smtClean="0"/>
          </a:p>
          <a:p>
            <a:r>
              <a:rPr lang="ru-RU" dirty="0" smtClean="0"/>
              <a:t>Сложная</a:t>
            </a:r>
            <a:r>
              <a:rPr lang="en-US" dirty="0" smtClean="0"/>
              <a:t>/</a:t>
            </a:r>
            <a:r>
              <a:rPr lang="ru-RU" dirty="0" smtClean="0"/>
              <a:t>неудобная программная модель (</a:t>
            </a:r>
            <a:r>
              <a:rPr lang="en-US" dirty="0" smtClean="0"/>
              <a:t>API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Обертка над системными потоками </a:t>
            </a:r>
            <a:r>
              <a:rPr lang="en-US" dirty="0" smtClean="0"/>
              <a:t>Windows</a:t>
            </a:r>
          </a:p>
          <a:p>
            <a:pPr lvl="1"/>
            <a:r>
              <a:rPr lang="ru-RU" dirty="0" smtClean="0"/>
              <a:t>Поток – «вещь в себе» и требует доп. усилий (нет единых механизмов) для:</a:t>
            </a:r>
          </a:p>
          <a:p>
            <a:pPr lvl="2"/>
            <a:r>
              <a:rPr lang="ru-RU" dirty="0" smtClean="0"/>
              <a:t>Получение результатов</a:t>
            </a:r>
          </a:p>
          <a:p>
            <a:pPr lvl="2"/>
            <a:r>
              <a:rPr lang="ru-RU" dirty="0" smtClean="0"/>
              <a:t>Корректной остановки</a:t>
            </a:r>
            <a:r>
              <a:rPr lang="en-US" dirty="0" smtClean="0"/>
              <a:t>/</a:t>
            </a:r>
            <a:r>
              <a:rPr lang="ru-RU" dirty="0" smtClean="0"/>
              <a:t>отмены выполнения</a:t>
            </a:r>
          </a:p>
          <a:p>
            <a:pPr lvl="2"/>
            <a:r>
              <a:rPr lang="ru-RU" dirty="0" smtClean="0"/>
              <a:t>Контроля прогресса</a:t>
            </a:r>
          </a:p>
          <a:p>
            <a:pPr lvl="2"/>
            <a:r>
              <a:rPr lang="ru-RU" dirty="0" smtClean="0"/>
              <a:t>…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10265134" y="472545"/>
            <a:ext cx="1304014" cy="1110721"/>
            <a:chOff x="2695492" y="4929808"/>
            <a:chExt cx="1304014" cy="1110721"/>
          </a:xfrm>
        </p:grpSpPr>
        <p:sp>
          <p:nvSpPr>
            <p:cNvPr id="4" name="Rectangle 4"/>
            <p:cNvSpPr/>
            <p:nvPr/>
          </p:nvSpPr>
          <p:spPr>
            <a:xfrm>
              <a:off x="2695492" y="4929808"/>
              <a:ext cx="1304014" cy="6798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Thread kernel object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95492" y="5609642"/>
              <a:ext cx="13040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700/1240 B (x86/x64)</a:t>
              </a:r>
              <a:endParaRPr lang="en-US" sz="1100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10265134" y="1583266"/>
            <a:ext cx="1304014" cy="977827"/>
            <a:chOff x="4079019" y="4929808"/>
            <a:chExt cx="1304014" cy="977827"/>
          </a:xfrm>
        </p:grpSpPr>
        <p:sp>
          <p:nvSpPr>
            <p:cNvPr id="5" name="Rectangle 5"/>
            <p:cNvSpPr/>
            <p:nvPr/>
          </p:nvSpPr>
          <p:spPr>
            <a:xfrm>
              <a:off x="4079019" y="4929808"/>
              <a:ext cx="1304014" cy="6798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Thread environment block (TEB)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79019" y="5646025"/>
              <a:ext cx="1304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4 KB(x86/x64)</a:t>
              </a:r>
              <a:endParaRPr lang="en-US" sz="1100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10265133" y="2597477"/>
            <a:ext cx="1304014" cy="974453"/>
            <a:chOff x="5462545" y="4929808"/>
            <a:chExt cx="1304014" cy="974453"/>
          </a:xfrm>
        </p:grpSpPr>
        <p:sp>
          <p:nvSpPr>
            <p:cNvPr id="8" name="Rectangle 8"/>
            <p:cNvSpPr/>
            <p:nvPr/>
          </p:nvSpPr>
          <p:spPr>
            <a:xfrm>
              <a:off x="5462546" y="4929808"/>
              <a:ext cx="1304013" cy="6798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User-mode stack</a:t>
              </a:r>
              <a:endParaRPr 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62545" y="5642651"/>
              <a:ext cx="1304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1 MB</a:t>
              </a:r>
              <a:endParaRPr lang="en-US" sz="1100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0265132" y="3604940"/>
            <a:ext cx="1304014" cy="974452"/>
            <a:chOff x="6846070" y="4929808"/>
            <a:chExt cx="1304014" cy="974452"/>
          </a:xfrm>
        </p:grpSpPr>
        <p:sp>
          <p:nvSpPr>
            <p:cNvPr id="10" name="Rectangle 10"/>
            <p:cNvSpPr/>
            <p:nvPr/>
          </p:nvSpPr>
          <p:spPr>
            <a:xfrm>
              <a:off x="6846070" y="4929808"/>
              <a:ext cx="1304013" cy="6798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Kernel-mode stack</a:t>
              </a:r>
              <a:endParaRPr 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6071" y="5642650"/>
              <a:ext cx="1304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12/24 KB (x86/x64)</a:t>
              </a:r>
              <a:endParaRPr lang="en-US" sz="1100" dirty="0"/>
            </a:p>
          </p:txBody>
        </p:sp>
      </p:grpSp>
      <p:sp>
        <p:nvSpPr>
          <p:cNvPr id="12" name="Rectangle 12"/>
          <p:cNvSpPr/>
          <p:nvPr/>
        </p:nvSpPr>
        <p:spPr>
          <a:xfrm>
            <a:off x="10273082" y="5683681"/>
            <a:ext cx="1296063" cy="679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DLL thread-attach/detach notifications</a:t>
            </a:r>
            <a:endParaRPr lang="en-US" sz="1200" dirty="0"/>
          </a:p>
        </p:txBody>
      </p:sp>
      <p:sp>
        <p:nvSpPr>
          <p:cNvPr id="13" name="Rectangle 13"/>
          <p:cNvSpPr/>
          <p:nvPr/>
        </p:nvSpPr>
        <p:spPr>
          <a:xfrm>
            <a:off x="10273082" y="4781683"/>
            <a:ext cx="1288111" cy="6798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Context switching</a:t>
            </a:r>
            <a:endParaRPr lang="en-US" sz="1200" dirty="0"/>
          </a:p>
        </p:txBody>
      </p:sp>
      <p:sp>
        <p:nvSpPr>
          <p:cNvPr id="14" name="Left Brace 3"/>
          <p:cNvSpPr/>
          <p:nvPr/>
        </p:nvSpPr>
        <p:spPr>
          <a:xfrm flipV="1">
            <a:off x="9811903" y="473500"/>
            <a:ext cx="237881" cy="410589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5" name="Rectangle 14"/>
          <p:cNvSpPr/>
          <p:nvPr/>
        </p:nvSpPr>
        <p:spPr>
          <a:xfrm rot="5400000">
            <a:off x="8969909" y="2387946"/>
            <a:ext cx="12532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Затраты памяти</a:t>
            </a:r>
            <a:endParaRPr lang="ru-RU" sz="1200" dirty="0"/>
          </a:p>
        </p:txBody>
      </p:sp>
      <p:sp>
        <p:nvSpPr>
          <p:cNvPr id="16" name="Left Brace 15"/>
          <p:cNvSpPr/>
          <p:nvPr/>
        </p:nvSpPr>
        <p:spPr>
          <a:xfrm flipV="1">
            <a:off x="9891423" y="4784681"/>
            <a:ext cx="168797" cy="162508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Rectangle 16"/>
          <p:cNvSpPr/>
          <p:nvPr/>
        </p:nvSpPr>
        <p:spPr>
          <a:xfrm rot="5400000">
            <a:off x="8991811" y="5458726"/>
            <a:ext cx="1309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Затраты времени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5734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5" grpId="0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потоков</a:t>
            </a:r>
          </a:p>
        </p:txBody>
      </p:sp>
      <p:sp>
        <p:nvSpPr>
          <p:cNvPr id="26" name="Объект 25"/>
          <p:cNvSpPr>
            <a:spLocks noGrp="1"/>
          </p:cNvSpPr>
          <p:nvPr>
            <p:ph idx="1"/>
          </p:nvPr>
        </p:nvSpPr>
        <p:spPr>
          <a:xfrm>
            <a:off x="7378810" y="1825625"/>
            <a:ext cx="397499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Основные идеи</a:t>
            </a:r>
          </a:p>
          <a:p>
            <a:r>
              <a:rPr lang="ru-RU" dirty="0" smtClean="0"/>
              <a:t>Уход от явного управления потоками</a:t>
            </a:r>
          </a:p>
          <a:p>
            <a:endParaRPr lang="ru-RU" dirty="0" smtClean="0"/>
          </a:p>
          <a:p>
            <a:r>
              <a:rPr lang="ru-RU" dirty="0" smtClean="0"/>
              <a:t>Набор потоков создается заранее</a:t>
            </a:r>
          </a:p>
          <a:p>
            <a:r>
              <a:rPr lang="ru-RU" dirty="0" smtClean="0"/>
              <a:t>Задачи жду в очереди на выполнение</a:t>
            </a:r>
          </a:p>
          <a:p>
            <a:r>
              <a:rPr lang="ru-RU" dirty="0" smtClean="0"/>
              <a:t>Задача занимает поток, а по завершении возвращает в пул</a:t>
            </a:r>
            <a:endParaRPr lang="ru-RU" dirty="0"/>
          </a:p>
        </p:txBody>
      </p:sp>
      <p:grpSp>
        <p:nvGrpSpPr>
          <p:cNvPr id="3" name="Group 59"/>
          <p:cNvGrpSpPr/>
          <p:nvPr/>
        </p:nvGrpSpPr>
        <p:grpSpPr>
          <a:xfrm>
            <a:off x="965217" y="2771418"/>
            <a:ext cx="1106280" cy="405636"/>
            <a:chOff x="1402539" y="1546917"/>
            <a:chExt cx="1106280" cy="405636"/>
          </a:xfrm>
        </p:grpSpPr>
        <p:sp>
          <p:nvSpPr>
            <p:cNvPr id="4" name="Oval 40"/>
            <p:cNvSpPr/>
            <p:nvPr/>
          </p:nvSpPr>
          <p:spPr>
            <a:xfrm>
              <a:off x="1402539" y="1546917"/>
              <a:ext cx="405636" cy="405636"/>
            </a:xfrm>
            <a:prstGeom prst="ellipse">
              <a:avLst/>
            </a:prstGeom>
            <a:gradFill rotWithShape="1">
              <a:gsLst>
                <a:gs pos="0">
                  <a:srgbClr val="B22746">
                    <a:tint val="100000"/>
                    <a:shade val="100000"/>
                    <a:satMod val="130000"/>
                  </a:srgbClr>
                </a:gs>
                <a:gs pos="100000">
                  <a:srgbClr val="B227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227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val 80"/>
            <p:cNvSpPr/>
            <p:nvPr/>
          </p:nvSpPr>
          <p:spPr>
            <a:xfrm>
              <a:off x="1623795" y="1546917"/>
              <a:ext cx="405636" cy="405636"/>
            </a:xfrm>
            <a:prstGeom prst="ellipse">
              <a:avLst/>
            </a:prstGeom>
            <a:gradFill rotWithShape="1">
              <a:gsLst>
                <a:gs pos="0">
                  <a:srgbClr val="B22746">
                    <a:tint val="100000"/>
                    <a:shade val="100000"/>
                    <a:satMod val="130000"/>
                  </a:srgbClr>
                </a:gs>
                <a:gs pos="100000">
                  <a:srgbClr val="B227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227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81"/>
            <p:cNvSpPr/>
            <p:nvPr/>
          </p:nvSpPr>
          <p:spPr>
            <a:xfrm>
              <a:off x="1854270" y="1546917"/>
              <a:ext cx="405636" cy="405636"/>
            </a:xfrm>
            <a:prstGeom prst="ellipse">
              <a:avLst/>
            </a:prstGeom>
            <a:gradFill rotWithShape="1">
              <a:gsLst>
                <a:gs pos="0">
                  <a:srgbClr val="B22746">
                    <a:tint val="100000"/>
                    <a:shade val="100000"/>
                    <a:satMod val="130000"/>
                  </a:srgbClr>
                </a:gs>
                <a:gs pos="100000">
                  <a:srgbClr val="B227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227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val 82"/>
            <p:cNvSpPr/>
            <p:nvPr/>
          </p:nvSpPr>
          <p:spPr>
            <a:xfrm>
              <a:off x="2103183" y="1546917"/>
              <a:ext cx="405636" cy="405636"/>
            </a:xfrm>
            <a:prstGeom prst="ellipse">
              <a:avLst/>
            </a:prstGeom>
            <a:gradFill rotWithShape="1">
              <a:gsLst>
                <a:gs pos="0">
                  <a:srgbClr val="B22746">
                    <a:tint val="100000"/>
                    <a:shade val="100000"/>
                    <a:satMod val="130000"/>
                  </a:srgbClr>
                </a:gs>
                <a:gs pos="100000">
                  <a:srgbClr val="B227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227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val 108"/>
          <p:cNvSpPr/>
          <p:nvPr/>
        </p:nvSpPr>
        <p:spPr>
          <a:xfrm>
            <a:off x="3027775" y="2771418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46"/>
          <p:cNvSpPr/>
          <p:nvPr/>
        </p:nvSpPr>
        <p:spPr>
          <a:xfrm>
            <a:off x="3777169" y="3568941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83"/>
          <p:cNvSpPr/>
          <p:nvPr/>
        </p:nvSpPr>
        <p:spPr>
          <a:xfrm>
            <a:off x="4354685" y="3568940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84"/>
          <p:cNvSpPr/>
          <p:nvPr/>
        </p:nvSpPr>
        <p:spPr>
          <a:xfrm>
            <a:off x="4932201" y="3568939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" name="Group 103"/>
          <p:cNvGrpSpPr/>
          <p:nvPr/>
        </p:nvGrpSpPr>
        <p:grpSpPr>
          <a:xfrm>
            <a:off x="1416949" y="4510841"/>
            <a:ext cx="654549" cy="405636"/>
            <a:chOff x="1698172" y="1402538"/>
            <a:chExt cx="488138" cy="302508"/>
          </a:xfrm>
        </p:grpSpPr>
        <p:sp>
          <p:nvSpPr>
            <p:cNvPr id="13" name="Oval 106"/>
            <p:cNvSpPr/>
            <p:nvPr/>
          </p:nvSpPr>
          <p:spPr>
            <a:xfrm>
              <a:off x="1698172" y="1402538"/>
              <a:ext cx="302508" cy="302508"/>
            </a:xfrm>
            <a:prstGeom prst="ellipse">
              <a:avLst/>
            </a:prstGeom>
            <a:gradFill rotWithShape="1">
              <a:gsLst>
                <a:gs pos="0">
                  <a:srgbClr val="7F993A">
                    <a:tint val="100000"/>
                    <a:shade val="100000"/>
                    <a:satMod val="130000"/>
                  </a:srgbClr>
                </a:gs>
                <a:gs pos="100000">
                  <a:srgbClr val="7F993A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F993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07"/>
            <p:cNvSpPr/>
            <p:nvPr/>
          </p:nvSpPr>
          <p:spPr>
            <a:xfrm>
              <a:off x="1883802" y="1402538"/>
              <a:ext cx="302508" cy="302508"/>
            </a:xfrm>
            <a:prstGeom prst="ellipse">
              <a:avLst/>
            </a:prstGeom>
            <a:gradFill rotWithShape="1">
              <a:gsLst>
                <a:gs pos="0">
                  <a:srgbClr val="7F993A">
                    <a:tint val="100000"/>
                    <a:shade val="100000"/>
                    <a:satMod val="130000"/>
                  </a:srgbClr>
                </a:gs>
                <a:gs pos="100000">
                  <a:srgbClr val="7F993A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F993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5" name="Straight Arrow Connector 48"/>
          <p:cNvCxnSpPr>
            <a:stCxn id="7" idx="6"/>
            <a:endCxn id="8" idx="2"/>
          </p:cNvCxnSpPr>
          <p:nvPr/>
        </p:nvCxnSpPr>
        <p:spPr>
          <a:xfrm>
            <a:off x="2071497" y="2974236"/>
            <a:ext cx="956278" cy="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" name="TextBox 15"/>
          <p:cNvSpPr txBox="1"/>
          <p:nvPr/>
        </p:nvSpPr>
        <p:spPr>
          <a:xfrm>
            <a:off x="928235" y="2331455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Task Queue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5218" y="4024456"/>
            <a:ext cx="1754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Completed Tasks</a:t>
            </a:r>
          </a:p>
        </p:txBody>
      </p:sp>
      <p:cxnSp>
        <p:nvCxnSpPr>
          <p:cNvPr id="18" name="Elbow Connector 57"/>
          <p:cNvCxnSpPr/>
          <p:nvPr/>
        </p:nvCxnSpPr>
        <p:spPr>
          <a:xfrm>
            <a:off x="3442200" y="2974235"/>
            <a:ext cx="1715687" cy="594704"/>
          </a:xfrm>
          <a:prstGeom prst="bentConnector3">
            <a:avLst>
              <a:gd name="adj1" fmla="val 100053"/>
            </a:avLst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" name="Oval 110"/>
          <p:cNvSpPr/>
          <p:nvPr/>
        </p:nvSpPr>
        <p:spPr>
          <a:xfrm>
            <a:off x="4942513" y="3568939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11"/>
          <p:cNvSpPr/>
          <p:nvPr/>
        </p:nvSpPr>
        <p:spPr>
          <a:xfrm>
            <a:off x="3027775" y="4510841"/>
            <a:ext cx="405636" cy="405636"/>
          </a:xfrm>
          <a:prstGeom prst="ellipse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Elbow Connector 113"/>
          <p:cNvCxnSpPr>
            <a:stCxn id="19" idx="4"/>
            <a:endCxn id="20" idx="6"/>
          </p:cNvCxnSpPr>
          <p:nvPr/>
        </p:nvCxnSpPr>
        <p:spPr>
          <a:xfrm rot="5400000">
            <a:off x="3919829" y="3488157"/>
            <a:ext cx="739084" cy="1711920"/>
          </a:xfrm>
          <a:prstGeom prst="bentConnector2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Arrow Connector 115"/>
          <p:cNvCxnSpPr>
            <a:stCxn id="20" idx="2"/>
            <a:endCxn id="14" idx="6"/>
          </p:cNvCxnSpPr>
          <p:nvPr/>
        </p:nvCxnSpPr>
        <p:spPr>
          <a:xfrm flipH="1">
            <a:off x="2071498" y="4713659"/>
            <a:ext cx="956277" cy="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5555238" y="3705631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Thread Pool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26331" y="4024455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Worker Threads</a:t>
            </a:r>
          </a:p>
        </p:txBody>
      </p:sp>
      <p:sp>
        <p:nvSpPr>
          <p:cNvPr id="25" name="Rectangle 122"/>
          <p:cNvSpPr/>
          <p:nvPr/>
        </p:nvSpPr>
        <p:spPr>
          <a:xfrm>
            <a:off x="3570135" y="3450866"/>
            <a:ext cx="1985103" cy="942921"/>
          </a:xfrm>
          <a:prstGeom prst="rect">
            <a:avLst/>
          </a:prstGeom>
          <a:noFill/>
          <a:ln w="38100" cap="flat" cmpd="sng" algn="ctr">
            <a:solidFill>
              <a:srgbClr val="CCCC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48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8" grpId="0" animBg="1"/>
      <p:bldP spid="19" grpId="0" animBg="1"/>
      <p:bldP spid="19" grpId="1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Адаптация к нагрузке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31750" y="1825624"/>
            <a:ext cx="2822050" cy="375619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При </a:t>
            </a:r>
            <a:r>
              <a:rPr lang="ru-RU" dirty="0"/>
              <a:t>увеличении числа запросов </a:t>
            </a:r>
            <a:r>
              <a:rPr lang="ru-RU" dirty="0" smtClean="0"/>
              <a:t>– увеличивается количество потоков в пуле</a:t>
            </a:r>
          </a:p>
          <a:p>
            <a:pPr lvl="1"/>
            <a:endParaRPr lang="ru-RU" dirty="0"/>
          </a:p>
          <a:p>
            <a:r>
              <a:rPr lang="ru-RU" dirty="0" smtClean="0"/>
              <a:t>При уменьшении – снижается</a:t>
            </a:r>
            <a:endParaRPr lang="ru-RU" dirty="0"/>
          </a:p>
        </p:txBody>
      </p:sp>
      <p:sp>
        <p:nvSpPr>
          <p:cNvPr id="4" name="Oval 42"/>
          <p:cNvSpPr/>
          <p:nvPr/>
        </p:nvSpPr>
        <p:spPr>
          <a:xfrm>
            <a:off x="838200" y="3240545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1"/>
          <p:cNvSpPr/>
          <p:nvPr/>
        </p:nvSpPr>
        <p:spPr>
          <a:xfrm>
            <a:off x="1022580" y="3240545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40"/>
          <p:cNvSpPr/>
          <p:nvPr/>
        </p:nvSpPr>
        <p:spPr>
          <a:xfrm>
            <a:off x="1243836" y="3240545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80"/>
          <p:cNvSpPr/>
          <p:nvPr/>
        </p:nvSpPr>
        <p:spPr>
          <a:xfrm>
            <a:off x="1465092" y="3240545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81"/>
          <p:cNvSpPr/>
          <p:nvPr/>
        </p:nvSpPr>
        <p:spPr>
          <a:xfrm>
            <a:off x="1695567" y="3240545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2"/>
          <p:cNvSpPr/>
          <p:nvPr/>
        </p:nvSpPr>
        <p:spPr>
          <a:xfrm>
            <a:off x="1944480" y="3240545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108"/>
          <p:cNvSpPr/>
          <p:nvPr/>
        </p:nvSpPr>
        <p:spPr>
          <a:xfrm>
            <a:off x="3306394" y="3240545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46"/>
          <p:cNvSpPr/>
          <p:nvPr/>
        </p:nvSpPr>
        <p:spPr>
          <a:xfrm>
            <a:off x="4055788" y="4038068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83"/>
          <p:cNvSpPr/>
          <p:nvPr/>
        </p:nvSpPr>
        <p:spPr>
          <a:xfrm>
            <a:off x="4633304" y="4038067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84"/>
          <p:cNvSpPr/>
          <p:nvPr/>
        </p:nvSpPr>
        <p:spPr>
          <a:xfrm>
            <a:off x="5210820" y="4038066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48"/>
          <p:cNvCxnSpPr>
            <a:stCxn id="9" idx="6"/>
            <a:endCxn id="10" idx="2"/>
          </p:cNvCxnSpPr>
          <p:nvPr/>
        </p:nvCxnSpPr>
        <p:spPr>
          <a:xfrm>
            <a:off x="2350116" y="3443363"/>
            <a:ext cx="956278" cy="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5" name="TextBox 14"/>
          <p:cNvSpPr txBox="1"/>
          <p:nvPr/>
        </p:nvSpPr>
        <p:spPr>
          <a:xfrm>
            <a:off x="1083807" y="2852680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Task Queue</a:t>
            </a:r>
          </a:p>
        </p:txBody>
      </p:sp>
      <p:cxnSp>
        <p:nvCxnSpPr>
          <p:cNvPr id="16" name="Elbow Connector 57"/>
          <p:cNvCxnSpPr>
            <a:stCxn id="10" idx="6"/>
            <a:endCxn id="12" idx="0"/>
          </p:cNvCxnSpPr>
          <p:nvPr/>
        </p:nvCxnSpPr>
        <p:spPr>
          <a:xfrm>
            <a:off x="3712030" y="3443363"/>
            <a:ext cx="1134405" cy="594704"/>
          </a:xfrm>
          <a:prstGeom prst="bentConnector2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Oval 110"/>
          <p:cNvSpPr/>
          <p:nvPr/>
        </p:nvSpPr>
        <p:spPr>
          <a:xfrm>
            <a:off x="4643616" y="4048379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1138" y="4079345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Thread Pool</a:t>
            </a:r>
          </a:p>
        </p:txBody>
      </p:sp>
      <p:sp>
        <p:nvSpPr>
          <p:cNvPr id="19" name="Rectangle 24"/>
          <p:cNvSpPr/>
          <p:nvPr/>
        </p:nvSpPr>
        <p:spPr>
          <a:xfrm>
            <a:off x="5787091" y="4038066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25"/>
          <p:cNvSpPr/>
          <p:nvPr/>
        </p:nvSpPr>
        <p:spPr>
          <a:xfrm>
            <a:off x="6363362" y="4050880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Elbow Connector 3"/>
          <p:cNvCxnSpPr>
            <a:endCxn id="13" idx="0"/>
          </p:cNvCxnSpPr>
          <p:nvPr/>
        </p:nvCxnSpPr>
        <p:spPr>
          <a:xfrm>
            <a:off x="4825807" y="3443363"/>
            <a:ext cx="598144" cy="594703"/>
          </a:xfrm>
          <a:prstGeom prst="bentConnector2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Elbow Connector 5"/>
          <p:cNvCxnSpPr>
            <a:endCxn id="19" idx="0"/>
          </p:cNvCxnSpPr>
          <p:nvPr/>
        </p:nvCxnSpPr>
        <p:spPr>
          <a:xfrm rot="16200000" flipH="1">
            <a:off x="5414735" y="3452578"/>
            <a:ext cx="594703" cy="576272"/>
          </a:xfrm>
          <a:prstGeom prst="bentConnector3">
            <a:avLst>
              <a:gd name="adj1" fmla="val 530"/>
            </a:avLst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Elbow Connector 8"/>
          <p:cNvCxnSpPr>
            <a:stCxn id="10" idx="6"/>
            <a:endCxn id="20" idx="0"/>
          </p:cNvCxnSpPr>
          <p:nvPr/>
        </p:nvCxnSpPr>
        <p:spPr>
          <a:xfrm>
            <a:off x="3712030" y="3443363"/>
            <a:ext cx="2864463" cy="607517"/>
          </a:xfrm>
          <a:prstGeom prst="bentConnector2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4" name="Oval 35"/>
          <p:cNvSpPr/>
          <p:nvPr/>
        </p:nvSpPr>
        <p:spPr>
          <a:xfrm>
            <a:off x="5222158" y="4038066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36"/>
          <p:cNvSpPr/>
          <p:nvPr/>
        </p:nvSpPr>
        <p:spPr>
          <a:xfrm>
            <a:off x="5796378" y="4038066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37"/>
          <p:cNvSpPr/>
          <p:nvPr/>
        </p:nvSpPr>
        <p:spPr>
          <a:xfrm>
            <a:off x="6359773" y="4053578"/>
            <a:ext cx="405636" cy="405636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38"/>
          <p:cNvSpPr/>
          <p:nvPr/>
        </p:nvSpPr>
        <p:spPr>
          <a:xfrm>
            <a:off x="3475011" y="4038066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13297" y="4474639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Worker Threads</a:t>
            </a:r>
          </a:p>
        </p:txBody>
      </p:sp>
      <p:cxnSp>
        <p:nvCxnSpPr>
          <p:cNvPr id="29" name="Straight Arrow Connector 13"/>
          <p:cNvCxnSpPr/>
          <p:nvPr/>
        </p:nvCxnSpPr>
        <p:spPr>
          <a:xfrm flipV="1">
            <a:off x="6105363" y="4524133"/>
            <a:ext cx="0" cy="270344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0" name="Straight Arrow Connector 45"/>
          <p:cNvCxnSpPr/>
          <p:nvPr/>
        </p:nvCxnSpPr>
        <p:spPr>
          <a:xfrm flipV="1">
            <a:off x="2356505" y="2902174"/>
            <a:ext cx="0" cy="270344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Straight Arrow Connector 47"/>
          <p:cNvCxnSpPr/>
          <p:nvPr/>
        </p:nvCxnSpPr>
        <p:spPr>
          <a:xfrm>
            <a:off x="6105363" y="4550005"/>
            <a:ext cx="0" cy="244472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Straight Arrow Connector 49"/>
          <p:cNvCxnSpPr/>
          <p:nvPr/>
        </p:nvCxnSpPr>
        <p:spPr>
          <a:xfrm>
            <a:off x="2356505" y="2928046"/>
            <a:ext cx="0" cy="244472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27822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 animBg="1"/>
      <p:bldP spid="11" grpId="0" animBg="1"/>
      <p:bldP spid="11" grpId="1" animBg="1"/>
      <p:bldP spid="12" grpId="0" animBg="1"/>
      <p:bldP spid="17" grpId="0" animBg="1"/>
      <p:bldP spid="17" grpId="1" animBg="1"/>
      <p:bldP spid="24" grpId="0" animBg="1"/>
      <p:bldP spid="24" grpId="1" animBg="1"/>
      <p:bldP spid="25" grpId="0" animBg="1"/>
      <p:bldP spid="27" grpId="0" animBg="1"/>
      <p:bldP spid="2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 потоков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09419"/>
              </p:ext>
            </p:extLst>
          </p:nvPr>
        </p:nvGraphicFramePr>
        <p:xfrm>
          <a:off x="838200" y="2121121"/>
          <a:ext cx="6270266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5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Method/Property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QueueUserWorkItem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WaitCallback</a:t>
                      </a:r>
                      <a:r>
                        <a:rPr lang="en-US" sz="1200" dirty="0" smtClean="0"/>
                        <a:t>),</a:t>
                      </a:r>
                    </a:p>
                    <a:p>
                      <a:r>
                        <a:rPr lang="en-US" sz="1200" dirty="0" err="1" smtClean="0"/>
                        <a:t>QueueUserWorkItem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WaitCallback</a:t>
                      </a:r>
                      <a:r>
                        <a:rPr lang="en-US" sz="1200" dirty="0" smtClean="0"/>
                        <a:t>,</a:t>
                      </a:r>
                      <a:r>
                        <a:rPr lang="en-US" sz="1200" baseline="0" dirty="0" smtClean="0"/>
                        <a:t> Object</a:t>
                      </a:r>
                      <a:r>
                        <a:rPr lang="en-US" sz="1200" dirty="0" smtClean="0"/>
                        <a:t>)</a:t>
                      </a:r>
                      <a:endParaRPr lang="en-US" sz="120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Постановка</a:t>
                      </a:r>
                      <a:r>
                        <a:rPr lang="ru-RU" baseline="0" dirty="0" smtClean="0"/>
                        <a:t> задачи в очередь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GetMaxThreads</a:t>
                      </a:r>
                      <a:r>
                        <a:rPr lang="en-US" sz="1200" dirty="0" smtClean="0"/>
                        <a:t>(out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, out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), </a:t>
                      </a:r>
                      <a:r>
                        <a:rPr lang="en-US" sz="1200" dirty="0" err="1" smtClean="0"/>
                        <a:t>SetMaxThreads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)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Получение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установка</a:t>
                      </a:r>
                      <a:r>
                        <a:rPr lang="ru-RU" baseline="0" dirty="0" smtClean="0"/>
                        <a:t> минимального и максимального размеров пула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GetMinThreads</a:t>
                      </a:r>
                      <a:r>
                        <a:rPr lang="en-US" sz="1200" dirty="0" smtClean="0"/>
                        <a:t>(out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, out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),</a:t>
                      </a:r>
                    </a:p>
                    <a:p>
                      <a:r>
                        <a:rPr lang="en-US" sz="1200" dirty="0" err="1" smtClean="0"/>
                        <a:t>SetMinThreads</a:t>
                      </a:r>
                      <a:r>
                        <a:rPr lang="en-US" sz="1200" dirty="0" smtClean="0"/>
                        <a:t>(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, </a:t>
                      </a:r>
                      <a:r>
                        <a:rPr lang="en-US" sz="1200" dirty="0" err="1" smtClean="0"/>
                        <a:t>int</a:t>
                      </a:r>
                      <a:r>
                        <a:rPr lang="en-US" sz="1200" dirty="0" smtClean="0"/>
                        <a:t>)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967" y="3599677"/>
            <a:ext cx="4329692" cy="30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пулом потоков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12304"/>
            <a:ext cx="6346609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ThreadPool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QueueUserWorkItem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96142" y="4401174"/>
            <a:ext cx="4557658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HttpListenerContext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ru-RU" alt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Что-то </a:t>
            </a: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полезное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112863" y="2349910"/>
            <a:ext cx="1924215" cy="536895"/>
          </a:xfrm>
          <a:prstGeom prst="wedgeRoundRectCallout">
            <a:avLst>
              <a:gd name="adj1" fmla="val -104015"/>
              <a:gd name="adj2" fmla="val 1401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Поставили в очередь и забыли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3875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Пулы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14955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пула потоков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ThreadPool</a:t>
            </a:r>
            <a:r>
              <a:rPr lang="en-US" dirty="0" smtClean="0"/>
              <a:t> – </a:t>
            </a:r>
            <a:r>
              <a:rPr lang="ru-RU" dirty="0" smtClean="0"/>
              <a:t>статический класс</a:t>
            </a:r>
          </a:p>
          <a:p>
            <a:pPr lvl="1"/>
            <a:r>
              <a:rPr lang="ru-RU" dirty="0" smtClean="0"/>
              <a:t>Нельзя создать несколько пулов для разных типов задач</a:t>
            </a:r>
          </a:p>
          <a:p>
            <a:endParaRPr lang="ru-RU" dirty="0" smtClean="0"/>
          </a:p>
          <a:p>
            <a:r>
              <a:rPr lang="ru-RU" dirty="0" smtClean="0"/>
              <a:t>Задача в пуле «вещь в себе» как и обычный поток</a:t>
            </a:r>
          </a:p>
          <a:p>
            <a:pPr lvl="1"/>
            <a:r>
              <a:rPr lang="ru-RU" dirty="0" smtClean="0"/>
              <a:t>+ Нет заранее доступа даже к потоку, в котором будет выполнятся задача</a:t>
            </a:r>
          </a:p>
          <a:p>
            <a:endParaRPr lang="ru-RU" dirty="0" smtClean="0"/>
          </a:p>
          <a:p>
            <a:r>
              <a:rPr lang="ru-RU" dirty="0" smtClean="0"/>
              <a:t>При большом количестве задач с преобладанием ввода-вывода (</a:t>
            </a:r>
            <a:r>
              <a:rPr lang="en-US" dirty="0"/>
              <a:t>I/O Bound </a:t>
            </a:r>
            <a:r>
              <a:rPr lang="ru-RU" dirty="0" smtClean="0"/>
              <a:t>задач), может сложится ситуация</a:t>
            </a:r>
            <a:r>
              <a:rPr lang="en-US" dirty="0" smtClean="0"/>
              <a:t> </a:t>
            </a:r>
            <a:r>
              <a:rPr lang="ru-RU" dirty="0" smtClean="0"/>
              <a:t>нехватки потоков (</a:t>
            </a:r>
            <a:r>
              <a:rPr lang="en-US" dirty="0" err="1" smtClean="0"/>
              <a:t>ThreadPool</a:t>
            </a:r>
            <a:r>
              <a:rPr lang="en-US" dirty="0" smtClean="0"/>
              <a:t> Starvation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Процессор не занят, но все потоки заблокированы в ожидании завершения </a:t>
            </a:r>
            <a:r>
              <a:rPr lang="en-US" dirty="0" smtClean="0"/>
              <a:t>I/O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45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en-US" dirty="0" smtClean="0"/>
              <a:t>Starvation</a:t>
            </a:r>
            <a:r>
              <a:rPr lang="ru-RU" dirty="0" smtClean="0"/>
              <a:t>, синхронное и асинхронное выполнение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37052" y="4489172"/>
            <a:ext cx="2308645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alt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alt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Подготовка</a:t>
            </a:r>
            <a:endParaRPr lang="ru-RU" alt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</a:t>
            </a:r>
            <a:r>
              <a:rPr lang="ru-RU" alt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Постобработка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6"/>
          <p:cNvSpPr/>
          <p:nvPr/>
        </p:nvSpPr>
        <p:spPr>
          <a:xfrm>
            <a:off x="843138" y="2670443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83"/>
          <p:cNvSpPr/>
          <p:nvPr/>
        </p:nvSpPr>
        <p:spPr>
          <a:xfrm>
            <a:off x="1420654" y="2670442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84"/>
          <p:cNvSpPr/>
          <p:nvPr/>
        </p:nvSpPr>
        <p:spPr>
          <a:xfrm>
            <a:off x="1998170" y="2670441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110"/>
          <p:cNvSpPr/>
          <p:nvPr/>
        </p:nvSpPr>
        <p:spPr>
          <a:xfrm>
            <a:off x="2008482" y="2670441"/>
            <a:ext cx="405636" cy="40563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1207" y="2807133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Thread Pool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2300" y="3125957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Worker Threads</a:t>
            </a:r>
          </a:p>
        </p:txBody>
      </p:sp>
      <p:sp>
        <p:nvSpPr>
          <p:cNvPr id="10" name="Rectangle 122"/>
          <p:cNvSpPr/>
          <p:nvPr/>
        </p:nvSpPr>
        <p:spPr>
          <a:xfrm>
            <a:off x="636104" y="2552368"/>
            <a:ext cx="1985103" cy="942921"/>
          </a:xfrm>
          <a:prstGeom prst="rect">
            <a:avLst/>
          </a:prstGeom>
          <a:noFill/>
          <a:ln w="38100" cap="flat" cmpd="sng" algn="ctr">
            <a:solidFill>
              <a:srgbClr val="CCCC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Стрелка вправо 10"/>
          <p:cNvSpPr/>
          <p:nvPr/>
        </p:nvSpPr>
        <p:spPr>
          <a:xfrm rot="5400000">
            <a:off x="1835633" y="3895707"/>
            <a:ext cx="792705" cy="23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5400000">
            <a:off x="1314953" y="4724006"/>
            <a:ext cx="683978" cy="23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5400000">
            <a:off x="1410554" y="5664492"/>
            <a:ext cx="492775" cy="23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Oval 110"/>
          <p:cNvSpPr/>
          <p:nvPr/>
        </p:nvSpPr>
        <p:spPr>
          <a:xfrm>
            <a:off x="843138" y="2670441"/>
            <a:ext cx="405636" cy="40563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10"/>
          <p:cNvSpPr/>
          <p:nvPr/>
        </p:nvSpPr>
        <p:spPr>
          <a:xfrm>
            <a:off x="1431416" y="2670441"/>
            <a:ext cx="405636" cy="40563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Круговая стрелка 20"/>
          <p:cNvSpPr/>
          <p:nvPr/>
        </p:nvSpPr>
        <p:spPr>
          <a:xfrm>
            <a:off x="1711532" y="5183346"/>
            <a:ext cx="360000" cy="351011"/>
          </a:xfrm>
          <a:prstGeom prst="circularArrow">
            <a:avLst>
              <a:gd name="adj1" fmla="val 8795"/>
              <a:gd name="adj2" fmla="val 1535272"/>
              <a:gd name="adj3" fmla="val 7835483"/>
              <a:gd name="adj4" fmla="val 10939841"/>
              <a:gd name="adj5" fmla="val 10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Стрелка углом 21"/>
          <p:cNvSpPr/>
          <p:nvPr/>
        </p:nvSpPr>
        <p:spPr>
          <a:xfrm rot="20130927">
            <a:off x="929021" y="3704903"/>
            <a:ext cx="1322569" cy="2173773"/>
          </a:xfrm>
          <a:prstGeom prst="bentArrow">
            <a:avLst>
              <a:gd name="adj1" fmla="val 6033"/>
              <a:gd name="adj2" fmla="val 8268"/>
              <a:gd name="adj3" fmla="val 14559"/>
              <a:gd name="adj4" fmla="val 85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6561004" y="4480310"/>
            <a:ext cx="2308645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alt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alt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Подготовка</a:t>
            </a:r>
            <a:endParaRPr lang="ru-RU" alt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</a:t>
            </a:r>
            <a:r>
              <a:rPr lang="ru-RU" alt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Постобработка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46"/>
          <p:cNvSpPr/>
          <p:nvPr/>
        </p:nvSpPr>
        <p:spPr>
          <a:xfrm>
            <a:off x="6914669" y="2726048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83"/>
          <p:cNvSpPr/>
          <p:nvPr/>
        </p:nvSpPr>
        <p:spPr>
          <a:xfrm>
            <a:off x="7492185" y="2726047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84"/>
          <p:cNvSpPr/>
          <p:nvPr/>
        </p:nvSpPr>
        <p:spPr>
          <a:xfrm>
            <a:off x="8069701" y="2726046"/>
            <a:ext cx="426261" cy="426261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92738" y="2862738"/>
            <a:ext cx="130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Thread Pool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3831" y="3181562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Worker Threads</a:t>
            </a:r>
          </a:p>
        </p:txBody>
      </p:sp>
      <p:sp>
        <p:nvSpPr>
          <p:cNvPr id="30" name="Rectangle 122"/>
          <p:cNvSpPr/>
          <p:nvPr/>
        </p:nvSpPr>
        <p:spPr>
          <a:xfrm>
            <a:off x="6707635" y="2607973"/>
            <a:ext cx="1985103" cy="942921"/>
          </a:xfrm>
          <a:prstGeom prst="rect">
            <a:avLst/>
          </a:prstGeom>
          <a:noFill/>
          <a:ln w="38100" cap="flat" cmpd="sng" algn="ctr">
            <a:solidFill>
              <a:srgbClr val="CCCCCC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Стрелка вправо 30"/>
          <p:cNvSpPr/>
          <p:nvPr/>
        </p:nvSpPr>
        <p:spPr>
          <a:xfrm rot="7121214">
            <a:off x="6311282" y="3947118"/>
            <a:ext cx="792705" cy="23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право 31"/>
          <p:cNvSpPr/>
          <p:nvPr/>
        </p:nvSpPr>
        <p:spPr>
          <a:xfrm rot="5400000">
            <a:off x="6038905" y="4715144"/>
            <a:ext cx="683978" cy="23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Oval 110"/>
          <p:cNvSpPr/>
          <p:nvPr/>
        </p:nvSpPr>
        <p:spPr>
          <a:xfrm>
            <a:off x="6914669" y="2726046"/>
            <a:ext cx="405636" cy="40563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110"/>
          <p:cNvSpPr/>
          <p:nvPr/>
        </p:nvSpPr>
        <p:spPr>
          <a:xfrm>
            <a:off x="7502947" y="2726046"/>
            <a:ext cx="405636" cy="405636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Стрелка углом 36"/>
          <p:cNvSpPr/>
          <p:nvPr/>
        </p:nvSpPr>
        <p:spPr>
          <a:xfrm rot="20130927">
            <a:off x="5880806" y="3608941"/>
            <a:ext cx="1082486" cy="1404372"/>
          </a:xfrm>
          <a:prstGeom prst="bentArrow">
            <a:avLst>
              <a:gd name="adj1" fmla="val 6033"/>
              <a:gd name="adj2" fmla="val 8268"/>
              <a:gd name="adj3" fmla="val 14559"/>
              <a:gd name="adj4" fmla="val 854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6560669" y="4480310"/>
            <a:ext cx="1289135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alt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Подготовка</a:t>
            </a:r>
            <a:endParaRPr lang="ru-RU" altLang="ru-RU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1"/>
          <p:cNvSpPr>
            <a:spLocks noChangeArrowheads="1"/>
          </p:cNvSpPr>
          <p:nvPr/>
        </p:nvSpPr>
        <p:spPr bwMode="auto">
          <a:xfrm>
            <a:off x="9792195" y="4445055"/>
            <a:ext cx="1544012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alt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Постобработка</a:t>
            </a:r>
          </a:p>
        </p:txBody>
      </p:sp>
      <p:sp>
        <p:nvSpPr>
          <p:cNvPr id="42" name="Стрелка вправо 41"/>
          <p:cNvSpPr/>
          <p:nvPr/>
        </p:nvSpPr>
        <p:spPr>
          <a:xfrm rot="2469395">
            <a:off x="8702939" y="3775291"/>
            <a:ext cx="1331243" cy="2346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право 42"/>
          <p:cNvSpPr/>
          <p:nvPr/>
        </p:nvSpPr>
        <p:spPr>
          <a:xfrm rot="5400000">
            <a:off x="9278957" y="4660346"/>
            <a:ext cx="683978" cy="23469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Круговая стрелка 45"/>
          <p:cNvSpPr/>
          <p:nvPr/>
        </p:nvSpPr>
        <p:spPr>
          <a:xfrm rot="9563958">
            <a:off x="8511193" y="1531680"/>
            <a:ext cx="703864" cy="3947457"/>
          </a:xfrm>
          <a:prstGeom prst="circularArrow">
            <a:avLst>
              <a:gd name="adj1" fmla="val 12500"/>
              <a:gd name="adj2" fmla="val 1142730"/>
              <a:gd name="adj3" fmla="val 20457681"/>
              <a:gd name="adj4" fmla="val 16075074"/>
              <a:gd name="adj5" fmla="val 12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2" grpId="0" animBg="1"/>
      <p:bldP spid="13" grpId="0" animBg="1"/>
      <p:bldP spid="21" grpId="0" animBg="1"/>
      <p:bldP spid="21" grpId="1" animBg="1"/>
      <p:bldP spid="22" grpId="0" animBg="1"/>
      <p:bldP spid="23" grpId="0" animBg="1"/>
      <p:bldP spid="31" grpId="0" animBg="1"/>
      <p:bldP spid="32" grpId="0" animBg="1"/>
      <p:bldP spid="34" grpId="0" animBg="1"/>
      <p:bldP spid="34" grpId="1" animBg="1"/>
      <p:bldP spid="35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Общие определения</a:t>
            </a:r>
          </a:p>
          <a:p>
            <a:r>
              <a:rPr lang="ru-RU" dirty="0" smtClean="0"/>
              <a:t>Обзор моделей </a:t>
            </a:r>
            <a:r>
              <a:rPr lang="ru-RU" dirty="0" err="1" smtClean="0"/>
              <a:t>многопоточности</a:t>
            </a:r>
            <a:endParaRPr lang="ru-RU" dirty="0" smtClean="0"/>
          </a:p>
          <a:p>
            <a:pPr lvl="1"/>
            <a:r>
              <a:rPr lang="ru-RU" dirty="0" smtClean="0"/>
              <a:t>Прямое управление</a:t>
            </a:r>
          </a:p>
          <a:p>
            <a:pPr lvl="1"/>
            <a:r>
              <a:rPr lang="ru-RU" dirty="0" smtClean="0"/>
              <a:t>Пулы потоков</a:t>
            </a:r>
          </a:p>
          <a:p>
            <a:pPr lvl="1"/>
            <a:r>
              <a:rPr lang="ru-RU" dirty="0" smtClean="0"/>
              <a:t>Асинхронное выполнение</a:t>
            </a:r>
          </a:p>
          <a:p>
            <a:pPr lvl="1"/>
            <a:r>
              <a:rPr lang="en-US" dirty="0" smtClean="0"/>
              <a:t>TPL </a:t>
            </a:r>
            <a:r>
              <a:rPr lang="ru-RU" dirty="0" smtClean="0"/>
              <a:t>и </a:t>
            </a:r>
            <a:r>
              <a:rPr lang="en-US" dirty="0" err="1" smtClean="0"/>
              <a:t>Async</a:t>
            </a:r>
            <a:r>
              <a:rPr lang="en-US" dirty="0" smtClean="0"/>
              <a:t>/Await</a:t>
            </a:r>
          </a:p>
          <a:p>
            <a:r>
              <a:rPr lang="ru-RU" dirty="0" smtClean="0"/>
              <a:t>Модели параллельной обработки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Event-Based </a:t>
            </a:r>
            <a:r>
              <a:rPr lang="en-US" dirty="0"/>
              <a:t>Asynchronous (EAP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68982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Основные идеи</a:t>
            </a:r>
          </a:p>
          <a:p>
            <a:r>
              <a:rPr lang="ru-RU" dirty="0" smtClean="0"/>
              <a:t>Операция состоит из 2-х частей</a:t>
            </a:r>
          </a:p>
          <a:p>
            <a:pPr lvl="1"/>
            <a:r>
              <a:rPr lang="ru-RU" dirty="0" smtClean="0"/>
              <a:t>метод </a:t>
            </a:r>
            <a:r>
              <a:rPr lang="en-US" i="1" dirty="0" smtClean="0"/>
              <a:t>void </a:t>
            </a:r>
            <a:r>
              <a:rPr lang="en-US" i="1" dirty="0" err="1" smtClean="0"/>
              <a:t>MethodName</a:t>
            </a:r>
            <a:r>
              <a:rPr lang="en-US" b="1" dirty="0" err="1" smtClean="0"/>
              <a:t>Async</a:t>
            </a:r>
            <a:r>
              <a:rPr lang="ru-RU" dirty="0" smtClean="0"/>
              <a:t>(</a:t>
            </a:r>
            <a:r>
              <a:rPr lang="en-US" dirty="0" smtClean="0"/>
              <a:t>/*</a:t>
            </a:r>
            <a:r>
              <a:rPr lang="ru-RU" dirty="0" smtClean="0"/>
              <a:t>параметры</a:t>
            </a:r>
            <a:r>
              <a:rPr lang="en-US" dirty="0" smtClean="0"/>
              <a:t>*/</a:t>
            </a:r>
            <a:r>
              <a:rPr lang="ru-RU" dirty="0" smtClean="0"/>
              <a:t>) – запускает операцию</a:t>
            </a:r>
          </a:p>
          <a:p>
            <a:pPr lvl="1"/>
            <a:r>
              <a:rPr lang="ru-RU" dirty="0" smtClean="0"/>
              <a:t>событие </a:t>
            </a:r>
            <a:r>
              <a:rPr lang="en-US" i="1" dirty="0" err="1">
                <a:solidFill>
                  <a:srgbClr val="161616"/>
                </a:solidFill>
              </a:rPr>
              <a:t>MethodName</a:t>
            </a:r>
            <a:r>
              <a:rPr lang="en-US" b="1" dirty="0" err="1">
                <a:solidFill>
                  <a:srgbClr val="161616"/>
                </a:solidFill>
              </a:rPr>
              <a:t>Completed</a:t>
            </a:r>
            <a:r>
              <a:rPr lang="en-US" dirty="0">
                <a:solidFill>
                  <a:srgbClr val="161616"/>
                </a:solidFill>
              </a:rPr>
              <a:t> </a:t>
            </a:r>
            <a:r>
              <a:rPr lang="en-US" dirty="0" smtClean="0">
                <a:solidFill>
                  <a:srgbClr val="161616"/>
                </a:solidFill>
              </a:rPr>
              <a:t>- </a:t>
            </a:r>
            <a:r>
              <a:rPr lang="ru-RU" dirty="0" smtClean="0">
                <a:solidFill>
                  <a:srgbClr val="161616"/>
                </a:solidFill>
              </a:rPr>
              <a:t>вызывается при завершении</a:t>
            </a:r>
          </a:p>
          <a:p>
            <a:endParaRPr lang="ru-RU" dirty="0" smtClean="0">
              <a:solidFill>
                <a:srgbClr val="161616"/>
              </a:solidFill>
            </a:endParaRPr>
          </a:p>
          <a:p>
            <a:r>
              <a:rPr lang="ru-RU" dirty="0" smtClean="0">
                <a:solidFill>
                  <a:srgbClr val="161616"/>
                </a:solidFill>
              </a:rPr>
              <a:t>Опционально </a:t>
            </a:r>
          </a:p>
          <a:p>
            <a:pPr lvl="1"/>
            <a:r>
              <a:rPr lang="ru-RU" dirty="0" smtClean="0">
                <a:solidFill>
                  <a:srgbClr val="161616"/>
                </a:solidFill>
                <a:latin typeface="Segoe UI" panose="020B0502040204020203" pitchFamily="34" charset="0"/>
              </a:rPr>
              <a:t>метод </a:t>
            </a:r>
            <a:r>
              <a:rPr lang="en-US" i="1" dirty="0" smtClean="0">
                <a:solidFill>
                  <a:srgbClr val="161616"/>
                </a:solidFill>
                <a:latin typeface="Segoe UI" panose="020B0502040204020203" pitchFamily="34" charset="0"/>
              </a:rPr>
              <a:t>void </a:t>
            </a:r>
            <a:r>
              <a:rPr lang="en-US" i="1" dirty="0" err="1" smtClean="0">
                <a:solidFill>
                  <a:srgbClr val="161616"/>
                </a:solidFill>
                <a:latin typeface="Segoe UI" panose="020B0502040204020203" pitchFamily="34" charset="0"/>
              </a:rPr>
              <a:t>MethodName</a:t>
            </a:r>
            <a:r>
              <a:rPr lang="en-US" b="1" dirty="0" err="1" smtClean="0">
                <a:solidFill>
                  <a:srgbClr val="161616"/>
                </a:solidFill>
                <a:latin typeface="Segoe UI" panose="020B0502040204020203" pitchFamily="34" charset="0"/>
              </a:rPr>
              <a:t>AsyncCancel</a:t>
            </a:r>
            <a:r>
              <a:rPr lang="en-US" dirty="0" smtClean="0">
                <a:solidFill>
                  <a:srgbClr val="161616"/>
                </a:solidFill>
                <a:latin typeface="Segoe UI" panose="020B0502040204020203" pitchFamily="34" charset="0"/>
              </a:rPr>
              <a:t>()</a:t>
            </a:r>
            <a:r>
              <a:rPr lang="en-US" dirty="0">
                <a:solidFill>
                  <a:srgbClr val="161616"/>
                </a:solidFill>
                <a:latin typeface="Segoe UI" panose="020B0502040204020203" pitchFamily="34" charset="0"/>
              </a:rPr>
              <a:t> </a:t>
            </a:r>
            <a:r>
              <a:rPr lang="ru-RU" dirty="0" smtClean="0">
                <a:solidFill>
                  <a:srgbClr val="161616"/>
                </a:solidFill>
                <a:latin typeface="Segoe UI" panose="020B0502040204020203" pitchFamily="34" charset="0"/>
              </a:rPr>
              <a:t>- отменяет операцию</a:t>
            </a:r>
          </a:p>
          <a:p>
            <a:pPr lvl="1"/>
            <a:r>
              <a:rPr lang="ru-RU" dirty="0" smtClean="0"/>
              <a:t>событие </a:t>
            </a:r>
            <a:r>
              <a:rPr lang="en-US" i="1" dirty="0" err="1" smtClean="0"/>
              <a:t>MethodName</a:t>
            </a:r>
            <a:r>
              <a:rPr lang="en-US" b="1" dirty="0" err="1" smtClean="0"/>
              <a:t>ProgressChanged</a:t>
            </a:r>
            <a:r>
              <a:rPr lang="ru-RU" b="1" dirty="0" smtClean="0"/>
              <a:t> </a:t>
            </a:r>
            <a:r>
              <a:rPr lang="ru-RU" dirty="0" smtClean="0"/>
              <a:t>– вызывается при смене прогресса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28021" y="2480171"/>
            <a:ext cx="5551520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DownloadStringCompletedEventHandler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DownloadStringCompleted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CancelAsync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DownloadStringAsync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DownloadStringAsync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userToken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4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EAP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18698" y="2846761"/>
            <a:ext cx="9334831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WebClient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.DownloadStringCompleted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DownloadStringCompletedEventArgs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HttpListenerResponse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.UserState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.Request.QueryString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]!;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DownloadStringAsync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$"http://127.0.0.1:5000/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869927" y="2003843"/>
            <a:ext cx="1924215" cy="529762"/>
          </a:xfrm>
          <a:prstGeom prst="wedgeRoundRectCallout">
            <a:avLst>
              <a:gd name="adj1" fmla="val -154268"/>
              <a:gd name="adj2" fmla="val 2029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Прописываем обработку результата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836258" y="5779198"/>
            <a:ext cx="1924215" cy="529762"/>
          </a:xfrm>
          <a:prstGeom prst="wedgeRoundRectCallout">
            <a:avLst>
              <a:gd name="adj1" fmla="val -164599"/>
              <a:gd name="adj2" fmla="val -1408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Запускаем операцию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864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 Model (APM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7645841" cy="29610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Основные идеи</a:t>
            </a:r>
          </a:p>
          <a:p>
            <a:r>
              <a:rPr lang="ru-RU" dirty="0"/>
              <a:t>Операция состоит из 2-х </a:t>
            </a:r>
            <a:r>
              <a:rPr lang="ru-RU" dirty="0" smtClean="0"/>
              <a:t>частей</a:t>
            </a:r>
            <a:endParaRPr lang="ru-RU" dirty="0"/>
          </a:p>
          <a:p>
            <a:pPr lvl="1"/>
            <a:r>
              <a:rPr lang="ru-RU" dirty="0"/>
              <a:t>метод </a:t>
            </a:r>
            <a:r>
              <a:rPr lang="en-US" b="1" dirty="0" err="1" smtClean="0"/>
              <a:t>Begin</a:t>
            </a:r>
            <a:r>
              <a:rPr lang="en-US" i="1" dirty="0" err="1" smtClean="0"/>
              <a:t>OperationName</a:t>
            </a:r>
            <a:r>
              <a:rPr lang="ru-RU" dirty="0" smtClean="0"/>
              <a:t> </a:t>
            </a:r>
          </a:p>
          <a:p>
            <a:pPr lvl="2"/>
            <a:r>
              <a:rPr lang="ru-RU" dirty="0" smtClean="0"/>
              <a:t>запускает операцию</a:t>
            </a:r>
          </a:p>
          <a:p>
            <a:pPr lvl="2"/>
            <a:r>
              <a:rPr lang="ru-RU" dirty="0"/>
              <a:t>возвращает </a:t>
            </a:r>
            <a:r>
              <a:rPr lang="en-US" b="1" dirty="0" err="1"/>
              <a:t>IAsyncResult</a:t>
            </a:r>
            <a:r>
              <a:rPr lang="ru-RU" dirty="0"/>
              <a:t> – для </a:t>
            </a:r>
            <a:r>
              <a:rPr lang="ru-RU" dirty="0" smtClean="0"/>
              <a:t>контроля исполнения</a:t>
            </a:r>
            <a:endParaRPr lang="ru-RU" dirty="0"/>
          </a:p>
          <a:p>
            <a:pPr lvl="2"/>
            <a:r>
              <a:rPr lang="ru-RU" dirty="0" smtClean="0"/>
              <a:t>(опционально) один из параметров – </a:t>
            </a:r>
            <a:r>
              <a:rPr lang="en-US" dirty="0" smtClean="0"/>
              <a:t>callback</a:t>
            </a:r>
            <a:r>
              <a:rPr lang="ru-RU" dirty="0" smtClean="0"/>
              <a:t>-метод, который нужно вызвать при завершении операции</a:t>
            </a:r>
          </a:p>
          <a:p>
            <a:pPr lvl="1"/>
            <a:r>
              <a:rPr lang="ru-RU" dirty="0" smtClean="0"/>
              <a:t>метод </a:t>
            </a:r>
            <a:r>
              <a:rPr lang="en-US" b="1" dirty="0" err="1"/>
              <a:t>End</a:t>
            </a:r>
            <a:r>
              <a:rPr lang="en-US" i="1" dirty="0" err="1"/>
              <a:t>OperationName</a:t>
            </a:r>
            <a:r>
              <a:rPr lang="en-US" dirty="0">
                <a:solidFill>
                  <a:srgbClr val="161616"/>
                </a:solidFill>
              </a:rPr>
              <a:t> </a:t>
            </a:r>
            <a:endParaRPr lang="ru-RU" dirty="0" smtClean="0">
              <a:solidFill>
                <a:srgbClr val="161616"/>
              </a:solidFill>
            </a:endParaRPr>
          </a:p>
          <a:p>
            <a:pPr lvl="2"/>
            <a:r>
              <a:rPr lang="ru-RU" dirty="0" smtClean="0">
                <a:solidFill>
                  <a:srgbClr val="161616"/>
                </a:solidFill>
              </a:rPr>
              <a:t>нужно вызвать, чтобы получить результат</a:t>
            </a:r>
          </a:p>
          <a:p>
            <a:endParaRPr lang="ru-RU" dirty="0">
              <a:solidFill>
                <a:srgbClr val="161616"/>
              </a:solidFill>
            </a:endParaRPr>
          </a:p>
          <a:p>
            <a:endParaRPr lang="ru-RU" dirty="0">
              <a:solidFill>
                <a:srgbClr val="161616"/>
              </a:solidFill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05279" y="5131511"/>
            <a:ext cx="8648521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sealed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HttpListener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IAsyncResult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BeginGetContext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AsyncCallback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HttpListenerContext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EndGetContext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IAsyncResult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asyncResult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2245746"/>
            <a:ext cx="26955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9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APM</a:t>
            </a:r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22775" y="4724411"/>
            <a:ext cx="5791970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ListenerCallback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IAsyncResult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((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HttpListener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.AsyncState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EndGetContext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ProcessRequest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699152" y="1865984"/>
            <a:ext cx="4942379" cy="2668286"/>
            <a:chOff x="699152" y="1865984"/>
            <a:chExt cx="4942379" cy="2668286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699152" y="2410612"/>
              <a:ext cx="4942379" cy="212365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asyncResult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server.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BeginGetContext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asyncResult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.AsyncWaitHandle.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WaitOne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WriteLine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server.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EndGetContext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asyncResult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ProcessRequest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18291" y="1865984"/>
              <a:ext cx="1320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Без </a:t>
              </a:r>
              <a:r>
                <a:rPr lang="en-US" dirty="0" smtClean="0"/>
                <a:t>callback</a:t>
              </a:r>
              <a:endParaRPr lang="ru-RU" dirty="0"/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7054977" y="1165592"/>
            <a:ext cx="4483920" cy="3018086"/>
            <a:chOff x="7054977" y="1165592"/>
            <a:chExt cx="4483920" cy="301808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7054977" y="1690688"/>
              <a:ext cx="4483920" cy="249299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while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try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asyncResult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server</a:t>
              </a:r>
              <a:endPara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ru-RU" altLang="ru-RU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BeginGetContext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ru-RU" altLang="ru-RU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ListenerCallback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ru-RU" altLang="ru-RU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server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altLang="ru-RU" sz="12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asyncResult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.AsyncWaitHandle.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WaitOne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18760" y="1165592"/>
              <a:ext cx="110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 callback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4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APM </a:t>
            </a:r>
            <a:r>
              <a:rPr lang="ru-RU" dirty="0"/>
              <a:t>и </a:t>
            </a:r>
            <a:r>
              <a:rPr lang="en-US" dirty="0"/>
              <a:t>EAP </a:t>
            </a:r>
            <a:r>
              <a:rPr lang="ru-RU" dirty="0"/>
              <a:t>модели</a:t>
            </a:r>
          </a:p>
        </p:txBody>
      </p:sp>
    </p:spTree>
    <p:extLst>
      <p:ext uri="{BB962C8B-B14F-4D97-AF65-F5344CB8AC3E}">
        <p14:creationId xmlns:p14="http://schemas.microsoft.com/office/powerpoint/2010/main" val="1265521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en-US" dirty="0"/>
              <a:t>APM </a:t>
            </a:r>
            <a:r>
              <a:rPr lang="ru-RU" dirty="0"/>
              <a:t>и </a:t>
            </a:r>
            <a:r>
              <a:rPr lang="en-US" dirty="0"/>
              <a:t>EAP </a:t>
            </a:r>
            <a:r>
              <a:rPr lang="ru-RU" dirty="0" smtClean="0"/>
              <a:t>моделей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Сложность в использовании</a:t>
            </a:r>
          </a:p>
          <a:p>
            <a:pPr lvl="1"/>
            <a:r>
              <a:rPr lang="ru-RU" dirty="0" smtClean="0"/>
              <a:t>метод разрывается на части (</a:t>
            </a:r>
            <a:r>
              <a:rPr lang="en-US" dirty="0" smtClean="0"/>
              <a:t>Begin/End </a:t>
            </a:r>
            <a:r>
              <a:rPr lang="ru-RU" dirty="0" smtClean="0"/>
              <a:t>или </a:t>
            </a:r>
            <a:r>
              <a:rPr lang="en-US" dirty="0" err="1" smtClean="0"/>
              <a:t>Async+event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нет поддержки </a:t>
            </a:r>
            <a:r>
              <a:rPr lang="en-US" dirty="0" smtClean="0"/>
              <a:t>Generic</a:t>
            </a:r>
          </a:p>
          <a:p>
            <a:endParaRPr lang="ru-RU" dirty="0" smtClean="0"/>
          </a:p>
          <a:p>
            <a:r>
              <a:rPr lang="ru-RU" dirty="0" smtClean="0"/>
              <a:t>Сложности в реализации</a:t>
            </a:r>
          </a:p>
          <a:p>
            <a:pPr lvl="1"/>
            <a:r>
              <a:rPr lang="ru-RU" dirty="0" smtClean="0"/>
              <a:t>сложная модель: несколько методов или событий на 1 операцию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EAP</a:t>
            </a:r>
            <a:r>
              <a:rPr lang="ru-RU" dirty="0" smtClean="0"/>
              <a:t>:</a:t>
            </a:r>
            <a:r>
              <a:rPr lang="en-US" dirty="0" smtClean="0"/>
              <a:t> </a:t>
            </a:r>
            <a:r>
              <a:rPr lang="ru-RU" dirty="0" smtClean="0"/>
              <a:t>1 экземпляр объекта = 1 одновременная операция (из-за события)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4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71" y="1690688"/>
            <a:ext cx="5685873" cy="491316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Task-based asynchronous programming</a:t>
            </a:r>
            <a:r>
              <a:rPr lang="ru-RU" dirty="0"/>
              <a:t> (</a:t>
            </a:r>
            <a:r>
              <a:rPr lang="en-US" dirty="0"/>
              <a:t>TAP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7311887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Реализован в </a:t>
            </a:r>
            <a:r>
              <a:rPr lang="en-US" dirty="0" smtClean="0"/>
              <a:t>Task Parallel Library (TPL)</a:t>
            </a:r>
          </a:p>
          <a:p>
            <a:endParaRPr lang="en-US" dirty="0" smtClean="0"/>
          </a:p>
          <a:p>
            <a:pPr marL="285750" indent="-285750"/>
            <a:r>
              <a:rPr lang="ru-RU" dirty="0" smtClean="0"/>
              <a:t>Основная абстракция </a:t>
            </a:r>
            <a:r>
              <a:rPr lang="en-US" dirty="0" smtClean="0"/>
              <a:t>Task</a:t>
            </a:r>
            <a:r>
              <a:rPr lang="ru-RU" dirty="0" smtClean="0"/>
              <a:t> </a:t>
            </a:r>
            <a:r>
              <a:rPr lang="en-US" dirty="0" smtClean="0"/>
              <a:t>/ Task&lt;</a:t>
            </a:r>
            <a:r>
              <a:rPr lang="en-US" dirty="0" err="1" smtClean="0"/>
              <a:t>TResult</a:t>
            </a:r>
            <a:r>
              <a:rPr lang="en-US" dirty="0" smtClean="0"/>
              <a:t>&gt;</a:t>
            </a:r>
            <a:endParaRPr lang="ru-RU" dirty="0" smtClean="0"/>
          </a:p>
          <a:p>
            <a:pPr lvl="1"/>
            <a:r>
              <a:rPr lang="ru-RU" dirty="0" smtClean="0"/>
              <a:t>работает поверх </a:t>
            </a:r>
            <a:r>
              <a:rPr lang="en-US" dirty="0" err="1" smtClean="0"/>
              <a:t>ThreadPool</a:t>
            </a:r>
            <a:endParaRPr lang="ru-RU" dirty="0" smtClean="0"/>
          </a:p>
          <a:p>
            <a:pPr lvl="1"/>
            <a:r>
              <a:rPr lang="ru-RU" dirty="0" smtClean="0"/>
              <a:t>но, сохраняет контроль над задачей:</a:t>
            </a:r>
          </a:p>
          <a:p>
            <a:pPr lvl="2"/>
            <a:r>
              <a:rPr lang="ru-RU" dirty="0" smtClean="0"/>
              <a:t>проверка статуса</a:t>
            </a:r>
          </a:p>
          <a:p>
            <a:pPr lvl="2"/>
            <a:r>
              <a:rPr lang="ru-RU" dirty="0" smtClean="0"/>
              <a:t>получение результата</a:t>
            </a:r>
          </a:p>
          <a:p>
            <a:pPr lvl="2"/>
            <a:r>
              <a:rPr lang="ru-RU" dirty="0" smtClean="0"/>
              <a:t>создание цепочки задач</a:t>
            </a:r>
          </a:p>
          <a:p>
            <a:pPr lvl="2"/>
            <a:r>
              <a:rPr lang="ru-RU" dirty="0" smtClean="0"/>
              <a:t>…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4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Task</a:t>
            </a:r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9316" y="1989863"/>
            <a:ext cx="3073277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listenTask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listenTask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87903" y="4258689"/>
            <a:ext cx="6641562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SaveResponse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HttpListenerResponse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HttpStatusCode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.UTF8.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0,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FlushAsync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352235" y="1396723"/>
            <a:ext cx="2356237" cy="529762"/>
          </a:xfrm>
          <a:prstGeom prst="wedgeRoundRectCallout">
            <a:avLst>
              <a:gd name="adj1" fmla="val -90488"/>
              <a:gd name="adj2" fmla="val 768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оздаем задачу + ставим в очередь на обработку</a:t>
            </a:r>
            <a:endParaRPr lang="ru-RU" sz="14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2558428" y="3321089"/>
            <a:ext cx="1688329" cy="395366"/>
          </a:xfrm>
          <a:prstGeom prst="wedgeRoundRectCallout">
            <a:avLst>
              <a:gd name="adj1" fmla="val -84220"/>
              <a:gd name="adj2" fmla="val -1077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Ждем завершения</a:t>
            </a:r>
            <a:endParaRPr lang="ru-RU" sz="1400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329316" y="4608769"/>
            <a:ext cx="2953295" cy="728003"/>
          </a:xfrm>
          <a:prstGeom prst="wedgeRoundRectCallout">
            <a:avLst>
              <a:gd name="adj1" fmla="val 143031"/>
              <a:gd name="adj2" fmla="val -6134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Возвращаем результат как задачу (вызывающий код может обработать результат)</a:t>
            </a:r>
            <a:endParaRPr lang="ru-RU" sz="14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947910" y="1690688"/>
            <a:ext cx="3837910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GetContextAsync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ContinueWith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.IsFaulted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ProcessRequest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9875631" y="684554"/>
            <a:ext cx="2113510" cy="686704"/>
          </a:xfrm>
          <a:prstGeom prst="wedgeRoundRectCallout">
            <a:avLst>
              <a:gd name="adj1" fmla="val -33166"/>
              <a:gd name="adj2" fmla="val 1224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Планируем задачу для обработки результат предыдущей</a:t>
            </a:r>
            <a:endParaRPr lang="ru-RU" sz="1400" dirty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5227190" y="2180045"/>
            <a:ext cx="1876556" cy="529762"/>
          </a:xfrm>
          <a:prstGeom prst="wedgeRoundRectCallout">
            <a:avLst>
              <a:gd name="adj1" fmla="val 126871"/>
              <a:gd name="adj2" fmla="val -132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Проверяем результат (не ошибка ли)</a:t>
            </a:r>
            <a:endParaRPr lang="ru-RU" sz="1400" dirty="0"/>
          </a:p>
        </p:txBody>
      </p:sp>
      <p:sp>
        <p:nvSpPr>
          <p:cNvPr id="14" name="Скругленная прямоугольная выноска 13"/>
          <p:cNvSpPr/>
          <p:nvPr/>
        </p:nvSpPr>
        <p:spPr>
          <a:xfrm>
            <a:off x="5356662" y="3123169"/>
            <a:ext cx="1876556" cy="529762"/>
          </a:xfrm>
          <a:prstGeom prst="wedgeRoundRectCallout">
            <a:avLst>
              <a:gd name="adj1" fmla="val 120834"/>
              <a:gd name="adj2" fmla="val -410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Получаем результат</a:t>
            </a:r>
            <a:endParaRPr lang="ru-RU" sz="1400" dirty="0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530703" y="5523170"/>
            <a:ext cx="2356237" cy="705916"/>
          </a:xfrm>
          <a:prstGeom prst="wedgeRoundRectCallout">
            <a:avLst>
              <a:gd name="adj1" fmla="val 148782"/>
              <a:gd name="adj2" fmla="val 1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Формируем цепочку задач, которая выполнится, когда выполнится последняя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2916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Task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57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Расширение языка</a:t>
            </a:r>
            <a:r>
              <a:rPr lang="en-US" dirty="0" smtClean="0"/>
              <a:t>/</a:t>
            </a:r>
            <a:r>
              <a:rPr lang="ru-RU" dirty="0" smtClean="0"/>
              <a:t>компилятора для поддержки </a:t>
            </a:r>
            <a:r>
              <a:rPr lang="en-US" dirty="0" smtClean="0"/>
              <a:t>TAP</a:t>
            </a:r>
          </a:p>
          <a:p>
            <a:r>
              <a:rPr lang="ru-RU" dirty="0" smtClean="0"/>
              <a:t>Задача </a:t>
            </a:r>
          </a:p>
          <a:p>
            <a:pPr lvl="1"/>
            <a:r>
              <a:rPr lang="ru-RU" dirty="0" smtClean="0"/>
              <a:t>автоматическое разбиение метода на фрагменты</a:t>
            </a:r>
          </a:p>
          <a:p>
            <a:pPr lvl="1"/>
            <a:r>
              <a:rPr lang="ru-RU" dirty="0" smtClean="0"/>
              <a:t>построение цепочек задач</a:t>
            </a:r>
          </a:p>
          <a:p>
            <a:pPr lvl="2"/>
            <a:r>
              <a:rPr lang="ru-RU" dirty="0" smtClean="0"/>
              <a:t>вместо </a:t>
            </a:r>
            <a:r>
              <a:rPr lang="en-US" dirty="0" err="1" smtClean="0"/>
              <a:t>ContinueWith</a:t>
            </a:r>
            <a:r>
              <a:rPr lang="en-US" dirty="0" smtClean="0"/>
              <a:t> – </a:t>
            </a:r>
            <a:r>
              <a:rPr lang="ru-RU" dirty="0" smtClean="0"/>
              <a:t>обычный последовательный метод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25119" y="4372908"/>
            <a:ext cx="7151317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SaveResponse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HttpListenerResponse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HttpStatusCode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.OutputStream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.UTF8.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!!!"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FlushAsync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1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Конкурентность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 / Concurrent computing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/ await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380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Параллельность (обзор)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1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4351338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Parallelism</a:t>
            </a:r>
            <a:r>
              <a:rPr lang="ru-RU" dirty="0" smtClean="0"/>
              <a:t> в </a:t>
            </a:r>
            <a:r>
              <a:rPr lang="en-US" dirty="0" smtClean="0"/>
              <a:t>TPL</a:t>
            </a:r>
          </a:p>
          <a:p>
            <a:pPr lvl="1"/>
            <a:r>
              <a:rPr lang="en-US" dirty="0" err="1" smtClean="0"/>
              <a:t>Parallel.For</a:t>
            </a:r>
            <a:endParaRPr lang="en-US" dirty="0" smtClean="0"/>
          </a:p>
          <a:p>
            <a:pPr lvl="1"/>
            <a:r>
              <a:rPr lang="en-US" dirty="0" err="1" smtClean="0"/>
              <a:t>Parallel.ForEach</a:t>
            </a:r>
            <a:endParaRPr lang="en-US" dirty="0"/>
          </a:p>
          <a:p>
            <a:r>
              <a:rPr lang="en-US" dirty="0"/>
              <a:t>Parallel LINQ (PLINQ)</a:t>
            </a:r>
            <a:endParaRPr lang="en-US" dirty="0" smtClean="0"/>
          </a:p>
        </p:txBody>
      </p:sp>
      <p:pic>
        <p:nvPicPr>
          <p:cNvPr id="6" name="Picture 2" descr=".NET Parallel Programming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14" y="1960076"/>
            <a:ext cx="6288249" cy="3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2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</a:t>
            </a:r>
            <a:endParaRPr lang="ru-RU" dirty="0"/>
          </a:p>
        </p:txBody>
      </p:sp>
      <p:sp>
        <p:nvSpPr>
          <p:cNvPr id="5" name="Rectangle 2"/>
          <p:cNvSpPr/>
          <p:nvPr/>
        </p:nvSpPr>
        <p:spPr>
          <a:xfrm>
            <a:off x="838200" y="4161819"/>
            <a:ext cx="5601998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Enumerable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.Range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10000000);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query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numbers.</a:t>
            </a:r>
            <a:r>
              <a:rPr lang="en-US" sz="1400" dirty="0" err="1">
                <a:solidFill>
                  <a:srgbClr val="000000"/>
                </a:solidFill>
                <a:effectLst>
                  <a:glow rad="381000">
                    <a:srgbClr val="FFFF00"/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AsParallel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Where(n =&gt;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n.IsPrime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primes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query.ToArray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400" dirty="0"/>
          </a:p>
        </p:txBody>
      </p:sp>
      <p:sp>
        <p:nvSpPr>
          <p:cNvPr id="6" name="Rectangle 4"/>
          <p:cNvSpPr/>
          <p:nvPr/>
        </p:nvSpPr>
        <p:spPr>
          <a:xfrm>
            <a:off x="838200" y="2361221"/>
            <a:ext cx="4719761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customers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Customer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.GetSampleCustomers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err="1">
                <a:solidFill>
                  <a:srgbClr val="000000"/>
                </a:solidFill>
                <a:effectLst>
                  <a:glow rad="381000">
                    <a:srgbClr val="FFFF00"/>
                  </a:glow>
                </a:effectLst>
                <a:highlight>
                  <a:srgbClr val="FFFFFF"/>
                </a:highlight>
                <a:latin typeface="Consolas" panose="020B0609020204030204" pitchFamily="49" charset="0"/>
              </a:rPr>
              <a:t>Parallel.ForEach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(customers, c =&gt;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c.IsActive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c.Balance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1929267"/>
            <a:ext cx="243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Parallel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653386"/>
            <a:ext cx="23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PLINQ</a:t>
            </a:r>
            <a:endParaRPr lang="ru-RU" dirty="0"/>
          </a:p>
        </p:txBody>
      </p:sp>
      <p:grpSp>
        <p:nvGrpSpPr>
          <p:cNvPr id="9" name="Group 84"/>
          <p:cNvGrpSpPr/>
          <p:nvPr/>
        </p:nvGrpSpPr>
        <p:grpSpPr>
          <a:xfrm>
            <a:off x="7482382" y="4098106"/>
            <a:ext cx="3871418" cy="1542919"/>
            <a:chOff x="7132637" y="3421062"/>
            <a:chExt cx="5416842" cy="2057400"/>
          </a:xfrm>
        </p:grpSpPr>
        <p:grpSp>
          <p:nvGrpSpPr>
            <p:cNvPr id="10" name="Group 23"/>
            <p:cNvGrpSpPr/>
            <p:nvPr/>
          </p:nvGrpSpPr>
          <p:grpSpPr>
            <a:xfrm>
              <a:off x="8047037" y="3421062"/>
              <a:ext cx="1828800" cy="228600"/>
              <a:chOff x="8047037" y="3649662"/>
              <a:chExt cx="1828800" cy="228600"/>
            </a:xfrm>
          </p:grpSpPr>
          <p:sp>
            <p:nvSpPr>
              <p:cNvPr id="36" name="Rectangle 8"/>
              <p:cNvSpPr/>
              <p:nvPr/>
            </p:nvSpPr>
            <p:spPr bwMode="auto">
              <a:xfrm>
                <a:off x="80470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9"/>
              <p:cNvSpPr/>
              <p:nvPr/>
            </p:nvSpPr>
            <p:spPr bwMode="auto">
              <a:xfrm>
                <a:off x="82756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Rectangle 40"/>
              <p:cNvSpPr/>
              <p:nvPr/>
            </p:nvSpPr>
            <p:spPr bwMode="auto">
              <a:xfrm>
                <a:off x="85042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9" name="Rectangle 41"/>
              <p:cNvSpPr/>
              <p:nvPr/>
            </p:nvSpPr>
            <p:spPr bwMode="auto">
              <a:xfrm>
                <a:off x="87328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4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0" name="Rectangle 42"/>
              <p:cNvSpPr/>
              <p:nvPr/>
            </p:nvSpPr>
            <p:spPr bwMode="auto">
              <a:xfrm>
                <a:off x="89614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Rectangle 43"/>
              <p:cNvSpPr/>
              <p:nvPr/>
            </p:nvSpPr>
            <p:spPr bwMode="auto">
              <a:xfrm>
                <a:off x="91900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Rectangle 44"/>
              <p:cNvSpPr/>
              <p:nvPr/>
            </p:nvSpPr>
            <p:spPr bwMode="auto">
              <a:xfrm>
                <a:off x="94186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45"/>
              <p:cNvSpPr/>
              <p:nvPr/>
            </p:nvSpPr>
            <p:spPr bwMode="auto">
              <a:xfrm>
                <a:off x="96472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8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52"/>
            <p:cNvGrpSpPr/>
            <p:nvPr/>
          </p:nvGrpSpPr>
          <p:grpSpPr>
            <a:xfrm>
              <a:off x="7132637" y="4030662"/>
              <a:ext cx="5416842" cy="838200"/>
              <a:chOff x="7132637" y="4183062"/>
              <a:chExt cx="5416842" cy="838200"/>
            </a:xfrm>
          </p:grpSpPr>
          <p:sp>
            <p:nvSpPr>
              <p:cNvPr id="30" name="Rectangle 46"/>
              <p:cNvSpPr/>
              <p:nvPr/>
            </p:nvSpPr>
            <p:spPr bwMode="auto">
              <a:xfrm>
                <a:off x="9875837" y="4364875"/>
                <a:ext cx="609600" cy="457200"/>
              </a:xfrm>
              <a:prstGeom prst="rect">
                <a:avLst/>
              </a:prstGeom>
              <a:solidFill>
                <a:srgbClr val="666666">
                  <a:lumMod val="75000"/>
                  <a:alpha val="50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Rectangle 48"/>
              <p:cNvSpPr/>
              <p:nvPr/>
            </p:nvSpPr>
            <p:spPr bwMode="auto">
              <a:xfrm>
                <a:off x="7437437" y="4364875"/>
                <a:ext cx="609600" cy="457200"/>
              </a:xfrm>
              <a:prstGeom prst="rect">
                <a:avLst/>
              </a:prstGeom>
              <a:solidFill>
                <a:srgbClr val="1B8BA0">
                  <a:alpha val="50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49"/>
              <p:cNvSpPr/>
              <p:nvPr/>
            </p:nvSpPr>
            <p:spPr bwMode="auto">
              <a:xfrm>
                <a:off x="8250237" y="4364875"/>
                <a:ext cx="609600" cy="457200"/>
              </a:xfrm>
              <a:prstGeom prst="rect">
                <a:avLst/>
              </a:prstGeom>
              <a:solidFill>
                <a:srgbClr val="92D050">
                  <a:alpha val="50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50"/>
              <p:cNvSpPr/>
              <p:nvPr/>
            </p:nvSpPr>
            <p:spPr bwMode="auto">
              <a:xfrm>
                <a:off x="9063037" y="4364875"/>
                <a:ext cx="609600" cy="45720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47"/>
              <p:cNvSpPr/>
              <p:nvPr/>
            </p:nvSpPr>
            <p:spPr bwMode="auto">
              <a:xfrm>
                <a:off x="7132637" y="4183062"/>
                <a:ext cx="3657600" cy="838200"/>
              </a:xfrm>
              <a:prstGeom prst="rect">
                <a:avLst/>
              </a:prstGeom>
              <a:noFill/>
              <a:ln w="25400" cap="flat" cmpd="sng" algn="ctr">
                <a:solidFill>
                  <a:sysClr val="window" lastClr="FFFFFF">
                    <a:lumMod val="75000"/>
                  </a:sysClr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767247" y="4364875"/>
                <a:ext cx="1782232" cy="489381"/>
              </a:xfrm>
              <a:prstGeom prst="rect">
                <a:avLst/>
              </a:prstGeom>
              <a:noFill/>
            </p:spPr>
            <p:txBody>
              <a:bodyPr wrap="none" lIns="137148" tIns="109719" rIns="137148" bIns="109719" rtlCol="0">
                <a:spAutoFit/>
              </a:bodyPr>
              <a:lstStyle/>
              <a:p>
                <a:pPr marL="0" marR="0" lvl="0" indent="0" defTabSz="3429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45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OS </a:t>
                </a:r>
                <a:r>
                  <a:rPr kumimoji="0" lang="es-E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</a:rPr>
                  <a:t>CPU Cores</a:t>
                </a:r>
                <a:r>
                  <a:rPr kumimoji="0" lang="es-ES" sz="10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Cores</a:t>
                </a:r>
                <a:endParaRPr kumimoji="0" lang="en-US" sz="105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" name="Rectangle 54"/>
            <p:cNvSpPr/>
            <p:nvPr/>
          </p:nvSpPr>
          <p:spPr bwMode="auto">
            <a:xfrm>
              <a:off x="7512390" y="4335462"/>
              <a:ext cx="228600" cy="228600"/>
            </a:xfrm>
            <a:prstGeom prst="rect">
              <a:avLst/>
            </a:prstGeom>
            <a:noFill/>
            <a:ln w="254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75" rIns="0" bIns="3497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9926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55"/>
            <p:cNvSpPr/>
            <p:nvPr/>
          </p:nvSpPr>
          <p:spPr bwMode="auto">
            <a:xfrm>
              <a:off x="7740990" y="4335462"/>
              <a:ext cx="228600" cy="228600"/>
            </a:xfrm>
            <a:prstGeom prst="rect">
              <a:avLst/>
            </a:prstGeom>
            <a:noFill/>
            <a:ln w="254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75" rIns="0" bIns="3497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9926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56"/>
            <p:cNvSpPr/>
            <p:nvPr/>
          </p:nvSpPr>
          <p:spPr bwMode="auto">
            <a:xfrm>
              <a:off x="8328846" y="4327524"/>
              <a:ext cx="228600" cy="228600"/>
            </a:xfrm>
            <a:prstGeom prst="rect">
              <a:avLst/>
            </a:prstGeom>
            <a:noFill/>
            <a:ln w="254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75" rIns="0" bIns="3497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9926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57"/>
            <p:cNvSpPr/>
            <p:nvPr/>
          </p:nvSpPr>
          <p:spPr bwMode="auto">
            <a:xfrm>
              <a:off x="8557446" y="4327524"/>
              <a:ext cx="228600" cy="228600"/>
            </a:xfrm>
            <a:prstGeom prst="rect">
              <a:avLst/>
            </a:prstGeom>
            <a:noFill/>
            <a:ln w="254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75" rIns="0" bIns="3497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9926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</a:t>
              </a: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58"/>
            <p:cNvSpPr/>
            <p:nvPr/>
          </p:nvSpPr>
          <p:spPr bwMode="auto">
            <a:xfrm>
              <a:off x="9136828" y="4335462"/>
              <a:ext cx="228600" cy="228600"/>
            </a:xfrm>
            <a:prstGeom prst="rect">
              <a:avLst/>
            </a:prstGeom>
            <a:noFill/>
            <a:ln w="254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75" rIns="0" bIns="3497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9926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5</a:t>
              </a: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59"/>
            <p:cNvSpPr/>
            <p:nvPr/>
          </p:nvSpPr>
          <p:spPr bwMode="auto">
            <a:xfrm>
              <a:off x="9365428" y="4335462"/>
              <a:ext cx="228600" cy="228600"/>
            </a:xfrm>
            <a:prstGeom prst="rect">
              <a:avLst/>
            </a:prstGeom>
            <a:noFill/>
            <a:ln w="254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75" rIns="0" bIns="3497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9926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60"/>
            <p:cNvSpPr/>
            <p:nvPr/>
          </p:nvSpPr>
          <p:spPr bwMode="auto">
            <a:xfrm>
              <a:off x="9953786" y="4335462"/>
              <a:ext cx="228600" cy="228600"/>
            </a:xfrm>
            <a:prstGeom prst="rect">
              <a:avLst/>
            </a:prstGeom>
            <a:noFill/>
            <a:ln w="254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75" rIns="0" bIns="3497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9926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61"/>
            <p:cNvSpPr/>
            <p:nvPr/>
          </p:nvSpPr>
          <p:spPr bwMode="auto">
            <a:xfrm>
              <a:off x="10182386" y="4335462"/>
              <a:ext cx="228600" cy="228600"/>
            </a:xfrm>
            <a:prstGeom prst="rect">
              <a:avLst/>
            </a:prstGeom>
            <a:noFill/>
            <a:ln w="25400" cap="flat" cmpd="sng" algn="ctr">
              <a:solidFill>
                <a:srgbClr val="0072C6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34975" rIns="0" bIns="34975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69926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  <a:endPara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Straight Arrow Connector 62"/>
            <p:cNvCxnSpPr/>
            <p:nvPr/>
          </p:nvCxnSpPr>
          <p:spPr>
            <a:xfrm flipH="1">
              <a:off x="8961437" y="4868862"/>
              <a:ext cx="932" cy="376474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ysDot"/>
              <a:headEnd type="none"/>
              <a:tailEnd type="triangle"/>
            </a:ln>
            <a:effectLst/>
          </p:spPr>
        </p:cxnSp>
        <p:cxnSp>
          <p:nvCxnSpPr>
            <p:cNvPr id="21" name="Straight Arrow Connector 64"/>
            <p:cNvCxnSpPr>
              <a:endCxn id="31" idx="0"/>
            </p:cNvCxnSpPr>
            <p:nvPr/>
          </p:nvCxnSpPr>
          <p:spPr>
            <a:xfrm flipH="1">
              <a:off x="7742237" y="3649661"/>
              <a:ext cx="551964" cy="562814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ysDot"/>
              <a:headEnd type="none"/>
              <a:tailEnd type="triangle"/>
            </a:ln>
            <a:effectLst/>
          </p:spPr>
        </p:cxnSp>
        <p:cxnSp>
          <p:nvCxnSpPr>
            <p:cNvPr id="22" name="Straight Arrow Connector 67"/>
            <p:cNvCxnSpPr>
              <a:endCxn id="32" idx="0"/>
            </p:cNvCxnSpPr>
            <p:nvPr/>
          </p:nvCxnSpPr>
          <p:spPr>
            <a:xfrm flipH="1">
              <a:off x="8555037" y="3649661"/>
              <a:ext cx="198363" cy="562814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ysDot"/>
              <a:headEnd type="none"/>
              <a:tailEnd type="triangle"/>
            </a:ln>
            <a:effectLst/>
          </p:spPr>
        </p:cxnSp>
        <p:cxnSp>
          <p:nvCxnSpPr>
            <p:cNvPr id="23" name="Straight Arrow Connector 69"/>
            <p:cNvCxnSpPr>
              <a:endCxn id="33" idx="0"/>
            </p:cNvCxnSpPr>
            <p:nvPr/>
          </p:nvCxnSpPr>
          <p:spPr>
            <a:xfrm>
              <a:off x="9190037" y="3649661"/>
              <a:ext cx="177800" cy="562814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ysDot"/>
              <a:headEnd type="none"/>
              <a:tailEnd type="triangle"/>
            </a:ln>
            <a:effectLst/>
          </p:spPr>
        </p:cxnSp>
        <p:cxnSp>
          <p:nvCxnSpPr>
            <p:cNvPr id="24" name="Straight Arrow Connector 72"/>
            <p:cNvCxnSpPr>
              <a:endCxn id="30" idx="0"/>
            </p:cNvCxnSpPr>
            <p:nvPr/>
          </p:nvCxnSpPr>
          <p:spPr>
            <a:xfrm>
              <a:off x="9659339" y="3654188"/>
              <a:ext cx="521298" cy="558287"/>
            </a:xfrm>
            <a:prstGeom prst="straightConnector1">
              <a:avLst/>
            </a:prstGeom>
            <a:noFill/>
            <a:ln w="57150" cap="flat" cmpd="sng" algn="ctr">
              <a:solidFill>
                <a:srgbClr val="FF0000"/>
              </a:solidFill>
              <a:prstDash val="sysDot"/>
              <a:headEnd type="none"/>
              <a:tailEnd type="triangle"/>
            </a:ln>
            <a:effectLst/>
          </p:spPr>
        </p:cxnSp>
        <p:grpSp>
          <p:nvGrpSpPr>
            <p:cNvPr id="25" name="Group 75"/>
            <p:cNvGrpSpPr/>
            <p:nvPr/>
          </p:nvGrpSpPr>
          <p:grpSpPr>
            <a:xfrm>
              <a:off x="8504237" y="5249862"/>
              <a:ext cx="914400" cy="228600"/>
              <a:chOff x="8504237" y="3649662"/>
              <a:chExt cx="914400" cy="228600"/>
            </a:xfrm>
          </p:grpSpPr>
          <p:sp>
            <p:nvSpPr>
              <p:cNvPr id="26" name="Rectangle 78"/>
              <p:cNvSpPr/>
              <p:nvPr/>
            </p:nvSpPr>
            <p:spPr bwMode="auto">
              <a:xfrm>
                <a:off x="85042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79"/>
              <p:cNvSpPr/>
              <p:nvPr/>
            </p:nvSpPr>
            <p:spPr bwMode="auto">
              <a:xfrm>
                <a:off x="87328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80"/>
              <p:cNvSpPr/>
              <p:nvPr/>
            </p:nvSpPr>
            <p:spPr bwMode="auto">
              <a:xfrm>
                <a:off x="89614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81"/>
              <p:cNvSpPr/>
              <p:nvPr/>
            </p:nvSpPr>
            <p:spPr bwMode="auto">
              <a:xfrm>
                <a:off x="9190037" y="36496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0072C6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2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2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" name="Group 10"/>
          <p:cNvGrpSpPr/>
          <p:nvPr/>
        </p:nvGrpSpPr>
        <p:grpSpPr>
          <a:xfrm>
            <a:off x="8435191" y="5726741"/>
            <a:ext cx="2842806" cy="528021"/>
            <a:chOff x="8424081" y="5859462"/>
            <a:chExt cx="3790730" cy="704088"/>
          </a:xfrm>
        </p:grpSpPr>
        <p:sp>
          <p:nvSpPr>
            <p:cNvPr id="45" name="Rectangle 53"/>
            <p:cNvSpPr/>
            <p:nvPr/>
          </p:nvSpPr>
          <p:spPr bwMode="auto">
            <a:xfrm>
              <a:off x="9734726" y="5859462"/>
              <a:ext cx="2480085" cy="704088"/>
            </a:xfrm>
            <a:prstGeom prst="rect">
              <a:avLst/>
            </a:prstGeom>
            <a:solidFill>
              <a:srgbClr val="1B8BA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7148" tIns="109719" rIns="137148" bIns="10971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99261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Segoe UI" pitchFamily="34" charset="0"/>
                  <a:cs typeface="Segoe UI" pitchFamily="34" charset="0"/>
                </a:rPr>
                <a:t>AsOrdered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Calibri"/>
                  <a:ea typeface="Segoe UI" pitchFamily="34" charset="0"/>
                  <a:cs typeface="Segoe UI" pitchFamily="34" charset="0"/>
                </a:rPr>
                <a:t>()</a:t>
              </a:r>
            </a:p>
          </p:txBody>
        </p:sp>
        <p:grpSp>
          <p:nvGrpSpPr>
            <p:cNvPr id="46" name="Group 1"/>
            <p:cNvGrpSpPr/>
            <p:nvPr/>
          </p:nvGrpSpPr>
          <p:grpSpPr>
            <a:xfrm>
              <a:off x="8424081" y="6099351"/>
              <a:ext cx="914400" cy="228600"/>
              <a:chOff x="8424081" y="6088062"/>
              <a:chExt cx="914400" cy="228600"/>
            </a:xfrm>
          </p:grpSpPr>
          <p:sp>
            <p:nvSpPr>
              <p:cNvPr id="48" name="Rectangle 63"/>
              <p:cNvSpPr/>
              <p:nvPr/>
            </p:nvSpPr>
            <p:spPr bwMode="auto">
              <a:xfrm>
                <a:off x="8424081" y="60880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DC3C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DC3C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C3C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65"/>
              <p:cNvSpPr/>
              <p:nvPr/>
            </p:nvSpPr>
            <p:spPr bwMode="auto">
              <a:xfrm>
                <a:off x="8652681" y="60880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DC3C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DC3C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C3C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Rectangle 66"/>
              <p:cNvSpPr/>
              <p:nvPr/>
            </p:nvSpPr>
            <p:spPr bwMode="auto">
              <a:xfrm>
                <a:off x="8881281" y="60880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DC3C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DC3C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C3C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Rectangle 68"/>
              <p:cNvSpPr/>
              <p:nvPr/>
            </p:nvSpPr>
            <p:spPr bwMode="auto">
              <a:xfrm>
                <a:off x="9109881" y="6088062"/>
                <a:ext cx="228600" cy="228600"/>
              </a:xfrm>
              <a:prstGeom prst="rect">
                <a:avLst/>
              </a:prstGeom>
              <a:noFill/>
              <a:ln w="25400" cap="flat" cmpd="sng" algn="ctr">
                <a:solidFill>
                  <a:srgbClr val="DC3C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34975" rIns="0" bIns="34975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69926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75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DC3C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</a:t>
                </a:r>
                <a:endParaRPr kumimoji="0" lang="en-US" sz="7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DC3C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47" name="Elbow Connector 5"/>
            <p:cNvCxnSpPr>
              <a:stCxn id="51" idx="3"/>
              <a:endCxn id="45" idx="1"/>
            </p:cNvCxnSpPr>
            <p:nvPr/>
          </p:nvCxnSpPr>
          <p:spPr>
            <a:xfrm flipV="1">
              <a:off x="9338481" y="6211506"/>
              <a:ext cx="396245" cy="2145"/>
            </a:xfrm>
            <a:prstGeom prst="bentConnector3">
              <a:avLst/>
            </a:prstGeom>
            <a:noFill/>
            <a:ln w="28575" cap="flat" cmpd="sng" algn="ctr">
              <a:solidFill>
                <a:srgbClr val="107C10"/>
              </a:solidFill>
              <a:prstDash val="solid"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901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Основной подход в серверном коде </a:t>
            </a:r>
            <a:endParaRPr lang="en-US" dirty="0" smtClean="0"/>
          </a:p>
          <a:p>
            <a:pPr lvl="1"/>
            <a:r>
              <a:rPr lang="ru-RU" dirty="0" smtClean="0"/>
              <a:t>асинхронная многозадачность</a:t>
            </a:r>
          </a:p>
          <a:p>
            <a:endParaRPr lang="ru-RU" dirty="0"/>
          </a:p>
          <a:p>
            <a:r>
              <a:rPr lang="ru-RU" dirty="0" smtClean="0"/>
              <a:t>Основная модель </a:t>
            </a:r>
            <a:r>
              <a:rPr lang="ru-RU" smtClean="0"/>
              <a:t>на сегодня</a:t>
            </a:r>
            <a:endParaRPr lang="en-US" dirty="0" smtClean="0"/>
          </a:p>
          <a:p>
            <a:pPr lvl="1"/>
            <a:r>
              <a:rPr lang="en-US" dirty="0" smtClean="0"/>
              <a:t>TPL + </a:t>
            </a:r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Конкурентность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ru-RU" dirty="0" smtClean="0"/>
              <a:t>параллельность </a:t>
            </a:r>
            <a:r>
              <a:rPr lang="en-US" dirty="0" smtClean="0"/>
              <a:t>/ </a:t>
            </a:r>
            <a:r>
              <a:rPr lang="ru-RU" dirty="0" smtClean="0"/>
              <a:t>многозадачность </a:t>
            </a:r>
            <a:r>
              <a:rPr lang="en-US" dirty="0" smtClean="0"/>
              <a:t>/ </a:t>
            </a:r>
            <a:r>
              <a:rPr lang="ru-RU" dirty="0" err="1" smtClean="0"/>
              <a:t>многопоточность</a:t>
            </a:r>
            <a:r>
              <a:rPr lang="en-US" dirty="0" smtClean="0"/>
              <a:t> / 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838200" y="1825625"/>
            <a:ext cx="6389536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>
                <a:solidFill>
                  <a:srgbClr val="202122"/>
                </a:solidFill>
              </a:rPr>
              <a:t>Конкурентность</a:t>
            </a:r>
            <a:r>
              <a:rPr lang="ru-RU" dirty="0">
                <a:solidFill>
                  <a:srgbClr val="202122"/>
                </a:solidFill>
              </a:rPr>
              <a:t> (</a:t>
            </a:r>
            <a:r>
              <a:rPr lang="en-US" dirty="0">
                <a:solidFill>
                  <a:srgbClr val="202122"/>
                </a:solidFill>
              </a:rPr>
              <a:t>concurrency</a:t>
            </a:r>
            <a:r>
              <a:rPr lang="ru-RU" dirty="0">
                <a:solidFill>
                  <a:srgbClr val="202122"/>
                </a:solidFill>
              </a:rPr>
              <a:t>) – способность системы выполнять несколько задач одновременно или в режиме разделения времени (переключения контекста</a:t>
            </a:r>
            <a:r>
              <a:rPr lang="ru-RU" dirty="0" smtClean="0">
                <a:solidFill>
                  <a:srgbClr val="202122"/>
                </a:solidFill>
              </a:rPr>
              <a:t>).</a:t>
            </a:r>
          </a:p>
          <a:p>
            <a:pPr marL="0" indent="0">
              <a:buNone/>
            </a:pPr>
            <a:endParaRPr lang="ru-RU" dirty="0">
              <a:solidFill>
                <a:srgbClr val="202122"/>
              </a:solidFill>
            </a:endParaRPr>
          </a:p>
          <a:p>
            <a:r>
              <a:rPr lang="ru-RU" dirty="0" smtClean="0">
                <a:solidFill>
                  <a:srgbClr val="202122"/>
                </a:solidFill>
              </a:rPr>
              <a:t>Параллельность</a:t>
            </a:r>
            <a:r>
              <a:rPr lang="en-US" dirty="0" smtClean="0">
                <a:solidFill>
                  <a:srgbClr val="202122"/>
                </a:solidFill>
              </a:rPr>
              <a:t>/</a:t>
            </a:r>
            <a:r>
              <a:rPr lang="ru-RU" dirty="0" smtClean="0">
                <a:solidFill>
                  <a:srgbClr val="202122"/>
                </a:solidFill>
              </a:rPr>
              <a:t>параллелизм </a:t>
            </a:r>
            <a:r>
              <a:rPr lang="ru-RU" dirty="0">
                <a:solidFill>
                  <a:srgbClr val="202122"/>
                </a:solidFill>
              </a:rPr>
              <a:t>(</a:t>
            </a:r>
            <a:r>
              <a:rPr lang="en-US" dirty="0"/>
              <a:t>parallelism</a:t>
            </a:r>
            <a:r>
              <a:rPr lang="ru-RU" dirty="0"/>
              <a:t>, </a:t>
            </a:r>
            <a:r>
              <a:rPr lang="en-US" dirty="0"/>
              <a:t>parallel computing</a:t>
            </a:r>
            <a:r>
              <a:rPr lang="ru-RU" dirty="0">
                <a:solidFill>
                  <a:srgbClr val="202122"/>
                </a:solidFill>
              </a:rPr>
              <a:t>) – выполнение нескольких задач </a:t>
            </a:r>
            <a:r>
              <a:rPr lang="ru-RU" b="1" dirty="0">
                <a:solidFill>
                  <a:srgbClr val="202122"/>
                </a:solidFill>
              </a:rPr>
              <a:t>одновременно</a:t>
            </a:r>
            <a:r>
              <a:rPr lang="ru-RU" dirty="0">
                <a:solidFill>
                  <a:srgbClr val="202122"/>
                </a:solidFill>
              </a:rPr>
              <a:t> (например, на разных </a:t>
            </a:r>
            <a:r>
              <a:rPr lang="en-US" dirty="0">
                <a:solidFill>
                  <a:srgbClr val="202122"/>
                </a:solidFill>
              </a:rPr>
              <a:t>CPU</a:t>
            </a:r>
            <a:r>
              <a:rPr lang="ru-RU" dirty="0" smtClean="0">
                <a:solidFill>
                  <a:srgbClr val="202122"/>
                </a:solidFill>
              </a:rPr>
              <a:t>)</a:t>
            </a:r>
          </a:p>
          <a:p>
            <a:endParaRPr lang="ru-RU" dirty="0">
              <a:solidFill>
                <a:srgbClr val="202122"/>
              </a:solidFill>
            </a:endParaRPr>
          </a:p>
          <a:p>
            <a:r>
              <a:rPr lang="ru-RU" dirty="0"/>
              <a:t>Многозадачность — это конкурентное выполнение нескольких задач в течение определенного периода времени, </a:t>
            </a:r>
            <a:r>
              <a:rPr lang="ru-RU" b="1" dirty="0"/>
              <a:t>не обязательно одновременно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969563"/>
              </p:ext>
            </p:extLst>
          </p:nvPr>
        </p:nvGraphicFramePr>
        <p:xfrm>
          <a:off x="7544795" y="1825625"/>
          <a:ext cx="439011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Многопоточность</a:t>
            </a:r>
            <a:r>
              <a:rPr lang="ru-RU" dirty="0" smtClean="0"/>
              <a:t> (обзор)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143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Механизмы </a:t>
            </a:r>
            <a:r>
              <a:rPr lang="ru-RU" dirty="0" err="1" smtClean="0"/>
              <a:t>многопоточности</a:t>
            </a:r>
            <a:r>
              <a:rPr lang="ru-RU" dirty="0" smtClean="0"/>
              <a:t> в </a:t>
            </a:r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Прямое управление потоками</a:t>
            </a:r>
          </a:p>
          <a:p>
            <a:r>
              <a:rPr lang="ru-RU" dirty="0" smtClean="0"/>
              <a:t>Пул потоков</a:t>
            </a:r>
          </a:p>
          <a:p>
            <a:r>
              <a:rPr lang="en-US" dirty="0" smtClean="0"/>
              <a:t>Legacy </a:t>
            </a:r>
            <a:r>
              <a:rPr lang="ru-RU" dirty="0" smtClean="0"/>
              <a:t>асинхронность</a:t>
            </a:r>
          </a:p>
          <a:p>
            <a:pPr lvl="1"/>
            <a:r>
              <a:rPr lang="en-US" dirty="0"/>
              <a:t>Asynchronous Programming </a:t>
            </a:r>
            <a:r>
              <a:rPr lang="en-US" dirty="0" smtClean="0"/>
              <a:t>Model</a:t>
            </a:r>
            <a:r>
              <a:rPr lang="ru-RU" dirty="0" smtClean="0"/>
              <a:t> (</a:t>
            </a:r>
            <a:r>
              <a:rPr lang="en-US" dirty="0" smtClean="0"/>
              <a:t>APM</a:t>
            </a:r>
            <a:r>
              <a:rPr lang="ru-RU" dirty="0" smtClean="0"/>
              <a:t>) = </a:t>
            </a:r>
            <a:r>
              <a:rPr lang="en-US" dirty="0" err="1"/>
              <a:t>IAsyncResult</a:t>
            </a:r>
            <a:r>
              <a:rPr lang="en-US" dirty="0"/>
              <a:t> </a:t>
            </a:r>
            <a:endParaRPr lang="ru-RU" dirty="0" smtClean="0"/>
          </a:p>
          <a:p>
            <a:pPr lvl="1"/>
            <a:r>
              <a:rPr lang="en-US" dirty="0"/>
              <a:t>Event-Based </a:t>
            </a:r>
            <a:r>
              <a:rPr lang="en-US" dirty="0" smtClean="0"/>
              <a:t>Asynchronous</a:t>
            </a:r>
            <a:r>
              <a:rPr lang="ru-RU" dirty="0" smtClean="0"/>
              <a:t> (</a:t>
            </a:r>
            <a:r>
              <a:rPr lang="en-US" dirty="0"/>
              <a:t>EAP</a:t>
            </a:r>
            <a:r>
              <a:rPr lang="ru-RU" dirty="0" smtClean="0"/>
              <a:t>)</a:t>
            </a:r>
          </a:p>
          <a:p>
            <a:r>
              <a:rPr lang="en-US" dirty="0"/>
              <a:t>Task-based asynchronous </a:t>
            </a:r>
            <a:r>
              <a:rPr lang="en-US" dirty="0" smtClean="0"/>
              <a:t>programming</a:t>
            </a:r>
            <a:r>
              <a:rPr lang="ru-RU" dirty="0" smtClean="0"/>
              <a:t> (</a:t>
            </a:r>
            <a:r>
              <a:rPr lang="en-US" dirty="0" smtClean="0"/>
              <a:t>TAP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Как часть </a:t>
            </a:r>
            <a:r>
              <a:rPr lang="en-US" dirty="0"/>
              <a:t>Task Parallel Library (TPL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/ Await</a:t>
            </a:r>
            <a:r>
              <a:rPr lang="ru-RU" dirty="0" smtClean="0"/>
              <a:t> = </a:t>
            </a:r>
            <a:r>
              <a:rPr lang="en-US" dirty="0" smtClean="0"/>
              <a:t>TAP </a:t>
            </a:r>
            <a:r>
              <a:rPr lang="ru-RU" dirty="0" smtClean="0"/>
              <a:t>с поддержкой компилятора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47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Начнем с задачи…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45997" y="3021496"/>
            <a:ext cx="1892410" cy="129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Http-</a:t>
            </a:r>
            <a:r>
              <a:rPr lang="ru-RU" dirty="0" smtClean="0"/>
              <a:t>сервис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46205" y="2353586"/>
            <a:ext cx="1423284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46205" y="3442915"/>
            <a:ext cx="1423284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946205" y="5311471"/>
            <a:ext cx="1423284" cy="834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Клиент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335819" y="4669121"/>
            <a:ext cx="461665" cy="25103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14915" y="3021497"/>
            <a:ext cx="1892410" cy="12960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Ресурс(ы): другой сервис, БД, …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5" idx="3"/>
            <a:endCxn id="10" idx="1"/>
          </p:cNvCxnSpPr>
          <p:nvPr/>
        </p:nvCxnSpPr>
        <p:spPr>
          <a:xfrm>
            <a:off x="6138407" y="3669527"/>
            <a:ext cx="18765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3"/>
            <a:endCxn id="5" idx="1"/>
          </p:cNvCxnSpPr>
          <p:nvPr/>
        </p:nvCxnSpPr>
        <p:spPr>
          <a:xfrm>
            <a:off x="2369489" y="2771030"/>
            <a:ext cx="1876508" cy="89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3"/>
            <a:endCxn id="5" idx="1"/>
          </p:cNvCxnSpPr>
          <p:nvPr/>
        </p:nvCxnSpPr>
        <p:spPr>
          <a:xfrm flipV="1">
            <a:off x="2369489" y="3669527"/>
            <a:ext cx="1876508" cy="19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8" idx="3"/>
            <a:endCxn id="5" idx="1"/>
          </p:cNvCxnSpPr>
          <p:nvPr/>
        </p:nvCxnSpPr>
        <p:spPr>
          <a:xfrm flipV="1">
            <a:off x="2369489" y="3669527"/>
            <a:ext cx="1876508" cy="205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ая прямоугольная выноска 18"/>
          <p:cNvSpPr/>
          <p:nvPr/>
        </p:nvSpPr>
        <p:spPr>
          <a:xfrm>
            <a:off x="6663194" y="5422590"/>
            <a:ext cx="3307742" cy="612648"/>
          </a:xfrm>
          <a:prstGeom prst="wedgeRoundRectCallout">
            <a:avLst>
              <a:gd name="adj1" fmla="val -99723"/>
              <a:gd name="adj2" fmla="val -2840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Сервис только обращается к внутренним ресурсам (практически не занимает </a:t>
            </a:r>
            <a:r>
              <a:rPr lang="en-US" sz="1400" dirty="0" smtClean="0"/>
              <a:t>CPU)</a:t>
            </a:r>
            <a:endParaRPr lang="ru-RU" sz="1400" dirty="0"/>
          </a:p>
        </p:txBody>
      </p:sp>
      <p:sp>
        <p:nvSpPr>
          <p:cNvPr id="20" name="Скругленная прямоугольная выноска 19"/>
          <p:cNvSpPr/>
          <p:nvPr/>
        </p:nvSpPr>
        <p:spPr>
          <a:xfrm>
            <a:off x="9024730" y="1550010"/>
            <a:ext cx="2234317" cy="612648"/>
          </a:xfrm>
          <a:prstGeom prst="wedgeRoundRectCallout">
            <a:avLst>
              <a:gd name="adj1" fmla="val -38899"/>
              <a:gd name="adj2" fmla="val 22343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Ресурс занят полезной работой и требует некоего времени на ответ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11150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Однопоточная реализация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45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Потоки </a:t>
            </a:r>
            <a:r>
              <a:rPr lang="en-US" dirty="0" err="1" smtClean="0"/>
              <a:t>.Net</a:t>
            </a:r>
            <a:r>
              <a:rPr lang="en-US" dirty="0" smtClean="0"/>
              <a:t>: </a:t>
            </a:r>
            <a:r>
              <a:rPr lang="ru-RU" dirty="0" smtClean="0"/>
              <a:t>класс </a:t>
            </a:r>
            <a:r>
              <a:rPr lang="en-US" dirty="0" smtClean="0"/>
              <a:t>Thread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613" y="91577"/>
            <a:ext cx="2462074" cy="6691123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7104481"/>
              </p:ext>
            </p:extLst>
          </p:nvPr>
        </p:nvGraphicFramePr>
        <p:xfrm>
          <a:off x="555625" y="1892300"/>
          <a:ext cx="8339138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0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Method/Property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Thread(</a:t>
                      </a:r>
                      <a:r>
                        <a:rPr lang="en-US" sz="1600" dirty="0" err="1" smtClean="0"/>
                        <a:t>ThreadStart</a:t>
                      </a:r>
                      <a:r>
                        <a:rPr lang="en-US" sz="1600" dirty="0" smtClean="0"/>
                        <a:t>),</a:t>
                      </a:r>
                    </a:p>
                    <a:p>
                      <a:r>
                        <a:rPr lang="en-US" sz="1600" dirty="0" smtClean="0"/>
                        <a:t>Thread(</a:t>
                      </a:r>
                      <a:r>
                        <a:rPr lang="en-US" sz="1600" dirty="0" err="1" smtClean="0"/>
                        <a:t>ParameterizedThreadStart</a:t>
                      </a:r>
                      <a:r>
                        <a:rPr lang="en-US" sz="1600" dirty="0" smtClean="0"/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Создает</a:t>
                      </a:r>
                      <a:r>
                        <a:rPr lang="ru-RU" baseline="0" dirty="0" smtClean="0"/>
                        <a:t> новый поток на базе делегата (с параметром или без)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ManagedThreadId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Уникальный идентификатор потока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ThreadState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Состояние потока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Start()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Запуск потока (перевод в состояние </a:t>
                      </a:r>
                      <a:r>
                        <a:rPr lang="en-US" baseline="0" dirty="0" smtClean="0"/>
                        <a:t>Running</a:t>
                      </a:r>
                      <a:r>
                        <a:rPr lang="ru-RU" baseline="0" dirty="0" smtClean="0"/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Join()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Заблокировать вызвавший метод поток, до завершения указанного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Abort()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Вызывает </a:t>
                      </a:r>
                      <a:r>
                        <a:rPr lang="en-US" dirty="0" err="1" smtClean="0"/>
                        <a:t>ThreadAbortException</a:t>
                      </a:r>
                      <a:r>
                        <a:rPr lang="ru-RU" dirty="0" smtClean="0"/>
                        <a:t> в потоке. Используется для прерывания потока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static </a:t>
                      </a:r>
                      <a:r>
                        <a:rPr lang="en-US" sz="1600" dirty="0" err="1" smtClean="0"/>
                        <a:t>CurrentThread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Текущий</a:t>
                      </a:r>
                      <a:r>
                        <a:rPr lang="ru-RU" baseline="0" dirty="0" smtClean="0"/>
                        <a:t> поток (в котором мы работаем)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073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1232</TotalTime>
  <Words>1998</Words>
  <Application>Microsoft Office PowerPoint</Application>
  <PresentationFormat>Широкоэкранный</PresentationFormat>
  <Paragraphs>286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Courier New</vt:lpstr>
      <vt:lpstr>Segoe UI</vt:lpstr>
      <vt:lpstr>Тема Office</vt:lpstr>
      <vt:lpstr>Введение в конкурентное программирование</vt:lpstr>
      <vt:lpstr>Agenda</vt:lpstr>
      <vt:lpstr>Конкурентность</vt:lpstr>
      <vt:lpstr>Конкурентность / параллельность / многозадачность / многопоточность / …</vt:lpstr>
      <vt:lpstr>Многопоточность (обзор)</vt:lpstr>
      <vt:lpstr>Механизмы многопоточности в .Net</vt:lpstr>
      <vt:lpstr>Начнем с задачи…</vt:lpstr>
      <vt:lpstr>Однопоточная реализация</vt:lpstr>
      <vt:lpstr>Потоки .Net: класс Thread</vt:lpstr>
      <vt:lpstr>Создание и запуск потока</vt:lpstr>
      <vt:lpstr>Модель потоков</vt:lpstr>
      <vt:lpstr>Недостатки модели потоков</vt:lpstr>
      <vt:lpstr>Пул потоков</vt:lpstr>
      <vt:lpstr>Адаптация к нагрузке</vt:lpstr>
      <vt:lpstr>Пул потоков</vt:lpstr>
      <vt:lpstr>Работа с пулом потоков</vt:lpstr>
      <vt:lpstr>Пулы потоков</vt:lpstr>
      <vt:lpstr>Недостатки пула потоков</vt:lpstr>
      <vt:lpstr>ThreadPool Starvation, синхронное и асинхронное выполнение</vt:lpstr>
      <vt:lpstr>Event-Based Asynchronous (EAP)</vt:lpstr>
      <vt:lpstr>Использование EAP</vt:lpstr>
      <vt:lpstr>Asynchronous Programming Model (APM)</vt:lpstr>
      <vt:lpstr>Использование APM</vt:lpstr>
      <vt:lpstr>APM и EAP модели</vt:lpstr>
      <vt:lpstr>Недостатки APM и EAP моделей</vt:lpstr>
      <vt:lpstr>Task-based asynchronous programming (TAP)</vt:lpstr>
      <vt:lpstr>Использование Task</vt:lpstr>
      <vt:lpstr>Использование Task</vt:lpstr>
      <vt:lpstr>Async / await</vt:lpstr>
      <vt:lpstr>Async / await</vt:lpstr>
      <vt:lpstr>Параллельность (обзор)</vt:lpstr>
      <vt:lpstr>Механизмы</vt:lpstr>
      <vt:lpstr>Примеры 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конкурентное программирование</dc:title>
  <dc:creator>Михаил Романов</dc:creator>
  <cp:lastModifiedBy>Михаил Романов</cp:lastModifiedBy>
  <cp:revision>64</cp:revision>
  <dcterms:created xsi:type="dcterms:W3CDTF">2025-01-02T14:55:20Z</dcterms:created>
  <dcterms:modified xsi:type="dcterms:W3CDTF">2025-01-22T14:41:20Z</dcterms:modified>
</cp:coreProperties>
</file>