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73" r:id="rId10"/>
    <p:sldId id="266" r:id="rId11"/>
    <p:sldId id="274" r:id="rId12"/>
    <p:sldId id="267" r:id="rId13"/>
    <p:sldId id="275" r:id="rId14"/>
    <p:sldId id="268" r:id="rId15"/>
    <p:sldId id="269" r:id="rId16"/>
    <p:sldId id="276" r:id="rId17"/>
    <p:sldId id="270" r:id="rId18"/>
    <p:sldId id="271" r:id="rId19"/>
    <p:sldId id="272" r:id="rId20"/>
    <p:sldId id="284" r:id="rId21"/>
    <p:sldId id="285" r:id="rId22"/>
    <p:sldId id="288" r:id="rId23"/>
    <p:sldId id="279" r:id="rId24"/>
    <p:sldId id="286" r:id="rId25"/>
    <p:sldId id="280" r:id="rId26"/>
    <p:sldId id="281" r:id="rId27"/>
    <p:sldId id="283" r:id="rId28"/>
    <p:sldId id="287" r:id="rId29"/>
    <p:sldId id="26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сновы Async/Await" id="{4C62F6CD-700A-4F63-B54E-3F57103040C4}">
          <p14:sldIdLst>
            <p14:sldId id="259"/>
            <p14:sldId id="260"/>
            <p14:sldId id="262"/>
          </p14:sldIdLst>
        </p14:section>
        <p14:section name="SynchronizationContext" id="{E3078BA8-9F92-4D28-AEB6-E0FE1DA1258C}">
          <p14:sldIdLst>
            <p14:sldId id="263"/>
            <p14:sldId id="264"/>
            <p14:sldId id="265"/>
          </p14:sldIdLst>
        </p14:section>
        <p14:section name="Работа с асинхронным кодом" id="{DC2F7F9F-639F-48BC-92C7-A08E695B25D6}">
          <p14:sldIdLst>
            <p14:sldId id="273"/>
            <p14:sldId id="266"/>
          </p14:sldIdLst>
        </p14:section>
        <p14:section name="Отмена и прогресс" id="{ABAA4047-5ACB-4E0C-A084-7DAFAAD55139}">
          <p14:sldIdLst>
            <p14:sldId id="274"/>
            <p14:sldId id="267"/>
            <p14:sldId id="275"/>
          </p14:sldIdLst>
        </p14:section>
        <p14:section name="Обработка исключений" id="{175D729A-D8E2-4CF2-9A4B-9994A232B003}">
          <p14:sldIdLst>
            <p14:sldId id="268"/>
          </p14:sldIdLst>
        </p14:section>
        <p14:section name="Группы задач (WhenAll / WhenAny)" id="{4ACDFBA5-D9BB-4073-A96C-67A49B732055}">
          <p14:sldIdLst>
            <p14:sldId id="269"/>
            <p14:sldId id="276"/>
          </p14:sldIdLst>
        </p14:section>
        <p14:section name="IAsyncEnumerable" id="{6D57DCFE-D4D7-4AEF-9612-66FBF391C7C8}">
          <p14:sldIdLst>
            <p14:sldId id="270"/>
          </p14:sldIdLst>
        </p14:section>
        <p14:section name="Синхронизация потоков" id="{809387B2-0C8B-4541-8DE2-4677482EE60E}">
          <p14:sldIdLst>
            <p14:sldId id="271"/>
            <p14:sldId id="272"/>
            <p14:sldId id="284"/>
          </p14:sldIdLst>
        </p14:section>
        <p14:section name="Понятие критической секции" id="{626E130C-04C0-4C7C-8180-08512AC00236}">
          <p14:sldIdLst>
            <p14:sldId id="285"/>
            <p14:sldId id="288"/>
          </p14:sldIdLst>
        </p14:section>
        <p14:section name="Конструкции синхронизации" id="{E61CE307-E908-4A79-889C-9C32B9575BDB}">
          <p14:sldIdLst>
            <p14:sldId id="279"/>
            <p14:sldId id="286"/>
          </p14:sldIdLst>
        </p14:section>
        <p14:section name="Interlocked-конструкции" id="{94C6D8C7-CE1C-40BF-A622-C0E5F6408057}">
          <p14:sldIdLst>
            <p14:sldId id="280"/>
          </p14:sldIdLst>
        </p14:section>
        <p14:section name="Оператор lock" id="{F79FF7E0-7780-45F1-9638-C707F32D405B}">
          <p14:sldIdLst>
            <p14:sldId id="281"/>
          </p14:sldIdLst>
        </p14:section>
        <p14:section name="Семафоры" id="{0DE65256-2A52-420F-B5D6-8E91F2919788}">
          <p14:sldIdLst>
            <p14:sldId id="283"/>
            <p14:sldId id="287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52" autoAdjust="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6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Relationship Id="rId6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Асинхронное программирование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Асинхронные методы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58493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Параметры</a:t>
            </a:r>
          </a:p>
          <a:p>
            <a:pPr lvl="1"/>
            <a:r>
              <a:rPr lang="ru-RU" dirty="0"/>
              <a:t>Как у обычных методов</a:t>
            </a:r>
          </a:p>
          <a:p>
            <a:r>
              <a:rPr lang="ru-RU" dirty="0"/>
              <a:t>Возвращаемое значение</a:t>
            </a:r>
          </a:p>
          <a:p>
            <a:pPr lvl="1"/>
            <a:r>
              <a:rPr lang="en-US" dirty="0"/>
              <a:t>Task/Task&lt;T&gt; </a:t>
            </a:r>
          </a:p>
          <a:p>
            <a:pPr lvl="1"/>
            <a:r>
              <a:rPr lang="en-US" dirty="0" err="1"/>
              <a:t>ValueTask</a:t>
            </a:r>
            <a:r>
              <a:rPr lang="en-US" dirty="0"/>
              <a:t>/</a:t>
            </a:r>
            <a:r>
              <a:rPr lang="en-US" dirty="0" err="1"/>
              <a:t>ValueTask</a:t>
            </a:r>
            <a:r>
              <a:rPr lang="en-US" dirty="0"/>
              <a:t>&lt;T&gt;</a:t>
            </a:r>
          </a:p>
          <a:p>
            <a:pPr lvl="1"/>
            <a:r>
              <a:rPr lang="en-US" dirty="0"/>
              <a:t>void – </a:t>
            </a:r>
            <a:r>
              <a:rPr lang="ru-RU" dirty="0"/>
              <a:t>допустимо, но не рекомендуется (обычно нужно для </a:t>
            </a:r>
            <a:r>
              <a:rPr lang="en-US" dirty="0"/>
              <a:t>legacy-</a:t>
            </a:r>
            <a:r>
              <a:rPr lang="ru-RU" dirty="0"/>
              <a:t>делегатов – например, в обработчиках событий)</a:t>
            </a:r>
          </a:p>
          <a:p>
            <a:r>
              <a:rPr lang="ru-RU" dirty="0"/>
              <a:t>Имя</a:t>
            </a:r>
          </a:p>
          <a:p>
            <a:pPr lvl="1"/>
            <a:r>
              <a:rPr lang="ru-RU" dirty="0"/>
              <a:t>Любое, но рекомендуется с суффиксом </a:t>
            </a:r>
            <a:r>
              <a:rPr lang="en-US" dirty="0" err="1"/>
              <a:t>Async</a:t>
            </a:r>
            <a:endParaRPr lang="en-US" dirty="0"/>
          </a:p>
          <a:p>
            <a:r>
              <a:rPr lang="en-US" dirty="0" err="1"/>
              <a:t>async</a:t>
            </a:r>
            <a:endParaRPr lang="en-US" dirty="0"/>
          </a:p>
          <a:p>
            <a:pPr lvl="1"/>
            <a:r>
              <a:rPr lang="ru-RU" dirty="0"/>
              <a:t>только у реализаций (в объявлениях интерфейсов не указывается)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66213" y="2251697"/>
            <a:ext cx="4517583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IConsumerService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AddConsumerAsync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GetConsumersAsync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orgId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506936" y="4053305"/>
            <a:ext cx="5537093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ConsumerService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IConsumerService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AddConsumerAsync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GetConsumersAsync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orgId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463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Асинхронные методы</a:t>
            </a:r>
            <a:r>
              <a:rPr lang="en-US" dirty="0"/>
              <a:t>: </a:t>
            </a:r>
            <a:r>
              <a:rPr lang="ru-RU" dirty="0"/>
              <a:t>отмена и прогресс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8150" y="1697243"/>
            <a:ext cx="4772460" cy="36009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IProgress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executionTime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cancellationToken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executionTime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.Shared.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(100, 1000);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executionTime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pause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5739493" y="1853292"/>
            <a:ext cx="2775857" cy="530679"/>
          </a:xfrm>
          <a:prstGeom prst="wedgeRoundRectCallout">
            <a:avLst>
              <a:gd name="adj1" fmla="val -118318"/>
              <a:gd name="adj2" fmla="val 553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Стандартизованные типы:</a:t>
            </a:r>
            <a:br>
              <a:rPr lang="ru-RU" sz="1400" dirty="0"/>
            </a:br>
            <a:r>
              <a:rPr lang="en-US" sz="1400" dirty="0" err="1"/>
              <a:t>CancellationToken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dirty="0" err="1"/>
              <a:t>IProgress</a:t>
            </a:r>
            <a:r>
              <a:rPr lang="en-US" sz="1400" dirty="0"/>
              <a:t>&lt;T&gt;</a:t>
            </a:r>
            <a:endParaRPr lang="ru-RU" sz="14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5739492" y="2890156"/>
            <a:ext cx="1722665" cy="530679"/>
          </a:xfrm>
          <a:prstGeom prst="wedgeRoundRectCallout">
            <a:avLst>
              <a:gd name="adj1" fmla="val -85003"/>
              <a:gd name="adj2" fmla="val -62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Проверяем, не пора ли завершить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437413" y="3583439"/>
            <a:ext cx="2106387" cy="530679"/>
          </a:xfrm>
          <a:prstGeom prst="wedgeRoundRectCallout">
            <a:avLst>
              <a:gd name="adj1" fmla="val -119321"/>
              <a:gd name="adj2" fmla="val -215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Уведомляем о ходе процесса (синхронно)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572249" y="4655748"/>
            <a:ext cx="528221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cts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CancellationTokenSource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(3000);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cts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progress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9748077" y="3911393"/>
            <a:ext cx="2106387" cy="530679"/>
          </a:xfrm>
          <a:prstGeom prst="wedgeRoundRectCallout">
            <a:avLst>
              <a:gd name="adj1" fmla="val -102267"/>
              <a:gd name="adj2" fmla="val 9533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Отмена через 3000 миллисекунд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3633105" y="5638099"/>
            <a:ext cx="2106387" cy="530679"/>
          </a:xfrm>
          <a:prstGeom prst="wedgeRoundRectCallout">
            <a:avLst>
              <a:gd name="adj1" fmla="val 93082"/>
              <a:gd name="adj2" fmla="val -1431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Просто печатаем число – индикатор прогресса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7237598" y="6120556"/>
            <a:ext cx="2106387" cy="277152"/>
          </a:xfrm>
          <a:prstGeom prst="wedgeRoundRectCallout">
            <a:avLst>
              <a:gd name="adj1" fmla="val 84167"/>
              <a:gd name="adj2" fmla="val -2803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Токен</a:t>
            </a:r>
            <a:r>
              <a:rPr lang="ru-RU" sz="1400" dirty="0"/>
              <a:t> берется здесь!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720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  <p:extLst mod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</a:t>
            </a:r>
            <a:r>
              <a:rPr lang="en-US" dirty="0"/>
              <a:t>: </a:t>
            </a:r>
            <a:r>
              <a:rPr lang="en-US" dirty="0" err="1"/>
              <a:t>CancellationToken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482" y="354467"/>
            <a:ext cx="3034927" cy="2672442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767442" y="1449659"/>
            <a:ext cx="4853701" cy="1384995"/>
            <a:chOff x="767442" y="1449659"/>
            <a:chExt cx="4853701" cy="1384995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838200" y="1818991"/>
              <a:ext cx="4092787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cancellationToken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.IsCancellationRequested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Доработка, закрытие, ...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7442" y="1449659"/>
              <a:ext cx="485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Проверяем запрос на отмену и дорабатываем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767442" y="3174857"/>
            <a:ext cx="7761805" cy="1766859"/>
            <a:chOff x="767442" y="3174857"/>
            <a:chExt cx="7761805" cy="1766859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838200" y="3556721"/>
              <a:ext cx="5027338" cy="13849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0;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&lt;= 10000;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++)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% 1000 == 0)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cancellationToken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ThrowIfCancellationRequested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Что-то полезное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7442" y="3174857"/>
              <a:ext cx="7761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Мгновенное завершение и выброс исключения </a:t>
              </a:r>
              <a:r>
                <a:rPr lang="en-US" b="1" dirty="0" err="1"/>
                <a:t>OperationCanceledException</a:t>
              </a:r>
              <a:r>
                <a:rPr lang="en-US" dirty="0"/>
                <a:t> </a:t>
              </a:r>
              <a:r>
                <a:rPr lang="ru-RU" dirty="0"/>
                <a:t> 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67442" y="5294450"/>
            <a:ext cx="4588341" cy="830997"/>
            <a:chOff x="767442" y="5294450"/>
            <a:chExt cx="4588341" cy="830997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38200" y="5663782"/>
              <a:ext cx="4517583" cy="4616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cancellationToken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Register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(() =&gt;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fileSystemWatcher.EnableRaisingEvents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7442" y="5294450"/>
              <a:ext cx="4571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Регистрируем обработчик на запрос отмены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903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Отмена: </a:t>
            </a:r>
            <a:r>
              <a:rPr lang="en-US" dirty="0" err="1"/>
              <a:t>CancellationTokenSource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728" y="490537"/>
            <a:ext cx="3018744" cy="2141903"/>
          </a:xfrm>
          <a:prstGeom prst="rect">
            <a:avLst/>
          </a:prstGeom>
        </p:spPr>
      </p:pic>
      <p:grpSp>
        <p:nvGrpSpPr>
          <p:cNvPr id="10" name="Группа 9"/>
          <p:cNvGrpSpPr/>
          <p:nvPr/>
        </p:nvGrpSpPr>
        <p:grpSpPr>
          <a:xfrm>
            <a:off x="742950" y="1400500"/>
            <a:ext cx="4792594" cy="1754327"/>
            <a:chOff x="742950" y="1400500"/>
            <a:chExt cx="4792594" cy="1754327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838200" y="1769832"/>
              <a:ext cx="4092787" cy="13849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en-US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manualCts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CancellationTokenSource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...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manualCts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Cancel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manualCts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CancelAfter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(1000);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2950" y="1400500"/>
              <a:ext cx="4792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Отмена «вручную» (обычно в разных методах)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742950" y="3419190"/>
            <a:ext cx="7008778" cy="646331"/>
            <a:chOff x="742950" y="3419190"/>
            <a:chExt cx="7008778" cy="646331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838200" y="3788522"/>
              <a:ext cx="4857420" cy="27699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cts</a:t>
              </a:r>
              <a:r>
                <a:rPr kumimoji="0" lang="en-US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WithTimeout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CancellationTokenSource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(1000);</a:t>
              </a:r>
              <a:endPara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2950" y="3419190"/>
              <a:ext cx="7008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Отмена по таймауту (не отменяет возможность ручного завершения)</a:t>
              </a:r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42950" y="4430210"/>
            <a:ext cx="7778861" cy="1938992"/>
            <a:chOff x="742950" y="4430210"/>
            <a:chExt cx="7778861" cy="193899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38200" y="4799542"/>
              <a:ext cx="4857420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ctsWithTimeout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CancellationTokenSource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(1000);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manualCts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CancellationTokenSource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compositeCts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CancellationTokenSource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CreateLinkedTokenSource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previousToken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manualCts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.Token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b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ctsWithTimeout</a:t>
              </a:r>
              <a:r>
                <a:rPr kumimoji="0" lang="ru-RU" altLang="ru-RU" sz="1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.Token</a:t>
              </a:r>
              <a:r>
                <a:rPr kumimoji="0" lang="ru-RU" altLang="ru-RU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2950" y="4430210"/>
              <a:ext cx="77788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Связанный источник – срабатывает при запросе от любого входящего </a:t>
              </a:r>
              <a:r>
                <a:rPr lang="ru-RU" dirty="0" err="1"/>
                <a:t>токена</a:t>
              </a:r>
              <a:endParaRPr lang="ru-RU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920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4207" y="1690688"/>
            <a:ext cx="495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Исключения генерируются и обрабатывается как в синхронном коде, но в точке вызова</a:t>
            </a:r>
            <a:r>
              <a:rPr lang="en-US" dirty="0"/>
              <a:t> </a:t>
            </a:r>
            <a:r>
              <a:rPr lang="en-US" b="1" dirty="0"/>
              <a:t>await</a:t>
            </a:r>
            <a:endParaRPr lang="ru-RU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82068" y="2739252"/>
            <a:ext cx="3752950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PossibleExceptionAsync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5607" y="4293356"/>
            <a:ext cx="3328155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PossibleExceptionAsync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"Исключение!"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523264" y="4150759"/>
            <a:ext cx="4262705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PossibleExceptionAsync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"Исключения как бы не было!"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InvalidOperationException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"Исключение!"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8515270" y="1949630"/>
            <a:ext cx="2947387" cy="711927"/>
          </a:xfrm>
          <a:prstGeom prst="wedgeRoundRectCallout">
            <a:avLst>
              <a:gd name="adj1" fmla="val -49711"/>
              <a:gd name="adj2" fmla="val 26636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Но если убрать </a:t>
            </a:r>
            <a:r>
              <a:rPr lang="en-US" sz="1400" dirty="0" err="1"/>
              <a:t>async</a:t>
            </a:r>
            <a:r>
              <a:rPr lang="en-US" sz="1400" dirty="0"/>
              <a:t> </a:t>
            </a:r>
            <a:r>
              <a:rPr lang="ru-RU" sz="1400" dirty="0"/>
              <a:t>в </a:t>
            </a:r>
            <a:r>
              <a:rPr lang="en-US" sz="1400" dirty="0" err="1"/>
              <a:t>PossibleExceptionAsync</a:t>
            </a:r>
            <a:r>
              <a:rPr lang="ru-RU" sz="1400" dirty="0"/>
              <a:t> исключение будет в месте вызова!!!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918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Группы задач </a:t>
            </a:r>
            <a:r>
              <a:rPr lang="en-US" dirty="0"/>
              <a:t>(</a:t>
            </a:r>
            <a:r>
              <a:rPr lang="en-US" dirty="0" err="1"/>
              <a:t>WhenAll</a:t>
            </a:r>
            <a:r>
              <a:rPr lang="en-US" dirty="0"/>
              <a:t> / </a:t>
            </a:r>
            <a:r>
              <a:rPr lang="en-US" dirty="0" err="1"/>
              <a:t>WhenAny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6557" y="1876491"/>
            <a:ext cx="5791970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taskList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0)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completedTask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WhenAny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completedTask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taskList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completedTask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102849" y="2047922"/>
            <a:ext cx="2571829" cy="711927"/>
          </a:xfrm>
          <a:prstGeom prst="wedgeRoundRectCallout">
            <a:avLst>
              <a:gd name="adj1" fmla="val -209394"/>
              <a:gd name="adj2" fmla="val 633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Получаем одну из выполненных задач или ждем, когда такая появится</a:t>
            </a: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176326" y="3200401"/>
            <a:ext cx="2065645" cy="360863"/>
          </a:xfrm>
          <a:prstGeom prst="wedgeRoundRectCallout">
            <a:avLst>
              <a:gd name="adj1" fmla="val -161521"/>
              <a:gd name="adj2" fmla="val 252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Получаем её результат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176326" y="3829012"/>
            <a:ext cx="2261588" cy="452646"/>
          </a:xfrm>
          <a:prstGeom prst="wedgeRoundRectCallout">
            <a:avLst>
              <a:gd name="adj1" fmla="val -162891"/>
              <a:gd name="adj2" fmla="val 1981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Исключаем задачу из дальнейшей обработки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49686" y="5157068"/>
            <a:ext cx="4733988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WhenAll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049236" y="5674179"/>
            <a:ext cx="2441121" cy="587828"/>
          </a:xfrm>
          <a:prstGeom prst="wedgeRoundRectCallout">
            <a:avLst>
              <a:gd name="adj1" fmla="val 97545"/>
              <a:gd name="adj2" fmla="val -239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Ждем завершения всех и получаем результаты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803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  <p:extLst mod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исключений для группы задач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8072" y="1690688"/>
            <a:ext cx="5580374" cy="332398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GetExceptionalTaskList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allTasks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WhenAll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taskList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allTasks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AggregateException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allEx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allTasks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.Exception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allEx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.InnerExceptions.Count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013040" y="2530930"/>
            <a:ext cx="2375888" cy="614636"/>
          </a:xfrm>
          <a:prstGeom prst="wedgeRoundRectCallout">
            <a:avLst>
              <a:gd name="adj1" fmla="val -211620"/>
              <a:gd name="adj2" fmla="val 10279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Получаем одно исключение, даже если их было множество</a:t>
            </a: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7225312" y="4057652"/>
            <a:ext cx="2375888" cy="614636"/>
          </a:xfrm>
          <a:prstGeom prst="wedgeRoundRectCallout">
            <a:avLst>
              <a:gd name="adj1" fmla="val -88257"/>
              <a:gd name="adj2" fmla="val 1114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Если нужны все – смотрим на </a:t>
            </a:r>
            <a:r>
              <a:rPr lang="en-US" sz="1400" dirty="0"/>
              <a:t>Exception</a:t>
            </a:r>
            <a:r>
              <a:rPr lang="ru-RU" sz="1400" dirty="0"/>
              <a:t> у задачи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011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IAsyncEnumerable</a:t>
            </a:r>
            <a:r>
              <a:rPr lang="ru-RU" dirty="0"/>
              <a:t> – асинхронные потоки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04748" y="1935029"/>
            <a:ext cx="5537093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IAsyncEnumerable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GetStringsAsync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ReadLineAsync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3527" y="5092869"/>
            <a:ext cx="4591321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GetStringsAsync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@"D:\Temp\testData.txt"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7004957" y="4318907"/>
            <a:ext cx="4687502" cy="2066623"/>
            <a:chOff x="7004957" y="4318907"/>
            <a:chExt cx="4687502" cy="2066623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004957" y="4815870"/>
              <a:ext cx="4687502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ru-RU" altLang="ru-RU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ru-RU" altLang="ru-RU" sz="1200" dirty="0" err="1">
                  <a:solidFill>
                    <a:srgbClr val="1F377F"/>
                  </a:solidFill>
                  <a:latin typeface="Consolas" panose="020B0609020204030204" pitchFamily="49" charset="0"/>
                </a:rPr>
                <a:t>result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ru-RU" altLang="ru-RU" sz="12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GetStringsAsync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ru-RU" sz="12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@"D:\Temp\testData.txt"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.</a:t>
              </a:r>
              <a:r>
                <a:rPr lang="ru-RU" altLang="ru-RU" sz="12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Where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ru-RU" sz="1200" dirty="0">
                  <a:solidFill>
                    <a:srgbClr val="1F377F"/>
                  </a:solidFill>
                  <a:latin typeface="Consolas" panose="020B0609020204030204" pitchFamily="49" charset="0"/>
                </a:rPr>
                <a:t>str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=&gt; </a:t>
              </a:r>
              <a:r>
                <a:rPr lang="ru-RU" altLang="ru-RU" sz="1200" dirty="0" err="1">
                  <a:solidFill>
                    <a:srgbClr val="1F377F"/>
                  </a:solidFill>
                  <a:latin typeface="Consolas" panose="020B0609020204030204" pitchFamily="49" charset="0"/>
                </a:rPr>
                <a:t>str</a:t>
              </a:r>
              <a:r>
                <a:rPr lang="ru-RU" altLang="ru-RU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ru-RU" altLang="ru-RU" sz="12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StartsWith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ru-RU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export</a:t>
              </a:r>
              <a:r>
                <a:rPr lang="ru-RU" altLang="ru-RU" sz="12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.</a:t>
              </a:r>
              <a:r>
                <a:rPr lang="ru-RU" altLang="ru-RU" sz="12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Select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ru-RU" sz="1200" dirty="0">
                  <a:solidFill>
                    <a:srgbClr val="1F377F"/>
                  </a:solidFill>
                  <a:latin typeface="Consolas" panose="020B0609020204030204" pitchFamily="49" charset="0"/>
                </a:rPr>
                <a:t>str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=&gt; </a:t>
              </a:r>
              <a:r>
                <a:rPr lang="ru-RU" altLang="ru-RU" sz="1200" dirty="0" err="1">
                  <a:solidFill>
                    <a:srgbClr val="1F377F"/>
                  </a:solidFill>
                  <a:latin typeface="Consolas" panose="020B0609020204030204" pitchFamily="49" charset="0"/>
                </a:rPr>
                <a:t>str</a:t>
              </a:r>
              <a:r>
                <a:rPr lang="ru-RU" altLang="ru-RU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ru-RU" altLang="ru-RU" sz="12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Substring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ru-RU" sz="1200" dirty="0">
                  <a:solidFill>
                    <a:srgbClr val="1F377F"/>
                  </a:solidFill>
                  <a:latin typeface="Consolas" panose="020B0609020204030204" pitchFamily="49" charset="0"/>
                </a:rPr>
                <a:t>str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.Length-10, 10));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await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ru-RU" altLang="ru-RU" sz="1200" dirty="0" err="1">
                  <a:solidFill>
                    <a:srgbClr val="8F08C4"/>
                  </a:solidFill>
                  <a:latin typeface="Consolas" panose="020B0609020204030204" pitchFamily="49" charset="0"/>
                </a:rPr>
                <a:t>foreach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ru-RU" altLang="ru-RU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ru-RU" altLang="ru-RU" sz="1200" dirty="0">
                  <a:solidFill>
                    <a:srgbClr val="1F377F"/>
                  </a:solidFill>
                  <a:latin typeface="Consolas" panose="020B0609020204030204" pitchFamily="49" charset="0"/>
                </a:rPr>
                <a:t>str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ru-RU" altLang="ru-RU" sz="1200" dirty="0" err="1">
                  <a:solidFill>
                    <a:srgbClr val="8F08C4"/>
                  </a:solidFill>
                  <a:latin typeface="Consolas" panose="020B0609020204030204" pitchFamily="49" charset="0"/>
                </a:rPr>
                <a:t>in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ru-RU" altLang="ru-RU" sz="1200" dirty="0" err="1">
                  <a:solidFill>
                    <a:srgbClr val="1F377F"/>
                  </a:solidFill>
                  <a:latin typeface="Consolas" panose="020B0609020204030204" pitchFamily="49" charset="0"/>
                </a:rPr>
                <a:t>result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ru-RU" altLang="ru-RU" sz="12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ru-RU" altLang="ru-RU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ru-RU" altLang="ru-RU" sz="1200" dirty="0" err="1">
                  <a:solidFill>
                    <a:srgbClr val="74531F"/>
                  </a:solidFill>
                  <a:latin typeface="Consolas" panose="020B0609020204030204" pitchFamily="49" charset="0"/>
                </a:rPr>
                <a:t>WriteLine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ru-RU" altLang="ru-RU" sz="1200" dirty="0">
                  <a:solidFill>
                    <a:srgbClr val="1F377F"/>
                  </a:solidFill>
                  <a:latin typeface="Consolas" panose="020B0609020204030204" pitchFamily="49" charset="0"/>
                </a:rPr>
                <a:t>str</a:t>
              </a: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b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ru-RU" altLang="ru-RU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71000" y="4318907"/>
              <a:ext cx="2521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Пакет </a:t>
              </a:r>
              <a:r>
                <a:rPr lang="en-US" dirty="0" err="1"/>
                <a:t>System.Linq.Async</a:t>
              </a:r>
              <a:endParaRPr lang="ru-RU" dirty="0"/>
            </a:p>
          </p:txBody>
        </p:sp>
      </p:grpSp>
      <p:sp>
        <p:nvSpPr>
          <p:cNvPr id="8" name="Скругленная прямоугольная выноска 7"/>
          <p:cNvSpPr/>
          <p:nvPr/>
        </p:nvSpPr>
        <p:spPr>
          <a:xfrm>
            <a:off x="7013040" y="2530930"/>
            <a:ext cx="1722746" cy="614636"/>
          </a:xfrm>
          <a:prstGeom prst="wedgeRoundRectCallout">
            <a:avLst>
              <a:gd name="adj1" fmla="val -275254"/>
              <a:gd name="adj2" fmla="val 1213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Аналогично обычному потоку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68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потоков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38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Гонки (</a:t>
            </a:r>
            <a:r>
              <a:rPr lang="en-US" dirty="0"/>
              <a:t>race condition)</a:t>
            </a:r>
            <a:endParaRPr lang="ru-RU" dirty="0"/>
          </a:p>
        </p:txBody>
      </p:sp>
      <p:sp>
        <p:nvSpPr>
          <p:cNvPr id="20" name="Rectangle 21"/>
          <p:cNvSpPr/>
          <p:nvPr/>
        </p:nvSpPr>
        <p:spPr>
          <a:xfrm>
            <a:off x="6839065" y="3018637"/>
            <a:ext cx="247495" cy="2904320"/>
          </a:xfrm>
          <a:prstGeom prst="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3239453" y="3018637"/>
            <a:ext cx="247495" cy="2904320"/>
          </a:xfrm>
          <a:prstGeom prst="rect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47"/>
          <p:cNvSpPr/>
          <p:nvPr/>
        </p:nvSpPr>
        <p:spPr>
          <a:xfrm>
            <a:off x="2898733" y="2739452"/>
            <a:ext cx="928936" cy="279185"/>
          </a:xfrm>
          <a:prstGeom prst="rect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1</a:t>
            </a:r>
          </a:p>
        </p:txBody>
      </p:sp>
      <p:sp>
        <p:nvSpPr>
          <p:cNvPr id="24" name="Rectangle 58"/>
          <p:cNvSpPr/>
          <p:nvPr/>
        </p:nvSpPr>
        <p:spPr>
          <a:xfrm>
            <a:off x="6498345" y="2746517"/>
            <a:ext cx="928936" cy="272120"/>
          </a:xfrm>
          <a:prstGeom prst="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2</a:t>
            </a:r>
          </a:p>
        </p:txBody>
      </p:sp>
      <p:cxnSp>
        <p:nvCxnSpPr>
          <p:cNvPr id="25" name="Straight Connector 5"/>
          <p:cNvCxnSpPr/>
          <p:nvPr/>
        </p:nvCxnSpPr>
        <p:spPr>
          <a:xfrm>
            <a:off x="3363201" y="3018637"/>
            <a:ext cx="0" cy="2904320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16"/>
          <p:cNvCxnSpPr/>
          <p:nvPr/>
        </p:nvCxnSpPr>
        <p:spPr>
          <a:xfrm>
            <a:off x="6970977" y="3040936"/>
            <a:ext cx="0" cy="2904320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4" name="Группа 33"/>
          <p:cNvGrpSpPr/>
          <p:nvPr/>
        </p:nvGrpSpPr>
        <p:grpSpPr>
          <a:xfrm>
            <a:off x="4426019" y="3458753"/>
            <a:ext cx="1224450" cy="369332"/>
            <a:chOff x="4818040" y="3104035"/>
            <a:chExt cx="1224450" cy="369332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5128090" y="3122303"/>
              <a:ext cx="914400" cy="35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18040" y="31040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426019" y="3937441"/>
            <a:ext cx="1224450" cy="369332"/>
            <a:chOff x="4818040" y="3104035"/>
            <a:chExt cx="1224450" cy="369332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5128090" y="3122303"/>
              <a:ext cx="914400" cy="35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18040" y="31040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4426019" y="4416129"/>
            <a:ext cx="1224450" cy="369332"/>
            <a:chOff x="4818040" y="3104035"/>
            <a:chExt cx="1224450" cy="369332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128090" y="3122303"/>
              <a:ext cx="914400" cy="351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18040" y="31040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sp>
        <p:nvSpPr>
          <p:cNvPr id="42" name="Прямоугольник 41"/>
          <p:cNvSpPr/>
          <p:nvPr/>
        </p:nvSpPr>
        <p:spPr>
          <a:xfrm>
            <a:off x="4736069" y="4913085"/>
            <a:ext cx="914400" cy="351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4426019" y="4894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4988039" y="3011932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/>
              <a:t>…</a:t>
            </a:r>
            <a:endParaRPr lang="ru-RU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4988038" y="5474487"/>
            <a:ext cx="615553" cy="340799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2800" dirty="0"/>
              <a:t>…</a:t>
            </a:r>
            <a:endParaRPr lang="ru-RU" sz="2800" dirty="0"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4771685" y="1672183"/>
            <a:ext cx="663823" cy="4163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47" name="Стрелка вправо 46"/>
          <p:cNvSpPr/>
          <p:nvPr/>
        </p:nvSpPr>
        <p:spPr>
          <a:xfrm rot="7246489">
            <a:off x="3553905" y="2803987"/>
            <a:ext cx="1512668" cy="9353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2417158" y="3857089"/>
            <a:ext cx="663823" cy="4163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7343941" y="3857089"/>
            <a:ext cx="663823" cy="4163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51" name="Стрелка вправо 50"/>
          <p:cNvSpPr/>
          <p:nvPr/>
        </p:nvSpPr>
        <p:spPr>
          <a:xfrm rot="14353511" flipH="1">
            <a:off x="5206843" y="2832275"/>
            <a:ext cx="1512668" cy="9353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право 51"/>
          <p:cNvSpPr/>
          <p:nvPr/>
        </p:nvSpPr>
        <p:spPr>
          <a:xfrm rot="3553511" flipH="1">
            <a:off x="5398177" y="2767226"/>
            <a:ext cx="1512668" cy="9353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3" name="Graphic 42" descr="Hourglass">
            <a:extLst>
              <a:ext uri="{FF2B5EF4-FFF2-40B4-BE49-F238E27FC236}">
                <a16:creationId xmlns:a16="http://schemas.microsoft.com/office/drawing/2014/main" id="{30D58B94-6947-4AA7-ACFF-FC187150C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294107" y="2585261"/>
            <a:ext cx="410662" cy="410662"/>
          </a:xfrm>
          <a:prstGeom prst="rect">
            <a:avLst/>
          </a:prstGeom>
        </p:spPr>
      </p:pic>
      <p:sp>
        <p:nvSpPr>
          <p:cNvPr id="54" name="Скругленный прямоугольник 53"/>
          <p:cNvSpPr/>
          <p:nvPr/>
        </p:nvSpPr>
        <p:spPr>
          <a:xfrm>
            <a:off x="4771684" y="1672182"/>
            <a:ext cx="663823" cy="41637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55" name="Двойная стрелка влево/вправо 54"/>
          <p:cNvSpPr/>
          <p:nvPr/>
        </p:nvSpPr>
        <p:spPr>
          <a:xfrm rot="19010907">
            <a:off x="5591856" y="4575852"/>
            <a:ext cx="1216152" cy="175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Двойная стрелка влево/вправо 55"/>
          <p:cNvSpPr/>
          <p:nvPr/>
        </p:nvSpPr>
        <p:spPr>
          <a:xfrm rot="13610907">
            <a:off x="3407998" y="4575852"/>
            <a:ext cx="1216152" cy="1755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944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</p:bldLst>
  </p:timing>
  <p:extLst mod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элементы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r>
              <a:rPr lang="ru-RU" dirty="0"/>
              <a:t>Разработка асинхронного кода</a:t>
            </a:r>
          </a:p>
          <a:p>
            <a:pPr lvl="1"/>
            <a:r>
              <a:rPr lang="ru-RU" dirty="0"/>
              <a:t>Требования</a:t>
            </a:r>
          </a:p>
          <a:p>
            <a:pPr lvl="1"/>
            <a:r>
              <a:rPr lang="ru-RU" dirty="0"/>
              <a:t>Механизмы отмены и прогресса</a:t>
            </a:r>
          </a:p>
          <a:p>
            <a:pPr lvl="1"/>
            <a:r>
              <a:rPr lang="ru-RU" dirty="0"/>
              <a:t>Обработка исключений</a:t>
            </a:r>
          </a:p>
          <a:p>
            <a:pPr lvl="1"/>
            <a:r>
              <a:rPr lang="en-US" dirty="0" err="1"/>
              <a:t>IAsyncEnumerable</a:t>
            </a:r>
            <a:endParaRPr lang="en-US" dirty="0"/>
          </a:p>
          <a:p>
            <a:r>
              <a:rPr lang="ru-RU" dirty="0"/>
              <a:t>Синхронизация потоков</a:t>
            </a:r>
          </a:p>
          <a:p>
            <a:pPr lvl="1"/>
            <a:r>
              <a:rPr lang="ru-RU" dirty="0"/>
              <a:t>Общая проблема</a:t>
            </a:r>
          </a:p>
          <a:p>
            <a:pPr lvl="1"/>
            <a:r>
              <a:rPr lang="ru-RU" dirty="0"/>
              <a:t>Некоторые механизмы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Гонки (</a:t>
            </a:r>
            <a:r>
              <a:rPr lang="en-US" dirty="0"/>
              <a:t>race condition)</a:t>
            </a:r>
            <a:endParaRPr lang="ru-RU" dirty="0"/>
          </a:p>
        </p:txBody>
      </p:sp>
      <p:grpSp>
        <p:nvGrpSpPr>
          <p:cNvPr id="32" name="Group 18"/>
          <p:cNvGrpSpPr/>
          <p:nvPr/>
        </p:nvGrpSpPr>
        <p:grpSpPr>
          <a:xfrm>
            <a:off x="4062097" y="4520557"/>
            <a:ext cx="1798990" cy="785677"/>
            <a:chOff x="2948959" y="3202527"/>
            <a:chExt cx="1798990" cy="785677"/>
          </a:xfrm>
        </p:grpSpPr>
        <p:sp>
          <p:nvSpPr>
            <p:cNvPr id="41" name="Rectangle 35"/>
            <p:cNvSpPr/>
            <p:nvPr/>
          </p:nvSpPr>
          <p:spPr>
            <a:xfrm>
              <a:off x="4502088" y="3464984"/>
              <a:ext cx="245861" cy="256861"/>
            </a:xfrm>
            <a:prstGeom prst="rect">
              <a:avLst/>
            </a:prstGeom>
            <a:gradFill rotWithShape="1">
              <a:gsLst>
                <a:gs pos="0">
                  <a:srgbClr val="B22746">
                    <a:tint val="100000"/>
                    <a:shade val="100000"/>
                    <a:satMod val="130000"/>
                  </a:srgbClr>
                </a:gs>
                <a:gs pos="100000">
                  <a:srgbClr val="B22746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B2274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8" name="Straight Arrow Connector 36"/>
            <p:cNvCxnSpPr/>
            <p:nvPr/>
          </p:nvCxnSpPr>
          <p:spPr>
            <a:xfrm>
              <a:off x="2948959" y="3464984"/>
              <a:ext cx="15355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B22746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57" name="Rectangle 37"/>
            <p:cNvSpPr/>
            <p:nvPr/>
          </p:nvSpPr>
          <p:spPr>
            <a:xfrm>
              <a:off x="3251077" y="3202527"/>
              <a:ext cx="10399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MoveNext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()</a:t>
              </a:r>
            </a:p>
          </p:txBody>
        </p:sp>
        <p:sp>
          <p:nvSpPr>
            <p:cNvPr id="58" name="Rectangle 42"/>
            <p:cNvSpPr/>
            <p:nvPr/>
          </p:nvSpPr>
          <p:spPr>
            <a:xfrm>
              <a:off x="3050656" y="3464984"/>
              <a:ext cx="14046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InvalidOperation</a:t>
              </a:r>
              <a:endPara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Exception</a:t>
              </a:r>
            </a:p>
          </p:txBody>
        </p:sp>
      </p:grpSp>
      <p:grpSp>
        <p:nvGrpSpPr>
          <p:cNvPr id="59" name="Group 17"/>
          <p:cNvGrpSpPr/>
          <p:nvPr/>
        </p:nvGrpSpPr>
        <p:grpSpPr>
          <a:xfrm>
            <a:off x="5620618" y="3947400"/>
            <a:ext cx="1781698" cy="501811"/>
            <a:chOff x="4507480" y="2629370"/>
            <a:chExt cx="1781698" cy="501811"/>
          </a:xfrm>
        </p:grpSpPr>
        <p:sp>
          <p:nvSpPr>
            <p:cNvPr id="60" name="Rectangle 32"/>
            <p:cNvSpPr/>
            <p:nvPr/>
          </p:nvSpPr>
          <p:spPr>
            <a:xfrm>
              <a:off x="4507480" y="2874320"/>
              <a:ext cx="245861" cy="256861"/>
            </a:xfrm>
            <a:prstGeom prst="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1" name="Straight Arrow Connector 33"/>
            <p:cNvCxnSpPr/>
            <p:nvPr/>
          </p:nvCxnSpPr>
          <p:spPr>
            <a:xfrm flipH="1">
              <a:off x="4753583" y="2891827"/>
              <a:ext cx="15355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CCCC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2" name="Rectangle 34"/>
            <p:cNvSpPr/>
            <p:nvPr/>
          </p:nvSpPr>
          <p:spPr>
            <a:xfrm>
              <a:off x="5283777" y="2629370"/>
              <a:ext cx="58381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Add()</a:t>
              </a:r>
            </a:p>
          </p:txBody>
        </p:sp>
      </p:grpSp>
      <p:grpSp>
        <p:nvGrpSpPr>
          <p:cNvPr id="63" name="Group 15"/>
          <p:cNvGrpSpPr/>
          <p:nvPr/>
        </p:nvGrpSpPr>
        <p:grpSpPr>
          <a:xfrm>
            <a:off x="4067489" y="3455371"/>
            <a:ext cx="1798990" cy="519318"/>
            <a:chOff x="2954351" y="2137341"/>
            <a:chExt cx="1798990" cy="519318"/>
          </a:xfrm>
        </p:grpSpPr>
        <p:sp>
          <p:nvSpPr>
            <p:cNvPr id="64" name="Rectangle 29"/>
            <p:cNvSpPr/>
            <p:nvPr/>
          </p:nvSpPr>
          <p:spPr>
            <a:xfrm>
              <a:off x="4507480" y="2399798"/>
              <a:ext cx="245861" cy="256861"/>
            </a:xfrm>
            <a:prstGeom prst="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Arrow Connector 30"/>
            <p:cNvCxnSpPr/>
            <p:nvPr/>
          </p:nvCxnSpPr>
          <p:spPr>
            <a:xfrm>
              <a:off x="2954351" y="2399798"/>
              <a:ext cx="15355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CCCC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66" name="Rectangle 31"/>
            <p:cNvSpPr/>
            <p:nvPr/>
          </p:nvSpPr>
          <p:spPr>
            <a:xfrm>
              <a:off x="3256469" y="2137341"/>
              <a:ext cx="10399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MoveNext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()</a:t>
              </a:r>
            </a:p>
          </p:txBody>
        </p:sp>
      </p:grpSp>
      <p:grpSp>
        <p:nvGrpSpPr>
          <p:cNvPr id="67" name="Group 14"/>
          <p:cNvGrpSpPr/>
          <p:nvPr/>
        </p:nvGrpSpPr>
        <p:grpSpPr>
          <a:xfrm>
            <a:off x="4067489" y="2830591"/>
            <a:ext cx="1798990" cy="519318"/>
            <a:chOff x="2954351" y="1512561"/>
            <a:chExt cx="1798990" cy="519318"/>
          </a:xfrm>
        </p:grpSpPr>
        <p:sp>
          <p:nvSpPr>
            <p:cNvPr id="68" name="Rectangle 13"/>
            <p:cNvSpPr/>
            <p:nvPr/>
          </p:nvSpPr>
          <p:spPr>
            <a:xfrm>
              <a:off x="4507480" y="1775018"/>
              <a:ext cx="245861" cy="256861"/>
            </a:xfrm>
            <a:prstGeom prst="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Arrow Connector 10"/>
            <p:cNvCxnSpPr/>
            <p:nvPr/>
          </p:nvCxnSpPr>
          <p:spPr>
            <a:xfrm>
              <a:off x="2954351" y="1775018"/>
              <a:ext cx="15355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CCCC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70" name="Rectangle 11"/>
            <p:cNvSpPr/>
            <p:nvPr/>
          </p:nvSpPr>
          <p:spPr>
            <a:xfrm>
              <a:off x="3062952" y="1512561"/>
              <a:ext cx="14269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GetEnumerator</a:t>
              </a: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()</a:t>
              </a:r>
            </a:p>
          </p:txBody>
        </p:sp>
      </p:grpSp>
      <p:sp>
        <p:nvSpPr>
          <p:cNvPr id="71" name="Rectangle 21"/>
          <p:cNvSpPr/>
          <p:nvPr/>
        </p:nvSpPr>
        <p:spPr>
          <a:xfrm>
            <a:off x="7419606" y="2757116"/>
            <a:ext cx="247495" cy="2904320"/>
          </a:xfrm>
          <a:prstGeom prst="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Rectangle 8"/>
          <p:cNvSpPr/>
          <p:nvPr/>
        </p:nvSpPr>
        <p:spPr>
          <a:xfrm>
            <a:off x="3819994" y="2757116"/>
            <a:ext cx="247495" cy="2904320"/>
          </a:xfrm>
          <a:prstGeom prst="rect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Rectangle 2"/>
          <p:cNvSpPr/>
          <p:nvPr/>
        </p:nvSpPr>
        <p:spPr>
          <a:xfrm>
            <a:off x="5144716" y="2480118"/>
            <a:ext cx="1164057" cy="276998"/>
          </a:xfrm>
          <a:prstGeom prst="rect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Shared collection</a:t>
            </a:r>
          </a:p>
        </p:txBody>
      </p:sp>
      <p:sp>
        <p:nvSpPr>
          <p:cNvPr id="74" name="Rectangle 47"/>
          <p:cNvSpPr/>
          <p:nvPr/>
        </p:nvSpPr>
        <p:spPr>
          <a:xfrm>
            <a:off x="3479274" y="2477931"/>
            <a:ext cx="928936" cy="279185"/>
          </a:xfrm>
          <a:prstGeom prst="rect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1</a:t>
            </a:r>
          </a:p>
        </p:txBody>
      </p:sp>
      <p:sp>
        <p:nvSpPr>
          <p:cNvPr id="75" name="Rectangle 58"/>
          <p:cNvSpPr/>
          <p:nvPr/>
        </p:nvSpPr>
        <p:spPr>
          <a:xfrm>
            <a:off x="7078886" y="2484996"/>
            <a:ext cx="928936" cy="272120"/>
          </a:xfrm>
          <a:prstGeom prst="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2</a:t>
            </a:r>
          </a:p>
        </p:txBody>
      </p:sp>
      <p:cxnSp>
        <p:nvCxnSpPr>
          <p:cNvPr id="76" name="Straight Connector 5"/>
          <p:cNvCxnSpPr/>
          <p:nvPr/>
        </p:nvCxnSpPr>
        <p:spPr>
          <a:xfrm>
            <a:off x="3943742" y="2757116"/>
            <a:ext cx="0" cy="2904320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7" name="Straight Connector 16"/>
          <p:cNvCxnSpPr/>
          <p:nvPr/>
        </p:nvCxnSpPr>
        <p:spPr>
          <a:xfrm>
            <a:off x="7543354" y="2757116"/>
            <a:ext cx="0" cy="2904320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8" name="Straight Connector 19"/>
          <p:cNvCxnSpPr/>
          <p:nvPr/>
        </p:nvCxnSpPr>
        <p:spPr>
          <a:xfrm>
            <a:off x="5742730" y="2757116"/>
            <a:ext cx="0" cy="2904320"/>
          </a:xfrm>
          <a:prstGeom prst="line">
            <a:avLst/>
          </a:prstGeom>
          <a:noFill/>
          <a:ln w="25400" cap="flat" cmpd="sng" algn="ctr">
            <a:solidFill>
              <a:srgbClr val="464547"/>
            </a:solidFill>
            <a:prstDash val="sys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1394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критической секции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3038168"/>
            <a:ext cx="6073877" cy="311953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Правила работы с критическими секциями</a:t>
            </a:r>
          </a:p>
          <a:p>
            <a:r>
              <a:rPr lang="ru-RU" dirty="0"/>
              <a:t>Два процесса</a:t>
            </a:r>
            <a:r>
              <a:rPr lang="en-US" dirty="0"/>
              <a:t> </a:t>
            </a:r>
            <a:r>
              <a:rPr lang="ru-RU" dirty="0"/>
              <a:t>(потока) не должны одновременно находиться в критических секциях</a:t>
            </a:r>
          </a:p>
          <a:p>
            <a:r>
              <a:rPr lang="ru-RU" dirty="0"/>
              <a:t>Нельзя делать никаких предположений относительно скорости или количества процессоров (ядер, …)</a:t>
            </a:r>
          </a:p>
          <a:p>
            <a:r>
              <a:rPr lang="ru-RU" dirty="0"/>
              <a:t>Процесс выполняющийся вне критической секции не может блокировать другие процессы</a:t>
            </a:r>
          </a:p>
          <a:p>
            <a:r>
              <a:rPr lang="ru-RU" dirty="0"/>
              <a:t>Недопустима ситуация, в которой процесс бесконечно ожидает попадания в критическую секцию</a:t>
            </a:r>
          </a:p>
        </p:txBody>
      </p:sp>
      <p:pic>
        <p:nvPicPr>
          <p:cNvPr id="4" name="Picture 2" descr="C:\Work\Courses\OS\Img\02fig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393" y="2917930"/>
            <a:ext cx="4664284" cy="226684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592367"/>
            <a:ext cx="10412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Критическая секция </a:t>
            </a:r>
            <a:r>
              <a:rPr lang="ru-RU" sz="2400" dirty="0"/>
              <a:t>– часть программы в которой происходит обращение к общей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87649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E337A0C-A62C-431A-8B78-5B5EC786F2BD}"/>
              </a:ext>
            </a:extLst>
          </p:cNvPr>
          <p:cNvGrpSpPr/>
          <p:nvPr/>
        </p:nvGrpSpPr>
        <p:grpSpPr>
          <a:xfrm>
            <a:off x="1229827" y="2760783"/>
            <a:ext cx="3215054" cy="2708031"/>
            <a:chOff x="2016370" y="2760785"/>
            <a:chExt cx="3215054" cy="2708031"/>
          </a:xfrm>
        </p:grpSpPr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id="{E27A0D31-510E-4FEB-B01E-F739AB717685}"/>
                </a:ext>
              </a:extLst>
            </p:cNvPr>
            <p:cNvSpPr/>
            <p:nvPr/>
          </p:nvSpPr>
          <p:spPr>
            <a:xfrm>
              <a:off x="2016370" y="2760785"/>
              <a:ext cx="3215054" cy="27080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Procedure 1</a:t>
              </a:r>
              <a:endParaRPr lang="en-US" sz="1200" dirty="0"/>
            </a:p>
          </p:txBody>
        </p:sp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AD54864A-3F4B-4E43-A501-3E00269B2E05}"/>
                </a:ext>
              </a:extLst>
            </p:cNvPr>
            <p:cNvSpPr/>
            <p:nvPr/>
          </p:nvSpPr>
          <p:spPr>
            <a:xfrm>
              <a:off x="2331428" y="3429000"/>
              <a:ext cx="2584938" cy="3121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Enter</a:t>
              </a:r>
              <a:r>
                <a:rPr lang="ru-RU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Critical Section A</a:t>
              </a:r>
              <a:endParaRPr lang="en-US" sz="1200" dirty="0"/>
            </a:p>
          </p:txBody>
        </p:sp>
        <p:sp>
          <p:nvSpPr>
            <p:cNvPr id="8" name="Rectangle: Rounded Corners 10">
              <a:extLst>
                <a:ext uri="{FF2B5EF4-FFF2-40B4-BE49-F238E27FC236}">
                  <a16:creationId xmlns:a16="http://schemas.microsoft.com/office/drawing/2014/main" id="{689AA556-0916-4373-AEFB-9455BF48143C}"/>
                </a:ext>
              </a:extLst>
            </p:cNvPr>
            <p:cNvSpPr/>
            <p:nvPr/>
          </p:nvSpPr>
          <p:spPr>
            <a:xfrm>
              <a:off x="2331428" y="4936881"/>
              <a:ext cx="2584938" cy="3121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Leave</a:t>
              </a:r>
              <a:r>
                <a:rPr lang="ru-RU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Critical Section A</a:t>
              </a:r>
              <a:endParaRPr lang="en-US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DE044D-4009-4575-8FAC-71B8220DE286}"/>
                </a:ext>
              </a:extLst>
            </p:cNvPr>
            <p:cNvSpPr txBox="1"/>
            <p:nvPr/>
          </p:nvSpPr>
          <p:spPr>
            <a:xfrm>
              <a:off x="2646485" y="4154338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// Some code</a:t>
              </a:r>
            </a:p>
          </p:txBody>
        </p:sp>
      </p:grpSp>
      <p:grpSp>
        <p:nvGrpSpPr>
          <p:cNvPr id="10" name="Group 16">
            <a:extLst>
              <a:ext uri="{FF2B5EF4-FFF2-40B4-BE49-F238E27FC236}">
                <a16:creationId xmlns:a16="http://schemas.microsoft.com/office/drawing/2014/main" id="{21548AE4-9AAF-44E5-BC4E-509C4A941F2B}"/>
              </a:ext>
            </a:extLst>
          </p:cNvPr>
          <p:cNvGrpSpPr/>
          <p:nvPr/>
        </p:nvGrpSpPr>
        <p:grpSpPr>
          <a:xfrm>
            <a:off x="7520355" y="2760784"/>
            <a:ext cx="3215054" cy="2708031"/>
            <a:chOff x="2016370" y="2760785"/>
            <a:chExt cx="3215054" cy="2708031"/>
          </a:xfrm>
        </p:grpSpPr>
        <p:sp>
          <p:nvSpPr>
            <p:cNvPr id="11" name="Rectangle: Rounded Corners 17">
              <a:extLst>
                <a:ext uri="{FF2B5EF4-FFF2-40B4-BE49-F238E27FC236}">
                  <a16:creationId xmlns:a16="http://schemas.microsoft.com/office/drawing/2014/main" id="{5C3E31DC-8D73-4C15-8B3B-0C57E4B779E1}"/>
                </a:ext>
              </a:extLst>
            </p:cNvPr>
            <p:cNvSpPr/>
            <p:nvPr/>
          </p:nvSpPr>
          <p:spPr>
            <a:xfrm>
              <a:off x="2016370" y="2760785"/>
              <a:ext cx="3215054" cy="27080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dirty="0">
                  <a:latin typeface="Consolas" pitchFamily="49" charset="0"/>
                  <a:cs typeface="Consolas" pitchFamily="49" charset="0"/>
                </a:rPr>
                <a:t>Procedure 2</a:t>
              </a:r>
              <a:endParaRPr lang="en-US" sz="1200" dirty="0"/>
            </a:p>
          </p:txBody>
        </p:sp>
        <p:sp>
          <p:nvSpPr>
            <p:cNvPr id="12" name="Rectangle: Rounded Corners 18">
              <a:extLst>
                <a:ext uri="{FF2B5EF4-FFF2-40B4-BE49-F238E27FC236}">
                  <a16:creationId xmlns:a16="http://schemas.microsoft.com/office/drawing/2014/main" id="{0C778AF0-9FCD-452F-A39C-2368320B4069}"/>
                </a:ext>
              </a:extLst>
            </p:cNvPr>
            <p:cNvSpPr/>
            <p:nvPr/>
          </p:nvSpPr>
          <p:spPr>
            <a:xfrm>
              <a:off x="2331428" y="3429000"/>
              <a:ext cx="2584938" cy="3121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Enter</a:t>
              </a:r>
              <a:r>
                <a:rPr lang="ru-RU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Critical Section A</a:t>
              </a:r>
              <a:endParaRPr lang="en-US" sz="1200" dirty="0"/>
            </a:p>
          </p:txBody>
        </p:sp>
        <p:sp>
          <p:nvSpPr>
            <p:cNvPr id="13" name="Rectangle: Rounded Corners 19">
              <a:extLst>
                <a:ext uri="{FF2B5EF4-FFF2-40B4-BE49-F238E27FC236}">
                  <a16:creationId xmlns:a16="http://schemas.microsoft.com/office/drawing/2014/main" id="{9BC8160E-F302-40FC-92EA-F6090EB72957}"/>
                </a:ext>
              </a:extLst>
            </p:cNvPr>
            <p:cNvSpPr/>
            <p:nvPr/>
          </p:nvSpPr>
          <p:spPr>
            <a:xfrm>
              <a:off x="2331428" y="4936881"/>
              <a:ext cx="2584938" cy="31212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itchFamily="49" charset="0"/>
                  <a:cs typeface="Consolas" pitchFamily="49" charset="0"/>
                </a:rPr>
                <a:t>Leave</a:t>
              </a:r>
              <a:r>
                <a:rPr lang="ru-RU" sz="1200" dirty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200" dirty="0">
                  <a:latin typeface="Consolas" pitchFamily="49" charset="0"/>
                  <a:cs typeface="Consolas" pitchFamily="49" charset="0"/>
                </a:rPr>
                <a:t>Critical Section A</a:t>
              </a:r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4A7B5-67A9-4DDF-8478-9A4B1024DCFD}"/>
                </a:ext>
              </a:extLst>
            </p:cNvPr>
            <p:cNvSpPr txBox="1"/>
            <p:nvPr/>
          </p:nvSpPr>
          <p:spPr>
            <a:xfrm>
              <a:off x="2646485" y="4154338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// Some code</a:t>
              </a:r>
            </a:p>
          </p:txBody>
        </p:sp>
      </p:grpSp>
      <p:sp>
        <p:nvSpPr>
          <p:cNvPr id="15" name="Rectangle: Rounded Corners 21">
            <a:extLst>
              <a:ext uri="{FF2B5EF4-FFF2-40B4-BE49-F238E27FC236}">
                <a16:creationId xmlns:a16="http://schemas.microsoft.com/office/drawing/2014/main" id="{6264402D-4AA7-4453-98FA-E504838D852C}"/>
              </a:ext>
            </a:extLst>
          </p:cNvPr>
          <p:cNvSpPr/>
          <p:nvPr/>
        </p:nvSpPr>
        <p:spPr>
          <a:xfrm>
            <a:off x="5257252" y="3516934"/>
            <a:ext cx="1450731" cy="77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nsolas" pitchFamily="49" charset="0"/>
                <a:cs typeface="Consolas" pitchFamily="49" charset="0"/>
              </a:rPr>
              <a:t>CRITICAL_SECTION </a:t>
            </a:r>
          </a:p>
          <a:p>
            <a:pPr algn="ctr"/>
            <a:endParaRPr lang="en-US" sz="1050" dirty="0">
              <a:latin typeface="Consolas" pitchFamily="49" charset="0"/>
              <a:cs typeface="Consolas" pitchFamily="49" charset="0"/>
            </a:endParaRPr>
          </a:p>
          <a:p>
            <a:pPr algn="ctr"/>
            <a:r>
              <a:rPr lang="en-US" sz="1050" dirty="0">
                <a:latin typeface="Consolas" pitchFamily="49" charset="0"/>
                <a:cs typeface="Consolas" pitchFamily="49" charset="0"/>
              </a:rPr>
              <a:t>A</a:t>
            </a:r>
            <a:endParaRPr lang="en-US" sz="1050" dirty="0"/>
          </a:p>
        </p:txBody>
      </p:sp>
      <p:sp>
        <p:nvSpPr>
          <p:cNvPr id="16" name="Arrow: Down 22">
            <a:extLst>
              <a:ext uri="{FF2B5EF4-FFF2-40B4-BE49-F238E27FC236}">
                <a16:creationId xmlns:a16="http://schemas.microsoft.com/office/drawing/2014/main" id="{221B73EC-C8FF-469B-A4E0-7036B454024D}"/>
              </a:ext>
            </a:extLst>
          </p:cNvPr>
          <p:cNvSpPr/>
          <p:nvPr/>
        </p:nvSpPr>
        <p:spPr>
          <a:xfrm>
            <a:off x="2577189" y="1585182"/>
            <a:ext cx="484632" cy="172072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F5428C-54A9-4B0A-80B5-01E2952C35AB}"/>
              </a:ext>
            </a:extLst>
          </p:cNvPr>
          <p:cNvSpPr txBox="1"/>
          <p:nvPr/>
        </p:nvSpPr>
        <p:spPr>
          <a:xfrm>
            <a:off x="3064118" y="1793574"/>
            <a:ext cx="1013611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8" name="Arrow: Left-Right 26">
            <a:extLst>
              <a:ext uri="{FF2B5EF4-FFF2-40B4-BE49-F238E27FC236}">
                <a16:creationId xmlns:a16="http://schemas.microsoft.com/office/drawing/2014/main" id="{53EDAFF4-5135-4293-9A50-FF23738BE24F}"/>
              </a:ext>
            </a:extLst>
          </p:cNvPr>
          <p:cNvSpPr/>
          <p:nvPr/>
        </p:nvSpPr>
        <p:spPr>
          <a:xfrm rot="857310">
            <a:off x="4326721" y="3562724"/>
            <a:ext cx="866434" cy="25722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27">
            <a:extLst>
              <a:ext uri="{FF2B5EF4-FFF2-40B4-BE49-F238E27FC236}">
                <a16:creationId xmlns:a16="http://schemas.microsoft.com/office/drawing/2014/main" id="{A4D60F5F-E97C-4A01-9F10-D985FD4281C0}"/>
              </a:ext>
            </a:extLst>
          </p:cNvPr>
          <p:cNvSpPr/>
          <p:nvPr/>
        </p:nvSpPr>
        <p:spPr>
          <a:xfrm>
            <a:off x="2577189" y="3903785"/>
            <a:ext cx="484632" cy="9074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-Right 28">
            <a:extLst>
              <a:ext uri="{FF2B5EF4-FFF2-40B4-BE49-F238E27FC236}">
                <a16:creationId xmlns:a16="http://schemas.microsoft.com/office/drawing/2014/main" id="{9B90CC9B-EB3F-45A9-851E-F563B955E79C}"/>
              </a:ext>
            </a:extLst>
          </p:cNvPr>
          <p:cNvSpPr/>
          <p:nvPr/>
        </p:nvSpPr>
        <p:spPr>
          <a:xfrm rot="18918460">
            <a:off x="4108796" y="4355821"/>
            <a:ext cx="1186189" cy="25722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9">
            <a:extLst>
              <a:ext uri="{FF2B5EF4-FFF2-40B4-BE49-F238E27FC236}">
                <a16:creationId xmlns:a16="http://schemas.microsoft.com/office/drawing/2014/main" id="{E9F550C7-727D-4CBD-A615-50C42FF4DFB8}"/>
              </a:ext>
            </a:extLst>
          </p:cNvPr>
          <p:cNvSpPr/>
          <p:nvPr/>
        </p:nvSpPr>
        <p:spPr>
          <a:xfrm>
            <a:off x="2577189" y="5330716"/>
            <a:ext cx="484632" cy="90743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33">
            <a:extLst>
              <a:ext uri="{FF2B5EF4-FFF2-40B4-BE49-F238E27FC236}">
                <a16:creationId xmlns:a16="http://schemas.microsoft.com/office/drawing/2014/main" id="{A8CDA447-5D89-441D-A0D3-C53D54B8EA51}"/>
              </a:ext>
            </a:extLst>
          </p:cNvPr>
          <p:cNvSpPr/>
          <p:nvPr/>
        </p:nvSpPr>
        <p:spPr>
          <a:xfrm>
            <a:off x="8887865" y="1608993"/>
            <a:ext cx="484632" cy="172072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34">
            <a:extLst>
              <a:ext uri="{FF2B5EF4-FFF2-40B4-BE49-F238E27FC236}">
                <a16:creationId xmlns:a16="http://schemas.microsoft.com/office/drawing/2014/main" id="{04E0BD89-1D8C-41A3-89E3-A1DA5A9DC812}"/>
              </a:ext>
            </a:extLst>
          </p:cNvPr>
          <p:cNvSpPr/>
          <p:nvPr/>
        </p:nvSpPr>
        <p:spPr>
          <a:xfrm>
            <a:off x="8887865" y="3927596"/>
            <a:ext cx="484632" cy="9074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35">
            <a:extLst>
              <a:ext uri="{FF2B5EF4-FFF2-40B4-BE49-F238E27FC236}">
                <a16:creationId xmlns:a16="http://schemas.microsoft.com/office/drawing/2014/main" id="{212B68E6-459C-40FB-97DE-6F871AE6EAF0}"/>
              </a:ext>
            </a:extLst>
          </p:cNvPr>
          <p:cNvSpPr/>
          <p:nvPr/>
        </p:nvSpPr>
        <p:spPr>
          <a:xfrm>
            <a:off x="8887865" y="5354527"/>
            <a:ext cx="484632" cy="90743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37">
            <a:extLst>
              <a:ext uri="{FF2B5EF4-FFF2-40B4-BE49-F238E27FC236}">
                <a16:creationId xmlns:a16="http://schemas.microsoft.com/office/drawing/2014/main" id="{7716D2F5-B566-42CA-A03D-6C971DE9DDE6}"/>
              </a:ext>
            </a:extLst>
          </p:cNvPr>
          <p:cNvSpPr/>
          <p:nvPr/>
        </p:nvSpPr>
        <p:spPr>
          <a:xfrm rot="2726189" flipH="1">
            <a:off x="6633489" y="4558607"/>
            <a:ext cx="1143616" cy="257225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2D706E-0D5A-4CC2-B7DE-884FFB072D16}"/>
              </a:ext>
            </a:extLst>
          </p:cNvPr>
          <p:cNvSpPr txBox="1"/>
          <p:nvPr/>
        </p:nvSpPr>
        <p:spPr>
          <a:xfrm>
            <a:off x="9406740" y="1798718"/>
            <a:ext cx="101361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27" name="Arrow: Right 39">
            <a:extLst>
              <a:ext uri="{FF2B5EF4-FFF2-40B4-BE49-F238E27FC236}">
                <a16:creationId xmlns:a16="http://schemas.microsoft.com/office/drawing/2014/main" id="{12963B10-4E4F-4A86-97BD-396FD20E3EE8}"/>
              </a:ext>
            </a:extLst>
          </p:cNvPr>
          <p:cNvSpPr/>
          <p:nvPr/>
        </p:nvSpPr>
        <p:spPr>
          <a:xfrm rot="9956447">
            <a:off x="6819587" y="3539407"/>
            <a:ext cx="631025" cy="2653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40">
            <a:extLst>
              <a:ext uri="{FF2B5EF4-FFF2-40B4-BE49-F238E27FC236}">
                <a16:creationId xmlns:a16="http://schemas.microsoft.com/office/drawing/2014/main" id="{A6C78C12-0482-4074-8149-EDA715B0CC4F}"/>
              </a:ext>
            </a:extLst>
          </p:cNvPr>
          <p:cNvSpPr/>
          <p:nvPr/>
        </p:nvSpPr>
        <p:spPr>
          <a:xfrm rot="20683757">
            <a:off x="7180589" y="3632147"/>
            <a:ext cx="631025" cy="2653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42" descr="Hourglass">
            <a:extLst>
              <a:ext uri="{FF2B5EF4-FFF2-40B4-BE49-F238E27FC236}">
                <a16:creationId xmlns:a16="http://schemas.microsoft.com/office/drawing/2014/main" id="{30D58B94-6947-4AA7-ACFF-FC187150C9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6610919" y="3059245"/>
            <a:ext cx="410662" cy="4106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44539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mph" presetSubtype="2" decel="1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5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25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Конструкции синхронизации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b="1" dirty="0"/>
              <a:t>Инструкции компилятора</a:t>
            </a:r>
            <a:endParaRPr lang="en-US" b="1" dirty="0"/>
          </a:p>
          <a:p>
            <a:pPr marL="2651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/>
              <a:t>volatile</a:t>
            </a:r>
            <a:endParaRPr lang="ru-RU" i="1" dirty="0"/>
          </a:p>
          <a:p>
            <a:pPr marL="265113" indent="0">
              <a:spcBef>
                <a:spcPts val="600"/>
              </a:spcBef>
              <a:spcAft>
                <a:spcPts val="600"/>
              </a:spcAft>
              <a:buNone/>
            </a:pPr>
            <a:endParaRPr lang="ru-RU" i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User-mode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Volatile, Interlocked, </a:t>
            </a:r>
            <a:r>
              <a:rPr lang="en-US" i="1" dirty="0" err="1"/>
              <a:t>SpinLock</a:t>
            </a:r>
            <a:r>
              <a:rPr lang="en-US" i="1" dirty="0"/>
              <a:t>, </a:t>
            </a:r>
            <a:r>
              <a:rPr lang="en-US" i="1" dirty="0" err="1"/>
              <a:t>SpinWait</a:t>
            </a:r>
            <a:r>
              <a:rPr lang="en-US" i="1" dirty="0"/>
              <a:t>, Lock</a:t>
            </a:r>
            <a:endParaRPr lang="ru-RU" i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Kernel-mode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Mutex</a:t>
            </a:r>
            <a:r>
              <a:rPr lang="en-US" i="1" dirty="0"/>
              <a:t>, Semaphore, </a:t>
            </a:r>
            <a:r>
              <a:rPr lang="en-US" i="1" dirty="0" err="1"/>
              <a:t>ManualResetEvent</a:t>
            </a:r>
            <a:r>
              <a:rPr lang="en-US" i="1" dirty="0"/>
              <a:t>, </a:t>
            </a:r>
            <a:r>
              <a:rPr lang="en-US" i="1" dirty="0" err="1"/>
              <a:t>AutoResetEvent</a:t>
            </a:r>
            <a:endParaRPr lang="ru-RU" i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Hybrid</a:t>
            </a:r>
            <a:r>
              <a:rPr lang="ru-RU" b="1" dirty="0"/>
              <a:t> (на коротких промежутках - </a:t>
            </a:r>
            <a:r>
              <a:rPr lang="en-US" b="1" dirty="0"/>
              <a:t>user-mode</a:t>
            </a:r>
            <a:r>
              <a:rPr lang="ru-RU" b="1" dirty="0"/>
              <a:t>, на длинных – </a:t>
            </a:r>
            <a:r>
              <a:rPr lang="en-US" b="1" dirty="0"/>
              <a:t>kernel-mode)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lock</a:t>
            </a:r>
            <a:r>
              <a:rPr lang="ru-RU" i="1" dirty="0"/>
              <a:t> (</a:t>
            </a:r>
            <a:r>
              <a:rPr lang="en-US" i="1" dirty="0"/>
              <a:t>Monitor</a:t>
            </a:r>
            <a:r>
              <a:rPr lang="ru-RU" i="1" dirty="0"/>
              <a:t>)</a:t>
            </a:r>
            <a:r>
              <a:rPr lang="en-US" i="1" dirty="0"/>
              <a:t>, </a:t>
            </a:r>
            <a:r>
              <a:rPr lang="en-US" i="1" dirty="0" err="1"/>
              <a:t>SemaphoreSlim</a:t>
            </a:r>
            <a:r>
              <a:rPr lang="en-US" i="1" dirty="0"/>
              <a:t>, </a:t>
            </a:r>
            <a:r>
              <a:rPr lang="en-US" i="1" dirty="0" err="1"/>
              <a:t>ManualResetEventSlim</a:t>
            </a:r>
            <a:r>
              <a:rPr lang="en-US" i="1" dirty="0"/>
              <a:t>, </a:t>
            </a:r>
            <a:r>
              <a:rPr lang="en-US" i="1" dirty="0" err="1"/>
              <a:t>ReaderWriterLockSlim</a:t>
            </a:r>
            <a:r>
              <a:rPr lang="en-US" i="1" dirty="0"/>
              <a:t>, Barrier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66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 (</a:t>
            </a:r>
            <a:r>
              <a:rPr lang="ru-RU" dirty="0"/>
              <a:t>модификатор</a:t>
            </a:r>
            <a:r>
              <a:rPr lang="en-US" dirty="0"/>
              <a:t>) / Volatile (</a:t>
            </a:r>
            <a:r>
              <a:rPr lang="ru-RU" dirty="0"/>
              <a:t>класс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2749"/>
          </a:xfrm>
        </p:spPr>
        <p:txBody>
          <a:bodyPr/>
          <a:lstStyle/>
          <a:p>
            <a:r>
              <a:rPr lang="ru-RU" dirty="0"/>
              <a:t>модификатор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не оптимизирует выборку из памяти, каждый раз читает заново + не переупорядочивает инструкции</a:t>
            </a:r>
          </a:p>
          <a:p>
            <a:pPr lvl="1"/>
            <a:r>
              <a:rPr lang="ru-RU" dirty="0"/>
              <a:t>но это не гарантирует атомарность операций в разных потоках</a:t>
            </a:r>
          </a:p>
          <a:p>
            <a:endParaRPr lang="ru-RU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0" y="4521030"/>
            <a:ext cx="3464410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83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Interlocked</a:t>
            </a:r>
            <a:r>
              <a:rPr lang="ru-RU" dirty="0"/>
              <a:t>-конструкции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473043" cy="4351338"/>
          </a:xfrm>
        </p:spPr>
        <p:txBody>
          <a:bodyPr/>
          <a:lstStyle/>
          <a:p>
            <a:r>
              <a:rPr lang="ru-RU" dirty="0"/>
              <a:t>Используются для выполнения операций над разделяемыми переменными </a:t>
            </a:r>
          </a:p>
          <a:p>
            <a:pPr lvl="1"/>
            <a:r>
              <a:rPr lang="ru-RU" dirty="0"/>
              <a:t>меняют её, поэтому ссылаться как </a:t>
            </a:r>
            <a:r>
              <a:rPr lang="en-US" b="1" dirty="0"/>
              <a:t>ref</a:t>
            </a:r>
            <a:endParaRPr lang="ru-RU" b="1" dirty="0"/>
          </a:p>
          <a:p>
            <a:r>
              <a:rPr lang="ru-RU" dirty="0"/>
              <a:t>Возвращают</a:t>
            </a:r>
          </a:p>
          <a:p>
            <a:pPr lvl="1"/>
            <a:r>
              <a:rPr lang="ru-RU" dirty="0"/>
              <a:t>Результат:</a:t>
            </a:r>
            <a:r>
              <a:rPr lang="en-US" dirty="0"/>
              <a:t> Increment/Decrement, Add</a:t>
            </a:r>
            <a:endParaRPr lang="ru-RU" dirty="0"/>
          </a:p>
          <a:p>
            <a:pPr lvl="1"/>
            <a:r>
              <a:rPr lang="ru-RU" dirty="0"/>
              <a:t>Предыдущее значение:</a:t>
            </a:r>
            <a:r>
              <a:rPr lang="en-US" dirty="0"/>
              <a:t> And, Or, Exchange</a:t>
            </a:r>
            <a:endParaRPr lang="ru-RU" dirty="0"/>
          </a:p>
          <a:p>
            <a:r>
              <a:rPr lang="ru-RU" dirty="0"/>
              <a:t>Выполняются всегда атомарно!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697" y="745672"/>
            <a:ext cx="3152775" cy="277177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47930" y="4481252"/>
            <a:ext cx="4602542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Увеличиваем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на 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Interlocked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Увеличиваем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на 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Interlocked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5);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Заменяем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на 15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prevValue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Interlocked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15);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96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lock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799364" cy="4351338"/>
          </a:xfrm>
        </p:spPr>
        <p:txBody>
          <a:bodyPr/>
          <a:lstStyle/>
          <a:p>
            <a:r>
              <a:rPr lang="ru-RU" dirty="0"/>
              <a:t>Оператор критической секции</a:t>
            </a:r>
          </a:p>
          <a:p>
            <a:r>
              <a:rPr lang="ru-RU" dirty="0"/>
              <a:t>Объект синхронизации – любой  объект типа </a:t>
            </a:r>
            <a:r>
              <a:rPr lang="en-US" dirty="0"/>
              <a:t>object</a:t>
            </a:r>
          </a:p>
          <a:p>
            <a:pPr lvl="1"/>
            <a:r>
              <a:rPr lang="ru-RU" dirty="0"/>
              <a:t>рекомендуется </a:t>
            </a:r>
            <a:r>
              <a:rPr lang="en-US" dirty="0"/>
              <a:t>private</a:t>
            </a:r>
            <a:r>
              <a:rPr lang="ru-RU" dirty="0"/>
              <a:t> поле</a:t>
            </a:r>
          </a:p>
          <a:p>
            <a:r>
              <a:rPr lang="ru-RU" dirty="0"/>
              <a:t>Блокирует текущий поток</a:t>
            </a:r>
          </a:p>
          <a:p>
            <a:r>
              <a:rPr lang="ru-RU" dirty="0"/>
              <a:t>Не </a:t>
            </a:r>
            <a:r>
              <a:rPr lang="en-US" dirty="0" err="1"/>
              <a:t>async</a:t>
            </a:r>
            <a:r>
              <a:rPr lang="en-US" dirty="0"/>
              <a:t>/await ready</a:t>
            </a:r>
          </a:p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17647" y="1825625"/>
            <a:ext cx="4432624" cy="43396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lockRoot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lockRoot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instatnce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900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  <p:extLst mod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</a:t>
            </a:r>
          </a:p>
        </p:txBody>
      </p:sp>
      <p:sp>
        <p:nvSpPr>
          <p:cNvPr id="3" name="Rectangle 2"/>
          <p:cNvSpPr/>
          <p:nvPr/>
        </p:nvSpPr>
        <p:spPr>
          <a:xfrm>
            <a:off x="1310187" y="2348857"/>
            <a:ext cx="809204" cy="3131618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1419429" y="2478330"/>
            <a:ext cx="590719" cy="590719"/>
          </a:xfrm>
          <a:prstGeom prst="ellipse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1419429" y="3247074"/>
            <a:ext cx="590719" cy="590719"/>
          </a:xfrm>
          <a:prstGeom prst="ellipse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1425498" y="4015818"/>
            <a:ext cx="590719" cy="590719"/>
          </a:xfrm>
          <a:prstGeom prst="ellipse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419428" y="4748146"/>
            <a:ext cx="590719" cy="590719"/>
          </a:xfrm>
          <a:prstGeom prst="ellipse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1420487" y="2478330"/>
            <a:ext cx="590719" cy="590719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1420487" y="3247074"/>
            <a:ext cx="590719" cy="590719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426556" y="4015818"/>
            <a:ext cx="590719" cy="590719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20486" y="4748146"/>
            <a:ext cx="590719" cy="590719"/>
          </a:xfrm>
          <a:prstGeom prst="ellipse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00244" y="2534109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Thread #1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6737" y="2525151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Thread #2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6346" y="2525151"/>
            <a:ext cx="919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rPr>
              <a:t>Thread #3</a:t>
            </a:r>
          </a:p>
        </p:txBody>
      </p:sp>
      <p:pic>
        <p:nvPicPr>
          <p:cNvPr id="15" name="Picture 19"/>
          <p:cNvPicPr>
            <a:picLocks noChangeAspect="1"/>
          </p:cNvPicPr>
          <p:nvPr/>
        </p:nvPicPr>
        <p:blipFill rotWithShape="1">
          <a:blip r:embed="rId3"/>
          <a:srcRect t="1" r="85143" b="1727"/>
          <a:stretch/>
        </p:blipFill>
        <p:spPr>
          <a:xfrm>
            <a:off x="3000244" y="2978534"/>
            <a:ext cx="883210" cy="148265"/>
          </a:xfrm>
          <a:prstGeom prst="rect">
            <a:avLst/>
          </a:prstGeom>
        </p:spPr>
      </p:pic>
      <p:pic>
        <p:nvPicPr>
          <p:cNvPr id="16" name="Picture 21"/>
          <p:cNvPicPr>
            <a:picLocks noChangeAspect="1"/>
          </p:cNvPicPr>
          <p:nvPr/>
        </p:nvPicPr>
        <p:blipFill rotWithShape="1">
          <a:blip r:embed="rId3"/>
          <a:srcRect t="1" r="85143" b="1727"/>
          <a:stretch/>
        </p:blipFill>
        <p:spPr>
          <a:xfrm>
            <a:off x="4963152" y="3247074"/>
            <a:ext cx="883210" cy="148265"/>
          </a:xfrm>
          <a:prstGeom prst="rect">
            <a:avLst/>
          </a:prstGeom>
        </p:spPr>
      </p:pic>
      <p:pic>
        <p:nvPicPr>
          <p:cNvPr id="17" name="Picture 22"/>
          <p:cNvPicPr>
            <a:picLocks noChangeAspect="1"/>
          </p:cNvPicPr>
          <p:nvPr/>
        </p:nvPicPr>
        <p:blipFill rotWithShape="1">
          <a:blip r:embed="rId3"/>
          <a:srcRect t="1" r="85143" b="1727"/>
          <a:stretch/>
        </p:blipFill>
        <p:spPr>
          <a:xfrm>
            <a:off x="4963152" y="3468300"/>
            <a:ext cx="883210" cy="148265"/>
          </a:xfrm>
          <a:prstGeom prst="rect">
            <a:avLst/>
          </a:prstGeom>
        </p:spPr>
      </p:pic>
      <p:pic>
        <p:nvPicPr>
          <p:cNvPr id="18" name="Picture 23"/>
          <p:cNvPicPr>
            <a:picLocks noChangeAspect="1"/>
          </p:cNvPicPr>
          <p:nvPr/>
        </p:nvPicPr>
        <p:blipFill rotWithShape="1">
          <a:blip r:embed="rId3"/>
          <a:srcRect t="1" r="85143" b="1727"/>
          <a:stretch/>
        </p:blipFill>
        <p:spPr>
          <a:xfrm>
            <a:off x="7356346" y="3616565"/>
            <a:ext cx="883210" cy="148265"/>
          </a:xfrm>
          <a:prstGeom prst="rect">
            <a:avLst/>
          </a:prstGeom>
        </p:spPr>
      </p:pic>
      <p:pic>
        <p:nvPicPr>
          <p:cNvPr id="19" name="Picture 24"/>
          <p:cNvPicPr>
            <a:picLocks noChangeAspect="1"/>
          </p:cNvPicPr>
          <p:nvPr/>
        </p:nvPicPr>
        <p:blipFill rotWithShape="1">
          <a:blip r:embed="rId3"/>
          <a:srcRect t="1" r="85143" b="1727"/>
          <a:stretch/>
        </p:blipFill>
        <p:spPr>
          <a:xfrm>
            <a:off x="7356346" y="3837791"/>
            <a:ext cx="883210" cy="148265"/>
          </a:xfrm>
          <a:prstGeom prst="rect">
            <a:avLst/>
          </a:prstGeom>
        </p:spPr>
      </p:pic>
      <p:pic>
        <p:nvPicPr>
          <p:cNvPr id="20" name="Picture 26"/>
          <p:cNvPicPr>
            <a:picLocks noChangeAspect="1"/>
          </p:cNvPicPr>
          <p:nvPr/>
        </p:nvPicPr>
        <p:blipFill rotWithShape="1">
          <a:blip r:embed="rId4"/>
          <a:srcRect t="1" r="76554" b="6537"/>
          <a:stretch/>
        </p:blipFill>
        <p:spPr>
          <a:xfrm>
            <a:off x="8229472" y="3845048"/>
            <a:ext cx="1393798" cy="141008"/>
          </a:xfrm>
          <a:prstGeom prst="rect">
            <a:avLst/>
          </a:prstGeom>
        </p:spPr>
      </p:pic>
      <p:pic>
        <p:nvPicPr>
          <p:cNvPr id="21" name="Picture 28"/>
          <p:cNvPicPr>
            <a:picLocks noChangeAspect="1"/>
          </p:cNvPicPr>
          <p:nvPr/>
        </p:nvPicPr>
        <p:blipFill rotWithShape="1">
          <a:blip r:embed="rId5"/>
          <a:srcRect t="1" r="84164" b="156"/>
          <a:stretch/>
        </p:blipFill>
        <p:spPr>
          <a:xfrm>
            <a:off x="3002047" y="4160544"/>
            <a:ext cx="941410" cy="150633"/>
          </a:xfrm>
          <a:prstGeom prst="rect">
            <a:avLst/>
          </a:prstGeom>
        </p:spPr>
      </p:pic>
      <p:cxnSp>
        <p:nvCxnSpPr>
          <p:cNvPr id="22" name="Straight Arrow Connector 30"/>
          <p:cNvCxnSpPr>
            <a:stCxn id="21" idx="3"/>
            <a:endCxn id="25" idx="1"/>
          </p:cNvCxnSpPr>
          <p:nvPr/>
        </p:nvCxnSpPr>
        <p:spPr>
          <a:xfrm>
            <a:off x="3943457" y="4235861"/>
            <a:ext cx="3412889" cy="2770"/>
          </a:xfrm>
          <a:prstGeom prst="straightConnector1">
            <a:avLst/>
          </a:prstGeom>
          <a:noFill/>
          <a:ln w="6350" cap="flat" cmpd="sng" algn="ctr">
            <a:solidFill>
              <a:srgbClr val="CCCCCC"/>
            </a:solidFill>
            <a:prstDash val="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23" name="Picture 31"/>
          <p:cNvPicPr>
            <a:picLocks noChangeAspect="1"/>
          </p:cNvPicPr>
          <p:nvPr/>
        </p:nvPicPr>
        <p:blipFill rotWithShape="1">
          <a:blip r:embed="rId6"/>
          <a:srcRect r="77202" b="-12602"/>
          <a:stretch/>
        </p:blipFill>
        <p:spPr>
          <a:xfrm>
            <a:off x="3000244" y="3225455"/>
            <a:ext cx="1355297" cy="169884"/>
          </a:xfrm>
          <a:prstGeom prst="rect">
            <a:avLst/>
          </a:prstGeom>
        </p:spPr>
      </p:pic>
      <p:pic>
        <p:nvPicPr>
          <p:cNvPr id="24" name="Picture 32"/>
          <p:cNvPicPr>
            <a:picLocks noChangeAspect="1"/>
          </p:cNvPicPr>
          <p:nvPr/>
        </p:nvPicPr>
        <p:blipFill rotWithShape="1">
          <a:blip r:embed="rId6"/>
          <a:srcRect r="77202" b="-12602"/>
          <a:stretch/>
        </p:blipFill>
        <p:spPr>
          <a:xfrm>
            <a:off x="4963152" y="3696486"/>
            <a:ext cx="1355297" cy="169884"/>
          </a:xfrm>
          <a:prstGeom prst="rect">
            <a:avLst/>
          </a:prstGeom>
        </p:spPr>
      </p:pic>
      <p:pic>
        <p:nvPicPr>
          <p:cNvPr id="25" name="Picture 33"/>
          <p:cNvPicPr>
            <a:picLocks noChangeAspect="1"/>
          </p:cNvPicPr>
          <p:nvPr/>
        </p:nvPicPr>
        <p:blipFill rotWithShape="1">
          <a:blip r:embed="rId7"/>
          <a:srcRect t="1" r="77719" b="-3515"/>
          <a:stretch/>
        </p:blipFill>
        <p:spPr>
          <a:xfrm>
            <a:off x="7356346" y="4160544"/>
            <a:ext cx="1324555" cy="156173"/>
          </a:xfrm>
          <a:prstGeom prst="rect">
            <a:avLst/>
          </a:prstGeom>
        </p:spPr>
      </p:pic>
      <p:pic>
        <p:nvPicPr>
          <p:cNvPr id="26" name="Picture 36"/>
          <p:cNvPicPr>
            <a:picLocks noChangeAspect="1"/>
          </p:cNvPicPr>
          <p:nvPr/>
        </p:nvPicPr>
        <p:blipFill rotWithShape="1">
          <a:blip r:embed="rId5"/>
          <a:srcRect t="1" r="84164" b="156"/>
          <a:stretch/>
        </p:blipFill>
        <p:spPr>
          <a:xfrm>
            <a:off x="4963152" y="4685406"/>
            <a:ext cx="941410" cy="150633"/>
          </a:xfrm>
          <a:prstGeom prst="rect">
            <a:avLst/>
          </a:prstGeom>
        </p:spPr>
      </p:pic>
      <p:pic>
        <p:nvPicPr>
          <p:cNvPr id="27" name="Picture 37"/>
          <p:cNvPicPr>
            <a:picLocks noChangeAspect="1"/>
          </p:cNvPicPr>
          <p:nvPr/>
        </p:nvPicPr>
        <p:blipFill rotWithShape="1">
          <a:blip r:embed="rId8"/>
          <a:srcRect r="84973" b="-19494"/>
          <a:stretch/>
        </p:blipFill>
        <p:spPr>
          <a:xfrm>
            <a:off x="7362026" y="5043505"/>
            <a:ext cx="893284" cy="180282"/>
          </a:xfrm>
          <a:prstGeom prst="rect">
            <a:avLst/>
          </a:prstGeom>
        </p:spPr>
      </p:pic>
      <p:cxnSp>
        <p:nvCxnSpPr>
          <p:cNvPr id="28" name="Straight Connector 39"/>
          <p:cNvCxnSpPr/>
          <p:nvPr/>
        </p:nvCxnSpPr>
        <p:spPr>
          <a:xfrm>
            <a:off x="4471106" y="2525151"/>
            <a:ext cx="0" cy="2955324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" name="Straight Connector 40"/>
          <p:cNvCxnSpPr/>
          <p:nvPr/>
        </p:nvCxnSpPr>
        <p:spPr>
          <a:xfrm>
            <a:off x="6742669" y="2525151"/>
            <a:ext cx="0" cy="2955324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30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60081" y="2102309"/>
            <a:ext cx="5944402" cy="264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36315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SemaphoreSlim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5252357" cy="4351338"/>
          </a:xfrm>
        </p:spPr>
        <p:txBody>
          <a:bodyPr/>
          <a:lstStyle/>
          <a:p>
            <a:r>
              <a:rPr lang="ru-RU" dirty="0"/>
              <a:t>Как обычный </a:t>
            </a:r>
            <a:r>
              <a:rPr lang="en-US" dirty="0"/>
              <a:t>Semaphore</a:t>
            </a:r>
            <a:r>
              <a:rPr lang="ru-RU" dirty="0"/>
              <a:t>, но</a:t>
            </a:r>
          </a:p>
          <a:p>
            <a:pPr lvl="1"/>
            <a:r>
              <a:rPr lang="ru-RU" dirty="0"/>
              <a:t>работает в</a:t>
            </a:r>
            <a:r>
              <a:rPr lang="en-US" dirty="0"/>
              <a:t> Hybrid </a:t>
            </a:r>
            <a:r>
              <a:rPr lang="ru-RU" dirty="0"/>
              <a:t>режиме</a:t>
            </a:r>
          </a:p>
          <a:p>
            <a:pPr lvl="1"/>
            <a:r>
              <a:rPr lang="ru-RU" dirty="0"/>
              <a:t>пригоден для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  <a:p>
            <a:pPr lvl="2"/>
            <a:r>
              <a:rPr lang="ru-RU" dirty="0"/>
              <a:t>есть </a:t>
            </a:r>
            <a:r>
              <a:rPr lang="en-US" dirty="0" err="1"/>
              <a:t>WaitAsync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85857" y="2016135"/>
            <a:ext cx="5282215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SemaphoreSlim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.IsCancellationRequested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 =&gt;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ProcessFile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outFile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stoppingToken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077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Подведем итог…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en-US" dirty="0" err="1"/>
              <a:t>Async</a:t>
            </a:r>
            <a:r>
              <a:rPr lang="en-US" dirty="0"/>
              <a:t> / Await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простой и дешевый (для разработчика) механизм асинхронной обработки</a:t>
            </a:r>
          </a:p>
          <a:p>
            <a:pPr lvl="1"/>
            <a:endParaRPr lang="ru-RU" dirty="0"/>
          </a:p>
          <a:p>
            <a:r>
              <a:rPr lang="ru-RU" dirty="0"/>
              <a:t>Не все многопоточные механизмы с ним корректно работают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</a:t>
            </a:r>
            <a:r>
              <a:rPr lang="en-US" dirty="0" err="1"/>
              <a:t>Async</a:t>
            </a:r>
            <a:r>
              <a:rPr lang="en-US" dirty="0"/>
              <a:t>/Await?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70043" y="5122782"/>
            <a:ext cx="102837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await</a:t>
            </a:r>
          </a:p>
          <a:p>
            <a:pPr marL="257141" lvl="1" indent="-257141" defTabSz="516662">
              <a:buClr>
                <a:srgbClr val="FF0000"/>
              </a:buClr>
              <a:buSzPct val="95000"/>
              <a:buFont typeface="Wingdings" panose="05000000000000000000" pitchFamily="2" charset="2"/>
              <a:buChar char=""/>
            </a:pPr>
            <a:r>
              <a:rPr lang="en-US" dirty="0"/>
              <a:t>FALSE	</a:t>
            </a:r>
            <a:r>
              <a:rPr lang="ru-RU" dirty="0"/>
              <a:t>Вызываем асинхронный метод и ждем его завершения</a:t>
            </a:r>
            <a:endParaRPr lang="en-US" dirty="0"/>
          </a:p>
          <a:p>
            <a:pPr marL="255588" lvl="1" indent="-255588" defTabSz="516662">
              <a:buClr>
                <a:srgbClr val="00B050"/>
              </a:buClr>
              <a:buSzPct val="95000"/>
              <a:buFont typeface="Wingdings" panose="05000000000000000000" pitchFamily="2" charset="2"/>
              <a:buChar char=""/>
            </a:pPr>
            <a:r>
              <a:rPr lang="en-US" dirty="0"/>
              <a:t>TRUE	</a:t>
            </a:r>
            <a:r>
              <a:rPr lang="ru-RU" dirty="0"/>
              <a:t>Вызываем асинхронный метод и возвращаем управление тому, кто вызвал нас, а затем, когда вызванный нами метод вернет результат, продолжим выполнение с этой точки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8876" y="1923034"/>
            <a:ext cx="4733988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>
                  <a:glow rad="381000">
                    <a:srgbClr val="FFFF00"/>
                  </a:glow>
                </a:effectLst>
                <a:latin typeface="Consolas" panose="020B0609020204030204" pitchFamily="49" charset="0"/>
              </a:rPr>
              <a:t>async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CheckAccessAsync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>
                  <a:glow rad="381000">
                    <a:srgbClr val="FFFF00"/>
                  </a:glow>
                </a:effectLst>
                <a:latin typeface="Consolas" panose="020B0609020204030204" pitchFamily="49" charset="0"/>
              </a:rPr>
              <a:t>await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AccessTheWebAsync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100;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70043" y="3710454"/>
            <a:ext cx="93093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async</a:t>
            </a:r>
            <a:endParaRPr lang="en-US" b="1" dirty="0"/>
          </a:p>
          <a:p>
            <a:pPr marL="257141" lvl="1" indent="-257141" defTabSz="516662">
              <a:buClr>
                <a:srgbClr val="FF0000"/>
              </a:buClr>
              <a:buSzPct val="95000"/>
              <a:buFont typeface="Wingdings" panose="05000000000000000000" pitchFamily="2" charset="2"/>
              <a:buChar char=""/>
            </a:pPr>
            <a:r>
              <a:rPr lang="en-US" dirty="0"/>
              <a:t>FALSE	</a:t>
            </a:r>
            <a:r>
              <a:rPr lang="ru-RU" dirty="0"/>
              <a:t>Это асинхронный метод</a:t>
            </a:r>
            <a:endParaRPr lang="en-US" dirty="0"/>
          </a:p>
          <a:p>
            <a:pPr marL="257141" lvl="1" indent="-257141" defTabSz="516662">
              <a:buClr>
                <a:srgbClr val="00B050"/>
              </a:buClr>
              <a:buSzPct val="95000"/>
              <a:buFont typeface="Wingdings" panose="05000000000000000000" pitchFamily="2" charset="2"/>
              <a:buChar char=""/>
            </a:pPr>
            <a:r>
              <a:rPr lang="en-US" dirty="0"/>
              <a:t>TRUE	</a:t>
            </a:r>
            <a:r>
              <a:rPr lang="ru-RU" dirty="0"/>
              <a:t>В этом методе мы можем вызывать и ожидать результатов асинхронных методов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управления при </a:t>
            </a:r>
            <a:r>
              <a:rPr lang="en-US" dirty="0" err="1"/>
              <a:t>async</a:t>
            </a:r>
            <a:r>
              <a:rPr lang="en-US" dirty="0"/>
              <a:t>/await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0932" y="1950216"/>
            <a:ext cx="3837910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CheckAccessAsync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AccessTheWebAsync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100;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04491" y="2880770"/>
            <a:ext cx="6641562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AccessTheWebAsync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getStringTask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"https://msdn.microsoft.com"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DoWork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getStringTask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6946" y="3788711"/>
            <a:ext cx="1968809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DoWork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7071" y="5875750"/>
            <a:ext cx="485742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requestUri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3" name="Группа 42"/>
          <p:cNvGrpSpPr/>
          <p:nvPr/>
        </p:nvGrpSpPr>
        <p:grpSpPr>
          <a:xfrm>
            <a:off x="5518205" y="3927944"/>
            <a:ext cx="4810539" cy="1971924"/>
            <a:chOff x="5518205" y="3927944"/>
            <a:chExt cx="4810539" cy="1971924"/>
          </a:xfrm>
        </p:grpSpPr>
        <p:sp>
          <p:nvSpPr>
            <p:cNvPr id="16" name="Полилиния 15"/>
            <p:cNvSpPr/>
            <p:nvPr/>
          </p:nvSpPr>
          <p:spPr>
            <a:xfrm>
              <a:off x="5518205" y="3927944"/>
              <a:ext cx="4699221" cy="1971924"/>
            </a:xfrm>
            <a:custGeom>
              <a:avLst/>
              <a:gdLst>
                <a:gd name="connsiteX0" fmla="*/ 4651513 w 4699221"/>
                <a:gd name="connsiteY0" fmla="*/ 0 h 1956021"/>
                <a:gd name="connsiteX1" fmla="*/ 4699221 w 4699221"/>
                <a:gd name="connsiteY1" fmla="*/ 1956021 h 1956021"/>
                <a:gd name="connsiteX2" fmla="*/ 0 w 4699221"/>
                <a:gd name="connsiteY2" fmla="*/ 1956021 h 1956021"/>
                <a:gd name="connsiteX0" fmla="*/ 4683318 w 4699221"/>
                <a:gd name="connsiteY0" fmla="*/ 0 h 1971924"/>
                <a:gd name="connsiteX1" fmla="*/ 4699221 w 4699221"/>
                <a:gd name="connsiteY1" fmla="*/ 1971924 h 1971924"/>
                <a:gd name="connsiteX2" fmla="*/ 0 w 4699221"/>
                <a:gd name="connsiteY2" fmla="*/ 1971924 h 1971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9221" h="1971924">
                  <a:moveTo>
                    <a:pt x="4683318" y="0"/>
                  </a:moveTo>
                  <a:lnTo>
                    <a:pt x="4699221" y="1971924"/>
                  </a:lnTo>
                  <a:lnTo>
                    <a:pt x="0" y="1971924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10106107" y="4170511"/>
              <a:ext cx="222637" cy="2150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ru-RU" sz="1400" dirty="0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5502303" y="3967701"/>
            <a:ext cx="4158532" cy="2278221"/>
            <a:chOff x="5502303" y="3967701"/>
            <a:chExt cx="4158532" cy="2278221"/>
          </a:xfrm>
        </p:grpSpPr>
        <p:sp>
          <p:nvSpPr>
            <p:cNvPr id="18" name="Полилиния 17"/>
            <p:cNvSpPr/>
            <p:nvPr/>
          </p:nvSpPr>
          <p:spPr>
            <a:xfrm>
              <a:off x="5502303" y="3967701"/>
              <a:ext cx="4158532" cy="2170681"/>
            </a:xfrm>
            <a:custGeom>
              <a:avLst/>
              <a:gdLst>
                <a:gd name="connsiteX0" fmla="*/ 0 w 4158532"/>
                <a:gd name="connsiteY0" fmla="*/ 2266122 h 2266122"/>
                <a:gd name="connsiteX1" fmla="*/ 4158532 w 4158532"/>
                <a:gd name="connsiteY1" fmla="*/ 2242268 h 2266122"/>
                <a:gd name="connsiteX2" fmla="*/ 4150580 w 4158532"/>
                <a:gd name="connsiteY2" fmla="*/ 151075 h 2266122"/>
                <a:gd name="connsiteX3" fmla="*/ 2067339 w 4158532"/>
                <a:gd name="connsiteY3" fmla="*/ 151075 h 2266122"/>
                <a:gd name="connsiteX4" fmla="*/ 1685676 w 4158532"/>
                <a:gd name="connsiteY4" fmla="*/ 0 h 226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8532" h="2266122">
                  <a:moveTo>
                    <a:pt x="0" y="2266122"/>
                  </a:moveTo>
                  <a:lnTo>
                    <a:pt x="4158532" y="2242268"/>
                  </a:lnTo>
                  <a:cubicBezTo>
                    <a:pt x="4155881" y="1545204"/>
                    <a:pt x="4153231" y="848139"/>
                    <a:pt x="4150580" y="151075"/>
                  </a:cubicBezTo>
                  <a:lnTo>
                    <a:pt x="2067339" y="151075"/>
                  </a:lnTo>
                  <a:lnTo>
                    <a:pt x="1685676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6096000" y="6030842"/>
              <a:ext cx="222637" cy="2150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ru-RU" sz="1400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504662" y="3955431"/>
            <a:ext cx="2997641" cy="215080"/>
            <a:chOff x="2504662" y="3955431"/>
            <a:chExt cx="2997641" cy="215080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H="1">
              <a:off x="2504662" y="4080848"/>
              <a:ext cx="299764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Овал 27"/>
            <p:cNvSpPr/>
            <p:nvPr/>
          </p:nvSpPr>
          <p:spPr>
            <a:xfrm>
              <a:off x="4562370" y="3955431"/>
              <a:ext cx="222637" cy="2150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ru-RU" sz="1400" dirty="0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498455" y="4128794"/>
            <a:ext cx="3108960" cy="215080"/>
            <a:chOff x="2504661" y="4225205"/>
            <a:chExt cx="3108960" cy="215080"/>
          </a:xfrm>
        </p:grpSpPr>
        <p:cxnSp>
          <p:nvCxnSpPr>
            <p:cNvPr id="22" name="Прямая со стрелкой 21"/>
            <p:cNvCxnSpPr/>
            <p:nvPr/>
          </p:nvCxnSpPr>
          <p:spPr>
            <a:xfrm>
              <a:off x="2504661" y="4332745"/>
              <a:ext cx="3108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2824045" y="4225205"/>
              <a:ext cx="222637" cy="2150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ru-RU" sz="1400" dirty="0"/>
            </a:p>
          </p:txBody>
        </p:sp>
      </p:grpSp>
      <p:grpSp>
        <p:nvGrpSpPr>
          <p:cNvPr id="42" name="Группа 41"/>
          <p:cNvGrpSpPr/>
          <p:nvPr/>
        </p:nvGrpSpPr>
        <p:grpSpPr>
          <a:xfrm>
            <a:off x="4253948" y="2361695"/>
            <a:ext cx="1860605" cy="612093"/>
            <a:chOff x="4253948" y="2361695"/>
            <a:chExt cx="1860605" cy="612093"/>
          </a:xfrm>
        </p:grpSpPr>
        <p:sp>
          <p:nvSpPr>
            <p:cNvPr id="32" name="Полилиния 31"/>
            <p:cNvSpPr/>
            <p:nvPr/>
          </p:nvSpPr>
          <p:spPr>
            <a:xfrm>
              <a:off x="4253948" y="2472856"/>
              <a:ext cx="1860605" cy="500932"/>
            </a:xfrm>
            <a:custGeom>
              <a:avLst/>
              <a:gdLst>
                <a:gd name="connsiteX0" fmla="*/ 0 w 1860605"/>
                <a:gd name="connsiteY0" fmla="*/ 7951 h 500932"/>
                <a:gd name="connsiteX1" fmla="*/ 1860605 w 1860605"/>
                <a:gd name="connsiteY1" fmla="*/ 0 h 500932"/>
                <a:gd name="connsiteX2" fmla="*/ 1860605 w 1860605"/>
                <a:gd name="connsiteY2" fmla="*/ 500932 h 50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605" h="500932">
                  <a:moveTo>
                    <a:pt x="0" y="7951"/>
                  </a:moveTo>
                  <a:lnTo>
                    <a:pt x="1860605" y="0"/>
                  </a:lnTo>
                  <a:lnTo>
                    <a:pt x="1860605" y="500932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5121611" y="2361695"/>
              <a:ext cx="222637" cy="2150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ru-RU" sz="1400" dirty="0"/>
            </a:p>
          </p:txBody>
        </p:sp>
      </p:grpSp>
      <p:grpSp>
        <p:nvGrpSpPr>
          <p:cNvPr id="45" name="Группа 44"/>
          <p:cNvGrpSpPr/>
          <p:nvPr/>
        </p:nvGrpSpPr>
        <p:grpSpPr>
          <a:xfrm>
            <a:off x="2528515" y="2623930"/>
            <a:ext cx="4587902" cy="1995778"/>
            <a:chOff x="2528515" y="2623930"/>
            <a:chExt cx="4587902" cy="1995778"/>
          </a:xfrm>
        </p:grpSpPr>
        <p:sp>
          <p:nvSpPr>
            <p:cNvPr id="33" name="Полилиния 32"/>
            <p:cNvSpPr/>
            <p:nvPr/>
          </p:nvSpPr>
          <p:spPr>
            <a:xfrm>
              <a:off x="2528515" y="2623930"/>
              <a:ext cx="4587902" cy="1995778"/>
            </a:xfrm>
            <a:custGeom>
              <a:avLst/>
              <a:gdLst>
                <a:gd name="connsiteX0" fmla="*/ 4587902 w 4587902"/>
                <a:gd name="connsiteY0" fmla="*/ 1995778 h 1995778"/>
                <a:gd name="connsiteX1" fmla="*/ 4587902 w 4587902"/>
                <a:gd name="connsiteY1" fmla="*/ 1820849 h 1995778"/>
                <a:gd name="connsiteX2" fmla="*/ 1025718 w 4587902"/>
                <a:gd name="connsiteY2" fmla="*/ 1828800 h 1995778"/>
                <a:gd name="connsiteX3" fmla="*/ 1025718 w 4587902"/>
                <a:gd name="connsiteY3" fmla="*/ 127221 h 1995778"/>
                <a:gd name="connsiteX4" fmla="*/ 0 w 4587902"/>
                <a:gd name="connsiteY4" fmla="*/ 0 h 199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7902" h="1995778">
                  <a:moveTo>
                    <a:pt x="4587902" y="1995778"/>
                  </a:moveTo>
                  <a:lnTo>
                    <a:pt x="4587902" y="1820849"/>
                  </a:lnTo>
                  <a:lnTo>
                    <a:pt x="1025718" y="1828800"/>
                  </a:lnTo>
                  <a:lnTo>
                    <a:pt x="1025718" y="127221"/>
                  </a:ln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Овал 35"/>
            <p:cNvSpPr/>
            <p:nvPr/>
          </p:nvSpPr>
          <p:spPr>
            <a:xfrm>
              <a:off x="6620786" y="4333685"/>
              <a:ext cx="222637" cy="2150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6</a:t>
              </a:r>
              <a:endParaRPr lang="ru-RU" sz="1400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2894275" y="4786685"/>
            <a:ext cx="5685182" cy="1025718"/>
            <a:chOff x="2894275" y="4786685"/>
            <a:chExt cx="5685182" cy="1025718"/>
          </a:xfrm>
        </p:grpSpPr>
        <p:sp>
          <p:nvSpPr>
            <p:cNvPr id="39" name="Полилиния 38"/>
            <p:cNvSpPr/>
            <p:nvPr/>
          </p:nvSpPr>
          <p:spPr>
            <a:xfrm>
              <a:off x="2894275" y="4786685"/>
              <a:ext cx="5685182" cy="1025718"/>
            </a:xfrm>
            <a:custGeom>
              <a:avLst/>
              <a:gdLst>
                <a:gd name="connsiteX0" fmla="*/ 0 w 5685182"/>
                <a:gd name="connsiteY0" fmla="*/ 1025718 h 1025718"/>
                <a:gd name="connsiteX1" fmla="*/ 0 w 5685182"/>
                <a:gd name="connsiteY1" fmla="*/ 826936 h 1025718"/>
                <a:gd name="connsiteX2" fmla="*/ 5685182 w 5685182"/>
                <a:gd name="connsiteY2" fmla="*/ 834887 h 1025718"/>
                <a:gd name="connsiteX3" fmla="*/ 5677231 w 5685182"/>
                <a:gd name="connsiteY3" fmla="*/ 318052 h 1025718"/>
                <a:gd name="connsiteX4" fmla="*/ 3904090 w 5685182"/>
                <a:gd name="connsiteY4" fmla="*/ 0 h 10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5182" h="1025718">
                  <a:moveTo>
                    <a:pt x="0" y="1025718"/>
                  </a:moveTo>
                  <a:lnTo>
                    <a:pt x="0" y="826936"/>
                  </a:lnTo>
                  <a:lnTo>
                    <a:pt x="5685182" y="834887"/>
                  </a:lnTo>
                  <a:lnTo>
                    <a:pt x="5677231" y="318052"/>
                  </a:lnTo>
                  <a:lnTo>
                    <a:pt x="390409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/>
            <p:cNvSpPr/>
            <p:nvPr/>
          </p:nvSpPr>
          <p:spPr>
            <a:xfrm>
              <a:off x="3838528" y="5503623"/>
              <a:ext cx="222637" cy="2150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7</a:t>
              </a:r>
              <a:endParaRPr lang="ru-RU" sz="1400" dirty="0"/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1963972" y="2576223"/>
            <a:ext cx="3705308" cy="2784785"/>
            <a:chOff x="1963972" y="2576223"/>
            <a:chExt cx="3705308" cy="2784785"/>
          </a:xfrm>
        </p:grpSpPr>
        <p:sp>
          <p:nvSpPr>
            <p:cNvPr id="40" name="Полилиния 39"/>
            <p:cNvSpPr/>
            <p:nvPr/>
          </p:nvSpPr>
          <p:spPr>
            <a:xfrm>
              <a:off x="1963972" y="2576223"/>
              <a:ext cx="3705308" cy="2671638"/>
            </a:xfrm>
            <a:custGeom>
              <a:avLst/>
              <a:gdLst>
                <a:gd name="connsiteX0" fmla="*/ 3705308 w 3705308"/>
                <a:gd name="connsiteY0" fmla="*/ 2671638 h 2671638"/>
                <a:gd name="connsiteX1" fmla="*/ 1367625 w 3705308"/>
                <a:gd name="connsiteY1" fmla="*/ 2671638 h 2671638"/>
                <a:gd name="connsiteX2" fmla="*/ 1343771 w 3705308"/>
                <a:gd name="connsiteY2" fmla="*/ 357808 h 2671638"/>
                <a:gd name="connsiteX3" fmla="*/ 0 w 3705308"/>
                <a:gd name="connsiteY3" fmla="*/ 0 h 2671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5308" h="2671638">
                  <a:moveTo>
                    <a:pt x="3705308" y="2671638"/>
                  </a:moveTo>
                  <a:lnTo>
                    <a:pt x="1367625" y="2671638"/>
                  </a:lnTo>
                  <a:lnTo>
                    <a:pt x="1343771" y="357808"/>
                  </a:ln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4210999" y="5145928"/>
              <a:ext cx="222637" cy="21508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8</a:t>
              </a:r>
              <a:endParaRPr lang="ru-RU" sz="1400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9104243" y="1532946"/>
            <a:ext cx="2532600" cy="276999"/>
            <a:chOff x="9104243" y="1532946"/>
            <a:chExt cx="2532600" cy="276999"/>
          </a:xfrm>
        </p:grpSpPr>
        <p:cxnSp>
          <p:nvCxnSpPr>
            <p:cNvPr id="49" name="Прямая со стрелкой 48"/>
            <p:cNvCxnSpPr>
              <a:endCxn id="50" idx="1"/>
            </p:cNvCxnSpPr>
            <p:nvPr/>
          </p:nvCxnSpPr>
          <p:spPr>
            <a:xfrm flipV="1">
              <a:off x="9104243" y="1671446"/>
              <a:ext cx="8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0002741" y="1532946"/>
              <a:ext cx="16341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Обычное выполнение</a:t>
              </a: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9104243" y="1829188"/>
            <a:ext cx="2973361" cy="276999"/>
            <a:chOff x="9104243" y="1829188"/>
            <a:chExt cx="2973361" cy="276999"/>
          </a:xfrm>
        </p:grpSpPr>
        <p:cxnSp>
          <p:nvCxnSpPr>
            <p:cNvPr id="52" name="Прямая со стрелкой 51"/>
            <p:cNvCxnSpPr>
              <a:endCxn id="53" idx="1"/>
            </p:cNvCxnSpPr>
            <p:nvPr/>
          </p:nvCxnSpPr>
          <p:spPr>
            <a:xfrm>
              <a:off x="9104243" y="1967688"/>
              <a:ext cx="8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0002741" y="1829188"/>
              <a:ext cx="20748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Возврат управления на </a:t>
              </a:r>
              <a:r>
                <a:rPr lang="en-US" sz="1200" dirty="0"/>
                <a:t>await</a:t>
              </a:r>
              <a:endParaRPr lang="ru-RU" sz="1200" dirty="0"/>
            </a:p>
          </p:txBody>
        </p:sp>
      </p:grpSp>
      <p:grpSp>
        <p:nvGrpSpPr>
          <p:cNvPr id="58" name="Группа 57"/>
          <p:cNvGrpSpPr/>
          <p:nvPr/>
        </p:nvGrpSpPr>
        <p:grpSpPr>
          <a:xfrm>
            <a:off x="9104243" y="2127986"/>
            <a:ext cx="2594988" cy="276999"/>
            <a:chOff x="9104243" y="2127986"/>
            <a:chExt cx="2594988" cy="276999"/>
          </a:xfrm>
        </p:grpSpPr>
        <p:cxnSp>
          <p:nvCxnSpPr>
            <p:cNvPr id="54" name="Прямая со стрелкой 53"/>
            <p:cNvCxnSpPr>
              <a:endCxn id="55" idx="1"/>
            </p:cNvCxnSpPr>
            <p:nvPr/>
          </p:nvCxnSpPr>
          <p:spPr>
            <a:xfrm>
              <a:off x="9104243" y="2266486"/>
              <a:ext cx="898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0002741" y="2127986"/>
              <a:ext cx="16964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/>
                <a:t>Завершение ожидания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2931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0758"/>
          </a:xfrm>
        </p:spPr>
        <p:txBody>
          <a:bodyPr/>
          <a:lstStyle/>
          <a:p>
            <a:r>
              <a:rPr lang="ru-RU" dirty="0"/>
              <a:t>Предоставляет очередь для планирования фрагментов асинхронного кода </a:t>
            </a:r>
          </a:p>
          <a:p>
            <a:pPr lvl="1"/>
            <a:r>
              <a:rPr lang="ru-RU" dirty="0"/>
              <a:t>в каком потоке продолжится выполнение</a:t>
            </a:r>
          </a:p>
          <a:p>
            <a:r>
              <a:rPr lang="ru-RU" dirty="0"/>
              <a:t>Разные части </a:t>
            </a:r>
            <a:r>
              <a:rPr lang="en-US" dirty="0" err="1"/>
              <a:t>.Net</a:t>
            </a:r>
            <a:r>
              <a:rPr lang="ru-RU" dirty="0"/>
              <a:t> могут использовать свою реализацию </a:t>
            </a:r>
            <a:r>
              <a:rPr lang="en-US" dirty="0"/>
              <a:t>SC</a:t>
            </a:r>
            <a:endParaRPr lang="ru-RU" dirty="0"/>
          </a:p>
          <a:p>
            <a:pPr lvl="1"/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5866"/>
              </p:ext>
            </p:extLst>
          </p:nvPr>
        </p:nvGraphicFramePr>
        <p:xfrm>
          <a:off x="362226" y="3991320"/>
          <a:ext cx="103635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5888">
                  <a:extLst>
                    <a:ext uri="{9D8B030D-6E8A-4147-A177-3AD203B41FA5}">
                      <a16:colId xmlns:a16="http://schemas.microsoft.com/office/drawing/2014/main" val="1114816133"/>
                    </a:ext>
                  </a:extLst>
                </a:gridCol>
                <a:gridCol w="4229721">
                  <a:extLst>
                    <a:ext uri="{9D8B030D-6E8A-4147-A177-3AD203B41FA5}">
                      <a16:colId xmlns:a16="http://schemas.microsoft.com/office/drawing/2014/main" val="2767971858"/>
                    </a:ext>
                  </a:extLst>
                </a:gridCol>
                <a:gridCol w="2207891">
                  <a:extLst>
                    <a:ext uri="{9D8B030D-6E8A-4147-A177-3AD203B41FA5}">
                      <a16:colId xmlns:a16="http://schemas.microsoft.com/office/drawing/2014/main" val="56466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Куда передает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Где используется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26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SynchronizationContext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Потоки</a:t>
                      </a:r>
                      <a:r>
                        <a:rPr lang="ru-RU" baseline="0" dirty="0"/>
                        <a:t> из </a:t>
                      </a:r>
                      <a:r>
                        <a:rPr lang="en-US" baseline="0" dirty="0" err="1"/>
                        <a:t>ThreadPool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40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WindowsFormsSynchronizationContext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Поток обработки оконных сообщений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WinForms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2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DispatcherSynchronizationContext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UI-</a:t>
                      </a:r>
                      <a:r>
                        <a:rPr lang="ru-RU" dirty="0"/>
                        <a:t>поток</a:t>
                      </a:r>
                      <a:r>
                        <a:rPr lang="ru-RU" baseline="0" dirty="0"/>
                        <a:t> в очереди </a:t>
                      </a:r>
                      <a:r>
                        <a:rPr lang="en-US" baseline="0" dirty="0"/>
                        <a:t>Dispatcher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WPF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2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AspNetSynchronizationContext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Пул потоков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ASP.Net</a:t>
                      </a:r>
                      <a:r>
                        <a:rPr lang="ru-RU" baseline="0" dirty="0"/>
                        <a:t>, но для одного запроса не более 1 одновременно выполняющегося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ASP.Net</a:t>
                      </a:r>
                      <a:r>
                        <a:rPr lang="en-US" dirty="0"/>
                        <a:t> Classic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1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92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Взаимная блокировка </a:t>
            </a:r>
            <a:r>
              <a:rPr lang="en-US" dirty="0"/>
              <a:t>(Deadlock</a:t>
            </a:r>
            <a:r>
              <a:rPr lang="ru-RU" dirty="0"/>
              <a:t>)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1921521"/>
            <a:ext cx="4204997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button1_Click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DoWorkAsync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field.Text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321287" y="1921521"/>
            <a:ext cx="4416594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DoWorkAsync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(1000);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"12121"</a:t>
            </a: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Выноска 1 8"/>
          <p:cNvSpPr/>
          <p:nvPr/>
        </p:nvSpPr>
        <p:spPr>
          <a:xfrm>
            <a:off x="311426" y="3815067"/>
            <a:ext cx="2511287" cy="612648"/>
          </a:xfrm>
          <a:prstGeom prst="borderCallout1">
            <a:avLst>
              <a:gd name="adj1" fmla="val 2527"/>
              <a:gd name="adj2" fmla="val 28376"/>
              <a:gd name="adj3" fmla="val -182763"/>
              <a:gd name="adj4" fmla="val 1048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1. Вызываем асинхронный метод в </a:t>
            </a:r>
            <a:r>
              <a:rPr lang="en-US" sz="1400" dirty="0"/>
              <a:t>UI </a:t>
            </a:r>
            <a:r>
              <a:rPr lang="ru-RU" sz="1400" dirty="0"/>
              <a:t>потоке 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8719930" y="3691018"/>
            <a:ext cx="2511287" cy="612648"/>
          </a:xfrm>
          <a:prstGeom prst="borderCallout1">
            <a:avLst>
              <a:gd name="adj1" fmla="val 2527"/>
              <a:gd name="adj2" fmla="val 28376"/>
              <a:gd name="adj3" fmla="val -171407"/>
              <a:gd name="adj4" fmla="val -518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r>
              <a:rPr lang="ru-RU" sz="1400" dirty="0"/>
              <a:t>. </a:t>
            </a:r>
            <a:r>
              <a:rPr lang="en-US" sz="1400" dirty="0"/>
              <a:t>Await </a:t>
            </a:r>
            <a:r>
              <a:rPr lang="ru-RU" sz="1400" dirty="0"/>
              <a:t>захватывает </a:t>
            </a:r>
            <a:r>
              <a:rPr lang="en-US" sz="1400" dirty="0" err="1"/>
              <a:t>SynchronizationContext</a:t>
            </a:r>
            <a:r>
              <a:rPr lang="en-US" sz="1400" dirty="0"/>
              <a:t> </a:t>
            </a:r>
            <a:r>
              <a:rPr lang="ru-RU" sz="1400" dirty="0"/>
              <a:t>для продолжения метода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3998843" y="4263885"/>
            <a:ext cx="2511287" cy="1411357"/>
          </a:xfrm>
          <a:prstGeom prst="borderCallout1">
            <a:avLst>
              <a:gd name="adj1" fmla="val 2527"/>
              <a:gd name="adj2" fmla="val 28376"/>
              <a:gd name="adj3" fmla="val -109941"/>
              <a:gd name="adj4" fmla="val 2172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3. </a:t>
            </a:r>
            <a:r>
              <a:rPr lang="en-US" sz="1400" dirty="0"/>
              <a:t>UI </a:t>
            </a:r>
            <a:r>
              <a:rPr lang="ru-RU" sz="1400" dirty="0"/>
              <a:t>поток блокируется в ожидании результата</a:t>
            </a:r>
          </a:p>
          <a:p>
            <a:pPr algn="ctr"/>
            <a:endParaRPr lang="ru-RU" sz="1400" dirty="0"/>
          </a:p>
          <a:p>
            <a:r>
              <a:rPr lang="ru-RU" sz="1400" dirty="0"/>
              <a:t>Аналогично было бы при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.Wait()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.</a:t>
            </a:r>
            <a:r>
              <a:rPr lang="en-US" sz="1400" dirty="0" err="1"/>
              <a:t>GetAwaiter</a:t>
            </a:r>
            <a:r>
              <a:rPr lang="en-US" sz="1400" dirty="0"/>
              <a:t>().</a:t>
            </a:r>
            <a:r>
              <a:rPr lang="en-US" sz="1400" dirty="0" err="1"/>
              <a:t>GetResult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Выноска 1 11"/>
          <p:cNvSpPr/>
          <p:nvPr/>
        </p:nvSpPr>
        <p:spPr>
          <a:xfrm>
            <a:off x="7159486" y="5168346"/>
            <a:ext cx="2511287" cy="1113183"/>
          </a:xfrm>
          <a:prstGeom prst="borderCallout1">
            <a:avLst>
              <a:gd name="adj1" fmla="val 2527"/>
              <a:gd name="adj2" fmla="val 28376"/>
              <a:gd name="adj3" fmla="val -227015"/>
              <a:gd name="adj4" fmla="val 74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4. </a:t>
            </a:r>
            <a:r>
              <a:rPr lang="en-US" sz="1400" dirty="0"/>
              <a:t>Delay</a:t>
            </a:r>
            <a:r>
              <a:rPr lang="ru-RU" sz="1400" dirty="0"/>
              <a:t>()</a:t>
            </a:r>
            <a:r>
              <a:rPr lang="en-US" sz="1400" dirty="0"/>
              <a:t> </a:t>
            </a:r>
            <a:r>
              <a:rPr lang="ru-RU" sz="1400" dirty="0"/>
              <a:t>завершился и </a:t>
            </a:r>
            <a:r>
              <a:rPr lang="en-US" sz="1400" dirty="0" err="1"/>
              <a:t>DoWorkAsync</a:t>
            </a:r>
            <a:r>
              <a:rPr lang="ru-RU" sz="1400" dirty="0"/>
              <a:t>()</a:t>
            </a:r>
            <a:r>
              <a:rPr lang="en-US" sz="1400" dirty="0"/>
              <a:t> </a:t>
            </a:r>
            <a:r>
              <a:rPr lang="ru-RU" sz="1400" dirty="0"/>
              <a:t>пытается продолжить выполнение в захваченном </a:t>
            </a:r>
            <a:r>
              <a:rPr lang="en-US" sz="1400" dirty="0" err="1"/>
              <a:t>SynchronizationContext</a:t>
            </a:r>
            <a:endParaRPr lang="ru-RU" sz="1400" dirty="0"/>
          </a:p>
        </p:txBody>
      </p:sp>
      <p:sp>
        <p:nvSpPr>
          <p:cNvPr id="13" name="Выноска 1 12"/>
          <p:cNvSpPr/>
          <p:nvPr/>
        </p:nvSpPr>
        <p:spPr>
          <a:xfrm>
            <a:off x="728870" y="5456580"/>
            <a:ext cx="3018182" cy="824949"/>
          </a:xfrm>
          <a:prstGeom prst="borderCallout1">
            <a:avLst>
              <a:gd name="adj1" fmla="val 2527"/>
              <a:gd name="adj2" fmla="val 28376"/>
              <a:gd name="adj3" fmla="val -325229"/>
              <a:gd name="adj4" fmla="val 7893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5. Возник </a:t>
            </a:r>
            <a:r>
              <a:rPr lang="en-US" sz="1400" dirty="0"/>
              <a:t>Deadlock</a:t>
            </a:r>
            <a:r>
              <a:rPr lang="ru-RU" sz="1400" dirty="0"/>
              <a:t>, т.к. </a:t>
            </a:r>
            <a:r>
              <a:rPr lang="en-US" sz="1400" dirty="0" err="1"/>
              <a:t>DoWorkAsync</a:t>
            </a:r>
            <a:r>
              <a:rPr lang="ru-RU" sz="1400" dirty="0"/>
              <a:t> ждет освобождения </a:t>
            </a:r>
            <a:r>
              <a:rPr lang="en-US" sz="1400" dirty="0"/>
              <a:t>UI </a:t>
            </a:r>
            <a:r>
              <a:rPr lang="ru-RU" sz="1400" dirty="0"/>
              <a:t>потока, а тот ждет завершения </a:t>
            </a:r>
            <a:r>
              <a:rPr lang="en-US" sz="1400" dirty="0" err="1"/>
              <a:t>DoWorkAsync</a:t>
            </a:r>
            <a:endParaRPr lang="ru-RU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08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блокировок </a:t>
            </a:r>
            <a:r>
              <a:rPr lang="en-US" dirty="0"/>
              <a:t>/ </a:t>
            </a:r>
            <a:r>
              <a:rPr lang="ru-RU" dirty="0"/>
              <a:t>Управление захватом контекста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4914217"/>
            <a:ext cx="10515600" cy="126274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Где (не) использовать </a:t>
            </a:r>
            <a:r>
              <a:rPr lang="en-US" dirty="0"/>
              <a:t>.</a:t>
            </a:r>
            <a:r>
              <a:rPr lang="en-US" dirty="0" err="1"/>
              <a:t>ConfigureAwait</a:t>
            </a:r>
            <a:r>
              <a:rPr lang="en-US" dirty="0"/>
              <a:t>(false) </a:t>
            </a:r>
            <a:endParaRPr lang="ru-RU" dirty="0"/>
          </a:p>
          <a:p>
            <a:r>
              <a:rPr lang="ru-RU" dirty="0"/>
              <a:t>Не использовать – в коде самого приложения (контекст там не просто так)</a:t>
            </a:r>
          </a:p>
          <a:p>
            <a:r>
              <a:rPr lang="ru-RU" dirty="0"/>
              <a:t>Использовать – в библиотеках общего назначения, которые не известно где будут использоваться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5979" y="2854207"/>
            <a:ext cx="4347665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DoWorkAsync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(1000).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74531F"/>
                </a:solidFill>
                <a:effectLst>
                  <a:glow rad="381000">
                    <a:srgbClr val="FFFF00"/>
                  </a:glow>
                </a:effectLst>
                <a:latin typeface="Consolas" panose="020B0609020204030204" pitchFamily="49" charset="0"/>
              </a:rPr>
              <a:t>ConfigureAwait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381000">
                    <a:srgbClr val="FFFF00"/>
                  </a:glow>
                </a:effectLst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>
                  <a:glow rad="381000">
                    <a:srgbClr val="FFFF00"/>
                  </a:glow>
                </a:effectLst>
                <a:latin typeface="Consolas" panose="020B06090202040302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>
                  <a:glow rad="381000">
                    <a:srgbClr val="FFFF00"/>
                  </a:glow>
                </a:effectLst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"12121"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6817178" y="3551463"/>
            <a:ext cx="2775857" cy="636813"/>
          </a:xfrm>
          <a:prstGeom prst="wedgeRoundRectCallout">
            <a:avLst>
              <a:gd name="adj1" fmla="val -128024"/>
              <a:gd name="adj2" fmla="val -654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Не захватывать контекст для продолжения</a:t>
            </a:r>
            <a:r>
              <a:rPr lang="en-US" sz="1400" dirty="0"/>
              <a:t> –</a:t>
            </a:r>
            <a:r>
              <a:rPr lang="ru-RU" sz="1400" dirty="0"/>
              <a:t> будет использован </a:t>
            </a:r>
            <a:r>
              <a:rPr lang="en-US" sz="1400" dirty="0" err="1"/>
              <a:t>ThreadPool</a:t>
            </a:r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943039" y="1542870"/>
            <a:ext cx="2843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возможности избегать:</a:t>
            </a:r>
          </a:p>
          <a:p>
            <a:pPr marL="285750" indent="-285750">
              <a:buFontTx/>
              <a:buChar char="-"/>
            </a:pPr>
            <a:r>
              <a:rPr lang="en-US" dirty="0"/>
              <a:t>.Wait()</a:t>
            </a:r>
          </a:p>
          <a:p>
            <a:pPr marL="285750" indent="-285750">
              <a:buFontTx/>
              <a:buChar char="-"/>
            </a:pPr>
            <a:r>
              <a:rPr lang="en-US" dirty="0"/>
              <a:t>.</a:t>
            </a:r>
            <a:r>
              <a:rPr lang="en-US" dirty="0" err="1"/>
              <a:t>GetAwaiter</a:t>
            </a:r>
            <a:r>
              <a:rPr lang="en-US" dirty="0"/>
              <a:t>().</a:t>
            </a:r>
            <a:r>
              <a:rPr lang="en-US" dirty="0" err="1"/>
              <a:t>GetResult</a:t>
            </a:r>
            <a:r>
              <a:rPr lang="en-US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dirty="0"/>
              <a:t>.Result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7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асинхронным кодом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566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4.8|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23.4|1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9|11.9|13.8|3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2.4|1.1|6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9.9|3.8|2.1|5.3|2.4|3.6|6.1|1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1|8.4|13.9|10.2|11.1|19.7|12.1|4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2.5|7.6|20.4|16.8|13.4|16|18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8|4.9|9.4|29.7|4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2|167.6|3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5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25|26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48.5|23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6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75.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1493</TotalTime>
  <Words>2765</Words>
  <Application>Microsoft Office PowerPoint</Application>
  <PresentationFormat>Широкоэкранный</PresentationFormat>
  <Paragraphs>233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Тема Office</vt:lpstr>
      <vt:lpstr>Асинхронное программирование</vt:lpstr>
      <vt:lpstr>Agenda</vt:lpstr>
      <vt:lpstr>Основы Async/Await</vt:lpstr>
      <vt:lpstr>Что значит Async/Await?</vt:lpstr>
      <vt:lpstr>Передача управления при async/await</vt:lpstr>
      <vt:lpstr>SynchronizationContext</vt:lpstr>
      <vt:lpstr>Взаимная блокировка (Deadlock)</vt:lpstr>
      <vt:lpstr>Обход блокировок / Управление захватом контекста</vt:lpstr>
      <vt:lpstr>Работа с асинхронным кодом</vt:lpstr>
      <vt:lpstr>Асинхронные методы</vt:lpstr>
      <vt:lpstr>Асинхронные методы: отмена и прогресс</vt:lpstr>
      <vt:lpstr>Отмена: CancellationToken</vt:lpstr>
      <vt:lpstr>Отмена: CancellationTokenSource</vt:lpstr>
      <vt:lpstr>Обработка исключений</vt:lpstr>
      <vt:lpstr>Группы задач (WhenAll / WhenAny)</vt:lpstr>
      <vt:lpstr>Обработка исключений для группы задач</vt:lpstr>
      <vt:lpstr>IAsyncEnumerable – асинхронные потоки</vt:lpstr>
      <vt:lpstr>Синхронизация потоков</vt:lpstr>
      <vt:lpstr>Гонки (race condition)</vt:lpstr>
      <vt:lpstr>Гонки (race condition)</vt:lpstr>
      <vt:lpstr>Понятие критической секции</vt:lpstr>
      <vt:lpstr>Схема работы</vt:lpstr>
      <vt:lpstr>Конструкции синхронизации</vt:lpstr>
      <vt:lpstr>volatile (модификатор) / Volatile (класс)</vt:lpstr>
      <vt:lpstr>Interlocked-конструкции</vt:lpstr>
      <vt:lpstr>Оператор lock</vt:lpstr>
      <vt:lpstr>Семафоры</vt:lpstr>
      <vt:lpstr>SemaphoreSlim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Асинхронное программирование</dc:title>
  <dc:creator>Михаил Романов</dc:creator>
  <cp:lastModifiedBy>Михаил Романов</cp:lastModifiedBy>
  <cp:revision>65</cp:revision>
  <dcterms:created xsi:type="dcterms:W3CDTF">2024-09-29T08:09:48Z</dcterms:created>
  <dcterms:modified xsi:type="dcterms:W3CDTF">2025-01-22T18:07:23Z</dcterms:modified>
</cp:coreProperties>
</file>