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62" r:id="rId12"/>
    <p:sldId id="263" r:id="rId13"/>
    <p:sldId id="264" r:id="rId14"/>
    <p:sldId id="279" r:id="rId15"/>
    <p:sldId id="280" r:id="rId16"/>
    <p:sldId id="282" r:id="rId17"/>
    <p:sldId id="300" r:id="rId18"/>
    <p:sldId id="283" r:id="rId19"/>
    <p:sldId id="284" r:id="rId20"/>
    <p:sldId id="285" r:id="rId21"/>
    <p:sldId id="301" r:id="rId22"/>
    <p:sldId id="281" r:id="rId23"/>
    <p:sldId id="286" r:id="rId24"/>
    <p:sldId id="302" r:id="rId25"/>
    <p:sldId id="287" r:id="rId26"/>
    <p:sldId id="288" r:id="rId27"/>
    <p:sldId id="303" r:id="rId28"/>
    <p:sldId id="289" r:id="rId29"/>
    <p:sldId id="290" r:id="rId30"/>
    <p:sldId id="291" r:id="rId31"/>
    <p:sldId id="304" r:id="rId32"/>
    <p:sldId id="292" r:id="rId33"/>
    <p:sldId id="265" r:id="rId34"/>
    <p:sldId id="293" r:id="rId35"/>
    <p:sldId id="295" r:id="rId36"/>
    <p:sldId id="305" r:id="rId37"/>
    <p:sldId id="294" r:id="rId38"/>
    <p:sldId id="296" r:id="rId39"/>
    <p:sldId id="297" r:id="rId40"/>
    <p:sldId id="306" r:id="rId41"/>
    <p:sldId id="266" r:id="rId42"/>
    <p:sldId id="298" r:id="rId43"/>
    <p:sldId id="308" r:id="rId44"/>
    <p:sldId id="307" r:id="rId45"/>
    <p:sldId id="268" r:id="rId46"/>
    <p:sldId id="299" r:id="rId47"/>
    <p:sldId id="311" r:id="rId48"/>
    <p:sldId id="309" r:id="rId49"/>
    <p:sldId id="310" r:id="rId50"/>
    <p:sldId id="312" r:id="rId51"/>
    <p:sldId id="313" r:id="rId52"/>
    <p:sldId id="314" r:id="rId53"/>
    <p:sldId id="267" r:id="rId54"/>
    <p:sldId id="315" r:id="rId55"/>
    <p:sldId id="316" r:id="rId56"/>
    <p:sldId id="271" r:id="rId57"/>
    <p:sldId id="272" r:id="rId58"/>
    <p:sldId id="261" r:id="rId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Controller-based и Minimal APIs" id="{4C62F6CD-700A-4F63-B54E-3F57103040C4}">
          <p14:sldIdLst>
            <p14:sldId id="259"/>
            <p14:sldId id="260"/>
          </p14:sldIdLst>
        </p14:section>
        <p14:section name="Minimal API" id="{7B6A4BA6-C185-4E96-BC57-FEFD28384158}">
          <p14:sldIdLst>
            <p14:sldId id="273"/>
          </p14:sldIdLst>
        </p14:section>
        <p14:section name="Demo. Minimal API" id="{D79C230E-F746-4E38-811C-34883471664A}">
          <p14:sldIdLst>
            <p14:sldId id="274"/>
          </p14:sldIdLst>
        </p14:section>
        <p14:section name="Controller-based API" id="{2F202DF0-0864-4F70-872E-285C06A243B3}">
          <p14:sldIdLst>
            <p14:sldId id="275"/>
          </p14:sldIdLst>
        </p14:section>
        <p14:section name="Demo. Controller-based API" id="{7E4DB739-0BC9-481C-A5D1-5BFF5A07F534}">
          <p14:sldIdLst>
            <p14:sldId id="276"/>
          </p14:sldIdLst>
        </p14:section>
        <p14:section name="Клиенты" id="{76407159-8499-4AE2-86CC-8FDABB452E68}">
          <p14:sldIdLst>
            <p14:sldId id="277"/>
          </p14:sldIdLst>
        </p14:section>
        <p14:section name="Demo. Клиенты" id="{AFB5E3D9-4C5E-4943-9A7D-314468299170}">
          <p14:sldIdLst>
            <p14:sldId id="278"/>
          </p14:sldIdLst>
        </p14:section>
        <p14:section name="Элементы сервисов" id="{8969338F-E00A-4D66-A3E4-D1C69E401FBB}">
          <p14:sldIdLst>
            <p14:sldId id="262"/>
            <p14:sldId id="263"/>
          </p14:sldIdLst>
        </p14:section>
        <p14:section name="Маршруты и обработчики" id="{658DA517-A5C5-4166-BD3D-A6490F06EF7E}">
          <p14:sldIdLst>
            <p14:sldId id="264"/>
            <p14:sldId id="279"/>
          </p14:sldIdLst>
        </p14:section>
        <p14:section name="IRouter модель" id="{111BCA18-BAD0-486C-8637-36E57B227102}">
          <p14:sldIdLst>
            <p14:sldId id="280"/>
            <p14:sldId id="282"/>
          </p14:sldIdLst>
        </p14:section>
        <p14:section name="Demo. Собственный IRouter" id="{294FDE0D-7333-48F4-893A-EFC5E9604D35}">
          <p14:sldIdLst>
            <p14:sldId id="300"/>
          </p14:sldIdLst>
        </p14:section>
        <p14:section name="Стандартные роутеры и RouteBuilder" id="{F8CD7531-698B-47C0-A453-1404F79B9EA6}">
          <p14:sldIdLst>
            <p14:sldId id="283"/>
            <p14:sldId id="284"/>
            <p14:sldId id="285"/>
          </p14:sldIdLst>
        </p14:section>
        <p14:section name="Demo. Map и MVC роутинги" id="{944D193D-5F18-48F1-93FE-D0394AF70699}">
          <p14:sldIdLst>
            <p14:sldId id="301"/>
          </p14:sldIdLst>
        </p14:section>
        <p14:section name="Endpoint модель" id="{DCE289DE-AD22-45A0-9DC1-F847C8F7D9F6}">
          <p14:sldIdLst>
            <p14:sldId id="281"/>
            <p14:sldId id="286"/>
          </p14:sldIdLst>
        </p14:section>
        <p14:section name="Demo. Custom Endpoint Middleware" id="{81E413FA-9EA2-4A43-87E1-AF69896F791C}">
          <p14:sldIdLst>
            <p14:sldId id="302"/>
          </p14:sldIdLst>
        </p14:section>
        <p14:section name="RouteEndpoint и IEndpointRouteBuilder" id="{36A78E92-84DF-4906-AD92-4052DFB1817C}">
          <p14:sldIdLst>
            <p14:sldId id="287"/>
            <p14:sldId id="288"/>
          </p14:sldIdLst>
        </p14:section>
        <p14:section name="Demo. EndpointRouteBuilder" id="{E9673C65-8937-49C2-B587-32C57353A7DA}">
          <p14:sldIdLst>
            <p14:sldId id="303"/>
          </p14:sldIdLst>
        </p14:section>
        <p14:section name="Шаблоны маршрутов" id="{8E898D82-35F8-45F9-B8C9-56CEB43D8FC8}">
          <p14:sldIdLst>
            <p14:sldId id="289"/>
            <p14:sldId id="290"/>
            <p14:sldId id="291"/>
          </p14:sldIdLst>
        </p14:section>
        <p14:section name="Demo. Route templates" id="{614E829A-0995-4DA7-AE7C-3A0A32B9BB82}">
          <p14:sldIdLst>
            <p14:sldId id="304"/>
          </p14:sldIdLst>
        </p14:section>
        <p14:section name="Встроенные ограничения" id="{7398B993-779E-4E74-A0BA-89F67EADB5D7}">
          <p14:sldIdLst>
            <p14:sldId id="292"/>
          </p14:sldIdLst>
        </p14:section>
        <p14:section name="Параметры и биндинг" id="{96050BED-B756-4009-8CFB-0520A7A633D9}">
          <p14:sldIdLst>
            <p14:sldId id="265"/>
            <p14:sldId id="293"/>
            <p14:sldId id="295"/>
          </p14:sldIdLst>
        </p14:section>
        <p14:section name="Demo. RequestDelegateFactory" id="{C96894BA-42F7-4F65-B2B2-8C735BB4F61E}">
          <p14:sldIdLst>
            <p14:sldId id="305"/>
          </p14:sldIdLst>
        </p14:section>
        <p14:section name="Биндинг паарметров" id="{DF095179-FA11-4B83-B732-8AA8788D1844}">
          <p14:sldIdLst>
            <p14:sldId id="294"/>
            <p14:sldId id="296"/>
            <p14:sldId id="297"/>
          </p14:sldIdLst>
        </p14:section>
        <p14:section name="Demo. Custom binding" id="{678096B4-ED3C-4A56-996E-041EB44CB6D4}">
          <p14:sldIdLst>
            <p14:sldId id="306"/>
          </p14:sldIdLst>
        </p14:section>
        <p14:section name="Ответы сервиса" id="{9BE6AC13-6B26-4B64-97C1-6F743134C68A}">
          <p14:sldIdLst>
            <p14:sldId id="266"/>
            <p14:sldId id="298"/>
            <p14:sldId id="308"/>
          </p14:sldIdLst>
        </p14:section>
        <p14:section name="Demo. Custom IResults" id="{232C44E0-4DAE-4758-B803-D8557F14264F}">
          <p14:sldIdLst>
            <p14:sldId id="307"/>
          </p14:sldIdLst>
        </p14:section>
        <p14:section name="Фильтры" id="{25956B9B-48B9-46F7-BF9B-1AC7E01918A0}">
          <p14:sldIdLst>
            <p14:sldId id="268"/>
            <p14:sldId id="299"/>
          </p14:sldIdLst>
        </p14:section>
        <p14:section name="Demo. Фильтры" id="{AC6CEBF2-8E8F-4713-96FE-974CBDB843C1}">
          <p14:sldIdLst>
            <p14:sldId id="311"/>
          </p14:sldIdLst>
        </p14:section>
        <p14:section name="Метаданные Endpoint" id="{53E3F686-67B3-49C8-B42A-F58E59D9310C}">
          <p14:sldIdLst>
            <p14:sldId id="309"/>
            <p14:sldId id="310"/>
          </p14:sldIdLst>
        </p14:section>
        <p14:section name="Demo. Метаданные" id="{0660B0E5-6468-441E-89E7-D7E52D0EC94E}">
          <p14:sldIdLst>
            <p14:sldId id="312"/>
          </p14:sldIdLst>
        </p14:section>
        <p14:section name="Контроллеры" id="{E6AAA642-CE90-454A-B60F-F03EF72B721B}">
          <p14:sldIdLst>
            <p14:sldId id="313"/>
            <p14:sldId id="314"/>
          </p14:sldIdLst>
        </p14:section>
        <p14:section name="Валидация" id="{7953F733-BEB9-4EA9-A1FA-D4AA12552154}">
          <p14:sldIdLst>
            <p14:sldId id="267"/>
            <p14:sldId id="315"/>
          </p14:sldIdLst>
        </p14:section>
        <p14:section name="Demo. Валидация" id="{D3214CF4-4694-4490-B1C3-219CB35C0736}">
          <p14:sldIdLst>
            <p14:sldId id="316"/>
          </p14:sldIdLst>
        </p14:section>
        <p14:section name="Клиенты" id="{0C204A61-9E4E-41CF-96AC-B72537B4C261}">
          <p14:sldIdLst>
            <p14:sldId id="271"/>
            <p14:sldId id="272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4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17.02.2025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fundamentals/routing?view=aspnetcore-9.0#route-constraint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fundamentals/minimal-apis/parameter-binding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aspnet/core/fundamentals/minimal-apis/response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rfc/rfc7807.html" TargetMode="Externa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/>
              <a:t> Core API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21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 сервисов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Элементы</a:t>
            </a:r>
            <a:endParaRPr lang="ru-RU" dirty="0"/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Маршруты (</a:t>
            </a:r>
            <a:r>
              <a:rPr lang="en-US" dirty="0" smtClean="0"/>
              <a:t>routings) </a:t>
            </a:r>
            <a:r>
              <a:rPr lang="ru-RU" dirty="0" smtClean="0"/>
              <a:t>и конечные точки (</a:t>
            </a:r>
            <a:r>
              <a:rPr lang="en-US" dirty="0" smtClean="0"/>
              <a:t>endpoints)</a:t>
            </a:r>
          </a:p>
          <a:p>
            <a:r>
              <a:rPr lang="ru-RU" dirty="0" smtClean="0"/>
              <a:t>Входные параметры </a:t>
            </a:r>
            <a:r>
              <a:rPr lang="en-US" dirty="0" smtClean="0"/>
              <a:t>/ </a:t>
            </a:r>
            <a:r>
              <a:rPr lang="ru-RU" dirty="0" err="1" smtClean="0"/>
              <a:t>биндинг</a:t>
            </a:r>
            <a:endParaRPr lang="ru-RU" dirty="0" smtClean="0"/>
          </a:p>
          <a:p>
            <a:r>
              <a:rPr lang="ru-RU" dirty="0" smtClean="0"/>
              <a:t>Ответы сервиса</a:t>
            </a:r>
          </a:p>
          <a:p>
            <a:pPr lvl="1"/>
            <a:r>
              <a:rPr lang="ru-RU" dirty="0" smtClean="0"/>
              <a:t>Результаты </a:t>
            </a:r>
            <a:r>
              <a:rPr lang="en-US" dirty="0" smtClean="0"/>
              <a:t>/ </a:t>
            </a:r>
            <a:r>
              <a:rPr lang="ru-RU" dirty="0" smtClean="0"/>
              <a:t>форматирование</a:t>
            </a:r>
          </a:p>
          <a:p>
            <a:pPr lvl="1"/>
            <a:r>
              <a:rPr lang="ru-RU" dirty="0" smtClean="0"/>
              <a:t>Ошибки и прочие ответы</a:t>
            </a:r>
          </a:p>
          <a:p>
            <a:r>
              <a:rPr lang="ru-RU" dirty="0" smtClean="0"/>
              <a:t>Проверка входных параметров</a:t>
            </a:r>
          </a:p>
          <a:p>
            <a:endParaRPr lang="ru-RU" dirty="0"/>
          </a:p>
          <a:p>
            <a:r>
              <a:rPr lang="ru-RU" dirty="0" smtClean="0"/>
              <a:t>Дополнительно</a:t>
            </a:r>
          </a:p>
          <a:p>
            <a:pPr lvl="1"/>
            <a:r>
              <a:rPr lang="ru-RU" dirty="0" smtClean="0"/>
              <a:t>Фильтры</a:t>
            </a:r>
          </a:p>
          <a:p>
            <a:pPr lvl="1"/>
            <a:r>
              <a:rPr lang="en-US" dirty="0" smtClean="0"/>
              <a:t>DI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52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Маршруты</a:t>
            </a:r>
            <a:r>
              <a:rPr lang="en-US" dirty="0" smtClean="0"/>
              <a:t>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ru-RU" dirty="0" smtClean="0"/>
              <a:t>обработчики</a:t>
            </a:r>
            <a:endParaRPr lang="ru-RU" dirty="0"/>
          </a:p>
        </p:txBody>
      </p:sp>
      <p:sp>
        <p:nvSpPr>
          <p:cNvPr id="22" name="Объект 21"/>
          <p:cNvSpPr>
            <a:spLocks noGrp="1"/>
          </p:cNvSpPr>
          <p:nvPr>
            <p:ph idx="1"/>
          </p:nvPr>
        </p:nvSpPr>
        <p:spPr>
          <a:xfrm>
            <a:off x="8575604" y="1825625"/>
            <a:ext cx="2778196" cy="4351338"/>
          </a:xfrm>
        </p:spPr>
        <p:txBody>
          <a:bodyPr/>
          <a:lstStyle/>
          <a:p>
            <a:r>
              <a:rPr lang="ru-RU" dirty="0" smtClean="0"/>
              <a:t>Выбор обработчика</a:t>
            </a:r>
          </a:p>
          <a:p>
            <a:r>
              <a:rPr lang="ru-RU" dirty="0" smtClean="0"/>
              <a:t>Передача параметров</a:t>
            </a:r>
            <a:endParaRPr lang="ru-RU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838201" y="2199590"/>
            <a:ext cx="2412845" cy="801567"/>
            <a:chOff x="3055417" y="2786174"/>
            <a:chExt cx="5351227" cy="801567"/>
          </a:xfrm>
        </p:grpSpPr>
        <p:sp>
          <p:nvSpPr>
            <p:cNvPr id="4" name="Right Arrow 8"/>
            <p:cNvSpPr/>
            <p:nvPr/>
          </p:nvSpPr>
          <p:spPr>
            <a:xfrm>
              <a:off x="3055417" y="3020273"/>
              <a:ext cx="5351227" cy="484632"/>
            </a:xfrm>
            <a:prstGeom prst="righ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" name="Folded Corner 5"/>
            <p:cNvSpPr/>
            <p:nvPr/>
          </p:nvSpPr>
          <p:spPr>
            <a:xfrm>
              <a:off x="4730753" y="2786174"/>
              <a:ext cx="2130949" cy="801567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HTTP Request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Группа 5"/>
          <p:cNvGrpSpPr/>
          <p:nvPr/>
        </p:nvGrpSpPr>
        <p:grpSpPr>
          <a:xfrm>
            <a:off x="838201" y="5170105"/>
            <a:ext cx="2412844" cy="801567"/>
            <a:chOff x="3055417" y="4472144"/>
            <a:chExt cx="5351226" cy="801567"/>
          </a:xfrm>
        </p:grpSpPr>
        <p:sp>
          <p:nvSpPr>
            <p:cNvPr id="7" name="Left Arrow 9"/>
            <p:cNvSpPr/>
            <p:nvPr/>
          </p:nvSpPr>
          <p:spPr>
            <a:xfrm>
              <a:off x="3055417" y="4730953"/>
              <a:ext cx="5351226" cy="540689"/>
            </a:xfrm>
            <a:prstGeom prst="leftArrow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Folded Corner 6"/>
            <p:cNvSpPr/>
            <p:nvPr/>
          </p:nvSpPr>
          <p:spPr>
            <a:xfrm>
              <a:off x="4730753" y="4472144"/>
              <a:ext cx="2130949" cy="801567"/>
            </a:xfrm>
            <a:prstGeom prst="foldedCorne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HTTP Response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Скругленный прямоугольник 8"/>
          <p:cNvSpPr/>
          <p:nvPr/>
        </p:nvSpPr>
        <p:spPr>
          <a:xfrm>
            <a:off x="3429774" y="1939452"/>
            <a:ext cx="4723153" cy="4637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Host</a:t>
            </a:r>
            <a:endParaRPr lang="ru-RU" sz="1400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852451" y="2206396"/>
            <a:ext cx="4010733" cy="37943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 smtClean="0"/>
              <a:t>Application</a:t>
            </a:r>
            <a:endParaRPr lang="ru-RU" sz="1400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172073" y="2614142"/>
            <a:ext cx="1377980" cy="428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/>
              <a:t>GenerateDocument</a:t>
            </a:r>
            <a:endParaRPr lang="ru-RU" sz="1100" i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172072" y="3292255"/>
            <a:ext cx="1377980" cy="428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/>
              <a:t>ListArchive</a:t>
            </a:r>
            <a:endParaRPr lang="ru-RU" sz="1100" i="1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172071" y="4307923"/>
            <a:ext cx="1377980" cy="4287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 smtClean="0"/>
              <a:t>DeleteDocument</a:t>
            </a:r>
            <a:endParaRPr lang="ru-RU" sz="11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650610" y="3928230"/>
            <a:ext cx="430887" cy="24622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...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38195" y="3001157"/>
            <a:ext cx="2233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/</a:t>
            </a:r>
            <a:r>
              <a:rPr lang="en-US" sz="1200" dirty="0" err="1" smtClean="0"/>
              <a:t>list?skip</a:t>
            </a:r>
            <a:r>
              <a:rPr lang="en-US" sz="1200" dirty="0" smtClean="0"/>
              <a:t>=5&amp;take=10&amp;filter=org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022896" y="2423456"/>
            <a:ext cx="1672832" cy="288395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100" dirty="0" smtClean="0"/>
              <a:t>Handlers</a:t>
            </a:r>
            <a:endParaRPr lang="ru-RU" sz="1100" dirty="0"/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4115972" y="2423455"/>
            <a:ext cx="1117131" cy="2883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Routings</a:t>
            </a:r>
            <a:endParaRPr lang="ru-RU" sz="1400" dirty="0"/>
          </a:p>
        </p:txBody>
      </p:sp>
      <p:cxnSp>
        <p:nvCxnSpPr>
          <p:cNvPr id="18" name="Соединительная линия уступом 17"/>
          <p:cNvCxnSpPr>
            <a:stCxn id="4" idx="3"/>
            <a:endCxn id="12" idx="1"/>
          </p:cNvCxnSpPr>
          <p:nvPr/>
        </p:nvCxnSpPr>
        <p:spPr>
          <a:xfrm>
            <a:off x="3251046" y="2676005"/>
            <a:ext cx="2921026" cy="8306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047366" y="3135751"/>
            <a:ext cx="808074" cy="5437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smtClean="0"/>
              <a:t>skip: 5,</a:t>
            </a:r>
          </a:p>
          <a:p>
            <a:r>
              <a:rPr lang="en-US" sz="1000" dirty="0" smtClean="0"/>
              <a:t>take: 10</a:t>
            </a:r>
          </a:p>
          <a:p>
            <a:r>
              <a:rPr lang="en-US" sz="1000" dirty="0" smtClean="0"/>
              <a:t>filter: “org”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11227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6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25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625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uiExpand="1" build="p"/>
      <p:bldP spid="11" grpId="0" animBg="1"/>
      <p:bldP spid="12" grpId="0" animBg="1"/>
      <p:bldP spid="12" grpId="1" animBg="1"/>
      <p:bldP spid="13" grpId="0" animBg="1"/>
      <p:bldP spid="14" grpId="0"/>
      <p:bldP spid="15" grpId="0"/>
      <p:bldP spid="16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маршрутизации</a:t>
            </a:r>
            <a:endParaRPr lang="ru-RU" dirty="0"/>
          </a:p>
        </p:txBody>
      </p:sp>
      <p:sp>
        <p:nvSpPr>
          <p:cNvPr id="4" name="Right Arrow 8"/>
          <p:cNvSpPr/>
          <p:nvPr/>
        </p:nvSpPr>
        <p:spPr>
          <a:xfrm rot="5400000">
            <a:off x="-381021" y="4653500"/>
            <a:ext cx="3076935" cy="37208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lded Corner 5"/>
          <p:cNvSpPr/>
          <p:nvPr/>
        </p:nvSpPr>
        <p:spPr>
          <a:xfrm>
            <a:off x="720282" y="2681283"/>
            <a:ext cx="917195" cy="51095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HTTP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40036" y="3655782"/>
            <a:ext cx="1077686" cy="351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Middleware 1</a:t>
            </a:r>
            <a:endParaRPr lang="ru-RU" sz="12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40036" y="4202286"/>
            <a:ext cx="1077686" cy="351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Middleware 2</a:t>
            </a:r>
            <a:endParaRPr lang="ru-RU" sz="12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73406" y="4748790"/>
            <a:ext cx="1415643" cy="323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RouterMiddleware </a:t>
            </a:r>
            <a:endParaRPr lang="ru-RU" sz="1200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413859" y="3358115"/>
            <a:ext cx="1459228" cy="2630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GenerateDocument</a:t>
            </a:r>
            <a:endParaRPr lang="ru-RU" sz="1200" i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413857" y="3828017"/>
            <a:ext cx="1459228" cy="2630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ListArchive</a:t>
            </a:r>
            <a:endParaRPr lang="ru-RU" sz="1200" i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413857" y="4576488"/>
            <a:ext cx="1459228" cy="2630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DeleteDocument</a:t>
            </a:r>
            <a:endParaRPr lang="ru-RU" sz="12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2888481" y="4151403"/>
            <a:ext cx="461665" cy="3249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225419" y="3192236"/>
            <a:ext cx="1771464" cy="213087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/>
              <a:t>Handlers</a:t>
            </a:r>
            <a:endParaRPr lang="ru-RU" sz="1200" dirty="0"/>
          </a:p>
        </p:txBody>
      </p:sp>
      <p:cxnSp>
        <p:nvCxnSpPr>
          <p:cNvPr id="21" name="Соединительная линия уступом 20"/>
          <p:cNvCxnSpPr>
            <a:stCxn id="8" idx="3"/>
            <a:endCxn id="10" idx="1"/>
          </p:cNvCxnSpPr>
          <p:nvPr/>
        </p:nvCxnSpPr>
        <p:spPr>
          <a:xfrm flipV="1">
            <a:off x="1889049" y="3959544"/>
            <a:ext cx="524808" cy="9509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78880" y="1671284"/>
            <a:ext cx="2170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IRouter</a:t>
            </a:r>
            <a:r>
              <a:rPr lang="ru-RU" dirty="0" smtClean="0"/>
              <a:t>-</a:t>
            </a:r>
            <a:r>
              <a:rPr lang="en-US" dirty="0" smtClean="0"/>
              <a:t>based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до </a:t>
            </a:r>
            <a:r>
              <a:rPr lang="en-US" dirty="0" err="1" smtClean="0"/>
              <a:t>ASP.Net</a:t>
            </a:r>
            <a:r>
              <a:rPr lang="en-US" dirty="0" smtClean="0"/>
              <a:t> Core 2.2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8117513" y="1691819"/>
            <a:ext cx="2531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RouteEndpoint</a:t>
            </a:r>
            <a:r>
              <a:rPr lang="ru-RU" dirty="0" smtClean="0"/>
              <a:t>-</a:t>
            </a:r>
            <a:r>
              <a:rPr lang="en-US" dirty="0" smtClean="0"/>
              <a:t>based</a:t>
            </a:r>
          </a:p>
          <a:p>
            <a:pPr algn="ctr"/>
            <a:r>
              <a:rPr lang="en-US" dirty="0" smtClean="0"/>
              <a:t>(</a:t>
            </a:r>
            <a:r>
              <a:rPr lang="ru-RU" dirty="0" smtClean="0"/>
              <a:t>от </a:t>
            </a:r>
            <a:r>
              <a:rPr lang="en-US" dirty="0" err="1" smtClean="0"/>
              <a:t>ASP.Net</a:t>
            </a:r>
            <a:r>
              <a:rPr lang="en-US" dirty="0" smtClean="0"/>
              <a:t> Core 2.2/3.0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25" name="Right Arrow 8"/>
          <p:cNvSpPr/>
          <p:nvPr/>
        </p:nvSpPr>
        <p:spPr>
          <a:xfrm rot="5400000">
            <a:off x="5848329" y="4653500"/>
            <a:ext cx="3076935" cy="372084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olded Corner 5"/>
          <p:cNvSpPr/>
          <p:nvPr/>
        </p:nvSpPr>
        <p:spPr>
          <a:xfrm>
            <a:off x="6949632" y="2681283"/>
            <a:ext cx="917195" cy="510953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HTTP Request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6869386" y="3655782"/>
            <a:ext cx="1077686" cy="351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Middleware 1</a:t>
            </a:r>
            <a:endParaRPr lang="ru-RU" sz="1200" dirty="0"/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6847952" y="5180391"/>
            <a:ext cx="1077686" cy="351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Middleware 3</a:t>
            </a:r>
            <a:endParaRPr lang="ru-RU" sz="1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6348114" y="4182831"/>
            <a:ext cx="2077363" cy="370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EndpointRoutingMiddleware</a:t>
            </a:r>
            <a:r>
              <a:rPr lang="en-US" sz="1200" dirty="0"/>
              <a:t> </a:t>
            </a:r>
            <a:endParaRPr lang="ru-RU" sz="1200" dirty="0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9395851" y="3358115"/>
            <a:ext cx="1459228" cy="2630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GenerateDocument</a:t>
            </a:r>
            <a:endParaRPr lang="ru-RU" sz="1200" i="1" dirty="0"/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9395849" y="3828017"/>
            <a:ext cx="1459228" cy="2630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ListArchive</a:t>
            </a:r>
            <a:endParaRPr lang="ru-RU" sz="1200" i="1" dirty="0"/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9395849" y="4576488"/>
            <a:ext cx="1459228" cy="26305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 smtClean="0"/>
              <a:t>DeleteDocument</a:t>
            </a:r>
            <a:endParaRPr lang="ru-RU" sz="1200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9870473" y="4151403"/>
            <a:ext cx="461665" cy="32493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9207411" y="3192236"/>
            <a:ext cx="1771464" cy="2130879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 smtClean="0"/>
              <a:t>Endpoints</a:t>
            </a:r>
            <a:endParaRPr lang="ru-RU" sz="1200" dirty="0"/>
          </a:p>
        </p:txBody>
      </p:sp>
      <p:cxnSp>
        <p:nvCxnSpPr>
          <p:cNvPr id="35" name="Соединительная линия уступом 34"/>
          <p:cNvCxnSpPr>
            <a:stCxn id="29" idx="3"/>
            <a:endCxn id="31" idx="1"/>
          </p:cNvCxnSpPr>
          <p:nvPr/>
        </p:nvCxnSpPr>
        <p:spPr>
          <a:xfrm flipV="1">
            <a:off x="8425477" y="3959544"/>
            <a:ext cx="970372" cy="4085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Скругленный прямоугольник 44"/>
          <p:cNvSpPr/>
          <p:nvPr/>
        </p:nvSpPr>
        <p:spPr>
          <a:xfrm>
            <a:off x="6553244" y="5684379"/>
            <a:ext cx="1709969" cy="3268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EndpointMiddleware </a:t>
            </a:r>
            <a:endParaRPr lang="ru-RU" sz="1200" dirty="0"/>
          </a:p>
        </p:txBody>
      </p:sp>
      <p:sp>
        <p:nvSpPr>
          <p:cNvPr id="54" name="Скругленный прямоугольник 53"/>
          <p:cNvSpPr/>
          <p:nvPr/>
        </p:nvSpPr>
        <p:spPr>
          <a:xfrm>
            <a:off x="6847952" y="4676403"/>
            <a:ext cx="1077686" cy="351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Middleware 2</a:t>
            </a:r>
            <a:endParaRPr lang="ru-RU" sz="1200" dirty="0"/>
          </a:p>
        </p:txBody>
      </p:sp>
      <p:cxnSp>
        <p:nvCxnSpPr>
          <p:cNvPr id="15" name="Соединительная линия уступом 14"/>
          <p:cNvCxnSpPr>
            <a:stCxn id="45" idx="3"/>
          </p:cNvCxnSpPr>
          <p:nvPr/>
        </p:nvCxnSpPr>
        <p:spPr>
          <a:xfrm flipV="1">
            <a:off x="8263213" y="5684379"/>
            <a:ext cx="1132636" cy="1634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54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4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45" grpId="0" animBg="1"/>
      <p:bldP spid="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IRouter</a:t>
            </a:r>
            <a:r>
              <a:rPr lang="ru-RU" dirty="0" smtClean="0"/>
              <a:t> модель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98158"/>
            <a:ext cx="5861626" cy="4835299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82293" y="1887653"/>
            <a:ext cx="632096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RequestDelegate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9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. </a:t>
            </a:r>
            <a:r>
              <a:rPr lang="ru-RU" dirty="0" smtClean="0"/>
              <a:t>Собственный </a:t>
            </a:r>
            <a:r>
              <a:rPr lang="en-US" dirty="0" err="1" smtClean="0"/>
              <a:t>IRouter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7636" y="1862039"/>
            <a:ext cx="5878532" cy="48320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CustomRouter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IRouter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RequestDelegate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.OrdinalIgnoreCase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VirtualPathData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GetVirtualPath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VirtualPathContext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NotImplementedException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RouteAsync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.HttpContext.Request.Headers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"XXX"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68292" y="2367463"/>
            <a:ext cx="4007828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UseRouter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CustomRouter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783285" y="4340679"/>
            <a:ext cx="3362325" cy="698373"/>
          </a:xfrm>
          <a:prstGeom prst="wedgeRoundRectCallout">
            <a:avLst>
              <a:gd name="adj1" fmla="val -124111"/>
              <a:gd name="adj2" fmla="val 10140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Нам нужен нестандартный </a:t>
            </a:r>
            <a:r>
              <a:rPr lang="en-US" sz="1400" dirty="0" smtClean="0"/>
              <a:t>Router</a:t>
            </a:r>
            <a:r>
              <a:rPr lang="ru-RU" sz="1400" dirty="0" smtClean="0"/>
              <a:t>, т.к. мы читаем для </a:t>
            </a:r>
            <a:r>
              <a:rPr lang="ru-RU" sz="1400" dirty="0" err="1" smtClean="0"/>
              <a:t>роутинга</a:t>
            </a:r>
            <a:r>
              <a:rPr lang="ru-RU" sz="1400" dirty="0" smtClean="0"/>
              <a:t> специальный заголовок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783285" y="5597979"/>
            <a:ext cx="3362325" cy="698373"/>
          </a:xfrm>
          <a:prstGeom prst="wedgeRoundRectCallout">
            <a:avLst>
              <a:gd name="adj1" fmla="val -165390"/>
              <a:gd name="adj2" fmla="val 242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После того, как нашли нужный обработчик, нужно его запомнить в переданном </a:t>
            </a:r>
            <a:r>
              <a:rPr lang="en-US" sz="1400" dirty="0" err="1" smtClean="0"/>
              <a:t>RouteContext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42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Собственный </a:t>
            </a:r>
            <a:r>
              <a:rPr lang="en-US" dirty="0" err="1"/>
              <a:t>IRouter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81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роутеры и </a:t>
            </a:r>
            <a:r>
              <a:rPr lang="en-US" dirty="0" err="1" smtClean="0"/>
              <a:t>RouteBuilder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55" y="2185761"/>
            <a:ext cx="6749588" cy="44327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858" y="2359705"/>
            <a:ext cx="3945844" cy="37802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59529" y="1690688"/>
            <a:ext cx="334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Встроенные реализации </a:t>
            </a:r>
            <a:r>
              <a:rPr lang="en-US" dirty="0" err="1" smtClean="0"/>
              <a:t>IRouter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352065" y="1753558"/>
            <a:ext cx="300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RouteBuilder</a:t>
            </a:r>
            <a:r>
              <a:rPr lang="en-US" dirty="0" smtClean="0"/>
              <a:t> </a:t>
            </a:r>
            <a:r>
              <a:rPr lang="ru-RU" dirty="0" smtClean="0"/>
              <a:t>и его </a:t>
            </a:r>
            <a:r>
              <a:rPr lang="en-US" dirty="0" smtClean="0"/>
              <a:t>extensions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0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 </a:t>
            </a:r>
            <a:r>
              <a:rPr lang="en-US" dirty="0" err="1" smtClean="0"/>
              <a:t>RouteBuilder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38200" y="1884462"/>
            <a:ext cx="6131807" cy="45243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UseRouter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.Routes.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.ServiceProvider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GetRequiredService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IInlineConstraintResolver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.DefaultHandler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MapRoute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8534399" y="2381250"/>
            <a:ext cx="3362325" cy="698373"/>
          </a:xfrm>
          <a:prstGeom prst="wedgeRoundRectCallout">
            <a:avLst>
              <a:gd name="adj1" fmla="val -128482"/>
              <a:gd name="adj2" fmla="val 8737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Прямое добавление </a:t>
            </a:r>
            <a:r>
              <a:rPr lang="en-US" sz="1400" dirty="0" err="1" smtClean="0"/>
              <a:t>IRouter</a:t>
            </a:r>
            <a:r>
              <a:rPr lang="ru-RU" sz="1400" dirty="0" smtClean="0"/>
              <a:t>. При этом код выполнения оборачивается в </a:t>
            </a:r>
            <a:r>
              <a:rPr lang="en-US" sz="1400" dirty="0" err="1" smtClean="0"/>
              <a:t>RouteHandler</a:t>
            </a:r>
            <a:endParaRPr lang="ru-RU" sz="14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8534398" y="3943351"/>
            <a:ext cx="3362325" cy="533400"/>
          </a:xfrm>
          <a:prstGeom prst="wedgeRoundRectCallout">
            <a:avLst>
              <a:gd name="adj1" fmla="val -138680"/>
              <a:gd name="adj2" fmla="val 5327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Использование </a:t>
            </a:r>
            <a:r>
              <a:rPr lang="en-US" sz="1400" dirty="0" err="1" smtClean="0"/>
              <a:t>MapXXX</a:t>
            </a:r>
            <a:r>
              <a:rPr lang="en-US" sz="1400" dirty="0" smtClean="0"/>
              <a:t> </a:t>
            </a:r>
            <a:r>
              <a:rPr lang="ru-RU" sz="1400" dirty="0" smtClean="0"/>
              <a:t>расширений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8534398" y="4953001"/>
            <a:ext cx="3362325" cy="752474"/>
          </a:xfrm>
          <a:prstGeom prst="wedgeRoundRectCallout">
            <a:avLst>
              <a:gd name="adj1" fmla="val -91938"/>
              <a:gd name="adj2" fmla="val -26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Задание обработчика </a:t>
            </a:r>
            <a:r>
              <a:rPr lang="ru-RU" sz="1400" dirty="0" err="1" smtClean="0"/>
              <a:t>по-умолчанию</a:t>
            </a:r>
            <a:r>
              <a:rPr lang="ru-RU" sz="1400" dirty="0" smtClean="0"/>
              <a:t> и просто маршрута (он возьмет обработчик </a:t>
            </a:r>
            <a:r>
              <a:rPr lang="ru-RU" sz="1400" dirty="0" err="1" smtClean="0"/>
              <a:t>по-умолчанию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7" name="Правая фигурная скобка 6"/>
          <p:cNvSpPr/>
          <p:nvPr/>
        </p:nvSpPr>
        <p:spPr>
          <a:xfrm>
            <a:off x="6814559" y="4867275"/>
            <a:ext cx="155448" cy="914400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831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Введение в </a:t>
            </a:r>
            <a:r>
              <a:rPr lang="en-US" dirty="0" err="1" smtClean="0"/>
              <a:t>ASP.Net</a:t>
            </a:r>
            <a:r>
              <a:rPr lang="en-US" dirty="0" smtClean="0"/>
              <a:t> Core API </a:t>
            </a:r>
          </a:p>
          <a:p>
            <a:pPr lvl="1"/>
            <a:r>
              <a:rPr lang="en-US" dirty="0" smtClean="0"/>
              <a:t>Minimal </a:t>
            </a:r>
            <a:r>
              <a:rPr lang="ru-RU" dirty="0" smtClean="0"/>
              <a:t>и </a:t>
            </a:r>
            <a:r>
              <a:rPr lang="en-US" dirty="0" err="1" smtClean="0"/>
              <a:t>Cotroller</a:t>
            </a:r>
            <a:r>
              <a:rPr lang="en-US" dirty="0" smtClean="0"/>
              <a:t> </a:t>
            </a:r>
            <a:r>
              <a:rPr lang="ru-RU" dirty="0" smtClean="0"/>
              <a:t>модели</a:t>
            </a:r>
          </a:p>
          <a:p>
            <a:r>
              <a:rPr lang="ru-RU" dirty="0" smtClean="0"/>
              <a:t>Элементы сервисов</a:t>
            </a:r>
          </a:p>
          <a:p>
            <a:pPr lvl="1"/>
            <a:r>
              <a:rPr lang="ru-RU" dirty="0" smtClean="0"/>
              <a:t>Маршрутизация (</a:t>
            </a:r>
            <a:r>
              <a:rPr lang="en-US" dirty="0" err="1" smtClean="0"/>
              <a:t>IRouter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Endpoint </a:t>
            </a:r>
            <a:r>
              <a:rPr lang="ru-RU" dirty="0" smtClean="0"/>
              <a:t>модели)</a:t>
            </a:r>
          </a:p>
          <a:p>
            <a:pPr lvl="1"/>
            <a:r>
              <a:rPr lang="ru-RU" dirty="0" smtClean="0"/>
              <a:t>Привязка параметров</a:t>
            </a:r>
          </a:p>
          <a:p>
            <a:pPr lvl="1"/>
            <a:r>
              <a:rPr lang="ru-RU" dirty="0" smtClean="0"/>
              <a:t>Ответы</a:t>
            </a:r>
          </a:p>
          <a:p>
            <a:pPr lvl="1"/>
            <a:r>
              <a:rPr lang="ru-RU" dirty="0" smtClean="0"/>
              <a:t>Фильтры</a:t>
            </a:r>
          </a:p>
          <a:p>
            <a:pPr lvl="1"/>
            <a:r>
              <a:rPr lang="ru-RU" dirty="0" err="1" smtClean="0"/>
              <a:t>Валидация</a:t>
            </a:r>
            <a:endParaRPr lang="ru-RU" dirty="0" smtClean="0"/>
          </a:p>
          <a:p>
            <a:r>
              <a:rPr lang="ru-RU" dirty="0" smtClean="0"/>
              <a:t>Клиенты</a:t>
            </a:r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Controller-based </a:t>
            </a:r>
            <a:r>
              <a:rPr lang="ru-RU" dirty="0" smtClean="0"/>
              <a:t>вариант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160981"/>
            <a:ext cx="5551520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AddMvcCore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.EnableEndpointRouting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UseMvc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MapRoute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/f"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495246" y="731780"/>
            <a:ext cx="4262705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495247" y="2912192"/>
            <a:ext cx="3362325" cy="698373"/>
          </a:xfrm>
          <a:prstGeom prst="wedgeRoundRectCallout">
            <a:avLst>
              <a:gd name="adj1" fmla="val -95146"/>
              <a:gd name="adj2" fmla="val -9142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Для поддержки контроллеров нужен </a:t>
            </a:r>
            <a:r>
              <a:rPr lang="en-US" sz="1400" dirty="0" smtClean="0"/>
              <a:t>MVC</a:t>
            </a:r>
            <a:r>
              <a:rPr lang="ru-RU" sz="1400" dirty="0" smtClean="0"/>
              <a:t>-базис. Причем нужно явно отключить </a:t>
            </a:r>
            <a:r>
              <a:rPr lang="en-US" sz="1400" dirty="0" smtClean="0"/>
              <a:t>Endpoint</a:t>
            </a:r>
            <a:r>
              <a:rPr lang="ru-RU" sz="1400" dirty="0" smtClean="0"/>
              <a:t>-модель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495246" y="3992444"/>
            <a:ext cx="4165812" cy="992511"/>
          </a:xfrm>
          <a:prstGeom prst="wedgeRoundRectCallout">
            <a:avLst>
              <a:gd name="adj1" fmla="val -115923"/>
              <a:gd name="adj2" fmla="val -125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Описываем </a:t>
            </a:r>
            <a:r>
              <a:rPr lang="ru-RU" sz="1400" dirty="0" err="1" smtClean="0"/>
              <a:t>маппинг</a:t>
            </a:r>
            <a:r>
              <a:rPr lang="ru-RU" sz="1400" dirty="0" smtClean="0"/>
              <a:t>. Искать будет по схеме контроллер + метод. Если использовать только контроллеры, можно было заменить на </a:t>
            </a:r>
            <a:r>
              <a:rPr lang="en-US" sz="1400" dirty="0" err="1"/>
              <a:t>app.UseMvcWithDefaultRoute</a:t>
            </a:r>
            <a:r>
              <a:rPr lang="en-US" sz="1400" dirty="0" smtClean="0"/>
              <a:t>();</a:t>
            </a:r>
            <a:endParaRPr lang="ru-RU" sz="14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7495246" y="5222686"/>
            <a:ext cx="3664366" cy="764465"/>
          </a:xfrm>
          <a:prstGeom prst="wedgeRoundRectCallout">
            <a:avLst>
              <a:gd name="adj1" fmla="val -82559"/>
              <a:gd name="adj2" fmla="val -3443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А тут мы добавляем свой </a:t>
            </a:r>
            <a:r>
              <a:rPr lang="en-US" sz="1400" dirty="0" smtClean="0"/>
              <a:t>custom </a:t>
            </a:r>
            <a:r>
              <a:rPr lang="ru-RU" sz="1400" dirty="0" err="1" smtClean="0"/>
              <a:t>маппинг</a:t>
            </a:r>
            <a:r>
              <a:rPr lang="ru-RU" sz="1400" dirty="0" smtClean="0"/>
              <a:t>.</a:t>
            </a:r>
          </a:p>
          <a:p>
            <a:pPr algn="ctr"/>
            <a:r>
              <a:rPr lang="ru-RU" sz="1400" b="1" dirty="0" smtClean="0"/>
              <a:t>Но (!) это всё в рамках одного </a:t>
            </a:r>
            <a:r>
              <a:rPr lang="en-US" sz="1400" b="1" dirty="0" err="1" smtClean="0"/>
              <a:t>RouteBuilder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152195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 </a:t>
            </a:r>
            <a:r>
              <a:rPr lang="ru-RU" dirty="0" smtClean="0"/>
              <a:t>и </a:t>
            </a:r>
            <a:r>
              <a:rPr lang="en-US" dirty="0" smtClean="0"/>
              <a:t>MVC </a:t>
            </a:r>
            <a:r>
              <a:rPr lang="ru-RU" dirty="0" err="1" smtClean="0"/>
              <a:t>роутинги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87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 </a:t>
            </a:r>
            <a:r>
              <a:rPr lang="ru-RU" dirty="0" smtClean="0"/>
              <a:t>модель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44" y="1600046"/>
            <a:ext cx="6124575" cy="4562475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623532" y="4070414"/>
            <a:ext cx="632096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RequestDelegate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ru-RU" dirty="0" smtClean="0"/>
              <a:t>работа с </a:t>
            </a:r>
            <a:r>
              <a:rPr lang="en-US" dirty="0" smtClean="0"/>
              <a:t>Endpoint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77252" y="1361004"/>
            <a:ext cx="5262979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Dictionary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RequestDelegate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.OrdinalIgnoreCase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7443" y="2939614"/>
            <a:ext cx="5537093" cy="36009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UseRouting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.Request.Headers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"XXX"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handlers.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SetEndpoint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UseEndpoints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{ 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601382" y="5843873"/>
            <a:ext cx="3362325" cy="402509"/>
          </a:xfrm>
          <a:prstGeom prst="wedgeRoundRectCallout">
            <a:avLst>
              <a:gd name="adj1" fmla="val -180860"/>
              <a:gd name="adj2" fmla="val 326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Подключаем </a:t>
            </a:r>
            <a:r>
              <a:rPr lang="en-US" sz="1400" dirty="0" smtClean="0"/>
              <a:t>EndpointMiddleware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601381" y="3817360"/>
            <a:ext cx="3362325" cy="402509"/>
          </a:xfrm>
          <a:prstGeom prst="wedgeRoundRectCallout">
            <a:avLst>
              <a:gd name="adj1" fmla="val -204254"/>
              <a:gd name="adj2" fmla="val -895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r>
              <a:rPr lang="ru-RU" sz="1400" dirty="0" smtClean="0"/>
              <a:t>и </a:t>
            </a:r>
            <a:r>
              <a:rPr lang="en-US" sz="1400" dirty="0" err="1"/>
              <a:t>EndpointRoutingMiddleware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527580" y="4552568"/>
            <a:ext cx="3362325" cy="910888"/>
          </a:xfrm>
          <a:prstGeom prst="wedgeRoundRectCallout">
            <a:avLst>
              <a:gd name="adj1" fmla="val -88453"/>
              <a:gd name="adj2" fmla="val 1451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Просто подбираем подходящий обработчик, оборачиваем его в </a:t>
            </a:r>
            <a:r>
              <a:rPr lang="en-US" sz="1400" dirty="0" smtClean="0"/>
              <a:t>Endpoint</a:t>
            </a:r>
            <a:r>
              <a:rPr lang="ru-RU" sz="1400" dirty="0" smtClean="0"/>
              <a:t> и устанавливаем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207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Endpoint Middleware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07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RouteEndpoint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IEndpointRouteBuilder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1" y="1884139"/>
            <a:ext cx="7200900" cy="489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8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Варианты использования</a:t>
            </a:r>
            <a:br>
              <a:rPr lang="ru-RU" dirty="0" smtClean="0"/>
            </a:br>
            <a:r>
              <a:rPr lang="en-US" dirty="0" err="1" smtClean="0"/>
              <a:t>IEndpointRouteBuilder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6558" y="2505199"/>
            <a:ext cx="5876930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AddControllers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AddApplicationPart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Assembly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MapDefaultControllerRoute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IEndpointRouteBuilder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DataSources.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DefaultEndpointDataSource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RouteEndpoint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RoutePatternFactory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/f"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0,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Скругленная прямоугольная выноска 3"/>
          <p:cNvSpPr/>
          <p:nvPr/>
        </p:nvSpPr>
        <p:spPr>
          <a:xfrm>
            <a:off x="6964138" y="2633540"/>
            <a:ext cx="4448606" cy="787297"/>
          </a:xfrm>
          <a:prstGeom prst="wedgeRoundRectCallout">
            <a:avLst>
              <a:gd name="adj1" fmla="val -76975"/>
              <a:gd name="adj2" fmla="val -26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Регистрируем контроллеры, как сервисы.</a:t>
            </a:r>
          </a:p>
          <a:p>
            <a:pPr algn="ctr"/>
            <a:r>
              <a:rPr lang="en-US" sz="1400" dirty="0" err="1" smtClean="0"/>
              <a:t>AddApplicationPart</a:t>
            </a:r>
            <a:r>
              <a:rPr lang="ru-RU" sz="1400" dirty="0" smtClean="0"/>
              <a:t> нужна чтобы указать дополнительные сборки с контроллерами (и в тестах)</a:t>
            </a:r>
            <a:endParaRPr lang="ru-RU" sz="1400" dirty="0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6964138" y="3703062"/>
            <a:ext cx="4448606" cy="517874"/>
          </a:xfrm>
          <a:prstGeom prst="wedgeRoundRectCallout">
            <a:avLst>
              <a:gd name="adj1" fmla="val -119920"/>
              <a:gd name="adj2" fmla="val -3788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Добавляем </a:t>
            </a:r>
            <a:r>
              <a:rPr lang="ru-RU" sz="1400" dirty="0" err="1" smtClean="0"/>
              <a:t>роутинг</a:t>
            </a:r>
            <a:r>
              <a:rPr lang="ru-RU" sz="1400" dirty="0" smtClean="0"/>
              <a:t> вида </a:t>
            </a:r>
            <a:r>
              <a:rPr lang="en-US" sz="1400" dirty="0" smtClean="0"/>
              <a:t>"{</a:t>
            </a:r>
            <a:r>
              <a:rPr lang="en-US" sz="1400" dirty="0"/>
              <a:t>controller=Home}/{action=Index}/{id?}"</a:t>
            </a:r>
            <a:r>
              <a:rPr lang="ru-RU" sz="1400" dirty="0" smtClean="0"/>
              <a:t>   </a:t>
            </a:r>
            <a:endParaRPr lang="ru-RU" sz="14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49936" y="528284"/>
            <a:ext cx="4262705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964138" y="4482194"/>
            <a:ext cx="4448606" cy="517874"/>
          </a:xfrm>
          <a:prstGeom prst="wedgeRoundRectCallout">
            <a:avLst>
              <a:gd name="adj1" fmla="val -65413"/>
              <a:gd name="adj2" fmla="val -7414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Прямой </a:t>
            </a:r>
            <a:r>
              <a:rPr lang="ru-RU" sz="1400" dirty="0" err="1" smtClean="0"/>
              <a:t>маппинг</a:t>
            </a:r>
            <a:endParaRPr lang="ru-RU" sz="1400" dirty="0"/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7021288" y="5412923"/>
            <a:ext cx="4448606" cy="517874"/>
          </a:xfrm>
          <a:prstGeom prst="wedgeRoundRectCallout">
            <a:avLst>
              <a:gd name="adj1" fmla="val -66514"/>
              <a:gd name="adj2" fmla="val -3472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Ручное добавление </a:t>
            </a:r>
            <a:r>
              <a:rPr lang="en-US" sz="1400" dirty="0" err="1" smtClean="0"/>
              <a:t>RouteEndpoint</a:t>
            </a:r>
            <a:r>
              <a:rPr lang="en-US" sz="1400" dirty="0" smtClean="0"/>
              <a:t> </a:t>
            </a:r>
            <a:r>
              <a:rPr lang="ru-RU" sz="1400" dirty="0" smtClean="0"/>
              <a:t>с маршрутом </a:t>
            </a:r>
            <a:r>
              <a:rPr lang="en-US" sz="1400" dirty="0" smtClean="0"/>
              <a:t>“</a:t>
            </a:r>
            <a:r>
              <a:rPr lang="en-US" sz="1400" dirty="0" err="1" smtClean="0"/>
              <a:t>api</a:t>
            </a:r>
            <a:r>
              <a:rPr lang="en-US" sz="1400" dirty="0" smtClean="0"/>
              <a:t>/f”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2339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EndpointRouteBuilder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112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Шаблоны: общий синтаксис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2662357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/category/{id}/details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27546" y="2652517"/>
            <a:ext cx="5121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/{controller}/{action=Index}/{id?}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4567" y="4662609"/>
            <a:ext cx="52629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/category/{</a:t>
            </a:r>
            <a:r>
              <a:rPr lang="en-US" sz="2000" b="1" dirty="0" err="1">
                <a:latin typeface="Consolas" panose="020B0609020204030204" pitchFamily="49" charset="0"/>
              </a:rPr>
              <a:t>id:required:guid</a:t>
            </a:r>
            <a:r>
              <a:rPr lang="en-US" sz="2000" b="1" dirty="0">
                <a:latin typeface="Consolas" panose="020B0609020204030204" pitchFamily="49" charset="0"/>
              </a:rPr>
              <a:t>}/details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05754" y="1587412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Сегменты</a:t>
            </a:r>
            <a:endParaRPr lang="ru-RU" sz="1400" dirty="0"/>
          </a:p>
        </p:txBody>
      </p:sp>
      <p:sp>
        <p:nvSpPr>
          <p:cNvPr id="16" name="Левая фигурная скобка 15"/>
          <p:cNvSpPr/>
          <p:nvPr/>
        </p:nvSpPr>
        <p:spPr>
          <a:xfrm rot="5400000">
            <a:off x="1521873" y="2018565"/>
            <a:ext cx="147537" cy="102022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Левая фигурная скобка 16"/>
          <p:cNvSpPr/>
          <p:nvPr/>
        </p:nvSpPr>
        <p:spPr>
          <a:xfrm rot="5400000">
            <a:off x="2492008" y="2286585"/>
            <a:ext cx="155448" cy="476273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Левая фигурная скобка 17"/>
          <p:cNvSpPr/>
          <p:nvPr/>
        </p:nvSpPr>
        <p:spPr>
          <a:xfrm rot="5400000">
            <a:off x="3445790" y="2066174"/>
            <a:ext cx="124191" cy="94835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1006703" y="209822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Литерал</a:t>
            </a:r>
            <a:endParaRPr lang="ru-RU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260441" y="207655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Литерал</a:t>
            </a:r>
            <a:endParaRPr lang="ru-RU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2088794" y="2061692"/>
            <a:ext cx="938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Параметр</a:t>
            </a:r>
            <a:endParaRPr lang="ru-RU" sz="1400" dirty="0"/>
          </a:p>
        </p:txBody>
      </p:sp>
      <p:sp>
        <p:nvSpPr>
          <p:cNvPr id="23" name="Левая фигурная скобка 22"/>
          <p:cNvSpPr/>
          <p:nvPr/>
        </p:nvSpPr>
        <p:spPr>
          <a:xfrm rot="5400000">
            <a:off x="8437820" y="1665322"/>
            <a:ext cx="160770" cy="166454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7118561" y="1692360"/>
            <a:ext cx="2565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Параметр со значением по умолчанию</a:t>
            </a:r>
            <a:endParaRPr lang="ru-RU" sz="1400" dirty="0"/>
          </a:p>
        </p:txBody>
      </p:sp>
      <p:sp>
        <p:nvSpPr>
          <p:cNvPr id="28" name="Левая фигурная скобка 27"/>
          <p:cNvSpPr/>
          <p:nvPr/>
        </p:nvSpPr>
        <p:spPr>
          <a:xfrm rot="5400000">
            <a:off x="2977943" y="3546252"/>
            <a:ext cx="119277" cy="219687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1487478" y="3873982"/>
            <a:ext cx="33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Параметр с ограничениями «об</a:t>
            </a:r>
            <a:r>
              <a:rPr lang="ru-RU" sz="1400" dirty="0"/>
              <a:t>я</a:t>
            </a:r>
            <a:r>
              <a:rPr lang="ru-RU" sz="1400" dirty="0" smtClean="0"/>
              <a:t>зательный» и </a:t>
            </a:r>
            <a:r>
              <a:rPr lang="en-US" sz="1400" dirty="0" err="1" smtClean="0"/>
              <a:t>Guid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457748" y="6139385"/>
            <a:ext cx="45576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 product</a:t>
            </a:r>
            <a:r>
              <a:rPr lang="en-US" sz="2000" b="1" dirty="0">
                <a:latin typeface="Consolas" panose="020B0609020204030204" pitchFamily="49" charset="0"/>
              </a:rPr>
              <a:t>/{</a:t>
            </a:r>
            <a:r>
              <a:rPr lang="en-US" sz="2000" b="1" dirty="0" err="1">
                <a:latin typeface="Consolas" panose="020B0609020204030204" pitchFamily="49" charset="0"/>
              </a:rPr>
              <a:t>id:range</a:t>
            </a:r>
            <a:r>
              <a:rPr lang="en-US" sz="2000" b="1" dirty="0">
                <a:latin typeface="Consolas" panose="020B0609020204030204" pitchFamily="49" charset="0"/>
              </a:rPr>
              <a:t>(100, 60000)}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31" name="Левая фигурная скобка 30"/>
          <p:cNvSpPr/>
          <p:nvPr/>
        </p:nvSpPr>
        <p:spPr>
          <a:xfrm rot="5400000">
            <a:off x="3138581" y="4699311"/>
            <a:ext cx="171761" cy="2793398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1531271" y="5497851"/>
            <a:ext cx="3386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Параметр с ограничением на диапазон</a:t>
            </a:r>
            <a:endParaRPr lang="ru-RU" sz="1400" dirty="0"/>
          </a:p>
        </p:txBody>
      </p:sp>
      <p:sp>
        <p:nvSpPr>
          <p:cNvPr id="33" name="Левая фигурная скобка 32"/>
          <p:cNvSpPr/>
          <p:nvPr/>
        </p:nvSpPr>
        <p:spPr>
          <a:xfrm rot="5400000">
            <a:off x="9889510" y="2246745"/>
            <a:ext cx="155450" cy="55595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9236181" y="2001259"/>
            <a:ext cx="256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Опциональный параметр</a:t>
            </a:r>
            <a:endParaRPr lang="ru-RU" sz="1400" dirty="0"/>
          </a:p>
        </p:txBody>
      </p:sp>
      <p:sp>
        <p:nvSpPr>
          <p:cNvPr id="36" name="Левая фигурная скобка 35"/>
          <p:cNvSpPr/>
          <p:nvPr/>
        </p:nvSpPr>
        <p:spPr>
          <a:xfrm rot="5400000">
            <a:off x="2507605" y="522625"/>
            <a:ext cx="151821" cy="299597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Прямоугольник 36"/>
          <p:cNvSpPr/>
          <p:nvPr/>
        </p:nvSpPr>
        <p:spPr>
          <a:xfrm>
            <a:off x="7524810" y="5116512"/>
            <a:ext cx="21595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</a:rPr>
              <a:t>image/{**slug}</a:t>
            </a:r>
            <a:endParaRPr lang="ru-RU" sz="2000" b="1" dirty="0">
              <a:latin typeface="Consolas" panose="020B0609020204030204" pitchFamily="49" charset="0"/>
            </a:endParaRPr>
          </a:p>
        </p:txBody>
      </p:sp>
      <p:sp>
        <p:nvSpPr>
          <p:cNvPr id="38" name="Левая фигурная скобка 37"/>
          <p:cNvSpPr/>
          <p:nvPr/>
        </p:nvSpPr>
        <p:spPr>
          <a:xfrm rot="5400000">
            <a:off x="8953226" y="4575903"/>
            <a:ext cx="157779" cy="1045381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/>
          <p:cNvSpPr txBox="1"/>
          <p:nvPr/>
        </p:nvSpPr>
        <p:spPr>
          <a:xfrm>
            <a:off x="7524810" y="4327885"/>
            <a:ext cx="33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Параметр</a:t>
            </a:r>
            <a:r>
              <a:rPr lang="en-US" sz="1400" dirty="0" smtClean="0"/>
              <a:t> </a:t>
            </a:r>
            <a:r>
              <a:rPr lang="ru-RU" sz="1400" dirty="0" smtClean="0"/>
              <a:t>вида </a:t>
            </a:r>
            <a:r>
              <a:rPr lang="en-US" sz="1400" b="1" dirty="0" smtClean="0"/>
              <a:t>catch-all</a:t>
            </a:r>
            <a:r>
              <a:rPr lang="ru-RU" sz="1400" b="1" dirty="0" smtClean="0"/>
              <a:t>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r>
              <a:rPr lang="ru-RU" sz="1400" dirty="0" smtClean="0"/>
              <a:t>Захватывает всё после </a:t>
            </a:r>
            <a:r>
              <a:rPr lang="en-US" sz="1400" b="1" dirty="0" smtClean="0"/>
              <a:t>image/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12710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2" grpId="0"/>
      <p:bldP spid="16" grpId="0" animBg="1"/>
      <p:bldP spid="17" grpId="0" animBg="1"/>
      <p:bldP spid="18" grpId="0" animBg="1"/>
      <p:bldP spid="19" grpId="0"/>
      <p:bldP spid="20" grpId="0"/>
      <p:bldP spid="21" grpId="0"/>
      <p:bldP spid="23" grpId="0" animBg="1"/>
      <p:bldP spid="24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6" grpId="0" animBg="1"/>
      <p:bldP spid="37" grpId="0"/>
      <p:bldP spid="38" grpId="0" animBg="1"/>
      <p:bldP spid="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шаблонов (</a:t>
            </a:r>
            <a:r>
              <a:rPr lang="en-US" dirty="0" smtClean="0"/>
              <a:t>Templates/Patterns)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8" y="2654250"/>
            <a:ext cx="5322122" cy="323527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019387" y="1884564"/>
            <a:ext cx="395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Microsoft.AspNetCore.Routing.Template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593" y="2476039"/>
            <a:ext cx="5384220" cy="359169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464722" y="1884564"/>
            <a:ext cx="38890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Microsoft.AspNetCore.Routing.Patterns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62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 </a:t>
            </a:r>
            <a:r>
              <a:rPr lang="ru-RU" dirty="0"/>
              <a:t>и </a:t>
            </a:r>
            <a:r>
              <a:rPr lang="en-US" dirty="0"/>
              <a:t>Minimal APIs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Сервис и клиент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3065" y="1842481"/>
            <a:ext cx="6942926" cy="418576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TemplateParser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}/{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ru-RU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TemplateMatcher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RouteValueDictionary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@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}));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.Request.Headers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RouteValueDictionary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TryGetValue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"XXX"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&amp;&amp;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matcher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TryMatch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PathString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controllerName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+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]?.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??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Обработка </a:t>
            </a:r>
            <a:r>
              <a:rPr kumimoji="0" lang="en-US" altLang="ru-RU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743394" y="1690688"/>
            <a:ext cx="3072090" cy="570731"/>
          </a:xfrm>
          <a:prstGeom prst="wedgeRoundRectCallout">
            <a:avLst>
              <a:gd name="adj1" fmla="val -96498"/>
              <a:gd name="adj2" fmla="val 599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Шаблон с извлечением имени класса и метода 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743394" y="2526430"/>
            <a:ext cx="3072090" cy="570731"/>
          </a:xfrm>
          <a:prstGeom prst="wedgeRoundRectCallout">
            <a:avLst>
              <a:gd name="adj1" fmla="val -126263"/>
              <a:gd name="adj2" fmla="val -5258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err="1" smtClean="0"/>
              <a:t>Сопоставитель</a:t>
            </a:r>
            <a:r>
              <a:rPr lang="ru-RU" sz="1400" dirty="0" smtClean="0"/>
              <a:t>, со значениями по умолчанию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743394" y="3403498"/>
            <a:ext cx="3072090" cy="570731"/>
          </a:xfrm>
          <a:prstGeom prst="wedgeRoundRectCallout">
            <a:avLst>
              <a:gd name="adj1" fmla="val -149306"/>
              <a:gd name="adj2" fmla="val 943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Коллекция значений параметров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7743394" y="4740685"/>
            <a:ext cx="3072090" cy="570731"/>
          </a:xfrm>
          <a:prstGeom prst="wedgeRoundRectCallout">
            <a:avLst>
              <a:gd name="adj1" fmla="val -64172"/>
              <a:gd name="adj2" fmla="val -262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Обработка извлеченных значений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6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 templates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94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ограничения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6817178" y="1825625"/>
            <a:ext cx="4536621" cy="3644446"/>
          </a:xfrm>
        </p:spPr>
        <p:txBody>
          <a:bodyPr/>
          <a:lstStyle/>
          <a:p>
            <a:r>
              <a:rPr lang="ru-RU" dirty="0" smtClean="0"/>
              <a:t>Не использовать для </a:t>
            </a:r>
            <a:r>
              <a:rPr lang="ru-RU" dirty="0" err="1" smtClean="0"/>
              <a:t>валидации</a:t>
            </a:r>
            <a:r>
              <a:rPr lang="ru-RU" dirty="0" smtClean="0"/>
              <a:t>!!!</a:t>
            </a:r>
          </a:p>
          <a:p>
            <a:r>
              <a:rPr lang="ru-RU" dirty="0" smtClean="0"/>
              <a:t>Использовать для</a:t>
            </a:r>
            <a:endParaRPr lang="en-US" dirty="0" smtClean="0"/>
          </a:p>
          <a:p>
            <a:pPr lvl="1"/>
            <a:r>
              <a:rPr lang="ru-RU" dirty="0" smtClean="0"/>
              <a:t>проверки структуры </a:t>
            </a:r>
            <a:r>
              <a:rPr lang="en-US" dirty="0" smtClean="0"/>
              <a:t>URL</a:t>
            </a:r>
          </a:p>
          <a:p>
            <a:pPr lvl="1"/>
            <a:r>
              <a:rPr lang="ru-RU" dirty="0" smtClean="0"/>
              <a:t>выбора из</a:t>
            </a:r>
            <a:r>
              <a:rPr lang="en-US" dirty="0" smtClean="0"/>
              <a:t> </a:t>
            </a:r>
            <a:r>
              <a:rPr lang="ru-RU" dirty="0" smtClean="0"/>
              <a:t>вариантов маршрутов: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/category/{</a:t>
            </a:r>
            <a:r>
              <a:rPr lang="en-US" dirty="0" err="1" smtClean="0">
                <a:latin typeface="Consolas" panose="020B0609020204030204" pitchFamily="49" charset="0"/>
              </a:rPr>
              <a:t>id:long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/category/{</a:t>
            </a:r>
            <a:r>
              <a:rPr lang="en-US" dirty="0" err="1">
                <a:latin typeface="Consolas" panose="020B0609020204030204" pitchFamily="49" charset="0"/>
              </a:rPr>
              <a:t>id:guid</a:t>
            </a:r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78424" y="5976007"/>
            <a:ext cx="11159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learn.microsoft.com/en-us/aspnet/core/fundamentals/routing?view=aspnetcore-9.0#route-constraints</a:t>
            </a:r>
            <a:r>
              <a:rPr lang="ru-RU" dirty="0" smtClean="0"/>
              <a:t> </a:t>
            </a:r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11870"/>
              </p:ext>
            </p:extLst>
          </p:nvPr>
        </p:nvGraphicFramePr>
        <p:xfrm>
          <a:off x="838200" y="2074441"/>
          <a:ext cx="5575301" cy="30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763">
                  <a:extLst>
                    <a:ext uri="{9D8B030D-6E8A-4147-A177-3AD203B41FA5}">
                      <a16:colId xmlns:a16="http://schemas.microsoft.com/office/drawing/2014/main" val="2693712988"/>
                    </a:ext>
                  </a:extLst>
                </a:gridCol>
                <a:gridCol w="2151063">
                  <a:extLst>
                    <a:ext uri="{9D8B030D-6E8A-4147-A177-3AD203B41FA5}">
                      <a16:colId xmlns:a16="http://schemas.microsoft.com/office/drawing/2014/main" val="2646198838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403326160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long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smtClean="0">
                          <a:effectLst/>
                          <a:latin typeface="Consolas" panose="020B0609020204030204" pitchFamily="49" charset="0"/>
                        </a:rPr>
                        <a:t>range(</a:t>
                      </a:r>
                      <a:r>
                        <a:rPr lang="en-US" sz="1800" u="none" strike="noStrike" dirty="0" err="1" smtClean="0">
                          <a:effectLst/>
                          <a:latin typeface="Consolas" panose="020B0609020204030204" pitchFamily="49" charset="0"/>
                        </a:rPr>
                        <a:t>min,max</a:t>
                      </a:r>
                      <a:r>
                        <a:rPr lang="en-US" sz="1800" u="none" strike="noStrike" dirty="0" smtClean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3041613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bool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minlength</a:t>
                      </a:r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(value)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smtClean="0">
                          <a:effectLst/>
                          <a:latin typeface="Consolas" panose="020B0609020204030204" pitchFamily="49" charset="0"/>
                        </a:rPr>
                        <a:t>alpha</a:t>
                      </a:r>
                      <a:endParaRPr lang="en-US" sz="1800" b="0" i="0" u="none" strike="noStrike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8217896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datetime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maxlength</a:t>
                      </a:r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(value)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smtClean="0">
                          <a:effectLst/>
                          <a:latin typeface="Consolas" panose="020B0609020204030204" pitchFamily="49" charset="0"/>
                        </a:rPr>
                        <a:t>regex(expression)</a:t>
                      </a:r>
                      <a:endParaRPr lang="en-US" sz="1800" b="0" i="0" u="none" strike="noStrike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4848732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decimal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length(length)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smtClean="0">
                          <a:effectLst/>
                          <a:latin typeface="Consolas" panose="020B0609020204030204" pitchFamily="49" charset="0"/>
                        </a:rPr>
                        <a:t>required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24573854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double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length(</a:t>
                      </a:r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min,max</a:t>
                      </a:r>
                      <a:r>
                        <a:rPr lang="en-US" sz="1800" u="none" strike="noStrike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3502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endParaRPr lang="en-US" sz="1800" b="0" i="0" u="none" strike="noStrike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  <a:latin typeface="Consolas" panose="020B0609020204030204" pitchFamily="49" charset="0"/>
                        </a:rPr>
                        <a:t>min(value)</a:t>
                      </a:r>
                      <a:endParaRPr lang="en-US" sz="1800" b="0" i="0" u="none" strike="noStrike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7840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err="1">
                          <a:effectLst/>
                          <a:latin typeface="Consolas" panose="020B0609020204030204" pitchFamily="49" charset="0"/>
                        </a:rPr>
                        <a:t>guid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 dirty="0" smtClean="0">
                          <a:effectLst/>
                          <a:latin typeface="Consolas" panose="020B0609020204030204" pitchFamily="49" charset="0"/>
                        </a:rPr>
                        <a:t>max(value)</a:t>
                      </a:r>
                      <a:endParaRPr lang="en-US" sz="1800" b="0" i="0" u="none" strike="noStrike" dirty="0">
                        <a:solidFill>
                          <a:srgbClr val="161616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endParaRPr lang="ru-RU" sz="1800" u="none" strike="noStrike" kern="1200" dirty="0">
                        <a:solidFill>
                          <a:schemeClr val="dk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6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14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и </a:t>
            </a:r>
            <a:r>
              <a:rPr lang="ru-RU" dirty="0" err="1" smtClean="0"/>
              <a:t>биндинг</a:t>
            </a:r>
            <a:endParaRPr lang="ru-RU" dirty="0"/>
          </a:p>
        </p:txBody>
      </p:sp>
      <p:sp>
        <p:nvSpPr>
          <p:cNvPr id="3" name="Folded Corner 5"/>
          <p:cNvSpPr/>
          <p:nvPr/>
        </p:nvSpPr>
        <p:spPr>
          <a:xfrm>
            <a:off x="838200" y="2988656"/>
            <a:ext cx="2777979" cy="946376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PUT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/people/2712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name=</a:t>
            </a:r>
            <a:r>
              <a:rPr lang="en-US" sz="12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Djou&amp;age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=45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lded Corner 5"/>
          <p:cNvSpPr/>
          <p:nvPr/>
        </p:nvSpPr>
        <p:spPr>
          <a:xfrm>
            <a:off x="838200" y="4980895"/>
            <a:ext cx="3259673" cy="962705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 anchor="t">
            <a:noAutofit/>
          </a:bodyPr>
          <a:lstStyle/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POST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/categories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HTTP/1.1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Host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www.example.com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{ title: “Gifts”, </a:t>
            </a:r>
            <a:r>
              <a:rPr lang="en-US" sz="12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isHidden</a:t>
            </a:r>
            <a:r>
              <a:rPr lang="en-US" sz="12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: False }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642874" y="2522308"/>
            <a:ext cx="3993401" cy="17081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MapPut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people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FromForm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FromForm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age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>
                <a:solidFill>
                  <a:srgbClr val="1F377F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1500" dirty="0" smtClean="0">
                <a:solidFill>
                  <a:srgbClr val="1F377F"/>
                </a:solidFill>
                <a:latin typeface="Consolas" panose="020B0609020204030204" pitchFamily="49" charset="0"/>
              </a:rPr>
              <a:t>   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642874" y="4881728"/>
            <a:ext cx="5791970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MapPost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(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FromBody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endParaRPr kumimoji="0" lang="en-US" altLang="ru-RU" sz="1500" b="0" i="0" u="none" strike="noStrike" cap="none" normalizeH="0" baseline="0" dirty="0" smtClean="0">
              <a:ln>
                <a:noFill/>
              </a:ln>
              <a:solidFill>
                <a:srgbClr val="1F377F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500" dirty="0" smtClean="0">
                <a:solidFill>
                  <a:srgbClr val="1F377F"/>
                </a:solidFill>
                <a:latin typeface="Consolas" panose="020B0609020204030204" pitchFamily="49" charset="0"/>
              </a:rPr>
              <a:t>   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=&gt;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.IsHidden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36023" y="1690688"/>
            <a:ext cx="6320961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RequestDelegate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Стрелка вправо 7"/>
          <p:cNvSpPr/>
          <p:nvPr/>
        </p:nvSpPr>
        <p:spPr>
          <a:xfrm>
            <a:off x="4259938" y="327009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>
            <a:off x="4381169" y="52456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28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RequestDelegateFactory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29" y="1869185"/>
            <a:ext cx="6994773" cy="407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7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RequestDelegateFactory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2726" y="3351062"/>
            <a:ext cx="6046848" cy="323165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controllers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controllerName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.OrdinalIgnoreCase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controller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creationResult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RequestDelegateFactory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GetRequiredService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.DeclaringType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RequestDelegateFactoryOptions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13376" y="1690688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/{class}/{method}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7376816" y="3150640"/>
            <a:ext cx="4357450" cy="570731"/>
          </a:xfrm>
          <a:prstGeom prst="wedgeRoundRectCallout">
            <a:avLst>
              <a:gd name="adj1" fmla="val -116745"/>
              <a:gd name="adj2" fmla="val 3593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Получаем все потенциальные классы (в нашем случае, зарегистрированные в </a:t>
            </a:r>
            <a:r>
              <a:rPr lang="en-US" sz="1400" dirty="0" smtClean="0"/>
              <a:t>DI</a:t>
            </a:r>
            <a:r>
              <a:rPr lang="ru-RU" sz="1400" dirty="0" smtClean="0"/>
              <a:t>, как </a:t>
            </a:r>
            <a:r>
              <a:rPr lang="en-US" sz="1400" dirty="0" err="1" smtClean="0"/>
              <a:t>ControllerBase</a:t>
            </a:r>
            <a:r>
              <a:rPr lang="ru-RU" sz="1400" dirty="0" smtClean="0"/>
              <a:t>) </a:t>
            </a:r>
            <a:endParaRPr lang="ru-RU" sz="14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7376816" y="4017336"/>
            <a:ext cx="3955798" cy="332675"/>
          </a:xfrm>
          <a:prstGeom prst="wedgeRoundRectCallout">
            <a:avLst>
              <a:gd name="adj1" fmla="val -100517"/>
              <a:gd name="adj2" fmla="val 90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Ищем по имени нужный класс </a:t>
            </a:r>
            <a:endParaRPr lang="ru-RU" sz="14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7376816" y="4634214"/>
            <a:ext cx="3955798" cy="332675"/>
          </a:xfrm>
          <a:prstGeom prst="wedgeRoundRectCallout">
            <a:avLst>
              <a:gd name="adj1" fmla="val -97709"/>
              <a:gd name="adj2" fmla="val -115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/>
              <a:t>Нужный метод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904880" y="923484"/>
            <a:ext cx="3724096" cy="161582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Api2Controller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FromHeader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FromHeader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Three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FromHeader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13376" y="2169979"/>
            <a:ext cx="1324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/Api2/One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7376816" y="5360606"/>
            <a:ext cx="3955798" cy="1134198"/>
          </a:xfrm>
          <a:prstGeom prst="wedgeRoundRectCallout">
            <a:avLst>
              <a:gd name="adj1" fmla="val -97709"/>
              <a:gd name="adj2" fmla="val -11517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Просим для полученного </a:t>
            </a:r>
            <a:r>
              <a:rPr lang="en-US" sz="1400" dirty="0" err="1" smtClean="0"/>
              <a:t>MethodInfo</a:t>
            </a:r>
            <a:r>
              <a:rPr lang="en-US" sz="1400" dirty="0" smtClean="0"/>
              <a:t> </a:t>
            </a:r>
            <a:r>
              <a:rPr lang="ru-RU" sz="1400" dirty="0" smtClean="0"/>
              <a:t>сгенерировать </a:t>
            </a:r>
            <a:r>
              <a:rPr lang="en-US" sz="1400" dirty="0" err="1" smtClean="0"/>
              <a:t>RequestDelegate</a:t>
            </a:r>
            <a:r>
              <a:rPr lang="ru-RU" sz="1400" dirty="0" smtClean="0"/>
              <a:t>.</a:t>
            </a:r>
            <a:br>
              <a:rPr lang="ru-RU" sz="1400" dirty="0" smtClean="0"/>
            </a:br>
            <a:r>
              <a:rPr lang="ru-RU" sz="1400" dirty="0" smtClean="0"/>
              <a:t>При этом, т.к. этот делегат будем вызывать не мы, а наш метод не статический, мы передаем </a:t>
            </a:r>
            <a:r>
              <a:rPr lang="ru-RU" sz="1400" dirty="0" err="1" smtClean="0"/>
              <a:t>спопсоб</a:t>
            </a:r>
            <a:r>
              <a:rPr lang="ru-RU" sz="1400" dirty="0" smtClean="0"/>
              <a:t> создания экземпляра класса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941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0" grpId="0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RequestDelegateFactory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481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Атрибуты для </a:t>
            </a:r>
            <a:r>
              <a:rPr lang="ru-RU" dirty="0" err="1" smtClean="0"/>
              <a:t>биндинга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795"/>
              </p:ext>
            </p:extLst>
          </p:nvPr>
        </p:nvGraphicFramePr>
        <p:xfrm>
          <a:off x="544585" y="1690688"/>
          <a:ext cx="6497922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984">
                  <a:extLst>
                    <a:ext uri="{9D8B030D-6E8A-4147-A177-3AD203B41FA5}">
                      <a16:colId xmlns:a16="http://schemas.microsoft.com/office/drawing/2014/main" val="2373029374"/>
                    </a:ext>
                  </a:extLst>
                </a:gridCol>
                <a:gridCol w="4847938">
                  <a:extLst>
                    <a:ext uri="{9D8B030D-6E8A-4147-A177-3AD203B41FA5}">
                      <a16:colId xmlns:a16="http://schemas.microsoft.com/office/drawing/2014/main" val="1771545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Атрибут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Что означает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51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</a:t>
                      </a:r>
                      <a:r>
                        <a:rPr lang="en-US" b="1" dirty="0" err="1" smtClean="0"/>
                        <a:t>FromRoute</a:t>
                      </a:r>
                      <a:r>
                        <a:rPr lang="en-US" b="1" dirty="0" smtClean="0"/>
                        <a:t>]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Параметры из маршрута (вида </a:t>
                      </a:r>
                      <a:r>
                        <a:rPr lang="en-US" dirty="0" smtClean="0"/>
                        <a:t>/categories/{id})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</a:t>
                      </a:r>
                      <a:r>
                        <a:rPr lang="en-US" b="1" dirty="0" err="1" smtClean="0"/>
                        <a:t>FromQuery</a:t>
                      </a:r>
                      <a:r>
                        <a:rPr lang="en-US" b="1" dirty="0" smtClean="0"/>
                        <a:t>]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</a:t>
                      </a:r>
                      <a:r>
                        <a:rPr lang="ru-RU" baseline="0" dirty="0" smtClean="0"/>
                        <a:t> строки запроса (</a:t>
                      </a:r>
                      <a:r>
                        <a:rPr lang="en-US" baseline="0" dirty="0" smtClean="0"/>
                        <a:t>/</a:t>
                      </a:r>
                      <a:r>
                        <a:rPr lang="en-US" baseline="0" dirty="0" err="1" smtClean="0"/>
                        <a:t>products?skip</a:t>
                      </a:r>
                      <a:r>
                        <a:rPr lang="en-US" baseline="0" dirty="0" smtClean="0"/>
                        <a:t>=4)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</a:t>
                      </a:r>
                      <a:r>
                        <a:rPr lang="en-US" b="1" dirty="0" err="1" smtClean="0"/>
                        <a:t>FromHeader</a:t>
                      </a:r>
                      <a:r>
                        <a:rPr lang="en-US" b="1" dirty="0" smtClean="0"/>
                        <a:t>]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Из</a:t>
                      </a:r>
                      <a:r>
                        <a:rPr lang="ru-RU" baseline="0" dirty="0" smtClean="0"/>
                        <a:t> заголовка запроса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</a:t>
                      </a:r>
                      <a:r>
                        <a:rPr lang="en-US" b="1" dirty="0" err="1" smtClean="0"/>
                        <a:t>FromBody</a:t>
                      </a:r>
                      <a:r>
                        <a:rPr lang="en-US" b="1" dirty="0" smtClean="0"/>
                        <a:t>]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Всё тело запроса</a:t>
                      </a:r>
                      <a:r>
                        <a:rPr lang="ru-RU" baseline="0" dirty="0" smtClean="0"/>
                        <a:t> – объект в </a:t>
                      </a:r>
                      <a:r>
                        <a:rPr lang="en-US" baseline="0" dirty="0" smtClean="0"/>
                        <a:t>JSON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7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</a:t>
                      </a:r>
                      <a:r>
                        <a:rPr lang="en-US" b="1" dirty="0" err="1" smtClean="0"/>
                        <a:t>FromForm</a:t>
                      </a:r>
                      <a:r>
                        <a:rPr lang="en-US" b="1" dirty="0" smtClean="0"/>
                        <a:t>]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</a:t>
                      </a:r>
                      <a:r>
                        <a:rPr lang="ru-RU" baseline="0" dirty="0" smtClean="0"/>
                        <a:t> теле запроса именованные поля формы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</a:t>
                      </a:r>
                      <a:r>
                        <a:rPr lang="en-US" b="1" dirty="0" err="1" smtClean="0"/>
                        <a:t>FromServices</a:t>
                      </a:r>
                      <a:r>
                        <a:rPr lang="en-US" b="1" dirty="0" smtClean="0"/>
                        <a:t>]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Сервис из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DI-</a:t>
                      </a:r>
                      <a:r>
                        <a:rPr lang="ru-RU" baseline="0" dirty="0" smtClean="0"/>
                        <a:t>контейнера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[</a:t>
                      </a:r>
                      <a:r>
                        <a:rPr lang="en-US" b="1" dirty="0" err="1" smtClean="0"/>
                        <a:t>AsParameters</a:t>
                      </a:r>
                      <a:r>
                        <a:rPr lang="en-US" b="1" dirty="0" smtClean="0"/>
                        <a:t>]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Специальный</a:t>
                      </a:r>
                      <a:r>
                        <a:rPr lang="ru-RU" baseline="0" dirty="0" smtClean="0"/>
                        <a:t> объект, который заменяет набор полей метода-делегата (т.е. вместо набора отдельных параметров нам придет 1 объект, но его поля = те же параметры)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150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838200" y="6003454"/>
            <a:ext cx="92423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learn.microsoft.com/en-us/aspnet/core/fundamentals/minimal-apis/parameter-binding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459910" y="2770787"/>
            <a:ext cx="4602542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FromHeader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"X-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Guid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traceId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100,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 =&gt;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traceId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1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Специальные типы </a:t>
            </a:r>
            <a:r>
              <a:rPr lang="ru-RU" dirty="0" err="1" smtClean="0"/>
              <a:t>биндинга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27556"/>
              </p:ext>
            </p:extLst>
          </p:nvPr>
        </p:nvGraphicFramePr>
        <p:xfrm>
          <a:off x="552975" y="1690688"/>
          <a:ext cx="6509957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206">
                  <a:extLst>
                    <a:ext uri="{9D8B030D-6E8A-4147-A177-3AD203B41FA5}">
                      <a16:colId xmlns:a16="http://schemas.microsoft.com/office/drawing/2014/main" val="2373029374"/>
                    </a:ext>
                  </a:extLst>
                </a:gridCol>
                <a:gridCol w="4480751">
                  <a:extLst>
                    <a:ext uri="{9D8B030D-6E8A-4147-A177-3AD203B41FA5}">
                      <a16:colId xmlns:a16="http://schemas.microsoft.com/office/drawing/2014/main" val="1771545554"/>
                    </a:ext>
                  </a:extLst>
                </a:gridCol>
              </a:tblGrid>
              <a:tr h="316618">
                <a:tc>
                  <a:txBody>
                    <a:bodyPr/>
                    <a:lstStyle/>
                    <a:p>
                      <a:r>
                        <a:rPr lang="ru-RU" dirty="0" smtClean="0"/>
                        <a:t>Тип параметра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Откуда будет взят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51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HttpContext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79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HttpRequest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HttpContext.Request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05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HttpResponse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HttpContext.Response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ClaimsPrincipal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HttpContext.User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67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CancellationToken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HttpContext.RequestAborted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8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IFormCollection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HttpContext.Request.Form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41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IFormFileCollection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HttpContext.Request.Form.Files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671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IFormFile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HttpContext.Request.Form.Files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paramName</a:t>
                      </a:r>
                      <a:r>
                        <a:rPr lang="en-US" dirty="0" smtClean="0"/>
                        <a:t>]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9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Stream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HttpContext.Request.Body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44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PipeReader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HttpContext.Request.BodyReader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40621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845879" y="2299146"/>
            <a:ext cx="3961341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MapPut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IFormFile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=&gt;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.FileName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0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 </a:t>
            </a:r>
            <a:r>
              <a:rPr lang="ru-RU" dirty="0" err="1" smtClean="0"/>
              <a:t>биндинг</a:t>
            </a:r>
            <a:r>
              <a:rPr lang="ru-RU" dirty="0" smtClean="0"/>
              <a:t> (для своих типов)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4350" y="2164341"/>
            <a:ext cx="5537093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PagingParam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PagingParam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BindAsync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100,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.Request.Query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.Request.Query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PagingParam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skip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71600" y="5308185"/>
            <a:ext cx="2733441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products?take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=200&amp;skip=300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products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PagingParam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paging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 =&gt;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paging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00250" y="1506022"/>
            <a:ext cx="114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BindAsync</a:t>
            </a:r>
            <a:endParaRPr lang="ru-RU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653893" y="2072008"/>
            <a:ext cx="5367175" cy="286232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NormaLizedPhone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NotNullWhen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NormaLizedPhone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TryParse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longValue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NormaLizedPhone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longValue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6993" y="1506022"/>
            <a:ext cx="97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TryParse</a:t>
            </a:r>
            <a:endParaRPr 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013239" y="5308186"/>
            <a:ext cx="2648482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phones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/+7(3412)43-56-89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phones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NormaLizedPhone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) =&gt;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.Number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 animBg="1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Controller-based </a:t>
            </a:r>
            <a:r>
              <a:rPr lang="ru-RU" dirty="0" smtClean="0"/>
              <a:t>и </a:t>
            </a:r>
            <a:r>
              <a:rPr lang="en-US" dirty="0" smtClean="0"/>
              <a:t>Minimal APIs</a:t>
            </a:r>
            <a:endParaRPr lang="ru-RU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Controller-based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 smtClean="0"/>
              <a:t>Классы-наследники</a:t>
            </a:r>
          </a:p>
          <a:p>
            <a:pPr lvl="1"/>
            <a:r>
              <a:rPr lang="en-US" dirty="0" err="1" smtClean="0"/>
              <a:t>ControllerBase</a:t>
            </a:r>
            <a:endParaRPr lang="en-US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Web API, </a:t>
            </a:r>
            <a:r>
              <a:rPr lang="en-US" dirty="0" err="1" smtClean="0"/>
              <a:t>.Net</a:t>
            </a:r>
            <a:r>
              <a:rPr lang="en-US" dirty="0" smtClean="0"/>
              <a:t> Core 1+</a:t>
            </a:r>
          </a:p>
          <a:p>
            <a:r>
              <a:rPr lang="ru-RU" dirty="0" smtClean="0"/>
              <a:t>Часть механизмов от </a:t>
            </a:r>
            <a:r>
              <a:rPr lang="en-US" dirty="0" smtClean="0"/>
              <a:t>MVC</a:t>
            </a:r>
          </a:p>
          <a:p>
            <a:pPr lvl="1"/>
            <a:r>
              <a:rPr lang="ru-RU" dirty="0" smtClean="0"/>
              <a:t>модели (</a:t>
            </a:r>
            <a:r>
              <a:rPr lang="ru-RU" dirty="0" err="1" smtClean="0"/>
              <a:t>биндинги</a:t>
            </a:r>
            <a:r>
              <a:rPr lang="ru-RU" dirty="0" smtClean="0"/>
              <a:t> моделей)</a:t>
            </a:r>
          </a:p>
          <a:p>
            <a:pPr lvl="1"/>
            <a:r>
              <a:rPr lang="ru-RU" dirty="0" err="1" smtClean="0"/>
              <a:t>валидации</a:t>
            </a:r>
            <a:endParaRPr lang="ru-RU" dirty="0" smtClean="0"/>
          </a:p>
          <a:p>
            <a:pPr lvl="1"/>
            <a:r>
              <a:rPr lang="ru-RU" dirty="0" smtClean="0"/>
              <a:t>поддержка </a:t>
            </a:r>
            <a:r>
              <a:rPr lang="en-US" dirty="0" smtClean="0"/>
              <a:t>UI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Minimal APIs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 smtClean="0"/>
              <a:t>Делегаты и методы</a:t>
            </a:r>
          </a:p>
          <a:p>
            <a:pPr lvl="1"/>
            <a:r>
              <a:rPr lang="ru-RU" dirty="0" smtClean="0"/>
              <a:t>анонимные (лямбды)</a:t>
            </a:r>
          </a:p>
          <a:p>
            <a:pPr lvl="1"/>
            <a:r>
              <a:rPr lang="ru-RU" dirty="0" smtClean="0"/>
              <a:t>статические </a:t>
            </a:r>
            <a:r>
              <a:rPr lang="en-US" dirty="0" smtClean="0"/>
              <a:t>/ </a:t>
            </a:r>
            <a:r>
              <a:rPr lang="ru-RU" dirty="0" err="1" smtClean="0"/>
              <a:t>экземплярные</a:t>
            </a:r>
            <a:endParaRPr lang="ru-RU" dirty="0" smtClean="0"/>
          </a:p>
          <a:p>
            <a:r>
              <a:rPr lang="en-US" dirty="0" err="1" smtClean="0"/>
              <a:t>.Net</a:t>
            </a:r>
            <a:r>
              <a:rPr lang="en-US" dirty="0" smtClean="0"/>
              <a:t> Core 6.0</a:t>
            </a:r>
          </a:p>
          <a:p>
            <a:r>
              <a:rPr lang="ru-RU" dirty="0" smtClean="0"/>
              <a:t>Базовые </a:t>
            </a:r>
            <a:r>
              <a:rPr lang="en-US" dirty="0" smtClean="0"/>
              <a:t>middleware</a:t>
            </a:r>
            <a:endParaRPr lang="ru-RU" dirty="0" smtClean="0"/>
          </a:p>
          <a:p>
            <a:pPr lvl="1"/>
            <a:r>
              <a:rPr lang="ru-RU" dirty="0" smtClean="0"/>
              <a:t>кэширование</a:t>
            </a:r>
          </a:p>
          <a:p>
            <a:pPr lvl="1"/>
            <a:r>
              <a:rPr lang="ru-RU" dirty="0" smtClean="0"/>
              <a:t>безопасность</a:t>
            </a:r>
          </a:p>
          <a:p>
            <a:pPr lvl="1"/>
            <a:r>
              <a:rPr lang="ru-RU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binding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089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Ответы (</a:t>
            </a:r>
            <a:r>
              <a:rPr lang="en-US" dirty="0" smtClean="0"/>
              <a:t>Results)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5"/>
            <a:ext cx="6010275" cy="387032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Можно вернуть</a:t>
            </a:r>
          </a:p>
          <a:p>
            <a:r>
              <a:rPr lang="ru-RU" dirty="0" smtClean="0"/>
              <a:t>Строку</a:t>
            </a:r>
          </a:p>
          <a:p>
            <a:pPr lvl="1"/>
            <a:r>
              <a:rPr lang="ru-RU" dirty="0" smtClean="0"/>
              <a:t>без дополнительных преобразований</a:t>
            </a:r>
          </a:p>
          <a:p>
            <a:r>
              <a:rPr lang="ru-RU" dirty="0" smtClean="0"/>
              <a:t>Непосредственно тип (простой или объект)</a:t>
            </a:r>
          </a:p>
          <a:p>
            <a:pPr lvl="1"/>
            <a:r>
              <a:rPr lang="ru-RU" dirty="0" err="1" smtClean="0"/>
              <a:t>сериализуется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JSON</a:t>
            </a:r>
            <a:endParaRPr lang="ru-RU" dirty="0" smtClean="0"/>
          </a:p>
          <a:p>
            <a:r>
              <a:rPr lang="ru-RU" dirty="0" smtClean="0"/>
              <a:t>Специальный результат</a:t>
            </a:r>
          </a:p>
          <a:p>
            <a:pPr lvl="1"/>
            <a:r>
              <a:rPr lang="en-US" dirty="0" err="1" smtClean="0"/>
              <a:t>IResult</a:t>
            </a:r>
            <a:endParaRPr lang="en-US" dirty="0" smtClean="0"/>
          </a:p>
          <a:p>
            <a:pPr lvl="1"/>
            <a:r>
              <a:rPr lang="en-US" dirty="0" err="1" smtClean="0"/>
              <a:t>IActionResult</a:t>
            </a:r>
            <a:r>
              <a:rPr lang="en-US" dirty="0" smtClean="0"/>
              <a:t> – </a:t>
            </a:r>
            <a:r>
              <a:rPr lang="ru-RU" dirty="0" smtClean="0"/>
              <a:t>только для контроллеров</a:t>
            </a:r>
            <a:endParaRPr lang="ru-RU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7102928" y="1321356"/>
            <a:ext cx="4687502" cy="870266"/>
            <a:chOff x="7102928" y="1321356"/>
            <a:chExt cx="4687502" cy="870266"/>
          </a:xfrm>
        </p:grpSpPr>
        <p:sp>
          <p:nvSpPr>
            <p:cNvPr id="4" name="Rectangle 1"/>
            <p:cNvSpPr>
              <a:spLocks noChangeArrowheads="1"/>
            </p:cNvSpPr>
            <p:nvPr/>
          </p:nvSpPr>
          <p:spPr bwMode="auto">
            <a:xfrm>
              <a:off x="7102928" y="1729957"/>
              <a:ext cx="4687502" cy="46166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app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MapGet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categories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ToList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323152" y="1321356"/>
              <a:ext cx="2467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Коллекция в виде </a:t>
              </a:r>
              <a:r>
                <a:rPr lang="en-US" dirty="0" smtClean="0"/>
                <a:t>JSON</a:t>
              </a:r>
              <a:endParaRPr lang="ru-RU" dirty="0"/>
            </a:p>
          </p:txBody>
        </p:sp>
      </p:grpSp>
      <p:grpSp>
        <p:nvGrpSpPr>
          <p:cNvPr id="11" name="Группа 10"/>
          <p:cNvGrpSpPr/>
          <p:nvPr/>
        </p:nvGrpSpPr>
        <p:grpSpPr>
          <a:xfrm>
            <a:off x="7691958" y="2601587"/>
            <a:ext cx="4098472" cy="1938992"/>
            <a:chOff x="7691958" y="2820471"/>
            <a:chExt cx="4098472" cy="1938992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7691958" y="3189803"/>
              <a:ext cx="4092787" cy="1569660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app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MapGet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"/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categories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73FF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73FF"/>
                  </a:solidFill>
                  <a:effectLst/>
                  <a:latin typeface="Consolas" panose="020B0609020204030204" pitchFamily="49" charset="0"/>
                </a:rPr>
                <a:t>}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NorthwindContext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=&gt;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var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db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.Categories.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Find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8F08C4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!=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null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?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Results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Ok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1F377F"/>
                  </a:solidFill>
                  <a:effectLst/>
                  <a:latin typeface="Consolas" panose="020B0609020204030204" pitchFamily="49" charset="0"/>
                </a:rPr>
                <a:t>category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        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Results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NotFound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});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990800" y="2820471"/>
              <a:ext cx="3799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Объект в </a:t>
              </a:r>
              <a:r>
                <a:rPr lang="en-US" dirty="0" smtClean="0"/>
                <a:t>JSON</a:t>
              </a:r>
              <a:r>
                <a:rPr lang="ru-RU" dirty="0" smtClean="0"/>
                <a:t> и 200 код или 404 </a:t>
              </a:r>
              <a:r>
                <a:rPr lang="ru-RU" dirty="0"/>
                <a:t>к</a:t>
              </a:r>
              <a:r>
                <a:rPr lang="ru-RU" dirty="0" smtClean="0"/>
                <a:t>од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7691958" y="4843180"/>
            <a:ext cx="4092787" cy="1200329"/>
            <a:chOff x="7691958" y="5388312"/>
            <a:chExt cx="4092787" cy="120032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7691958" y="5757644"/>
              <a:ext cx="4092787" cy="830997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class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ApiController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: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ControllerBase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public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IResult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One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 =&gt;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2B91AF"/>
                  </a:solidFill>
                  <a:effectLst/>
                  <a:latin typeface="Consolas" panose="020B0609020204030204" pitchFamily="49" charset="0"/>
                </a:rPr>
                <a:t>Results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74531F"/>
                  </a:solidFill>
                  <a:effectLst/>
                  <a:latin typeface="Consolas" panose="020B0609020204030204" pitchFamily="49" charset="0"/>
                </a:rPr>
                <a:t>Text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"1"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46679" y="5388312"/>
              <a:ext cx="2333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Results</a:t>
              </a:r>
              <a:r>
                <a:rPr lang="ru-RU" dirty="0" smtClean="0"/>
                <a:t> в контроллере</a:t>
              </a:r>
              <a:endParaRPr lang="ru-RU" dirty="0"/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419100" y="6306721"/>
            <a:ext cx="84391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learn.microsoft.com/en-us/aspnet/core/fundamentals/minimal-apis/responses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0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IResults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99" y="1792288"/>
            <a:ext cx="11507787" cy="46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94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 </a:t>
            </a:r>
            <a:r>
              <a:rPr lang="en-US" dirty="0" err="1" smtClean="0"/>
              <a:t>IResult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08213" y="1876998"/>
            <a:ext cx="5791970" cy="378565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XmlOkHttpResult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internal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XmlOkHttpResult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ExecuteAsync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XmlSerializer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.Response.StatusCode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StatusCodes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.Status200OK;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StringWriter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serializer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Serialize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httpContext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.Response.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writer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364185" y="1876998"/>
            <a:ext cx="4517583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XmlResults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XmlOkHttpResult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XmlOkHttpResult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364185" y="4837249"/>
            <a:ext cx="4687502" cy="120032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XmlResults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</a:t>
            </a:r>
            <a:r>
              <a:rPr lang="en-US" dirty="0" err="1" smtClean="0"/>
              <a:t>IResults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65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32447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Аналог </a:t>
            </a:r>
            <a:r>
              <a:rPr lang="en-US" dirty="0" smtClean="0"/>
              <a:t>middleware</a:t>
            </a:r>
            <a:r>
              <a:rPr lang="ru-RU" dirty="0" smtClean="0"/>
              <a:t>, но вызываемый до и после </a:t>
            </a:r>
            <a:r>
              <a:rPr lang="en-US" dirty="0"/>
              <a:t>e</a:t>
            </a:r>
            <a:r>
              <a:rPr lang="en-US" dirty="0" smtClean="0"/>
              <a:t>ndpoint handler</a:t>
            </a:r>
          </a:p>
          <a:p>
            <a:r>
              <a:rPr lang="ru-RU" dirty="0" smtClean="0"/>
              <a:t>Можно указать для каких </a:t>
            </a:r>
            <a:r>
              <a:rPr lang="en-US" dirty="0" smtClean="0"/>
              <a:t>Endpoints</a:t>
            </a:r>
          </a:p>
          <a:p>
            <a:r>
              <a:rPr lang="ru-RU" dirty="0" smtClean="0"/>
              <a:t>Доступны уже разобранные аргументы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Можно просто описать делегат, а можно – свой тип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12" y="1471612"/>
            <a:ext cx="45243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5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Собственные фильтры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36443" y="2275191"/>
            <a:ext cx="5032147" cy="1785104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AddEndpointFilter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invocationContext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invocationContext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.Arguments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BadRequest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invocationContext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791851" y="2275191"/>
            <a:ext cx="4724370" cy="24622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NoEmptyFilter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IEndpointFilter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EndpointFilterInvocationContext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EndpointFilterDelegate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.Arguments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BadRequest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9353" y="5321907"/>
            <a:ext cx="5416868" cy="9387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"/t"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AddEndpointFilter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NoEmptyFilter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MapControllers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AddEndpointFilter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IEndpointConventionBuilder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NoEmptyFilter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9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Фильтры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19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 для </a:t>
            </a:r>
            <a:r>
              <a:rPr lang="en-US" dirty="0" smtClean="0"/>
              <a:t>Endpoints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40871" y="1532474"/>
            <a:ext cx="5493812" cy="50013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NotNullAndEmpty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IValidationOptionMetadata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IValidationOptionMetadata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AttributeUsage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AttributeTargets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ValidationOptionMetadataAttribute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Attribute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IValidationOptionMetadata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ValidationOptionMetadataAttribute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501918" y="2234668"/>
            <a:ext cx="5032147" cy="76944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WithMetadata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.NotNull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25967" y="4052906"/>
            <a:ext cx="5186035" cy="127727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ValidationOptionMetadata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.NotNullAndEmpty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FromQuery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19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метаданных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12372" y="2023505"/>
            <a:ext cx="5537093" cy="397031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.HttpContext.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GetEndpoint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()!;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validationOptions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.Metadata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OfType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IValidationOptionMetadata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SingleOrDefault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validationOptions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.Arguments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validationOptions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.Option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.NotNull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BadRequest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ValidationOption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.NotNullAndEmpty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IsNullOrEmpty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BadRequest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7401308" y="2570975"/>
            <a:ext cx="4357450" cy="570731"/>
          </a:xfrm>
          <a:prstGeom prst="wedgeRoundRectCallout">
            <a:avLst>
              <a:gd name="adj1" fmla="val -78710"/>
              <a:gd name="adj2" fmla="val -19852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Получаем </a:t>
            </a:r>
            <a:r>
              <a:rPr lang="ru-RU" sz="1400" dirty="0" smtClean="0"/>
              <a:t>по интерфейсу, тогда конкретная реализация не важна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4912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</a:t>
            </a:r>
            <a:r>
              <a:rPr lang="en-US" dirty="0" smtClean="0"/>
              <a:t>API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86449" y="501658"/>
            <a:ext cx="5622052" cy="600164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AddDbContext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MSSQLLocalDB</a:t>
            </a:r>
            <a:r>
              <a:rPr lang="en-US" altLang="ru-RU" sz="12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..."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Bytes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)?.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Picture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[],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MapPut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FromBody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=&gt;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SaveChangesAsync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1878874" y="3398621"/>
            <a:ext cx="3362325" cy="698373"/>
          </a:xfrm>
          <a:prstGeom prst="wedgeRoundRectCallout">
            <a:avLst>
              <a:gd name="adj1" fmla="val 103554"/>
              <a:gd name="adj2" fmla="val -13178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Зависимости через параметры методов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878873" y="1690688"/>
            <a:ext cx="3362325" cy="1108729"/>
          </a:xfrm>
          <a:prstGeom prst="wedgeRoundRectCallout">
            <a:avLst>
              <a:gd name="adj1" fmla="val 71696"/>
              <a:gd name="adj2" fmla="val 2227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 smtClean="0"/>
              <a:t>Указываем: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HTTP </a:t>
            </a:r>
            <a:r>
              <a:rPr lang="ru-RU" sz="1400" dirty="0" smtClean="0"/>
              <a:t>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путь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smtClean="0"/>
              <a:t>обработчик</a:t>
            </a:r>
          </a:p>
        </p:txBody>
      </p:sp>
    </p:spTree>
    <p:extLst>
      <p:ext uri="{BB962C8B-B14F-4D97-AF65-F5344CB8AC3E}">
        <p14:creationId xmlns:p14="http://schemas.microsoft.com/office/powerpoint/2010/main" val="54904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Метаданные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70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Контроллеры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923314" y="1825625"/>
            <a:ext cx="4833257" cy="41832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Различия с </a:t>
            </a:r>
            <a:r>
              <a:rPr lang="en-US" dirty="0" smtClean="0"/>
              <a:t>Minimal</a:t>
            </a:r>
            <a:r>
              <a:rPr lang="ru-RU" dirty="0" smtClean="0"/>
              <a:t> </a:t>
            </a:r>
            <a:r>
              <a:rPr lang="en-US" dirty="0" smtClean="0"/>
              <a:t>API</a:t>
            </a:r>
          </a:p>
          <a:p>
            <a:r>
              <a:rPr lang="ru-RU" dirty="0" err="1" smtClean="0"/>
              <a:t>Биндинг</a:t>
            </a:r>
            <a:r>
              <a:rPr lang="ru-RU" dirty="0" smtClean="0"/>
              <a:t> модели</a:t>
            </a:r>
          </a:p>
          <a:p>
            <a:pPr lvl="1"/>
            <a:r>
              <a:rPr lang="en-US" dirty="0"/>
              <a:t>IModelBinder/</a:t>
            </a:r>
            <a:r>
              <a:rPr lang="en-US" dirty="0" err="1"/>
              <a:t>IModelBinderProvider</a:t>
            </a:r>
            <a:endParaRPr lang="en-US" dirty="0" smtClean="0"/>
          </a:p>
          <a:p>
            <a:r>
              <a:rPr lang="ru-RU" dirty="0" smtClean="0"/>
              <a:t>Встроенная </a:t>
            </a:r>
            <a:r>
              <a:rPr lang="ru-RU" dirty="0" err="1" smtClean="0"/>
              <a:t>валидация</a:t>
            </a:r>
            <a:endParaRPr lang="ru-RU" dirty="0" smtClean="0"/>
          </a:p>
          <a:p>
            <a:pPr lvl="1"/>
            <a:r>
              <a:rPr lang="ru-RU" dirty="0" smtClean="0"/>
              <a:t>На базе </a:t>
            </a:r>
            <a:r>
              <a:rPr lang="en-US" dirty="0" err="1" smtClean="0"/>
              <a:t>DataAnnotation</a:t>
            </a:r>
            <a:r>
              <a:rPr lang="en-US" dirty="0" smtClean="0"/>
              <a:t> + </a:t>
            </a:r>
            <a:r>
              <a:rPr lang="en-US" dirty="0" err="1" smtClean="0"/>
              <a:t>IModelValidator</a:t>
            </a:r>
            <a:endParaRPr lang="en-US" dirty="0" smtClean="0"/>
          </a:p>
          <a:p>
            <a:r>
              <a:rPr lang="en-US" dirty="0" smtClean="0"/>
              <a:t>DI </a:t>
            </a:r>
            <a:r>
              <a:rPr lang="ru-RU" dirty="0" smtClean="0"/>
              <a:t>на уровне класс</a:t>
            </a:r>
            <a:r>
              <a:rPr lang="ru-RU" dirty="0"/>
              <a:t>о</a:t>
            </a:r>
            <a:r>
              <a:rPr lang="ru-RU" dirty="0" smtClean="0"/>
              <a:t>в</a:t>
            </a:r>
            <a:endParaRPr lang="en-US" dirty="0" smtClean="0"/>
          </a:p>
          <a:p>
            <a:r>
              <a:rPr lang="ru-RU" dirty="0" smtClean="0"/>
              <a:t>Поддержка представлений</a:t>
            </a:r>
          </a:p>
          <a:p>
            <a:pPr lvl="1"/>
            <a:r>
              <a:rPr lang="en-US" dirty="0" smtClean="0"/>
              <a:t>View</a:t>
            </a:r>
          </a:p>
          <a:p>
            <a:r>
              <a:rPr lang="ru-RU" dirty="0" smtClean="0"/>
              <a:t>Поддержка </a:t>
            </a:r>
            <a:r>
              <a:rPr lang="en-US" dirty="0" err="1" smtClean="0"/>
              <a:t>JsonPath</a:t>
            </a:r>
            <a:endParaRPr lang="ru-RU" dirty="0"/>
          </a:p>
          <a:p>
            <a:pPr lvl="1"/>
            <a:r>
              <a:rPr lang="ru-RU" dirty="0" smtClean="0"/>
              <a:t>массовое обновление</a:t>
            </a:r>
            <a:endParaRPr lang="en-US" dirty="0" smtClean="0"/>
          </a:p>
          <a:p>
            <a:r>
              <a:rPr lang="ru-RU" dirty="0" smtClean="0"/>
              <a:t>Поддержка </a:t>
            </a:r>
            <a:r>
              <a:rPr lang="en-US" dirty="0" smtClean="0"/>
              <a:t>OData</a:t>
            </a:r>
            <a:endParaRPr lang="ru-RU" dirty="0" smtClean="0"/>
          </a:p>
          <a:p>
            <a:r>
              <a:rPr lang="ru-RU" dirty="0" smtClean="0"/>
              <a:t>…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90" y="1690688"/>
            <a:ext cx="4943475" cy="397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Поведение контроллеров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45679" y="1825625"/>
            <a:ext cx="510812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Атрибут </a:t>
            </a:r>
            <a:r>
              <a:rPr lang="en-US" dirty="0"/>
              <a:t>[</a:t>
            </a:r>
            <a:r>
              <a:rPr lang="en-US" dirty="0" err="1"/>
              <a:t>ApiController</a:t>
            </a:r>
            <a:r>
              <a:rPr lang="en-US" dirty="0" smtClean="0"/>
              <a:t>]</a:t>
            </a:r>
          </a:p>
          <a:p>
            <a:r>
              <a:rPr lang="ru-RU" dirty="0" smtClean="0"/>
              <a:t>Обязательный явный </a:t>
            </a:r>
            <a:r>
              <a:rPr lang="ru-RU" dirty="0" err="1" smtClean="0"/>
              <a:t>роутинг</a:t>
            </a:r>
            <a:endParaRPr lang="ru-RU" dirty="0" smtClean="0"/>
          </a:p>
          <a:p>
            <a:r>
              <a:rPr lang="ru-RU" dirty="0" smtClean="0"/>
              <a:t>Генерация 400 ошибки при </a:t>
            </a:r>
            <a:r>
              <a:rPr lang="ru-RU" dirty="0" err="1" smtClean="0"/>
              <a:t>невалидной</a:t>
            </a:r>
            <a:r>
              <a:rPr lang="ru-RU" dirty="0" smtClean="0"/>
              <a:t> модели</a:t>
            </a:r>
          </a:p>
          <a:p>
            <a:r>
              <a:rPr lang="ru-RU" dirty="0" err="1" smtClean="0"/>
              <a:t>Биндинг</a:t>
            </a:r>
            <a:r>
              <a:rPr lang="ru-RU" dirty="0" smtClean="0"/>
              <a:t> в стиле </a:t>
            </a:r>
            <a:r>
              <a:rPr lang="en-US" dirty="0" smtClean="0"/>
              <a:t>Minimal API</a:t>
            </a:r>
          </a:p>
          <a:p>
            <a:pPr lvl="1"/>
            <a:r>
              <a:rPr lang="ru-RU" dirty="0" smtClean="0"/>
              <a:t>явные атрибуты </a:t>
            </a:r>
            <a:r>
              <a:rPr lang="en-US" dirty="0" smtClean="0"/>
              <a:t>[</a:t>
            </a:r>
            <a:r>
              <a:rPr lang="en-US" dirty="0" err="1" smtClean="0"/>
              <a:t>FromQuery</a:t>
            </a:r>
            <a:r>
              <a:rPr lang="en-US" dirty="0" smtClean="0"/>
              <a:t>] </a:t>
            </a:r>
            <a:r>
              <a:rPr lang="ru-RU" dirty="0" smtClean="0"/>
              <a:t>…, а не через общий </a:t>
            </a:r>
            <a:r>
              <a:rPr lang="en-US" dirty="0" err="1" smtClean="0"/>
              <a:t>IModelBuilder</a:t>
            </a:r>
            <a:endParaRPr lang="en-US" dirty="0" smtClean="0"/>
          </a:p>
          <a:p>
            <a:pPr lvl="1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7586" y="1876899"/>
            <a:ext cx="4339650" cy="14465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endParaRPr kumimoji="0" lang="en-US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FromQuery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p1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p2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77586" y="4076501"/>
            <a:ext cx="5724644" cy="19543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AddControllers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ConfigureApiBehaviorOptions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.SuppressConsumesConstraintForFormFileParameters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.SuppressInferBindingSourcesForParameters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.SuppressModelStateInvalidFilter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.SuppressMapClientErrors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.ClientErrorMapping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StatusCodes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.Status404NotFound].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"https://localhost/404"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.DisableImplicitFromServicesParameters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3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r>
              <a:rPr lang="ru-RU" dirty="0" smtClean="0"/>
              <a:t> параметров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6057" y="2323015"/>
            <a:ext cx="3583032" cy="26776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MinLength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(18, 120)]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EmailAddress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058854" y="2775579"/>
            <a:ext cx="4432624" cy="156966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FromBody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24303" y="5337798"/>
            <a:ext cx="5367175" cy="101566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PostAsJsonAsync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problemDetails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ReadFromJsonAsync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ValidationProblemDetails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endParaRPr kumimoji="0" lang="en-US" altLang="ru-RU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problemDetails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.Errors.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86993" y="1586802"/>
            <a:ext cx="4972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en-US" dirty="0" smtClean="0"/>
              <a:t>Controller-based </a:t>
            </a:r>
            <a:r>
              <a:rPr lang="ru-RU" dirty="0" smtClean="0"/>
              <a:t>модели встроенная в </a:t>
            </a:r>
            <a:r>
              <a:rPr lang="en-US" dirty="0" smtClean="0"/>
              <a:t>pipeline </a:t>
            </a:r>
            <a:r>
              <a:rPr lang="ru-RU" dirty="0" smtClean="0"/>
              <a:t>(на основе </a:t>
            </a:r>
            <a:r>
              <a:rPr lang="en-US" dirty="0" err="1" smtClean="0"/>
              <a:t>DataAnnotation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676102" y="5922068"/>
            <a:ext cx="4357450" cy="570731"/>
          </a:xfrm>
          <a:prstGeom prst="wedgeRoundRectCallout">
            <a:avLst>
              <a:gd name="adj1" fmla="val 91566"/>
              <a:gd name="adj2" fmla="val -3968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Результат проверки в формате </a:t>
            </a:r>
            <a:r>
              <a:rPr lang="en-US" sz="1400" dirty="0" err="1" smtClean="0"/>
              <a:t>ProblemDetails</a:t>
            </a:r>
            <a:endParaRPr lang="en-US" sz="1400" dirty="0" smtClean="0"/>
          </a:p>
          <a:p>
            <a:pPr algn="ctr"/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www.rfc-editor.org/rfc/rfc7807.html</a:t>
            </a:r>
            <a:r>
              <a:rPr lang="en-US" sz="1400" dirty="0" smtClean="0"/>
              <a:t> 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679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Кастомная</a:t>
            </a:r>
            <a:r>
              <a:rPr lang="ru-RU" dirty="0"/>
              <a:t> 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477882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Варианты</a:t>
            </a:r>
          </a:p>
          <a:p>
            <a:r>
              <a:rPr lang="ru-RU" dirty="0"/>
              <a:t>Я</a:t>
            </a:r>
            <a:r>
              <a:rPr lang="ru-RU" dirty="0" smtClean="0"/>
              <a:t>вно в самом методе</a:t>
            </a:r>
          </a:p>
          <a:p>
            <a:pPr lvl="1"/>
            <a:r>
              <a:rPr lang="ru-RU" dirty="0" smtClean="0"/>
              <a:t>выше контроль</a:t>
            </a:r>
          </a:p>
          <a:p>
            <a:pPr lvl="1"/>
            <a:r>
              <a:rPr lang="ru-RU" dirty="0" smtClean="0"/>
              <a:t>подходить и для </a:t>
            </a:r>
            <a:r>
              <a:rPr lang="en-US" dirty="0" smtClean="0"/>
              <a:t>Minimal </a:t>
            </a:r>
            <a:r>
              <a:rPr lang="ru-RU" dirty="0" smtClean="0"/>
              <a:t>и для </a:t>
            </a:r>
            <a:r>
              <a:rPr lang="en-US" dirty="0" smtClean="0"/>
              <a:t>Controller</a:t>
            </a:r>
            <a:endParaRPr lang="ru-RU" dirty="0" smtClean="0"/>
          </a:p>
          <a:p>
            <a:r>
              <a:rPr lang="ru-RU" dirty="0"/>
              <a:t>В</a:t>
            </a:r>
            <a:r>
              <a:rPr lang="ru-RU" dirty="0" smtClean="0"/>
              <a:t> </a:t>
            </a:r>
            <a:r>
              <a:rPr lang="en-US" dirty="0" err="1" smtClean="0"/>
              <a:t>EndpointFilter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08618" y="2939465"/>
            <a:ext cx="6046848" cy="212365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HttpPost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FromBody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FromServices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validationResult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validator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validationResult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.IsValid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person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ValidationProblem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validationResult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ToDictionary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7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Валидация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633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01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Рукописные клиенты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9726" y="2447109"/>
            <a:ext cx="140208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Models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80160" y="45371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61806" y="45371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0"/>
            <a:endCxn id="3" idx="2"/>
          </p:cNvCxnSpPr>
          <p:nvPr/>
        </p:nvCxnSpPr>
        <p:spPr>
          <a:xfrm flipV="1">
            <a:off x="1737360" y="3361509"/>
            <a:ext cx="1123406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0"/>
            <a:endCxn id="3" idx="2"/>
          </p:cNvCxnSpPr>
          <p:nvPr/>
        </p:nvCxnSpPr>
        <p:spPr>
          <a:xfrm flipH="1" flipV="1">
            <a:off x="2860766" y="3361509"/>
            <a:ext cx="1158240" cy="117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кругленная прямоугольная выноска 9"/>
          <p:cNvSpPr/>
          <p:nvPr/>
        </p:nvSpPr>
        <p:spPr>
          <a:xfrm>
            <a:off x="3657600" y="1876378"/>
            <a:ext cx="1436914" cy="570731"/>
          </a:xfrm>
          <a:prstGeom prst="wedgeRoundRectCallout">
            <a:avLst>
              <a:gd name="adj1" fmla="val -74513"/>
              <a:gd name="adj2" fmla="val 8543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Общие типы (</a:t>
            </a:r>
            <a:r>
              <a:rPr lang="en-US" sz="1400" dirty="0" smtClean="0"/>
              <a:t>DTO, </a:t>
            </a:r>
            <a:r>
              <a:rPr lang="ru-RU" sz="1400" dirty="0" smtClean="0"/>
              <a:t>модели)</a:t>
            </a:r>
            <a:endParaRPr lang="ru-RU" sz="1400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857165" y="3072009"/>
            <a:ext cx="4955203" cy="313932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ICategoryClient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endParaRPr kumimoji="0" lang="ru-RU" altLang="ru-RU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1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altLang="ru-RU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BaseAddress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};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.httpClient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GetFromJsonAsync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??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8144376" y="1368035"/>
            <a:ext cx="3667992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ICategoryClient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Скругленная прямоугольная выноска 12"/>
          <p:cNvSpPr/>
          <p:nvPr/>
        </p:nvSpPr>
        <p:spPr>
          <a:xfrm>
            <a:off x="5094514" y="3757430"/>
            <a:ext cx="1484812" cy="683941"/>
          </a:xfrm>
          <a:prstGeom prst="wedgeRoundRectCallout">
            <a:avLst>
              <a:gd name="adj1" fmla="val 147911"/>
              <a:gd name="adj2" fmla="val 77804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Обязательно конструктор с </a:t>
            </a:r>
            <a:r>
              <a:rPr lang="en-US" sz="1400" dirty="0" err="1" smtClean="0"/>
              <a:t>HttpClient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0157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2 подхода:</a:t>
            </a:r>
            <a:r>
              <a:rPr lang="en-US" dirty="0" smtClean="0"/>
              <a:t> Minimal API </a:t>
            </a:r>
            <a:r>
              <a:rPr lang="ru-RU" dirty="0" smtClean="0"/>
              <a:t>и </a:t>
            </a:r>
            <a:r>
              <a:rPr lang="en-US" dirty="0" smtClean="0"/>
              <a:t>Controller-based</a:t>
            </a:r>
          </a:p>
          <a:p>
            <a:r>
              <a:rPr lang="ru-RU" dirty="0" smtClean="0"/>
              <a:t>Основные элементы</a:t>
            </a:r>
          </a:p>
          <a:p>
            <a:pPr lvl="1"/>
            <a:r>
              <a:rPr lang="ru-RU" dirty="0" smtClean="0"/>
              <a:t>Маршруты</a:t>
            </a:r>
          </a:p>
          <a:p>
            <a:pPr lvl="1"/>
            <a:r>
              <a:rPr lang="ru-RU" dirty="0" err="1" smtClean="0"/>
              <a:t>Биндинги</a:t>
            </a:r>
            <a:endParaRPr lang="ru-RU" dirty="0" smtClean="0"/>
          </a:p>
          <a:p>
            <a:pPr lvl="1"/>
            <a:r>
              <a:rPr lang="ru-RU" dirty="0" smtClean="0"/>
              <a:t>Фильтры и метаданные</a:t>
            </a:r>
          </a:p>
          <a:p>
            <a:r>
              <a:rPr lang="ru-RU" dirty="0" smtClean="0"/>
              <a:t>Для поддержки клиентов лучше использовать общие сборки </a:t>
            </a:r>
            <a:r>
              <a:rPr lang="en-US" smtClean="0"/>
              <a:t>DTO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Minimal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093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Controller-based API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55820" y="275317"/>
            <a:ext cx="6186309" cy="635558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ApiController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CategoryController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ControllerBase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ToListAsync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ActionResult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HttpGet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73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ActionResult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GetImage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?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.Picture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?? [],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: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HttpPut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ActionResult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FromBody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.Categories.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SaveChangesAsync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38200" y="2623259"/>
            <a:ext cx="3954929" cy="195438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WebApplication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CreateBuilder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AddDbContext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NorthwindContext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=&gt;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opt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UseSqlServer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localdb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MSSQLLocalDB</a:t>
            </a:r>
            <a:r>
              <a:rPr kumimoji="0" lang="en-US" altLang="ru-RU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ru-RU" altLang="ru-RU" sz="11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altLang="ru-RU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.Services.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AddControllers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builder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MapControllers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ru-RU" altLang="ru-RU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3796937" y="5161024"/>
            <a:ext cx="1477537" cy="698373"/>
          </a:xfrm>
          <a:prstGeom prst="wedgeRoundRectCallout">
            <a:avLst>
              <a:gd name="adj1" fmla="val -60274"/>
              <a:gd name="adj2" fmla="val -2801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smtClean="0"/>
              <a:t>Регистрация как сервисов</a:t>
            </a:r>
            <a:endParaRPr lang="ru-RU" sz="14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2076895" y="5859397"/>
            <a:ext cx="1477537" cy="698373"/>
          </a:xfrm>
          <a:prstGeom prst="wedgeRoundRectCallout">
            <a:avLst>
              <a:gd name="adj1" fmla="val -60274"/>
              <a:gd name="adj2" fmla="val -28017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 err="1" smtClean="0"/>
              <a:t>Маппинг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949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Controller-based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384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Клиенты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289623" y="365125"/>
            <a:ext cx="6726521" cy="61863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ICategoryClient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BaseAddress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baseUrl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};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=&gt;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GetFromJsonAsync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GetFromJsonAsync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??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Enumerable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GetPicture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GetByteArrayAsync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$"/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httpClient.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PutAsJsonAsync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04157" y="2948773"/>
            <a:ext cx="3667992" cy="13849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ICategoryClient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IEnumerable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GetAll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[]&gt;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GetPicture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2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7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1560</TotalTime>
  <Words>6863</Words>
  <Application>Microsoft Office PowerPoint</Application>
  <PresentationFormat>Широкоэкранный</PresentationFormat>
  <Paragraphs>387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Тема Office</vt:lpstr>
      <vt:lpstr>ASP.Net Core API</vt:lpstr>
      <vt:lpstr>Agenda</vt:lpstr>
      <vt:lpstr>Controller-based и Minimal APIs</vt:lpstr>
      <vt:lpstr>Controller-based и Minimal APIs</vt:lpstr>
      <vt:lpstr>Minimal API</vt:lpstr>
      <vt:lpstr>Minimal API</vt:lpstr>
      <vt:lpstr>Controller-based API</vt:lpstr>
      <vt:lpstr>Controller-based</vt:lpstr>
      <vt:lpstr>Клиенты</vt:lpstr>
      <vt:lpstr>Клиент</vt:lpstr>
      <vt:lpstr>Элементы сервисов</vt:lpstr>
      <vt:lpstr>Элементы</vt:lpstr>
      <vt:lpstr>Маршруты и обработчики</vt:lpstr>
      <vt:lpstr>Модели маршрутизации</vt:lpstr>
      <vt:lpstr>IRouter модель</vt:lpstr>
      <vt:lpstr>Пример. Собственный IRouter</vt:lpstr>
      <vt:lpstr>Собственный IRouter</vt:lpstr>
      <vt:lpstr>Стандартные роутеры и RouteBuilder</vt:lpstr>
      <vt:lpstr>Варианты использования RouteBuilder</vt:lpstr>
      <vt:lpstr>Controller-based вариант</vt:lpstr>
      <vt:lpstr>Map и MVC роутинги</vt:lpstr>
      <vt:lpstr>Endpoint модель</vt:lpstr>
      <vt:lpstr>Custom работа с Endpoint</vt:lpstr>
      <vt:lpstr>Custom Endpoint Middleware</vt:lpstr>
      <vt:lpstr>RouteEndpoint и IEndpointRouteBuilder</vt:lpstr>
      <vt:lpstr>Варианты использования IEndpointRouteBuilder</vt:lpstr>
      <vt:lpstr>EndpointRouteBuilder</vt:lpstr>
      <vt:lpstr>Шаблоны: общий синтаксис</vt:lpstr>
      <vt:lpstr>API шаблонов (Templates/Patterns)</vt:lpstr>
      <vt:lpstr>Пример </vt:lpstr>
      <vt:lpstr>Route templates</vt:lpstr>
      <vt:lpstr>Встроенные ограничения</vt:lpstr>
      <vt:lpstr>Параметры и биндинг</vt:lpstr>
      <vt:lpstr>RequestDelegateFactory</vt:lpstr>
      <vt:lpstr>RequestDelegateFactory</vt:lpstr>
      <vt:lpstr>RequestDelegateFactory</vt:lpstr>
      <vt:lpstr>Атрибуты для биндинга</vt:lpstr>
      <vt:lpstr>Специальные типы биндинга</vt:lpstr>
      <vt:lpstr>Свой биндинг (для своих типов)</vt:lpstr>
      <vt:lpstr>Custom binding</vt:lpstr>
      <vt:lpstr>Ответы (Results)</vt:lpstr>
      <vt:lpstr>IResults</vt:lpstr>
      <vt:lpstr>Свой IResult</vt:lpstr>
      <vt:lpstr>Custom IResults</vt:lpstr>
      <vt:lpstr>Фильтры</vt:lpstr>
      <vt:lpstr>Собственные фильтры</vt:lpstr>
      <vt:lpstr>Фильтры</vt:lpstr>
      <vt:lpstr>Метаданные для Endpoints</vt:lpstr>
      <vt:lpstr>Использование метаданных</vt:lpstr>
      <vt:lpstr>Метаданные</vt:lpstr>
      <vt:lpstr>Контроллеры</vt:lpstr>
      <vt:lpstr>Поведение контроллеров</vt:lpstr>
      <vt:lpstr>Валидация параметров</vt:lpstr>
      <vt:lpstr>Кастомная валидация</vt:lpstr>
      <vt:lpstr>Валидация</vt:lpstr>
      <vt:lpstr>Клиенты</vt:lpstr>
      <vt:lpstr>Рукописные клиенты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 API</dc:title>
  <dc:creator>Михаил Романов</dc:creator>
  <cp:lastModifiedBy>Михаил Романов</cp:lastModifiedBy>
  <cp:revision>85</cp:revision>
  <dcterms:created xsi:type="dcterms:W3CDTF">2024-09-29T15:21:07Z</dcterms:created>
  <dcterms:modified xsi:type="dcterms:W3CDTF">2025-02-17T12:36:53Z</dcterms:modified>
</cp:coreProperties>
</file>