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2" r:id="rId22"/>
    <p:sldId id="280" r:id="rId23"/>
    <p:sldId id="283" r:id="rId24"/>
    <p:sldId id="281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9" r:id="rId37"/>
    <p:sldId id="295" r:id="rId38"/>
    <p:sldId id="296" r:id="rId39"/>
    <p:sldId id="297" r:id="rId40"/>
    <p:sldId id="300" r:id="rId41"/>
    <p:sldId id="298" r:id="rId42"/>
    <p:sldId id="261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Identity API в .Net" id="{4C62F6CD-700A-4F63-B54E-3F57103040C4}">
          <p14:sldIdLst>
            <p14:sldId id="259"/>
            <p14:sldId id="260"/>
            <p14:sldId id="262"/>
            <p14:sldId id="263"/>
          </p14:sldIdLst>
        </p14:section>
        <p14:section name="Claims Identity" id="{D25DF99E-28DF-4083-B650-A12CCC528BA1}">
          <p14:sldIdLst>
            <p14:sldId id="264"/>
            <p14:sldId id="265"/>
            <p14:sldId id="266"/>
            <p14:sldId id="267"/>
            <p14:sldId id="269"/>
          </p14:sldIdLst>
        </p14:section>
        <p14:section name="Demo. Claims API" id="{0396AC7C-477C-43A2-BD55-6DFE83E1E829}">
          <p14:sldIdLst>
            <p14:sldId id="270"/>
          </p14:sldIdLst>
        </p14:section>
        <p14:section name="Identity в ASP.Net Core" id="{EE03685B-A7F5-4581-9744-4504FD1B57A2}">
          <p14:sldIdLst>
            <p14:sldId id="272"/>
          </p14:sldIdLst>
        </p14:section>
        <p14:section name="Аутентификация" id="{EA81D64C-8A3F-41EA-8DEE-76DD4A122D47}">
          <p14:sldIdLst>
            <p14:sldId id="273"/>
            <p14:sldId id="274"/>
          </p14:sldIdLst>
        </p14:section>
        <p14:section name="IAuthenticationHandler" id="{6E6DE744-F683-4B29-9C8A-F13D9776DF61}">
          <p14:sldIdLst>
            <p14:sldId id="275"/>
            <p14:sldId id="276"/>
            <p14:sldId id="277"/>
            <p14:sldId id="278"/>
            <p14:sldId id="279"/>
          </p14:sldIdLst>
        </p14:section>
        <p14:section name="Demo. IAuthenticationHandler" id="{AE0FD529-E1FF-4D7C-9F74-AC1F07DD10A7}">
          <p14:sldIdLst>
            <p14:sldId id="282"/>
          </p14:sldIdLst>
        </p14:section>
        <p14:section name="Challenge и Forbid" id="{DBB43781-B08D-4F00-B41B-F37167D4DBC9}">
          <p14:sldIdLst>
            <p14:sldId id="280"/>
          </p14:sldIdLst>
        </p14:section>
        <p14:section name="Demo. Challenge и Forbid" id="{2D08FB87-4512-4782-B475-CB80B042667E}">
          <p14:sldIdLst>
            <p14:sldId id="283"/>
          </p14:sldIdLst>
        </p14:section>
        <p14:section name="Авторизация" id="{70BD6F85-56F7-469B-A23F-33CFF58F8CF7}">
          <p14:sldIdLst>
            <p14:sldId id="281"/>
            <p14:sldId id="284"/>
          </p14:sldIdLst>
        </p14:section>
        <p14:section name="Demo. Подключение и использование" id="{9D5CE905-6CE5-4B8D-AD90-BB401D3787AB}">
          <p14:sldIdLst>
            <p14:sldId id="285"/>
          </p14:sldIdLst>
        </p14:section>
        <p14:section name="Настройки и политики" id="{C5B82103-2118-4E92-80A5-42C8FA3C8F71}">
          <p14:sldIdLst>
            <p14:sldId id="286"/>
            <p14:sldId id="287"/>
            <p14:sldId id="288"/>
            <p14:sldId id="289"/>
          </p14:sldIdLst>
        </p14:section>
        <p14:section name="Demo. Политики авторизации" id="{DF689EBF-79A1-4F8B-BEEA-B01F580B6AE4}">
          <p14:sldIdLst>
            <p14:sldId id="290"/>
          </p14:sldIdLst>
        </p14:section>
        <p14:section name="Сценарии аутентификации" id="{8869F6FC-03A3-414C-9E9E-B612656F2A6A}">
          <p14:sldIdLst>
            <p14:sldId id="291"/>
            <p14:sldId id="292"/>
          </p14:sldIdLst>
        </p14:section>
        <p14:section name="Negotiate аутентфикация" id="{97145DDD-6B73-42DB-9672-A6B7ABE35ECF}">
          <p14:sldIdLst>
            <p14:sldId id="293"/>
          </p14:sldIdLst>
        </p14:section>
        <p14:section name="Demo. Negotiate аутентфикация" id="{EA23D2FC-0C3A-453A-A5BF-E82147DB9F72}">
          <p14:sldIdLst>
            <p14:sldId id="294"/>
          </p14:sldIdLst>
        </p14:section>
        <p14:section name="Аутентификация на основе форм" id="{BEF008A4-460F-4861-BBF5-89F6FEDDA5E8}">
          <p14:sldIdLst>
            <p14:sldId id="299"/>
            <p14:sldId id="295"/>
          </p14:sldIdLst>
        </p14:section>
        <p14:section name="Demo. Аутентификация на основе форм" id="{C1E7643B-48DA-48BC-BF0F-4C1BE8CC649B}">
          <p14:sldIdLst>
            <p14:sldId id="296"/>
          </p14:sldIdLst>
        </p14:section>
        <p14:section name="OAuth аутентификация" id="{F5A93E92-78FD-4FD9-84BC-84EEDBFD4F68}">
          <p14:sldIdLst>
            <p14:sldId id="297"/>
            <p14:sldId id="300"/>
          </p14:sldIdLst>
        </p14:section>
        <p14:section name="Demo. OAuth (Yandex ID)" id="{6213A1E0-5743-4A86-A420-B3E875C56E8A}">
          <p14:sldIdLst>
            <p14:sldId id="298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5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F4A115-A110-40AD-B156-D5BE03744FD0}" type="doc">
      <dgm:prSet loTypeId="urn:microsoft.com/office/officeart/2005/8/layout/hProcess1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F355D72-3E18-4F66-A449-4FCEB1CB3C29}">
      <dgm:prSet/>
      <dgm:spPr>
        <a:xfrm>
          <a:off x="4886" y="0"/>
          <a:ext cx="3224974" cy="1804416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rtl="0"/>
          <a:r>
            <a:rPr lang="en-US" baseline="0" dirty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“Classical</a:t>
          </a:r>
          <a:r>
            <a:rPr lang="en-US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”</a:t>
          </a:r>
          <a:r>
            <a:rPr lang="ru-RU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 (до </a:t>
          </a:r>
          <a:r>
            <a:rPr lang="en-US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claims</a:t>
          </a:r>
          <a:r>
            <a:rPr lang="ru-RU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)</a:t>
          </a:r>
          <a:r>
            <a:rPr lang="en-US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 API </a:t>
          </a:r>
          <a:endParaRPr lang="en-US" baseline="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  <a:p>
          <a:pPr rtl="0"/>
          <a:r>
            <a:rPr lang="en-US" baseline="0" dirty="0" err="1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.Net</a:t>
          </a:r>
          <a:r>
            <a:rPr lang="en-US" baseline="0" dirty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 1.1</a:t>
          </a:r>
          <a:endParaRPr lang="ru-RU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A7AEB36F-3641-48CC-A856-2706816E877B}" type="parTrans" cxnId="{F02AD95C-0110-4F05-9307-CA252298C61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B434257-CC6F-4EC3-935D-9F4B20F01569}" type="sibTrans" cxnId="{F02AD95C-0110-4F05-9307-CA252298C61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393E2F8-1D6F-4CFC-BCC1-A3B2FAD6BDE3}">
      <dgm:prSet/>
      <dgm:spPr>
        <a:xfrm>
          <a:off x="3391109" y="2706624"/>
          <a:ext cx="3224974" cy="1804416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rtl="0"/>
          <a:r>
            <a:rPr lang="en-US" baseline="0" dirty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Windows Identity Foundation </a:t>
          </a:r>
        </a:p>
        <a:p>
          <a:pPr rtl="0"/>
          <a:r>
            <a:rPr lang="en-US" baseline="0" dirty="0" err="1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.Net</a:t>
          </a:r>
          <a:r>
            <a:rPr lang="en-US" baseline="0" dirty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 3.5</a:t>
          </a:r>
          <a:endParaRPr lang="ru-RU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B3E9529F-9893-4969-8606-A50FEDAA2E97}" type="parTrans" cxnId="{B02124FB-5B39-4B4D-BA51-9C7E7EBB50B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692098C-FF6F-4ACB-A26D-E4EC47B4EBB1}" type="sibTrans" cxnId="{B02124FB-5B39-4B4D-BA51-9C7E7EBB50B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2DF71D5-7621-4DB7-A7EE-976B47BADDA7}">
      <dgm:prSet/>
      <dgm:spPr>
        <a:xfrm>
          <a:off x="6777332" y="0"/>
          <a:ext cx="3224974" cy="1804416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rtl="0"/>
          <a:r>
            <a:rPr lang="en-US" baseline="0" dirty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Claims API</a:t>
          </a:r>
          <a:r>
            <a:rPr lang="ru-RU" baseline="0" dirty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 </a:t>
          </a:r>
          <a:endParaRPr lang="en-US" baseline="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  <a:p>
          <a:pPr rtl="0"/>
          <a:r>
            <a:rPr lang="en-US" baseline="0" dirty="0" err="1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.Net</a:t>
          </a:r>
          <a:r>
            <a:rPr lang="en-US" baseline="0" dirty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 </a:t>
          </a:r>
          <a:r>
            <a:rPr lang="en-US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4.5</a:t>
          </a:r>
          <a:r>
            <a:rPr lang="ru-RU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+</a:t>
          </a:r>
          <a:endParaRPr lang="ru-RU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CF460898-1DFB-489D-A4C9-1391CCE8B783}" type="parTrans" cxnId="{1E1A1F08-C879-4170-83E6-1205B3B4A12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F83B3A5-FAF7-4FC7-95AD-3900F8F4BBEC}" type="sibTrans" cxnId="{1E1A1F08-C879-4170-83E6-1205B3B4A12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2E1F682-994D-4B29-9584-A34C4EE5B666}" type="pres">
      <dgm:prSet presAssocID="{60F4A115-A110-40AD-B156-D5BE03744FD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AEA4320-04F2-445A-81A2-A7D8E9AF9A80}" type="pres">
      <dgm:prSet presAssocID="{60F4A115-A110-40AD-B156-D5BE03744FD0}" presName="arrow" presStyleLbl="bgShp" presStyleIdx="0" presStyleCnt="1"/>
      <dgm:spPr>
        <a:xfrm>
          <a:off x="0" y="1353312"/>
          <a:ext cx="11119103" cy="1804416"/>
        </a:xfrm>
        <a:prstGeom prst="notchedRightArrow">
          <a:avLst/>
        </a:prstGeom>
        <a:solidFill>
          <a:srgbClr val="7F993A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ru-RU"/>
        </a:p>
      </dgm:t>
    </dgm:pt>
    <dgm:pt modelId="{571F9BFC-B681-4E66-855E-C42DAC63E7F3}" type="pres">
      <dgm:prSet presAssocID="{60F4A115-A110-40AD-B156-D5BE03744FD0}" presName="points" presStyleCnt="0"/>
      <dgm:spPr/>
    </dgm:pt>
    <dgm:pt modelId="{0E6C5D11-1010-40C6-8FFC-12CA8A7A1C40}" type="pres">
      <dgm:prSet presAssocID="{1F355D72-3E18-4F66-A449-4FCEB1CB3C29}" presName="compositeA" presStyleCnt="0"/>
      <dgm:spPr/>
    </dgm:pt>
    <dgm:pt modelId="{9864C5EC-D40F-4B3C-844B-2F5AFB225778}" type="pres">
      <dgm:prSet presAssocID="{1F355D72-3E18-4F66-A449-4FCEB1CB3C29}" presName="textA" presStyleLbl="revTx" presStyleIdx="0" presStyleCnt="3" custScaleX="14543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11B011-02DB-4CFC-A3C4-A5AA9A28D36D}" type="pres">
      <dgm:prSet presAssocID="{1F355D72-3E18-4F66-A449-4FCEB1CB3C29}" presName="circleA" presStyleLbl="node1" presStyleIdx="0" presStyleCnt="3"/>
      <dgm:spPr>
        <a:xfrm>
          <a:off x="1391821" y="2029968"/>
          <a:ext cx="451104" cy="451104"/>
        </a:xfrm>
        <a:prstGeom prst="ellipse">
          <a:avLst/>
        </a:prstGeom>
        <a:solidFill>
          <a:srgbClr val="7F993A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F27D48B3-B2BE-4A54-8ACD-936BF13E9671}" type="pres">
      <dgm:prSet presAssocID="{1F355D72-3E18-4F66-A449-4FCEB1CB3C29}" presName="spaceA" presStyleCnt="0"/>
      <dgm:spPr/>
    </dgm:pt>
    <dgm:pt modelId="{79E634E9-E97E-4136-99C2-E84A9C785A31}" type="pres">
      <dgm:prSet presAssocID="{FB434257-CC6F-4EC3-935D-9F4B20F01569}" presName="space" presStyleCnt="0"/>
      <dgm:spPr/>
    </dgm:pt>
    <dgm:pt modelId="{FB64746F-5AA7-404B-82FB-DA20AC54D0FF}" type="pres">
      <dgm:prSet presAssocID="{3393E2F8-1D6F-4CFC-BCC1-A3B2FAD6BDE3}" presName="compositeB" presStyleCnt="0"/>
      <dgm:spPr/>
    </dgm:pt>
    <dgm:pt modelId="{68869925-7585-4FCE-81E0-97C9E14688AE}" type="pres">
      <dgm:prSet presAssocID="{3393E2F8-1D6F-4CFC-BCC1-A3B2FAD6BDE3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6D1F4C2-D3C9-4971-B4E6-71B2D0AEE6BA}" type="pres">
      <dgm:prSet presAssocID="{3393E2F8-1D6F-4CFC-BCC1-A3B2FAD6BDE3}" presName="circleB" presStyleLbl="node1" presStyleIdx="1" presStyleCnt="3"/>
      <dgm:spPr>
        <a:xfrm>
          <a:off x="4778044" y="2029968"/>
          <a:ext cx="451104" cy="451104"/>
        </a:xfrm>
        <a:prstGeom prst="ellipse">
          <a:avLst/>
        </a:prstGeom>
        <a:solidFill>
          <a:srgbClr val="7F993A">
            <a:hueOff val="8105908"/>
            <a:satOff val="9515"/>
            <a:lumOff val="58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23695C9F-62EA-4E5B-A83C-53D9C7FDC528}" type="pres">
      <dgm:prSet presAssocID="{3393E2F8-1D6F-4CFC-BCC1-A3B2FAD6BDE3}" presName="spaceB" presStyleCnt="0"/>
      <dgm:spPr/>
    </dgm:pt>
    <dgm:pt modelId="{94E472AE-625A-4AF2-A15E-DB6C4A11FEA5}" type="pres">
      <dgm:prSet presAssocID="{9692098C-FF6F-4ACB-A26D-E4EC47B4EBB1}" presName="space" presStyleCnt="0"/>
      <dgm:spPr/>
    </dgm:pt>
    <dgm:pt modelId="{88874CB9-AB2A-4A9D-8C7A-8C71E75F35E2}" type="pres">
      <dgm:prSet presAssocID="{42DF71D5-7621-4DB7-A7EE-976B47BADDA7}" presName="compositeA" presStyleCnt="0"/>
      <dgm:spPr/>
    </dgm:pt>
    <dgm:pt modelId="{FC7EADF2-180F-4205-BF8F-90A5C4441758}" type="pres">
      <dgm:prSet presAssocID="{42DF71D5-7621-4DB7-A7EE-976B47BADDA7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87C9A6-54A2-4D59-BC7C-BF8BC1272AB1}" type="pres">
      <dgm:prSet presAssocID="{42DF71D5-7621-4DB7-A7EE-976B47BADDA7}" presName="circleA" presStyleLbl="node1" presStyleIdx="2" presStyleCnt="3"/>
      <dgm:spPr>
        <a:xfrm>
          <a:off x="8164268" y="2029968"/>
          <a:ext cx="451104" cy="451104"/>
        </a:xfrm>
        <a:prstGeom prst="ellipse">
          <a:avLst/>
        </a:prstGeom>
        <a:solidFill>
          <a:srgbClr val="7F993A">
            <a:hueOff val="16211816"/>
            <a:satOff val="19029"/>
            <a:lumOff val="1177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73C72CD4-473C-4915-BB5F-3048847058DE}" type="pres">
      <dgm:prSet presAssocID="{42DF71D5-7621-4DB7-A7EE-976B47BADDA7}" presName="spaceA" presStyleCnt="0"/>
      <dgm:spPr/>
    </dgm:pt>
  </dgm:ptLst>
  <dgm:cxnLst>
    <dgm:cxn modelId="{1A6D3A14-A8CC-42D2-92A3-BF9D8FFC1E40}" type="presOf" srcId="{3393E2F8-1D6F-4CFC-BCC1-A3B2FAD6BDE3}" destId="{68869925-7585-4FCE-81E0-97C9E14688AE}" srcOrd="0" destOrd="0" presId="urn:microsoft.com/office/officeart/2005/8/layout/hProcess11"/>
    <dgm:cxn modelId="{4113CA81-9570-4122-A442-DB526BF6D6FB}" type="presOf" srcId="{1F355D72-3E18-4F66-A449-4FCEB1CB3C29}" destId="{9864C5EC-D40F-4B3C-844B-2F5AFB225778}" srcOrd="0" destOrd="0" presId="urn:microsoft.com/office/officeart/2005/8/layout/hProcess11"/>
    <dgm:cxn modelId="{F02AD95C-0110-4F05-9307-CA252298C616}" srcId="{60F4A115-A110-40AD-B156-D5BE03744FD0}" destId="{1F355D72-3E18-4F66-A449-4FCEB1CB3C29}" srcOrd="0" destOrd="0" parTransId="{A7AEB36F-3641-48CC-A856-2706816E877B}" sibTransId="{FB434257-CC6F-4EC3-935D-9F4B20F01569}"/>
    <dgm:cxn modelId="{B02124FB-5B39-4B4D-BA51-9C7E7EBB50B5}" srcId="{60F4A115-A110-40AD-B156-D5BE03744FD0}" destId="{3393E2F8-1D6F-4CFC-BCC1-A3B2FAD6BDE3}" srcOrd="1" destOrd="0" parTransId="{B3E9529F-9893-4969-8606-A50FEDAA2E97}" sibTransId="{9692098C-FF6F-4ACB-A26D-E4EC47B4EBB1}"/>
    <dgm:cxn modelId="{1E1A1F08-C879-4170-83E6-1205B3B4A12B}" srcId="{60F4A115-A110-40AD-B156-D5BE03744FD0}" destId="{42DF71D5-7621-4DB7-A7EE-976B47BADDA7}" srcOrd="2" destOrd="0" parTransId="{CF460898-1DFB-489D-A4C9-1391CCE8B783}" sibTransId="{3F83B3A5-FAF7-4FC7-95AD-3900F8F4BBEC}"/>
    <dgm:cxn modelId="{C337CFEA-D680-480B-A70E-D78A9AF056CE}" type="presOf" srcId="{60F4A115-A110-40AD-B156-D5BE03744FD0}" destId="{72E1F682-994D-4B29-9584-A34C4EE5B666}" srcOrd="0" destOrd="0" presId="urn:microsoft.com/office/officeart/2005/8/layout/hProcess11"/>
    <dgm:cxn modelId="{11D51076-7D01-4AE0-995A-FEC7376FD76C}" type="presOf" srcId="{42DF71D5-7621-4DB7-A7EE-976B47BADDA7}" destId="{FC7EADF2-180F-4205-BF8F-90A5C4441758}" srcOrd="0" destOrd="0" presId="urn:microsoft.com/office/officeart/2005/8/layout/hProcess11"/>
    <dgm:cxn modelId="{9BDF85EF-B369-4789-8414-7458E215BA7E}" type="presParOf" srcId="{72E1F682-994D-4B29-9584-A34C4EE5B666}" destId="{FAEA4320-04F2-445A-81A2-A7D8E9AF9A80}" srcOrd="0" destOrd="0" presId="urn:microsoft.com/office/officeart/2005/8/layout/hProcess11"/>
    <dgm:cxn modelId="{E25A6206-42F9-489B-8307-E8936B1868AB}" type="presParOf" srcId="{72E1F682-994D-4B29-9584-A34C4EE5B666}" destId="{571F9BFC-B681-4E66-855E-C42DAC63E7F3}" srcOrd="1" destOrd="0" presId="urn:microsoft.com/office/officeart/2005/8/layout/hProcess11"/>
    <dgm:cxn modelId="{E9C82CA9-9EC2-4730-BBFB-47A2EAAEE3DE}" type="presParOf" srcId="{571F9BFC-B681-4E66-855E-C42DAC63E7F3}" destId="{0E6C5D11-1010-40C6-8FFC-12CA8A7A1C40}" srcOrd="0" destOrd="0" presId="urn:microsoft.com/office/officeart/2005/8/layout/hProcess11"/>
    <dgm:cxn modelId="{40A6522E-D807-4B30-A375-A2F38064D345}" type="presParOf" srcId="{0E6C5D11-1010-40C6-8FFC-12CA8A7A1C40}" destId="{9864C5EC-D40F-4B3C-844B-2F5AFB225778}" srcOrd="0" destOrd="0" presId="urn:microsoft.com/office/officeart/2005/8/layout/hProcess11"/>
    <dgm:cxn modelId="{5C0C924C-855F-4DFD-80BE-A8DBB42921E7}" type="presParOf" srcId="{0E6C5D11-1010-40C6-8FFC-12CA8A7A1C40}" destId="{6811B011-02DB-4CFC-A3C4-A5AA9A28D36D}" srcOrd="1" destOrd="0" presId="urn:microsoft.com/office/officeart/2005/8/layout/hProcess11"/>
    <dgm:cxn modelId="{287D1361-40DB-4B08-A935-90D396742106}" type="presParOf" srcId="{0E6C5D11-1010-40C6-8FFC-12CA8A7A1C40}" destId="{F27D48B3-B2BE-4A54-8ACD-936BF13E9671}" srcOrd="2" destOrd="0" presId="urn:microsoft.com/office/officeart/2005/8/layout/hProcess11"/>
    <dgm:cxn modelId="{854B149D-1BB5-436C-9A65-7EFC5A75D840}" type="presParOf" srcId="{571F9BFC-B681-4E66-855E-C42DAC63E7F3}" destId="{79E634E9-E97E-4136-99C2-E84A9C785A31}" srcOrd="1" destOrd="0" presId="urn:microsoft.com/office/officeart/2005/8/layout/hProcess11"/>
    <dgm:cxn modelId="{3A66C25C-0CF4-45DD-992C-5873BDB44885}" type="presParOf" srcId="{571F9BFC-B681-4E66-855E-C42DAC63E7F3}" destId="{FB64746F-5AA7-404B-82FB-DA20AC54D0FF}" srcOrd="2" destOrd="0" presId="urn:microsoft.com/office/officeart/2005/8/layout/hProcess11"/>
    <dgm:cxn modelId="{137A02EA-7339-4408-B893-BEB9DBFB87F1}" type="presParOf" srcId="{FB64746F-5AA7-404B-82FB-DA20AC54D0FF}" destId="{68869925-7585-4FCE-81E0-97C9E14688AE}" srcOrd="0" destOrd="0" presId="urn:microsoft.com/office/officeart/2005/8/layout/hProcess11"/>
    <dgm:cxn modelId="{EC58B949-D2F0-4863-A1C2-2D53BFABC63C}" type="presParOf" srcId="{FB64746F-5AA7-404B-82FB-DA20AC54D0FF}" destId="{96D1F4C2-D3C9-4971-B4E6-71B2D0AEE6BA}" srcOrd="1" destOrd="0" presId="urn:microsoft.com/office/officeart/2005/8/layout/hProcess11"/>
    <dgm:cxn modelId="{681CFD89-2F05-4753-8B53-80026ED95AF2}" type="presParOf" srcId="{FB64746F-5AA7-404B-82FB-DA20AC54D0FF}" destId="{23695C9F-62EA-4E5B-A83C-53D9C7FDC528}" srcOrd="2" destOrd="0" presId="urn:microsoft.com/office/officeart/2005/8/layout/hProcess11"/>
    <dgm:cxn modelId="{69E1A323-F064-432D-98FB-D2E40390FB5E}" type="presParOf" srcId="{571F9BFC-B681-4E66-855E-C42DAC63E7F3}" destId="{94E472AE-625A-4AF2-A15E-DB6C4A11FEA5}" srcOrd="3" destOrd="0" presId="urn:microsoft.com/office/officeart/2005/8/layout/hProcess11"/>
    <dgm:cxn modelId="{93DC9AF7-4EF2-4BBB-8C77-F42ED19BFBEF}" type="presParOf" srcId="{571F9BFC-B681-4E66-855E-C42DAC63E7F3}" destId="{88874CB9-AB2A-4A9D-8C7A-8C71E75F35E2}" srcOrd="4" destOrd="0" presId="urn:microsoft.com/office/officeart/2005/8/layout/hProcess11"/>
    <dgm:cxn modelId="{EAB21F1F-9D76-4521-A827-9A5CD69C5DB4}" type="presParOf" srcId="{88874CB9-AB2A-4A9D-8C7A-8C71E75F35E2}" destId="{FC7EADF2-180F-4205-BF8F-90A5C4441758}" srcOrd="0" destOrd="0" presId="urn:microsoft.com/office/officeart/2005/8/layout/hProcess11"/>
    <dgm:cxn modelId="{B07974E9-B8F7-4A2E-98FD-DA0634ED709D}" type="presParOf" srcId="{88874CB9-AB2A-4A9D-8C7A-8C71E75F35E2}" destId="{FC87C9A6-54A2-4D59-BC7C-BF8BC1272AB1}" srcOrd="1" destOrd="0" presId="urn:microsoft.com/office/officeart/2005/8/layout/hProcess11"/>
    <dgm:cxn modelId="{A4875255-87B7-46CD-A6AA-F37B9D369CB3}" type="presParOf" srcId="{88874CB9-AB2A-4A9D-8C7A-8C71E75F35E2}" destId="{73C72CD4-473C-4915-BB5F-3048847058D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A4320-04F2-445A-81A2-A7D8E9AF9A80}">
      <dsp:nvSpPr>
        <dsp:cNvPr id="0" name=""/>
        <dsp:cNvSpPr/>
      </dsp:nvSpPr>
      <dsp:spPr>
        <a:xfrm>
          <a:off x="0" y="705136"/>
          <a:ext cx="7590924" cy="940181"/>
        </a:xfrm>
        <a:prstGeom prst="notchedRightArrow">
          <a:avLst/>
        </a:prstGeom>
        <a:solidFill>
          <a:srgbClr val="7F993A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64C5EC-D40F-4B3C-844B-2F5AFB225778}">
      <dsp:nvSpPr>
        <dsp:cNvPr id="0" name=""/>
        <dsp:cNvSpPr/>
      </dsp:nvSpPr>
      <dsp:spPr>
        <a:xfrm>
          <a:off x="1148" y="0"/>
          <a:ext cx="2794483" cy="940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dirty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“Classical</a:t>
          </a:r>
          <a:r>
            <a:rPr lang="en-US" sz="1500" kern="1200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”</a:t>
          </a:r>
          <a:r>
            <a:rPr lang="ru-RU" sz="1500" kern="1200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 (до </a:t>
          </a:r>
          <a:r>
            <a:rPr lang="en-US" sz="1500" kern="1200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claims</a:t>
          </a:r>
          <a:r>
            <a:rPr lang="ru-RU" sz="1500" kern="1200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)</a:t>
          </a:r>
          <a:r>
            <a:rPr lang="en-US" sz="1500" kern="1200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 API </a:t>
          </a:r>
          <a:endParaRPr lang="en-US" sz="1500" kern="1200" baseline="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dirty="0" err="1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.Net</a:t>
          </a:r>
          <a:r>
            <a:rPr lang="en-US" sz="1500" kern="1200" baseline="0" dirty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 1.1</a:t>
          </a:r>
          <a:endParaRPr lang="ru-RU" sz="15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sp:txBody>
      <dsp:txXfrm>
        <a:off x="1148" y="0"/>
        <a:ext cx="2794483" cy="940181"/>
      </dsp:txXfrm>
    </dsp:sp>
    <dsp:sp modelId="{6811B011-02DB-4CFC-A3C4-A5AA9A28D36D}">
      <dsp:nvSpPr>
        <dsp:cNvPr id="0" name=""/>
        <dsp:cNvSpPr/>
      </dsp:nvSpPr>
      <dsp:spPr>
        <a:xfrm>
          <a:off x="1280867" y="1057704"/>
          <a:ext cx="235045" cy="235045"/>
        </a:xfrm>
        <a:prstGeom prst="ellipse">
          <a:avLst/>
        </a:prstGeom>
        <a:solidFill>
          <a:srgbClr val="7F993A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69925-7585-4FCE-81E0-97C9E14688AE}">
      <dsp:nvSpPr>
        <dsp:cNvPr id="0" name=""/>
        <dsp:cNvSpPr/>
      </dsp:nvSpPr>
      <dsp:spPr>
        <a:xfrm>
          <a:off x="2891705" y="1410272"/>
          <a:ext cx="1921452" cy="940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dirty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Windows Identity Foundation 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dirty="0" err="1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.Net</a:t>
          </a:r>
          <a:r>
            <a:rPr lang="en-US" sz="1500" kern="1200" baseline="0" dirty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 3.5</a:t>
          </a:r>
          <a:endParaRPr lang="ru-RU" sz="15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sp:txBody>
      <dsp:txXfrm>
        <a:off x="2891705" y="1410272"/>
        <a:ext cx="1921452" cy="940181"/>
      </dsp:txXfrm>
    </dsp:sp>
    <dsp:sp modelId="{96D1F4C2-D3C9-4971-B4E6-71B2D0AEE6BA}">
      <dsp:nvSpPr>
        <dsp:cNvPr id="0" name=""/>
        <dsp:cNvSpPr/>
      </dsp:nvSpPr>
      <dsp:spPr>
        <a:xfrm>
          <a:off x="3734908" y="1057704"/>
          <a:ext cx="235045" cy="235045"/>
        </a:xfrm>
        <a:prstGeom prst="ellipse">
          <a:avLst/>
        </a:prstGeom>
        <a:solidFill>
          <a:srgbClr val="7F993A">
            <a:hueOff val="8105908"/>
            <a:satOff val="9515"/>
            <a:lumOff val="58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EADF2-180F-4205-BF8F-90A5C4441758}">
      <dsp:nvSpPr>
        <dsp:cNvPr id="0" name=""/>
        <dsp:cNvSpPr/>
      </dsp:nvSpPr>
      <dsp:spPr>
        <a:xfrm>
          <a:off x="4909230" y="0"/>
          <a:ext cx="1921452" cy="940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dirty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Claims API</a:t>
          </a:r>
          <a:r>
            <a:rPr lang="ru-RU" sz="1500" kern="1200" baseline="0" dirty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 </a:t>
          </a:r>
          <a:endParaRPr lang="en-US" sz="1500" kern="1200" baseline="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dirty="0" err="1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.Net</a:t>
          </a:r>
          <a:r>
            <a:rPr lang="en-US" sz="1500" kern="1200" baseline="0" dirty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 </a:t>
          </a:r>
          <a:r>
            <a:rPr lang="en-US" sz="1500" kern="1200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4.5</a:t>
          </a:r>
          <a:r>
            <a:rPr lang="ru-RU" sz="1500" kern="1200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+</a:t>
          </a:r>
          <a:endParaRPr lang="ru-RU" sz="15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sp:txBody>
      <dsp:txXfrm>
        <a:off x="4909230" y="0"/>
        <a:ext cx="1921452" cy="940181"/>
      </dsp:txXfrm>
    </dsp:sp>
    <dsp:sp modelId="{FC87C9A6-54A2-4D59-BC7C-BF8BC1272AB1}">
      <dsp:nvSpPr>
        <dsp:cNvPr id="0" name=""/>
        <dsp:cNvSpPr/>
      </dsp:nvSpPr>
      <dsp:spPr>
        <a:xfrm>
          <a:off x="5752433" y="1057704"/>
          <a:ext cx="235045" cy="235045"/>
        </a:xfrm>
        <a:prstGeom prst="ellipse">
          <a:avLst/>
        </a:prstGeom>
        <a:solidFill>
          <a:srgbClr val="7F993A">
            <a:hueOff val="16211816"/>
            <a:satOff val="19029"/>
            <a:lumOff val="1177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security/authentication/windowsauth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-contrib/AspNet.Security.OAuth.Provider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asis-open.org/imi/identity/v1.0/os/identity-1.0-spec-os.html" TargetMode="External"/><Relationship Id="rId3" Type="http://schemas.openxmlformats.org/officeDocument/2006/relationships/hyperlink" Target="http://schemas.xmlsoap.org/ws/2005/05/identity/claims/emailaddress" TargetMode="External"/><Relationship Id="rId7" Type="http://schemas.openxmlformats.org/officeDocument/2006/relationships/hyperlink" Target="http://www.w3.org/2000/09/xmldsig#KeyInf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2001/XMLSchema#boolean" TargetMode="External"/><Relationship Id="rId5" Type="http://schemas.openxmlformats.org/officeDocument/2006/relationships/hyperlink" Target="http://schemas.microsoft.com/ws/2008/06/identity/claims/windowsdevicegroup" TargetMode="External"/><Relationship Id="rId4" Type="http://schemas.openxmlformats.org/officeDocument/2006/relationships/hyperlink" Target="http://schemas.xmlsoap.org/ws/2005/05/identity/claims/na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Базовое </a:t>
            </a:r>
            <a:r>
              <a:rPr lang="en-US" dirty="0" smtClean="0"/>
              <a:t>API </a:t>
            </a:r>
            <a:r>
              <a:rPr lang="ru-RU" dirty="0" smtClean="0"/>
              <a:t>безопасности в </a:t>
            </a:r>
            <a:r>
              <a:rPr lang="en-US" dirty="0" err="1" smtClean="0"/>
              <a:t>ASP.Net</a:t>
            </a:r>
            <a:r>
              <a:rPr lang="en-US" dirty="0" smtClean="0"/>
              <a:t> Core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ClaimsPrincipal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ClaimsIdentity</a:t>
            </a:r>
            <a:endParaRPr lang="ru-RU" dirty="0"/>
          </a:p>
        </p:txBody>
      </p:sp>
      <p:pic>
        <p:nvPicPr>
          <p:cNvPr id="3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06" y="1405793"/>
            <a:ext cx="11101388" cy="53267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5878285"/>
            <a:ext cx="392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Principal </a:t>
            </a:r>
            <a:r>
              <a:rPr lang="ru-RU" dirty="0" smtClean="0"/>
              <a:t>содержит коллекцию </a:t>
            </a:r>
            <a:r>
              <a:rPr lang="en-US" dirty="0" smtClean="0"/>
              <a:t>Identity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2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r>
              <a:rPr lang="en-US" dirty="0" smtClean="0"/>
              <a:t> </a:t>
            </a:r>
            <a:r>
              <a:rPr lang="ru-RU" dirty="0"/>
              <a:t>работы в коде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838200" y="1461447"/>
            <a:ext cx="4532069" cy="1340420"/>
            <a:chOff x="838200" y="1461447"/>
            <a:chExt cx="4532069" cy="1340420"/>
          </a:xfrm>
        </p:grpSpPr>
        <p:sp>
          <p:nvSpPr>
            <p:cNvPr id="3" name="Rectangle 3"/>
            <p:cNvSpPr/>
            <p:nvPr/>
          </p:nvSpPr>
          <p:spPr>
            <a:xfrm>
              <a:off x="838200" y="1970870"/>
              <a:ext cx="4532069" cy="83099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var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principal =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ClaimsPrincipal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.Current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principal.Claims.ToList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().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ForEach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(cl =&gt; 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	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Console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.WriteLine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$"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{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cl.Type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}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: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{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cl.Value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}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));</a:t>
              </a:r>
              <a:endParaRPr kumimoji="0" lang="ru-RU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8200" y="1461447"/>
              <a:ext cx="4014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Перебираем все </a:t>
              </a:r>
              <a:r>
                <a:rPr lang="en-US" dirty="0" smtClean="0"/>
                <a:t>Claims </a:t>
              </a:r>
              <a:r>
                <a:rPr lang="ru-RU" dirty="0" smtClean="0"/>
                <a:t>во всех </a:t>
              </a:r>
              <a:r>
                <a:rPr lang="en-US" dirty="0" smtClean="0"/>
                <a:t>Identity</a:t>
              </a:r>
              <a:endParaRPr lang="ru-RU" dirty="0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6096000" y="1446059"/>
            <a:ext cx="5916788" cy="1624970"/>
            <a:chOff x="6096000" y="1446059"/>
            <a:chExt cx="5916788" cy="1624970"/>
          </a:xfrm>
        </p:grpSpPr>
        <p:sp>
          <p:nvSpPr>
            <p:cNvPr id="4" name="Rectangle 4"/>
            <p:cNvSpPr/>
            <p:nvPr/>
          </p:nvSpPr>
          <p:spPr>
            <a:xfrm>
              <a:off x="6096000" y="1870700"/>
              <a:ext cx="5916788" cy="120032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var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nameClaim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=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principal.FindFirst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ClaimTypes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.Name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);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var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dennySidClaims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=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principal.FindAll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ClaimTypes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.DenyOnlySid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);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Console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.WriteLine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nameClaim.Value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);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dennySidClaims.ToList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().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ForEach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(cl =&gt;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Console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.WriteLine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cl.Value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));</a:t>
              </a:r>
              <a:endParaRPr kumimoji="0" lang="ru-RU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64976" y="1446059"/>
              <a:ext cx="394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Ищем нужные </a:t>
              </a:r>
              <a:r>
                <a:rPr lang="en-US" dirty="0" smtClean="0"/>
                <a:t>Claims</a:t>
              </a:r>
              <a:r>
                <a:rPr lang="ru-RU" dirty="0" smtClean="0"/>
                <a:t> и обрабатываем</a:t>
              </a:r>
              <a:endParaRPr lang="ru-RU" dirty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838200" y="3651988"/>
            <a:ext cx="6440941" cy="2653878"/>
            <a:chOff x="838200" y="3651988"/>
            <a:chExt cx="6440941" cy="2653878"/>
          </a:xfrm>
        </p:grpSpPr>
        <p:sp>
          <p:nvSpPr>
            <p:cNvPr id="5" name="Rectangle 2"/>
            <p:cNvSpPr/>
            <p:nvPr/>
          </p:nvSpPr>
          <p:spPr>
            <a:xfrm>
              <a:off x="838200" y="4182208"/>
              <a:ext cx="6440941" cy="2123658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var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claims =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new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Claim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[]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{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new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Claim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ClaimTypes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.Name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"Mihail Romanov"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),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new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Claim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ClaimTypes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.Role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"Manager"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),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new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Claim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ClaimTypes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.Role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"Power User"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),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new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Claim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"http://epam.com/claims/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upsaId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"4060741400005280615"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};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var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newPrincipal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=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new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ClaimsPrincipal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new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ClaimsIdentity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(claims));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ClaimsPrincipal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.ClaimsPrincipalSelector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= () =&gt;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newPrincipal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endParaRPr kumimoji="0" lang="ru-RU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8200" y="3651988"/>
              <a:ext cx="3656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Создаем свой собственный </a:t>
              </a:r>
              <a:r>
                <a:rPr lang="en-US" dirty="0" smtClean="0"/>
                <a:t>Identity</a:t>
              </a:r>
              <a:endParaRPr lang="ru-RU" dirty="0"/>
            </a:p>
          </p:txBody>
        </p:sp>
      </p:grpSp>
      <p:sp>
        <p:nvSpPr>
          <p:cNvPr id="9" name="Скругленная прямоугольная выноска 8"/>
          <p:cNvSpPr/>
          <p:nvPr/>
        </p:nvSpPr>
        <p:spPr>
          <a:xfrm>
            <a:off x="8370277" y="4742822"/>
            <a:ext cx="2441749" cy="612648"/>
          </a:xfrm>
          <a:prstGeom prst="wedgeRoundRectCallout">
            <a:avLst>
              <a:gd name="adj1" fmla="val -119220"/>
              <a:gd name="adj2" fmla="val -638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Используем предопределенные и свой собственный типы </a:t>
            </a:r>
            <a:r>
              <a:rPr lang="ru-RU" sz="1200" dirty="0" err="1" smtClean="0"/>
              <a:t>клеймов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68607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Claims 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41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ru-RU" dirty="0"/>
              <a:t>в </a:t>
            </a:r>
            <a:r>
              <a:rPr lang="en-US" dirty="0" err="1"/>
              <a:t>ASP.Net</a:t>
            </a:r>
            <a:r>
              <a:rPr lang="en-US" dirty="0"/>
              <a:t> Core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01" y="1690688"/>
            <a:ext cx="3819525" cy="3924300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719208" y="1529180"/>
            <a:ext cx="5112297" cy="21236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GetHelloString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ClaimsPrincipal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(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||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.Identity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|| !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.Identity.IsAuthenticated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?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"аноним"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.Identity.Name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209453" y="4082436"/>
            <a:ext cx="5622052" cy="276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ClaimsPrincipal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GetHelloString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4572000" y="2141972"/>
            <a:ext cx="1983921" cy="707363"/>
          </a:xfrm>
          <a:prstGeom prst="wedgeRoundRectCallout">
            <a:avLst>
              <a:gd name="adj1" fmla="val 108167"/>
              <a:gd name="adj2" fmla="val 1479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Identity </a:t>
            </a:r>
            <a:r>
              <a:rPr lang="ru-RU" sz="1200" dirty="0" smtClean="0"/>
              <a:t>есть, но пользователь не прошел аутентификацию</a:t>
            </a:r>
            <a:endParaRPr lang="ru-RU" sz="12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483840" y="4715373"/>
            <a:ext cx="4347665" cy="175432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HomeController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IActionResult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helloString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IdentityHelpers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GetHelloString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helloString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2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Аутентификация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39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«в лоб»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ru-RU" dirty="0" smtClean="0"/>
              <a:t>свой</a:t>
            </a:r>
            <a:r>
              <a:rPr lang="en-US" dirty="0" smtClean="0"/>
              <a:t> middleware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441620" y="1825625"/>
            <a:ext cx="4912179" cy="4351338"/>
          </a:xfrm>
        </p:spPr>
        <p:txBody>
          <a:bodyPr/>
          <a:lstStyle/>
          <a:p>
            <a:r>
              <a:rPr lang="ru-RU" dirty="0" smtClean="0"/>
              <a:t>Недостатки решения – «вещь в себе»</a:t>
            </a:r>
          </a:p>
          <a:p>
            <a:pPr lvl="1"/>
            <a:r>
              <a:rPr lang="ru-RU" dirty="0" smtClean="0"/>
              <a:t>Нельзя использовать совместно с другими</a:t>
            </a:r>
          </a:p>
          <a:p>
            <a:pPr lvl="1"/>
            <a:r>
              <a:rPr lang="ru-RU" dirty="0" smtClean="0"/>
              <a:t>Невозможно комбинировать</a:t>
            </a:r>
          </a:p>
          <a:p>
            <a:pPr lvl="1"/>
            <a:r>
              <a:rPr lang="ru-RU" dirty="0" smtClean="0"/>
              <a:t>…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5107" y="1597787"/>
            <a:ext cx="5339923" cy="50013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MyAuthenticateMiddleware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RequestDelegate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AuthenticationType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MyAuth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secPassw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"123"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InvokeAsync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.Request.Query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.Request.Query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IsNullOrEmpty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&amp;&amp;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secPassw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.User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CreatePrincipal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ClaimsPrincipal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CreatePrincipal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claims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Claim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ClaimTypes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ClaimTypes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.Role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Manager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ClaimsPrincipal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ClaimsIdentity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claims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AuthenticationType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86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IAuthenticationHandler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5772150" y="1825625"/>
            <a:ext cx="558164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IAuthenticationHandler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ru-RU" dirty="0" smtClean="0"/>
              <a:t>реализация операций</a:t>
            </a:r>
          </a:p>
          <a:p>
            <a:pPr lvl="1"/>
            <a:r>
              <a:rPr lang="ru-RU" dirty="0" smtClean="0"/>
              <a:t>для разных схем аутентификации – своя реализация</a:t>
            </a:r>
            <a:endParaRPr lang="en-US" dirty="0" smtClean="0"/>
          </a:p>
          <a:p>
            <a:pPr lvl="1"/>
            <a:endParaRPr lang="ru-RU" dirty="0" smtClean="0"/>
          </a:p>
          <a:p>
            <a:r>
              <a:rPr lang="en-US" dirty="0" err="1" smtClean="0"/>
              <a:t>IAuthenticationService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ru-RU" dirty="0" smtClean="0"/>
              <a:t>вызов этих операций «вручную» из кода</a:t>
            </a:r>
            <a:endParaRPr lang="en-US" dirty="0" smtClean="0"/>
          </a:p>
          <a:p>
            <a:pPr lvl="1"/>
            <a:endParaRPr lang="ru-RU" dirty="0" smtClean="0"/>
          </a:p>
          <a:p>
            <a:r>
              <a:rPr lang="en-US" dirty="0" err="1" smtClean="0"/>
              <a:t>AuthenticationHttpContextExtensions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работает через </a:t>
            </a:r>
            <a:r>
              <a:rPr lang="en-US" dirty="0" err="1" smtClean="0"/>
              <a:t>IAuthenticationService</a:t>
            </a:r>
            <a:r>
              <a:rPr lang="ru-RU" dirty="0" smtClean="0"/>
              <a:t> (вызов тех же операций для </a:t>
            </a:r>
            <a:r>
              <a:rPr lang="en-US" dirty="0" err="1" smtClean="0"/>
              <a:t>HttpContext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690688"/>
            <a:ext cx="4824857" cy="455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11397"/>
              </p:ext>
            </p:extLst>
          </p:nvPr>
        </p:nvGraphicFramePr>
        <p:xfrm>
          <a:off x="838200" y="2079625"/>
          <a:ext cx="10288705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384">
                  <a:extLst>
                    <a:ext uri="{9D8B030D-6E8A-4147-A177-3AD203B41FA5}">
                      <a16:colId xmlns:a16="http://schemas.microsoft.com/office/drawing/2014/main" val="2718440813"/>
                    </a:ext>
                  </a:extLst>
                </a:gridCol>
                <a:gridCol w="3412671">
                  <a:extLst>
                    <a:ext uri="{9D8B030D-6E8A-4147-A177-3AD203B41FA5}">
                      <a16:colId xmlns:a16="http://schemas.microsoft.com/office/drawing/2014/main" val="3335272067"/>
                    </a:ext>
                  </a:extLst>
                </a:gridCol>
                <a:gridCol w="5581650">
                  <a:extLst>
                    <a:ext uri="{9D8B030D-6E8A-4147-A177-3AD203B41FA5}">
                      <a16:colId xmlns:a16="http://schemas.microsoft.com/office/drawing/2014/main" val="36152636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Операция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Пример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419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Authenticate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Аутентифицировать текущий запрос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и получить для него </a:t>
                      </a:r>
                      <a:r>
                        <a:rPr lang="en-US" sz="1600" dirty="0" err="1" smtClean="0"/>
                        <a:t>ClaimsPrincipal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err="1" smtClean="0"/>
                        <a:t>Cookie</a:t>
                      </a:r>
                      <a:r>
                        <a:rPr lang="ru-RU" sz="1600" dirty="0" smtClean="0"/>
                        <a:t>: получить пользователя из </a:t>
                      </a:r>
                      <a:r>
                        <a:rPr lang="ru-RU" sz="1600" dirty="0" err="1" smtClean="0"/>
                        <a:t>Auth</a:t>
                      </a:r>
                      <a:r>
                        <a:rPr lang="ru-RU" sz="1600" dirty="0" smtClean="0"/>
                        <a:t> </a:t>
                      </a:r>
                      <a:r>
                        <a:rPr lang="ru-RU" sz="1600" dirty="0" err="1" smtClean="0"/>
                        <a:t>cookies</a:t>
                      </a:r>
                      <a:endParaRPr lang="ru-RU" sz="1600" dirty="0" smtClean="0"/>
                    </a:p>
                    <a:p>
                      <a:r>
                        <a:rPr lang="ru-RU" sz="1600" b="1" dirty="0" smtClean="0"/>
                        <a:t>JWT </a:t>
                      </a:r>
                      <a:r>
                        <a:rPr lang="ru-RU" sz="1600" b="1" dirty="0" err="1" smtClean="0"/>
                        <a:t>токен</a:t>
                      </a:r>
                      <a:r>
                        <a:rPr lang="ru-RU" sz="1600" dirty="0" smtClean="0"/>
                        <a:t>: прочитать и проверить </a:t>
                      </a:r>
                      <a:r>
                        <a:rPr lang="ru-RU" sz="1600" dirty="0" err="1" smtClean="0"/>
                        <a:t>токен</a:t>
                      </a:r>
                      <a:r>
                        <a:rPr lang="ru-RU" sz="1600" dirty="0" smtClean="0"/>
                        <a:t>, получить</a:t>
                      </a:r>
                      <a:r>
                        <a:rPr lang="ru-RU" sz="1600" baseline="0" dirty="0" smtClean="0"/>
                        <a:t> пользователя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85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SignIn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Начать для указанного пользователя </a:t>
                      </a:r>
                      <a:r>
                        <a:rPr lang="en-US" sz="1600" dirty="0" smtClean="0"/>
                        <a:t>security</a:t>
                      </a:r>
                      <a:r>
                        <a:rPr lang="ru-RU" sz="1600" dirty="0" smtClean="0"/>
                        <a:t>-сессию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Cookie</a:t>
                      </a:r>
                      <a:r>
                        <a:rPr lang="en-US" sz="1600" dirty="0" smtClean="0"/>
                        <a:t>: </a:t>
                      </a:r>
                      <a:r>
                        <a:rPr lang="ru-RU" sz="1600" dirty="0" smtClean="0"/>
                        <a:t>установить </a:t>
                      </a:r>
                      <a:r>
                        <a:rPr lang="en-US" sz="1600" dirty="0" err="1" smtClean="0"/>
                        <a:t>Auth</a:t>
                      </a:r>
                      <a:r>
                        <a:rPr lang="en-US" sz="1600" dirty="0" smtClean="0"/>
                        <a:t> cookie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20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SignOut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Завершить </a:t>
                      </a:r>
                      <a:r>
                        <a:rPr lang="en-US" sz="1600" dirty="0" smtClean="0"/>
                        <a:t>security</a:t>
                      </a:r>
                      <a:r>
                        <a:rPr lang="ru-RU" sz="1600" dirty="0" smtClean="0"/>
                        <a:t>-сессию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Cookie</a:t>
                      </a:r>
                      <a:r>
                        <a:rPr lang="en-US" sz="1600" dirty="0" smtClean="0"/>
                        <a:t>: </a:t>
                      </a:r>
                      <a:r>
                        <a:rPr lang="ru-RU" sz="1600" dirty="0" smtClean="0"/>
                        <a:t>стереть </a:t>
                      </a:r>
                      <a:r>
                        <a:rPr lang="en-US" sz="1600" dirty="0" err="1" smtClean="0"/>
                        <a:t>Auth</a:t>
                      </a:r>
                      <a:r>
                        <a:rPr lang="en-US" sz="1600" dirty="0" smtClean="0"/>
                        <a:t> cookie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10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Challenge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Запросить аутентификацию для </a:t>
                      </a:r>
                      <a:r>
                        <a:rPr lang="ru-RU" sz="1600" dirty="0" err="1" smtClean="0"/>
                        <a:t>неаутентифицированного</a:t>
                      </a:r>
                      <a:r>
                        <a:rPr lang="ru-RU" sz="1600" dirty="0" smtClean="0"/>
                        <a:t> пользователя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err="1" smtClean="0"/>
                        <a:t>Cookie</a:t>
                      </a:r>
                      <a:r>
                        <a:rPr lang="ru-RU" sz="1600" dirty="0" smtClean="0"/>
                        <a:t>: перенаправить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dirty="0" smtClean="0"/>
                        <a:t>на страницу логина</a:t>
                      </a:r>
                    </a:p>
                    <a:p>
                      <a:r>
                        <a:rPr lang="ru-RU" sz="1600" b="1" dirty="0" smtClean="0"/>
                        <a:t>JWT </a:t>
                      </a:r>
                      <a:r>
                        <a:rPr lang="ru-RU" sz="1600" b="1" dirty="0" err="1" smtClean="0"/>
                        <a:t>токен</a:t>
                      </a:r>
                      <a:r>
                        <a:rPr lang="ru-RU" sz="1600" dirty="0" smtClean="0"/>
                        <a:t>: вернуть </a:t>
                      </a:r>
                      <a:r>
                        <a:rPr lang="ru-RU" sz="1600" b="1" dirty="0" smtClean="0"/>
                        <a:t>401</a:t>
                      </a:r>
                      <a:r>
                        <a:rPr lang="ru-RU" sz="1600" dirty="0" smtClean="0"/>
                        <a:t> ответ с заголовком </a:t>
                      </a:r>
                      <a:r>
                        <a:rPr lang="ru-RU" sz="1600" b="1" dirty="0" err="1" smtClean="0"/>
                        <a:t>www-authenticate</a:t>
                      </a:r>
                      <a:r>
                        <a:rPr lang="ru-RU" sz="1600" b="1" dirty="0" smtClean="0"/>
                        <a:t>: </a:t>
                      </a:r>
                      <a:r>
                        <a:rPr lang="ru-RU" sz="1600" b="1" dirty="0" err="1" smtClean="0"/>
                        <a:t>bearer</a:t>
                      </a:r>
                      <a:endParaRPr lang="ru-RU" sz="16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17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Forbid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Запретить доступ аутентифицированному пользователю, когда не хватает прав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 err="1" smtClean="0"/>
                        <a:t>Cookie</a:t>
                      </a:r>
                      <a:r>
                        <a:rPr lang="ru-RU" sz="1600" dirty="0" smtClean="0"/>
                        <a:t>: перенаправить на страницу</a:t>
                      </a:r>
                      <a:r>
                        <a:rPr lang="ru-RU" sz="1600" baseline="0" dirty="0" smtClean="0"/>
                        <a:t> запрета доступа</a:t>
                      </a:r>
                      <a:endParaRPr lang="ru-RU" sz="1600" dirty="0" smtClean="0"/>
                    </a:p>
                    <a:p>
                      <a:r>
                        <a:rPr lang="ru-RU" sz="1600" b="1" dirty="0" smtClean="0"/>
                        <a:t>JWT </a:t>
                      </a:r>
                      <a:r>
                        <a:rPr lang="ru-RU" sz="1600" b="1" dirty="0" err="1" smtClean="0"/>
                        <a:t>токен</a:t>
                      </a:r>
                      <a:r>
                        <a:rPr lang="ru-RU" sz="1600" dirty="0" smtClean="0"/>
                        <a:t>: вернуть </a:t>
                      </a:r>
                      <a:r>
                        <a:rPr lang="ru-RU" sz="1600" b="1" dirty="0" smtClean="0"/>
                        <a:t>403</a:t>
                      </a:r>
                      <a:r>
                        <a:rPr lang="ru-RU" sz="1600" dirty="0" smtClean="0"/>
                        <a:t> ответ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905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26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r>
              <a:rPr lang="en-US" dirty="0"/>
              <a:t> </a:t>
            </a:r>
            <a:r>
              <a:rPr lang="en-US" dirty="0" err="1"/>
              <a:t>IAuthenticationHandler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69" y="2262187"/>
            <a:ext cx="5166566" cy="370590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443" y="2738438"/>
            <a:ext cx="3982130" cy="30227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2062" y="1660565"/>
            <a:ext cx="1897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Готовая иерархия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25905" y="1690688"/>
            <a:ext cx="280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 требует наличия опций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010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64369" y="264641"/>
            <a:ext cx="6896440" cy="618630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MyAuthenticateHandler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AuthenticationHandler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AuthenticationSchemeOptions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AuthenticationType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MyAuth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secPassw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"123"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MyAuthenticateHandler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IOptionsMonitor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AuthenticationSchemeOptions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ILoggerFactory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UrlEncoder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encoder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AuthenticateResult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HandleAuthenticateAsync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Request.Query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Request.Query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IsNullOrEmpty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&amp;&amp;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secPassw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principal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CreatePrincipal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AuthenticateResult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AuthenticationTicket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principal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Scheme.Name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AuthenticateResult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ClaimsPrincipal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CreatePrincipal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...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542612" y="1890763"/>
            <a:ext cx="3038998" cy="762002"/>
          </a:xfrm>
          <a:prstGeom prst="wedgeRoundRectCallout">
            <a:avLst>
              <a:gd name="adj1" fmla="val 101327"/>
              <a:gd name="adj2" fmla="val -21086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Реализуем только операцию </a:t>
            </a:r>
            <a:r>
              <a:rPr lang="en-US" sz="1200" dirty="0" smtClean="0"/>
              <a:t>Authenticate</a:t>
            </a:r>
            <a:r>
              <a:rPr lang="ru-RU" sz="1200" dirty="0" smtClean="0"/>
              <a:t>, поэтому наследуемся от </a:t>
            </a:r>
            <a:r>
              <a:rPr lang="en-US" sz="1200" dirty="0" err="1" smtClean="0"/>
              <a:t>AuthenticationHandler</a:t>
            </a:r>
            <a:r>
              <a:rPr lang="ru-RU" sz="1200" dirty="0" smtClean="0"/>
              <a:t> и указываем </a:t>
            </a:r>
            <a:r>
              <a:rPr lang="en-US" sz="1200" dirty="0" err="1"/>
              <a:t>AuthenticationSchemeOptions</a:t>
            </a:r>
            <a:endParaRPr lang="ru-RU" sz="1200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542612" y="3217119"/>
            <a:ext cx="3038998" cy="510820"/>
          </a:xfrm>
          <a:prstGeom prst="wedgeRoundRectCallout">
            <a:avLst>
              <a:gd name="adj1" fmla="val 107609"/>
              <a:gd name="adj2" fmla="val -10669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Переопределяем обработчик </a:t>
            </a:r>
            <a:r>
              <a:rPr lang="en-US" sz="1200" dirty="0" smtClean="0"/>
              <a:t>Authenticate</a:t>
            </a:r>
            <a:endParaRPr lang="ru-RU" sz="1200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542612" y="3950649"/>
            <a:ext cx="3038998" cy="510820"/>
          </a:xfrm>
          <a:prstGeom prst="wedgeRoundRectCallout">
            <a:avLst>
              <a:gd name="adj1" fmla="val 128440"/>
              <a:gd name="adj2" fmla="val 1723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Всё получилось: возвращаем </a:t>
            </a:r>
            <a:r>
              <a:rPr lang="ru-RU" sz="1200" dirty="0" err="1" smtClean="0"/>
              <a:t>тикет</a:t>
            </a:r>
            <a:r>
              <a:rPr lang="ru-RU" sz="1200" dirty="0" smtClean="0"/>
              <a:t> с построенным </a:t>
            </a:r>
            <a:r>
              <a:rPr lang="en-US" sz="1200" dirty="0" err="1" smtClean="0"/>
              <a:t>ClaimPrincipal</a:t>
            </a:r>
            <a:endParaRPr lang="ru-RU" sz="1200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542612" y="4905242"/>
            <a:ext cx="3038998" cy="510820"/>
          </a:xfrm>
          <a:prstGeom prst="wedgeRoundRectCallout">
            <a:avLst>
              <a:gd name="adj1" fmla="val 120174"/>
              <a:gd name="adj2" fmla="val -2801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Аутентификация не прошла – возвращаем «нет результата»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74846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049756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Работа с </a:t>
            </a:r>
            <a:r>
              <a:rPr lang="en-US" dirty="0" smtClean="0"/>
              <a:t>Identity </a:t>
            </a:r>
            <a:r>
              <a:rPr lang="ru-RU" dirty="0"/>
              <a:t>в </a:t>
            </a:r>
            <a:r>
              <a:rPr lang="ru-RU" dirty="0" smtClean="0"/>
              <a:t>коде</a:t>
            </a:r>
          </a:p>
          <a:p>
            <a:pPr lvl="1"/>
            <a:r>
              <a:rPr lang="en-US" dirty="0" smtClean="0"/>
              <a:t>Claims API</a:t>
            </a:r>
          </a:p>
          <a:p>
            <a:r>
              <a:rPr lang="ru-RU" dirty="0" err="1" smtClean="0"/>
              <a:t>Аутентификаци</a:t>
            </a:r>
            <a:r>
              <a:rPr lang="ru-RU" dirty="0" smtClean="0"/>
              <a:t> и авторизация в </a:t>
            </a:r>
            <a:r>
              <a:rPr lang="en-US" dirty="0" err="1" smtClean="0"/>
              <a:t>ASP.Net</a:t>
            </a:r>
            <a:r>
              <a:rPr lang="en-US" dirty="0" smtClean="0"/>
              <a:t> Core</a:t>
            </a:r>
          </a:p>
          <a:p>
            <a:r>
              <a:rPr lang="ru-RU" dirty="0" smtClean="0"/>
              <a:t>Некоторые сценарии аутентификации для </a:t>
            </a:r>
            <a:r>
              <a:rPr lang="en-US" dirty="0" err="1" smtClean="0"/>
              <a:t>WebApp</a:t>
            </a:r>
            <a:endParaRPr lang="ru-RU" dirty="0" smtClean="0"/>
          </a:p>
          <a:p>
            <a:pPr lvl="1"/>
            <a:r>
              <a:rPr lang="en-US" dirty="0" smtClean="0"/>
              <a:t>Windows (Negotiate)</a:t>
            </a:r>
          </a:p>
          <a:p>
            <a:pPr lvl="1"/>
            <a:r>
              <a:rPr lang="ru-RU" dirty="0" smtClean="0"/>
              <a:t>На формах</a:t>
            </a:r>
          </a:p>
          <a:p>
            <a:pPr lvl="1"/>
            <a:r>
              <a:rPr lang="en-US" dirty="0" smtClean="0"/>
              <a:t>OAuth </a:t>
            </a:r>
            <a:r>
              <a:rPr lang="ru-RU" dirty="0" smtClean="0"/>
              <a:t>с внешним провайдером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аутентификации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43866" y="2028861"/>
            <a:ext cx="5452134" cy="375487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WebApplication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CreateBuilder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AddAuthentication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.DefaultAuthenticateScheme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MyScheme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AddScheme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AuthenticationSchemeOptions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MyAuthenticateHandler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MyScheme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{})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AddCookie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UseAuthentication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ClaimsPrincipal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IdentityHelpers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GetHelloString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Скругленная прямоугольная выноска 3"/>
          <p:cNvSpPr/>
          <p:nvPr/>
        </p:nvSpPr>
        <p:spPr>
          <a:xfrm>
            <a:off x="7849743" y="1690688"/>
            <a:ext cx="3038998" cy="762002"/>
          </a:xfrm>
          <a:prstGeom prst="wedgeRoundRectCallout">
            <a:avLst>
              <a:gd name="adj1" fmla="val -121529"/>
              <a:gd name="adj2" fmla="val 726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Подключаем сервисы аутентификации и сразу указываем, что для операции </a:t>
            </a:r>
            <a:r>
              <a:rPr lang="en-US" sz="1200" dirty="0" smtClean="0"/>
              <a:t>Authenticate </a:t>
            </a:r>
            <a:r>
              <a:rPr lang="ru-RU" sz="1200" dirty="0" smtClean="0"/>
              <a:t>будет использоваться схема </a:t>
            </a:r>
            <a:r>
              <a:rPr lang="en-US" sz="1200" b="1" dirty="0" err="1" smtClean="0"/>
              <a:t>MyScheme</a:t>
            </a:r>
            <a:endParaRPr lang="ru-RU" sz="1200" b="1" dirty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7849743" y="2725668"/>
            <a:ext cx="3038998" cy="529998"/>
          </a:xfrm>
          <a:prstGeom prst="wedgeRoundRectCallout">
            <a:avLst>
              <a:gd name="adj1" fmla="val -127481"/>
              <a:gd name="adj2" fmla="val 5740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Добавляем схему с нашим </a:t>
            </a:r>
            <a:r>
              <a:rPr lang="ru-RU" sz="1200" dirty="0" err="1" smtClean="0"/>
              <a:t>хэндлером</a:t>
            </a:r>
            <a:r>
              <a:rPr lang="ru-RU" sz="1200" dirty="0" smtClean="0"/>
              <a:t> и именем </a:t>
            </a:r>
            <a:r>
              <a:rPr lang="en-US" sz="1200" dirty="0" err="1" smtClean="0"/>
              <a:t>MyScheme</a:t>
            </a:r>
            <a:endParaRPr lang="ru-RU" sz="1200" b="1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7849743" y="3513253"/>
            <a:ext cx="3038998" cy="636715"/>
          </a:xfrm>
          <a:prstGeom prst="wedgeRoundRectCallout">
            <a:avLst>
              <a:gd name="adj1" fmla="val -218078"/>
              <a:gd name="adj2" fmla="val -2221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Добавляем провайдер для аутентификации на основе </a:t>
            </a:r>
            <a:r>
              <a:rPr lang="en-US" sz="1200" dirty="0" smtClean="0"/>
              <a:t>Cookies</a:t>
            </a:r>
            <a:r>
              <a:rPr lang="ru-RU" sz="1200" dirty="0" smtClean="0"/>
              <a:t>, но имя схему у него будет по умолчанию</a:t>
            </a:r>
            <a:endParaRPr lang="ru-RU" sz="1200" b="1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7849743" y="4548233"/>
            <a:ext cx="3038998" cy="807538"/>
          </a:xfrm>
          <a:prstGeom prst="wedgeRoundRectCallout">
            <a:avLst>
              <a:gd name="adj1" fmla="val -203199"/>
              <a:gd name="adj2" fmla="val -4746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Подключаем </a:t>
            </a:r>
            <a:r>
              <a:rPr lang="en-US" sz="1200" dirty="0" err="1" smtClean="0"/>
              <a:t>AuthenticationMiddleware</a:t>
            </a:r>
            <a:r>
              <a:rPr lang="ru-RU" sz="1200" dirty="0" smtClean="0"/>
              <a:t>, который будет автоматически вызывать </a:t>
            </a:r>
            <a:r>
              <a:rPr lang="en-US" sz="1200" dirty="0" err="1" smtClean="0"/>
              <a:t>HttpContext.Authenticate</a:t>
            </a:r>
            <a:r>
              <a:rPr lang="en-US" sz="1200" dirty="0" smtClean="0"/>
              <a:t>() </a:t>
            </a:r>
            <a:r>
              <a:rPr lang="ru-RU" sz="1200" dirty="0" smtClean="0"/>
              <a:t>для схемы по умолчанию (</a:t>
            </a:r>
            <a:r>
              <a:rPr lang="en-US" sz="1200" dirty="0" err="1" smtClean="0"/>
              <a:t>MyScheme</a:t>
            </a:r>
            <a:r>
              <a:rPr lang="ru-RU" sz="1200" dirty="0" smtClean="0"/>
              <a:t>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93435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IAuthenticationHandler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852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</a:t>
            </a:r>
            <a:r>
              <a:rPr lang="en-US" dirty="0"/>
              <a:t>Challenge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/>
              <a:t>Forbid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73239" y="1690688"/>
            <a:ext cx="5791970" cy="45243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.Request.Path.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StartsWithSegments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Admin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&amp;&amp;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!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.User.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IsInRole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Manager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ForbidAsync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ClaimsPrincipal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IdentityHelpers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GetHelloString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Admin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ClaimsPrincipal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IdentityHelpers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GetHelloString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AuthOnly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.User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.Identity.IsAuthenticated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IdentityHelpers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GetHelloString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Challenge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Скругленная прямоугольная выноска 3"/>
          <p:cNvSpPr/>
          <p:nvPr/>
        </p:nvSpPr>
        <p:spPr>
          <a:xfrm>
            <a:off x="7045875" y="1941896"/>
            <a:ext cx="3038998" cy="762002"/>
          </a:xfrm>
          <a:prstGeom prst="wedgeRoundRectCallout">
            <a:avLst>
              <a:gd name="adj1" fmla="val -84993"/>
              <a:gd name="adj2" fmla="val -664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Middleware</a:t>
            </a:r>
            <a:r>
              <a:rPr lang="ru-RU" sz="1200" dirty="0" smtClean="0"/>
              <a:t>, который проверяет, что обращающийся к разделу</a:t>
            </a:r>
            <a:r>
              <a:rPr lang="en-US" sz="1200" dirty="0" smtClean="0"/>
              <a:t> /Admin </a:t>
            </a:r>
            <a:r>
              <a:rPr lang="ru-RU" sz="1200" dirty="0"/>
              <a:t>пользователь имеет </a:t>
            </a:r>
            <a:r>
              <a:rPr lang="ru-RU" sz="1200" dirty="0" smtClean="0"/>
              <a:t>роль «</a:t>
            </a:r>
            <a:r>
              <a:rPr lang="en-US" sz="1200" dirty="0" smtClean="0"/>
              <a:t>Manager</a:t>
            </a:r>
            <a:r>
              <a:rPr lang="ru-RU" sz="1200" dirty="0" smtClean="0"/>
              <a:t>». Если нет – генерируется запрет</a:t>
            </a:r>
            <a:endParaRPr lang="ru-RU" sz="1200" b="1" dirty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7045875" y="4489154"/>
            <a:ext cx="3038998" cy="762002"/>
          </a:xfrm>
          <a:prstGeom prst="wedgeRoundRectCallout">
            <a:avLst>
              <a:gd name="adj1" fmla="val -84993"/>
              <a:gd name="adj2" fmla="val -664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 самом методе проверяем, что пользователь аутентифицирован. Если нет, требуем аутентификации (</a:t>
            </a:r>
            <a:r>
              <a:rPr lang="en-US" sz="1200" dirty="0" smtClean="0"/>
              <a:t>Challenge)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57486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  <a:r>
              <a:rPr lang="ru-RU" dirty="0"/>
              <a:t>и </a:t>
            </a:r>
            <a:r>
              <a:rPr lang="en-US" dirty="0"/>
              <a:t>Forbid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9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6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и использование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983075"/>
            <a:ext cx="4570482" cy="44935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WebApplication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CreateBuilder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AddAuthentication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AddScheme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AuthenticationSchemeOptions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MyAuthenticateHandler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MyScheme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{ });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AddAuthorization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UseAuthentication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UseAuthorization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ClaimsPrincipal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IdentityHelpers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GetHelloString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AuthOnly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Authorize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ClaimsPrincipal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IdentityHelpers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GetHelloString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Admin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Authorize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Manager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ClaimsPrincipal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IdentityHelpers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GetHelloString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Скругленная прямоугольная выноска 3"/>
          <p:cNvSpPr/>
          <p:nvPr/>
        </p:nvSpPr>
        <p:spPr>
          <a:xfrm>
            <a:off x="7445925" y="1917403"/>
            <a:ext cx="3038998" cy="515554"/>
          </a:xfrm>
          <a:prstGeom prst="wedgeRoundRectCallout">
            <a:avLst>
              <a:gd name="adj1" fmla="val -170424"/>
              <a:gd name="adj2" fmla="val 18620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Добавляем сервисы авторизации</a:t>
            </a:r>
            <a:endParaRPr lang="ru-RU" sz="1200" b="1" dirty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7445925" y="3378809"/>
            <a:ext cx="3038998" cy="515554"/>
          </a:xfrm>
          <a:prstGeom prst="wedgeRoundRectCallout">
            <a:avLst>
              <a:gd name="adj1" fmla="val -198632"/>
              <a:gd name="adj2" fmla="val 5951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Подключаем </a:t>
            </a:r>
            <a:r>
              <a:rPr lang="en-US" sz="1200" dirty="0" smtClean="0"/>
              <a:t>middleware </a:t>
            </a:r>
            <a:r>
              <a:rPr lang="ru-RU" sz="1200" dirty="0" smtClean="0"/>
              <a:t>авторизации</a:t>
            </a:r>
            <a:endParaRPr lang="ru-RU" sz="1200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7445925" y="4725916"/>
            <a:ext cx="3038998" cy="515554"/>
          </a:xfrm>
          <a:prstGeom prst="wedgeRoundRectCallout">
            <a:avLst>
              <a:gd name="adj1" fmla="val -165588"/>
              <a:gd name="adj2" fmla="val 2942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Только для аутентифицированных пользователей</a:t>
            </a:r>
            <a:endParaRPr lang="ru-RU" sz="1200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7445925" y="5549303"/>
            <a:ext cx="3038998" cy="515554"/>
          </a:xfrm>
          <a:prstGeom prst="wedgeRoundRectCallout">
            <a:avLst>
              <a:gd name="adj1" fmla="val -118574"/>
              <a:gd name="adj2" fmla="val 1200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Только для аутентифицированных с ролью «</a:t>
            </a:r>
            <a:r>
              <a:rPr lang="en-US" sz="1200" dirty="0" smtClean="0"/>
              <a:t>Manager</a:t>
            </a:r>
            <a:r>
              <a:rPr lang="ru-RU" sz="1200" dirty="0" smtClean="0"/>
              <a:t>»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90513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и использование</a:t>
            </a:r>
          </a:p>
        </p:txBody>
      </p:sp>
    </p:spTree>
    <p:extLst>
      <p:ext uri="{BB962C8B-B14F-4D97-AF65-F5344CB8AC3E}">
        <p14:creationId xmlns:p14="http://schemas.microsoft.com/office/powerpoint/2010/main" val="15887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Разметка элементов кода для авторизации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906858"/>
            <a:ext cx="3583032" cy="175432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Authorize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HomeController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AllowAnonymous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IActionResult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...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4344866"/>
            <a:ext cx="3158237" cy="13849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Authorize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IndexModel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PageModel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600775" y="2241993"/>
            <a:ext cx="4347665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AuthOnly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Authorize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ClaimsPrincipal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IdentityHelpers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GetHelloString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600775" y="4466262"/>
            <a:ext cx="6046848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Admin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ClaimsPrincipal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	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IdentityHelpers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GetHelloString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RequireAuthorization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RequireRole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Manager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1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Политики авторизации</a:t>
            </a:r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838200" y="1561835"/>
            <a:ext cx="5910657" cy="2862322"/>
            <a:chOff x="838200" y="1395521"/>
            <a:chExt cx="5910657" cy="2862322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395521"/>
              <a:ext cx="5910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Задание именованных политик и политики по умолчанию</a:t>
              </a:r>
              <a:endParaRPr lang="ru-RU" dirty="0"/>
            </a:p>
          </p:txBody>
        </p:sp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838200" y="1764853"/>
              <a:ext cx="5367175" cy="249299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builder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.Services.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AddAuthorization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options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=&gt;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options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AddPolicy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"ForManager1"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builder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=&gt;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builder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.Requirements.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RolesAuthorizationRequirement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([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Manager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])));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options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AddPolicy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"ForManager2"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builder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=&gt;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builder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RequireRole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Manager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options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.FallbackPolicy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AuthorizationPolicyBuilder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RequireAuthenticatedUser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Build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});</a:t>
              </a:r>
              <a:endPara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770104" y="4891186"/>
            <a:ext cx="4166525" cy="1628084"/>
            <a:chOff x="775607" y="4752394"/>
            <a:chExt cx="4166525" cy="1628084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775607" y="5180149"/>
              <a:ext cx="4166525" cy="120032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app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MapGet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"/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Admin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ClaimsPrincipal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user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=&gt; 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IdentityHelpers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GetHelloString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user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altLang="ru-RU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RequireAuthorization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builder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=&gt; 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builder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RequireRole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Manager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));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5607" y="4752394"/>
              <a:ext cx="3652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Определение политики «по месту»</a:t>
              </a:r>
              <a:endParaRPr lang="ru-RU" dirty="0"/>
            </a:p>
          </p:txBody>
        </p:sp>
      </p:grpSp>
      <p:sp>
        <p:nvSpPr>
          <p:cNvPr id="11" name="Скругленная прямоугольная выноска 10"/>
          <p:cNvSpPr/>
          <p:nvPr/>
        </p:nvSpPr>
        <p:spPr>
          <a:xfrm>
            <a:off x="6957333" y="1840156"/>
            <a:ext cx="1395997" cy="515554"/>
          </a:xfrm>
          <a:prstGeom prst="wedgeRoundRectCallout">
            <a:avLst>
              <a:gd name="adj1" fmla="val -172817"/>
              <a:gd name="adj2" fmla="val 9118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Явное задание </a:t>
            </a:r>
            <a:r>
              <a:rPr lang="en-US" sz="1200" dirty="0" smtClean="0"/>
              <a:t>Requirements</a:t>
            </a:r>
            <a:endParaRPr lang="ru-RU" sz="1200" b="1" dirty="0"/>
          </a:p>
        </p:txBody>
      </p:sp>
      <p:sp>
        <p:nvSpPr>
          <p:cNvPr id="12" name="Скругленная прямоугольная выноска 11"/>
          <p:cNvSpPr/>
          <p:nvPr/>
        </p:nvSpPr>
        <p:spPr>
          <a:xfrm>
            <a:off x="6957332" y="2662108"/>
            <a:ext cx="1395997" cy="515554"/>
          </a:xfrm>
          <a:prstGeom prst="wedgeRoundRectCallout">
            <a:avLst>
              <a:gd name="adj1" fmla="val -204983"/>
              <a:gd name="adj2" fmla="val 8327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Использование </a:t>
            </a:r>
            <a:r>
              <a:rPr lang="en-US" sz="1200" dirty="0" smtClean="0"/>
              <a:t>Helper-</a:t>
            </a:r>
            <a:r>
              <a:rPr lang="ru-RU" sz="1200" dirty="0" smtClean="0"/>
              <a:t>метода</a:t>
            </a:r>
            <a:endParaRPr lang="ru-RU" sz="1200" b="1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5935436" y="5025553"/>
            <a:ext cx="5961888" cy="1102419"/>
            <a:chOff x="5935436" y="5025553"/>
            <a:chExt cx="5961888" cy="1102419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5935436" y="5481641"/>
              <a:ext cx="5961888" cy="64633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app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MapGet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"/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Admin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[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Authorize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"ForManager1"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)]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ClaimsPrincipal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user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=&gt;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IdentityHelpers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GetHelloString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user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));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35436" y="5025553"/>
              <a:ext cx="2339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Назначение политики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2168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правил в политике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634909"/>
              </p:ext>
            </p:extLst>
          </p:nvPr>
        </p:nvGraphicFramePr>
        <p:xfrm>
          <a:off x="690188" y="2052128"/>
          <a:ext cx="1081162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7167">
                  <a:extLst>
                    <a:ext uri="{9D8B030D-6E8A-4147-A177-3AD203B41FA5}">
                      <a16:colId xmlns:a16="http://schemas.microsoft.com/office/drawing/2014/main" val="2194436916"/>
                    </a:ext>
                  </a:extLst>
                </a:gridCol>
                <a:gridCol w="3826516">
                  <a:extLst>
                    <a:ext uri="{9D8B030D-6E8A-4147-A177-3AD203B41FA5}">
                      <a16:colId xmlns:a16="http://schemas.microsoft.com/office/drawing/2014/main" val="2405024438"/>
                    </a:ext>
                  </a:extLst>
                </a:gridCol>
                <a:gridCol w="4417941">
                  <a:extLst>
                    <a:ext uri="{9D8B030D-6E8A-4147-A177-3AD203B41FA5}">
                      <a16:colId xmlns:a16="http://schemas.microsoft.com/office/drawing/2014/main" val="8106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Метод в </a:t>
                      </a:r>
                      <a:r>
                        <a:rPr lang="en-US" sz="1600" dirty="0" err="1" smtClean="0"/>
                        <a:t>AuthorizationPolicyBuilder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IAuthorizationRequirement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Примечание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4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RequireAuthenticatedUser</a:t>
                      </a:r>
                      <a:r>
                        <a:rPr lang="ru-RU" sz="1600" dirty="0" smtClean="0"/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DenyAnonymousAuthorizationRequirement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Пользователь должен быть аутентифицирован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93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RequireClaim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ClaimsAuthorizationRequirement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Объявлен</a:t>
                      </a:r>
                      <a:r>
                        <a:rPr lang="ru-RU" sz="1600" baseline="0" dirty="0" smtClean="0"/>
                        <a:t> клейм определенного типа и (опционально) допустимые значения (списком)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3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RequireRole</a:t>
                      </a:r>
                      <a:r>
                        <a:rPr lang="ru-RU" sz="1600" dirty="0" smtClean="0"/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RolesAuthorizationRequirement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aseline="0" dirty="0" smtClean="0"/>
                        <a:t>Список требуемых ролей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708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RequireUserName</a:t>
                      </a:r>
                      <a:r>
                        <a:rPr lang="ru-RU" sz="1600" dirty="0" smtClean="0"/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NameAuthorizationRequirement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aseline="0" dirty="0" smtClean="0"/>
                        <a:t>Пользователь должен иметь указанное 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77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RequireAssertion</a:t>
                      </a:r>
                      <a:r>
                        <a:rPr lang="ru-RU" sz="1600" dirty="0" smtClean="0"/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AssertionRequirement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aseline="0" dirty="0" smtClean="0"/>
                        <a:t>Произвольный метод, который вычисляет некоторое утверждение (</a:t>
                      </a:r>
                      <a:r>
                        <a:rPr lang="en-US" sz="1600" baseline="0" dirty="0" smtClean="0"/>
                        <a:t>true/false) </a:t>
                      </a:r>
                      <a:r>
                        <a:rPr lang="ru-RU" sz="1600" baseline="0" dirty="0" smtClean="0"/>
                        <a:t>относительно пользователя и ресурса, к которому он обращается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324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5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API </a:t>
            </a:r>
            <a:r>
              <a:rPr lang="ru-RU" dirty="0" smtClean="0"/>
              <a:t>в </a:t>
            </a:r>
            <a:r>
              <a:rPr lang="en-US" dirty="0" err="1" smtClean="0"/>
              <a:t>.Net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Кастомные</a:t>
            </a:r>
            <a:r>
              <a:rPr lang="ru-RU" dirty="0" smtClean="0"/>
              <a:t> правила</a:t>
            </a:r>
            <a:endParaRPr lang="ru-RU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72835" y="1943100"/>
            <a:ext cx="5134739" cy="2567200"/>
            <a:chOff x="372835" y="1943100"/>
            <a:chExt cx="5134739" cy="2567200"/>
          </a:xfrm>
        </p:grpSpPr>
        <p:sp>
          <p:nvSpPr>
            <p:cNvPr id="3" name="Rectangle 1"/>
            <p:cNvSpPr>
              <a:spLocks noChangeArrowheads="1"/>
            </p:cNvSpPr>
            <p:nvPr/>
          </p:nvSpPr>
          <p:spPr bwMode="auto">
            <a:xfrm>
              <a:off x="372835" y="2417419"/>
              <a:ext cx="5134739" cy="209288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builder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.Services.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AddAuthorization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options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=&gt;</a:t>
              </a:r>
              <a:b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options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AddPolicy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"LegalAge1"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altLang="ru-RU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builder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=&gt;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builder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RequireAssertion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((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context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=&gt;</a:t>
              </a:r>
              <a:b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dateOfBirthClaim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altLang="ru-RU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context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.User.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FindFirst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ClaimTypes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.DateOfBirth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dateOfBirthClaim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!=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null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&amp;&amp;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DateTime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TryParse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altLang="ru-RU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ru-RU" altLang="ru-RU" sz="1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dateOfBirthClaim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.Value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out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dateOfBirth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&amp;&amp;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dateOfBirth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AddYears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(18) 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&lt;=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DateTime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.Now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}));</a:t>
              </a:r>
              <a:b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});</a:t>
              </a:r>
              <a:endPara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835" y="1943100"/>
              <a:ext cx="1874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На базе </a:t>
              </a:r>
              <a:r>
                <a:rPr lang="en-US" dirty="0" smtClean="0"/>
                <a:t>Assertion</a:t>
              </a:r>
              <a:endParaRPr lang="ru-RU" dirty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5872038" y="1447562"/>
            <a:ext cx="5828333" cy="5217342"/>
            <a:chOff x="5872038" y="1447562"/>
            <a:chExt cx="5828333" cy="5217342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5872038" y="1854083"/>
              <a:ext cx="5686172" cy="347787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LegalAgeRequirement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legalAge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: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IAuthorizationRequirement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LegalAge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get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} =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legalAge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LegalAgeHandler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: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AuthorizationHandler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LegalAgeRequirement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</a:t>
              </a:r>
              <a:b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protected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override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Task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HandleRequirementAsync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b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AuthorizationHandlerContext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context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LegalAgeRequirement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requirement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dateOfBirthClaim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context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.User.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FindFirst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ClaimTypes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.DateOfBirth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dateOfBirthClaim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!=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null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&amp;&amp;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DateTime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TryParse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dateOfBirthClaim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.Value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out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dateOfBirth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&amp;&amp;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dateOfBirth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AddYears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requirement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.LegalAge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&lt;=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DateTime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.Now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endPara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context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Succeed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requirement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context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Fail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Task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.CompletedTask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  <a:b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6295231" y="5495353"/>
              <a:ext cx="5262979" cy="116955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builder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.Services.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AddSingleton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IAuthorizationHandler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LegalAgeHandler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&gt;();</a:t>
              </a:r>
              <a:b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builder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.Services.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AddAuthorization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options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=&gt;</a:t>
              </a:r>
              <a:b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options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AddPolicy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"LegalAge2"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builder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=&gt;</a:t>
              </a:r>
              <a:b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builder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AddRequirements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0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LegalAgeRequirement</a:t>
              </a: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(18)));</a:t>
              </a:r>
              <a:b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});</a:t>
              </a:r>
              <a:endPara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50104" y="1447562"/>
              <a:ext cx="3550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На базе </a:t>
              </a:r>
              <a:r>
                <a:rPr lang="en-US" dirty="0" err="1"/>
                <a:t>IAuthorizationRequirement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29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Политики авторизации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261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Сценарии аутентификации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64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что посмотрим…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Negotiate </a:t>
            </a:r>
            <a:r>
              <a:rPr lang="ru-RU" dirty="0" smtClean="0"/>
              <a:t>аутентификация</a:t>
            </a:r>
          </a:p>
          <a:p>
            <a:r>
              <a:rPr lang="ru-RU" dirty="0" smtClean="0"/>
              <a:t>Аутентификация на основе форм + </a:t>
            </a:r>
            <a:r>
              <a:rPr lang="ru-RU" dirty="0" err="1" smtClean="0"/>
              <a:t>куки</a:t>
            </a:r>
            <a:endParaRPr lang="ru-RU" dirty="0" smtClean="0"/>
          </a:p>
          <a:p>
            <a:r>
              <a:rPr lang="ru-RU" dirty="0" smtClean="0"/>
              <a:t>Внешняя аутентификация (</a:t>
            </a:r>
            <a:r>
              <a:rPr lang="en-US" dirty="0" err="1" smtClean="0"/>
              <a:t>Yandex</a:t>
            </a:r>
            <a:r>
              <a:rPr lang="en-US" dirty="0" smtClean="0"/>
              <a:t> 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11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Negotiate (Kerberos/NTLM)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877046"/>
            <a:ext cx="3993401" cy="5539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AddAuthentication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AddNegotiate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181600" y="1690688"/>
            <a:ext cx="542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акет </a:t>
            </a:r>
            <a:r>
              <a:rPr lang="en-US" b="1" dirty="0" err="1" smtClean="0"/>
              <a:t>Microsoft.AspNetCore.Authentication.Negotiate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5171400"/>
            <a:ext cx="8537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learn.microsoft.com/en-us/aspnet/core/security/authentication/windowsauth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26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Negotiate </a:t>
            </a:r>
            <a:r>
              <a:rPr lang="ru-RU" dirty="0" err="1" smtClean="0"/>
              <a:t>аутентфикация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0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Аутентификация на основе форм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199" y="1825625"/>
            <a:ext cx="6105212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Строится на основе</a:t>
            </a:r>
            <a:endParaRPr lang="en-US" dirty="0"/>
          </a:p>
          <a:p>
            <a:pPr lvl="1"/>
            <a:r>
              <a:rPr lang="en-US" dirty="0" err="1" smtClean="0"/>
              <a:t>CookieAuthenticationHandler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ru-RU" dirty="0" smtClean="0"/>
              <a:t>Операции</a:t>
            </a:r>
          </a:p>
          <a:p>
            <a:pPr lvl="1"/>
            <a:r>
              <a:rPr lang="en-US" dirty="0" smtClean="0"/>
              <a:t>Authenticate – </a:t>
            </a:r>
            <a:r>
              <a:rPr lang="ru-RU" dirty="0" smtClean="0"/>
              <a:t>пытается </a:t>
            </a:r>
            <a:r>
              <a:rPr lang="ru-RU" dirty="0"/>
              <a:t>читать </a:t>
            </a:r>
            <a:r>
              <a:rPr lang="ru-RU" dirty="0" err="1"/>
              <a:t>аутентификационную</a:t>
            </a:r>
            <a:r>
              <a:rPr lang="ru-RU" dirty="0"/>
              <a:t> </a:t>
            </a:r>
            <a:r>
              <a:rPr lang="ru-RU" dirty="0" smtClean="0"/>
              <a:t>куку</a:t>
            </a:r>
          </a:p>
          <a:p>
            <a:pPr lvl="1"/>
            <a:r>
              <a:rPr lang="en-US" dirty="0" smtClean="0"/>
              <a:t>Challenge </a:t>
            </a:r>
            <a:r>
              <a:rPr lang="ru-RU" dirty="0" smtClean="0"/>
              <a:t>– переходит на страницу в </a:t>
            </a:r>
            <a:r>
              <a:rPr lang="en-US" dirty="0" err="1" smtClean="0"/>
              <a:t>LoginPath</a:t>
            </a:r>
            <a:endParaRPr lang="en-US" dirty="0" smtClean="0"/>
          </a:p>
          <a:p>
            <a:pPr lvl="2"/>
            <a:r>
              <a:rPr lang="ru-RU" dirty="0" smtClean="0"/>
              <a:t>по умолчанию </a:t>
            </a:r>
            <a:r>
              <a:rPr lang="en-US" dirty="0" smtClean="0"/>
              <a:t>/Account/Login</a:t>
            </a:r>
          </a:p>
          <a:p>
            <a:pPr lvl="1"/>
            <a:r>
              <a:rPr lang="en-US" dirty="0" err="1" smtClean="0"/>
              <a:t>SignIn</a:t>
            </a:r>
            <a:r>
              <a:rPr lang="en-US" dirty="0" smtClean="0"/>
              <a:t> – </a:t>
            </a:r>
            <a:r>
              <a:rPr lang="ru-RU" dirty="0" smtClean="0"/>
              <a:t>ставит куку</a:t>
            </a:r>
          </a:p>
          <a:p>
            <a:pPr lvl="1"/>
            <a:r>
              <a:rPr lang="en-US" dirty="0" err="1" smtClean="0"/>
              <a:t>SignOut</a:t>
            </a:r>
            <a:r>
              <a:rPr lang="ru-RU" dirty="0" smtClean="0"/>
              <a:t> – удаляет куку</a:t>
            </a:r>
          </a:p>
          <a:p>
            <a:pPr lvl="1"/>
            <a:endParaRPr lang="ru-RU" dirty="0"/>
          </a:p>
          <a:p>
            <a:r>
              <a:rPr lang="ru-RU" dirty="0" smtClean="0"/>
              <a:t>Сам процесс проверки </a:t>
            </a:r>
            <a:r>
              <a:rPr lang="en-US" dirty="0" smtClean="0"/>
              <a:t>Credentials </a:t>
            </a:r>
            <a:r>
              <a:rPr lang="ru-RU" dirty="0" smtClean="0"/>
              <a:t>делает разработчик на форме 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528078" y="2089447"/>
            <a:ext cx="5452134" cy="16004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AddAuthentication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AddCookie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.LoginPath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.SlidingExpiration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.ExpireTimeSpan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TimeSpan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FromMinutes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(20);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46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(страница) логина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42257" y="1404017"/>
            <a:ext cx="5339923" cy="533992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AllowAnonymous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LoginModel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PageModel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BindProperty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DisplayName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"Логин"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BindProperty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DisplayName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"Пароль"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IActionResult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OnPostAsync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returnUrl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ModelState.IsValid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claims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Claim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ClaimTypes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ClaimTypes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.Role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Manager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principal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ClaimsPrincipal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ClaimsIdentity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claims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HttpContext.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SignInAsync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principal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returnUrl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??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Скругленная прямоугольная выноска 3"/>
          <p:cNvSpPr/>
          <p:nvPr/>
        </p:nvSpPr>
        <p:spPr>
          <a:xfrm>
            <a:off x="6573993" y="1432911"/>
            <a:ext cx="3631363" cy="515554"/>
          </a:xfrm>
          <a:prstGeom prst="wedgeRoundRectCallout">
            <a:avLst>
              <a:gd name="adj1" fmla="val -152763"/>
              <a:gd name="adj2" fmla="val -699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Мы должны заходить на эту страницу без аутентификации (иначе произойдет зацикливание)</a:t>
            </a:r>
            <a:endParaRPr lang="ru-RU" sz="1200" b="1" dirty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6573993" y="3558424"/>
            <a:ext cx="3631363" cy="515554"/>
          </a:xfrm>
          <a:prstGeom prst="wedgeRoundRectCallout">
            <a:avLst>
              <a:gd name="adj1" fmla="val -142646"/>
              <a:gd name="adj2" fmla="val -2282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Проверяем </a:t>
            </a:r>
            <a:r>
              <a:rPr lang="ru-RU" sz="1200" dirty="0" err="1" smtClean="0"/>
              <a:t>заполненность</a:t>
            </a:r>
            <a:r>
              <a:rPr lang="ru-RU" sz="1200" dirty="0" smtClean="0"/>
              <a:t> логина и пароля (и может какие-то иные проверки)</a:t>
            </a:r>
            <a:endParaRPr lang="ru-RU" sz="1200" b="1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6573993" y="4921859"/>
            <a:ext cx="3631363" cy="515554"/>
          </a:xfrm>
          <a:prstGeom prst="wedgeRoundRectCallout">
            <a:avLst>
              <a:gd name="adj1" fmla="val -95882"/>
              <a:gd name="adj2" fmla="val 6110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Формируем </a:t>
            </a:r>
            <a:r>
              <a:rPr lang="en-US" sz="1200" dirty="0" smtClean="0"/>
              <a:t>Principal </a:t>
            </a:r>
            <a:r>
              <a:rPr lang="ru-RU" sz="1200" dirty="0" smtClean="0"/>
              <a:t>на базе имени и запускам </a:t>
            </a:r>
            <a:r>
              <a:rPr lang="en-US" sz="1200" dirty="0" smtClean="0"/>
              <a:t>security </a:t>
            </a:r>
            <a:r>
              <a:rPr lang="ru-RU" sz="1200" dirty="0" smtClean="0"/>
              <a:t>сессию</a:t>
            </a:r>
            <a:endParaRPr lang="ru-RU" sz="1200" b="1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6573992" y="5607659"/>
            <a:ext cx="3631363" cy="515554"/>
          </a:xfrm>
          <a:prstGeom prst="wedgeRoundRectCallout">
            <a:avLst>
              <a:gd name="adj1" fmla="val -110496"/>
              <a:gd name="adj2" fmla="val -382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Переходим или по </a:t>
            </a:r>
            <a:r>
              <a:rPr lang="en-US" sz="1200" dirty="0" err="1" smtClean="0"/>
              <a:t>returnUrl</a:t>
            </a:r>
            <a:r>
              <a:rPr lang="en-US" sz="1200" dirty="0" smtClean="0"/>
              <a:t> (</a:t>
            </a:r>
            <a:r>
              <a:rPr lang="ru-RU" sz="1200" dirty="0" smtClean="0"/>
              <a:t>та страница, откуда вызвали </a:t>
            </a:r>
            <a:r>
              <a:rPr lang="en-US" sz="1200" dirty="0" smtClean="0"/>
              <a:t>Challenge())</a:t>
            </a:r>
            <a:r>
              <a:rPr lang="ru-RU" sz="1200" dirty="0" smtClean="0"/>
              <a:t>, а если нет – на корень сайта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149485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Аутентификация на основе форм</a:t>
            </a:r>
          </a:p>
        </p:txBody>
      </p:sp>
    </p:spTree>
    <p:extLst>
      <p:ext uri="{BB962C8B-B14F-4D97-AF65-F5344CB8AC3E}">
        <p14:creationId xmlns:p14="http://schemas.microsoft.com/office/powerpoint/2010/main" val="54162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</a:t>
            </a:r>
            <a:r>
              <a:rPr lang="ru-RU" dirty="0" smtClean="0"/>
              <a:t>аутентификация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481186" y="1825625"/>
            <a:ext cx="4872613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Большинство реализаций</a:t>
            </a:r>
          </a:p>
          <a:p>
            <a:pPr lvl="1"/>
            <a:r>
              <a:rPr lang="ru-RU" dirty="0" smtClean="0"/>
              <a:t>наследники </a:t>
            </a:r>
          </a:p>
          <a:p>
            <a:pPr lvl="2"/>
            <a:r>
              <a:rPr lang="en-US" dirty="0" err="1" smtClean="0"/>
              <a:t>OAuthHandler</a:t>
            </a:r>
            <a:endParaRPr lang="en-US" dirty="0" smtClean="0"/>
          </a:p>
          <a:p>
            <a:pPr lvl="2"/>
            <a:r>
              <a:rPr lang="en-US" dirty="0" err="1" smtClean="0"/>
              <a:t>OAuthOptions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ru-RU" dirty="0" smtClean="0"/>
              <a:t>Встроенные</a:t>
            </a:r>
          </a:p>
          <a:p>
            <a:pPr lvl="1"/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smtClean="0"/>
              <a:t>Microsoft Account</a:t>
            </a:r>
          </a:p>
          <a:p>
            <a:pPr lvl="1"/>
            <a:r>
              <a:rPr lang="en-US" dirty="0" smtClean="0"/>
              <a:t>Facebook</a:t>
            </a:r>
          </a:p>
          <a:p>
            <a:endParaRPr lang="en-US" dirty="0"/>
          </a:p>
          <a:p>
            <a:r>
              <a:rPr lang="ru-RU" dirty="0" smtClean="0"/>
              <a:t>Сторонние</a:t>
            </a:r>
          </a:p>
          <a:p>
            <a:pPr lvl="1"/>
            <a:r>
              <a:rPr lang="en-US" dirty="0" err="1" smtClean="0"/>
              <a:t>AspNet.Security.OAuth.Providers</a:t>
            </a:r>
            <a:endParaRPr lang="ru-RU" dirty="0"/>
          </a:p>
          <a:p>
            <a:pPr lvl="1"/>
            <a:r>
              <a:rPr lang="en-US" dirty="0" err="1" smtClean="0"/>
              <a:t>Yandex</a:t>
            </a:r>
            <a:endParaRPr lang="en-US" dirty="0" smtClean="0"/>
          </a:p>
          <a:p>
            <a:pPr lvl="1"/>
            <a:r>
              <a:rPr lang="en-US" dirty="0" smtClean="0"/>
              <a:t>VK (Mail.ru</a:t>
            </a:r>
            <a:r>
              <a:rPr lang="ru-RU" dirty="0" smtClean="0"/>
              <a:t>, …)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210175" cy="35433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279489" y="6311900"/>
            <a:ext cx="7713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github.com/aspnet-contrib/AspNet.Security.OAuth.Providers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657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199" y="1825625"/>
            <a:ext cx="103223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Единое (унифицированное) </a:t>
            </a:r>
            <a:r>
              <a:rPr lang="en-US" b="1" dirty="0" smtClean="0"/>
              <a:t>API </a:t>
            </a:r>
            <a:r>
              <a:rPr lang="ru-RU" b="1" dirty="0" smtClean="0"/>
              <a:t>для</a:t>
            </a:r>
          </a:p>
          <a:p>
            <a:r>
              <a:rPr lang="ru-RU" dirty="0" smtClean="0"/>
              <a:t>получения текущего пользователя</a:t>
            </a:r>
            <a:r>
              <a:rPr lang="en-US" dirty="0" smtClean="0"/>
              <a:t> (</a:t>
            </a:r>
            <a:r>
              <a:rPr lang="ru-RU" dirty="0"/>
              <a:t>информации о </a:t>
            </a:r>
            <a:r>
              <a:rPr lang="ru-RU" dirty="0" smtClean="0"/>
              <a:t>нем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имя </a:t>
            </a:r>
            <a:r>
              <a:rPr lang="en-US" dirty="0" smtClean="0"/>
              <a:t>/ e-mail / </a:t>
            </a:r>
            <a:r>
              <a:rPr lang="ru-RU" dirty="0" smtClean="0"/>
              <a:t>возраст</a:t>
            </a:r>
            <a:r>
              <a:rPr lang="en-US" dirty="0" smtClean="0"/>
              <a:t> / </a:t>
            </a:r>
            <a:r>
              <a:rPr lang="ru-RU" dirty="0" smtClean="0"/>
              <a:t>…</a:t>
            </a:r>
          </a:p>
          <a:p>
            <a:r>
              <a:rPr lang="ru-RU" dirty="0" smtClean="0"/>
              <a:t>информация о его правах доступа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175659"/>
              </p:ext>
            </p:extLst>
          </p:nvPr>
        </p:nvGraphicFramePr>
        <p:xfrm>
          <a:off x="4090307" y="4001294"/>
          <a:ext cx="7590924" cy="235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AEA4320-04F2-445A-81A2-A7D8E9AF9A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FAEA4320-04F2-445A-81A2-A7D8E9AF9A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11B011-02DB-4CFC-A3C4-A5AA9A28D3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6811B011-02DB-4CFC-A3C4-A5AA9A28D3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864C5EC-D40F-4B3C-844B-2F5AFB2257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9864C5EC-D40F-4B3C-844B-2F5AFB2257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6D1F4C2-D3C9-4971-B4E6-71B2D0AEE6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graphicEl>
                                              <a:dgm id="{96D1F4C2-D3C9-4971-B4E6-71B2D0AEE6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869925-7585-4FCE-81E0-97C9E14688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68869925-7585-4FCE-81E0-97C9E14688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87C9A6-54A2-4D59-BC7C-BF8BC1272A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graphicEl>
                                              <a:dgm id="{FC87C9A6-54A2-4D59-BC7C-BF8BC1272A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7EADF2-180F-4205-BF8F-90A5C4441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dgm id="{FC7EADF2-180F-4205-BF8F-90A5C4441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Graphic spid="6" grpId="0" uiExpand="1">
        <p:bldSub>
          <a:bldDgm bld="one"/>
        </p:bldSub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</a:t>
            </a:r>
            <a:r>
              <a:rPr lang="en-US" dirty="0" smtClean="0"/>
              <a:t>OAuth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690688"/>
            <a:ext cx="5112297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AddAuthentication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CookieAuthenticationDefaults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.AuthenticationScheme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AddYandex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.ClientId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"a1819e5fa80a43c3aa"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.ClientSecret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"9315d10a828a44"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.CallbackPath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signin-yandex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AddCookie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6836467" y="1886853"/>
            <a:ext cx="3631363" cy="515554"/>
          </a:xfrm>
          <a:prstGeom prst="wedgeRoundRectCallout">
            <a:avLst>
              <a:gd name="adj1" fmla="val -76944"/>
              <a:gd name="adj2" fmla="val 2419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Указываем 2 схемы, причем </a:t>
            </a:r>
            <a:r>
              <a:rPr lang="en-US" sz="1200" dirty="0" smtClean="0"/>
              <a:t>cookies – </a:t>
            </a:r>
            <a:r>
              <a:rPr lang="ru-RU" sz="1200" dirty="0" smtClean="0"/>
              <a:t>основная, она поддерживает сессию</a:t>
            </a:r>
            <a:endParaRPr lang="ru-RU" sz="1200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6836466" y="2681132"/>
            <a:ext cx="3631363" cy="515554"/>
          </a:xfrm>
          <a:prstGeom prst="wedgeRoundRectCallout">
            <a:avLst>
              <a:gd name="adj1" fmla="val -76944"/>
              <a:gd name="adj2" fmla="val 2419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ClientId</a:t>
            </a:r>
            <a:r>
              <a:rPr lang="en-US" sz="1200" dirty="0" smtClean="0"/>
              <a:t>, </a:t>
            </a:r>
            <a:r>
              <a:rPr lang="en-US" sz="1200" dirty="0" err="1" smtClean="0"/>
              <a:t>ClientSecret</a:t>
            </a:r>
            <a:r>
              <a:rPr lang="en-US" sz="1200" dirty="0"/>
              <a:t> </a:t>
            </a:r>
            <a:r>
              <a:rPr lang="ru-RU" sz="1200" dirty="0" smtClean="0"/>
              <a:t>и </a:t>
            </a:r>
            <a:r>
              <a:rPr lang="en-US" sz="1200" dirty="0" err="1" smtClean="0"/>
              <a:t>CallbackPath</a:t>
            </a:r>
            <a:r>
              <a:rPr lang="ru-RU" sz="1200" dirty="0" smtClean="0"/>
              <a:t>, должны соответствовать настройкам на стороне поставщика</a:t>
            </a:r>
            <a:endParaRPr lang="ru-RU" sz="12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4190947"/>
            <a:ext cx="5440913" cy="21236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authinyandex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AllowAnonymous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isAuthenticate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.User.Identity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IsAuthenticated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??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isAuthenticate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ChallengeAsync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YandexAuthenticationDefaults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.AuthenticationScheme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.Response.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WithName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authinyandex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6836465" y="4187981"/>
            <a:ext cx="3631363" cy="515554"/>
          </a:xfrm>
          <a:prstGeom prst="wedgeRoundRectCallout">
            <a:avLst>
              <a:gd name="adj1" fmla="val -109873"/>
              <a:gd name="adj2" fmla="val 1834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Как с логином для аутентификации на формах – должны допускать анонимных пользователей</a:t>
            </a:r>
            <a:endParaRPr lang="ru-RU" sz="1200" dirty="0"/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6836464" y="4950848"/>
            <a:ext cx="3631363" cy="605890"/>
          </a:xfrm>
          <a:prstGeom prst="wedgeRoundRectCallout">
            <a:avLst>
              <a:gd name="adj1" fmla="val -97145"/>
              <a:gd name="adj2" fmla="val 1412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Вызываем для </a:t>
            </a:r>
            <a:r>
              <a:rPr lang="en-US" sz="1200" dirty="0" err="1" smtClean="0"/>
              <a:t>Yandex</a:t>
            </a:r>
            <a:r>
              <a:rPr lang="en-US" sz="1200" dirty="0" smtClean="0"/>
              <a:t> </a:t>
            </a:r>
            <a:r>
              <a:rPr lang="ru-RU" sz="1200" dirty="0" smtClean="0"/>
              <a:t>вручную </a:t>
            </a:r>
            <a:r>
              <a:rPr lang="en-US" sz="1200" dirty="0" smtClean="0"/>
              <a:t>Challenge</a:t>
            </a:r>
            <a:r>
              <a:rPr lang="ru-RU" sz="1200" dirty="0" smtClean="0"/>
              <a:t>, но (!) только если текущий пользователь не аутентифицирован, иначе зациклимся!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25896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OAuth (</a:t>
            </a:r>
            <a:r>
              <a:rPr lang="en-US" dirty="0" err="1" smtClean="0"/>
              <a:t>Yandex</a:t>
            </a:r>
            <a:r>
              <a:rPr lang="en-US" dirty="0" smtClean="0"/>
              <a:t> 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65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Базовый механизм аутентификации</a:t>
            </a:r>
          </a:p>
          <a:p>
            <a:pPr lvl="1" fontAlgn="t"/>
            <a:r>
              <a:rPr lang="en-US" dirty="0" smtClean="0"/>
              <a:t>Authenticate / </a:t>
            </a:r>
            <a:r>
              <a:rPr lang="en-US" dirty="0" err="1" smtClean="0"/>
              <a:t>SignIn</a:t>
            </a:r>
            <a:r>
              <a:rPr lang="en-US" dirty="0" smtClean="0"/>
              <a:t> / </a:t>
            </a:r>
            <a:r>
              <a:rPr lang="en-US" dirty="0" err="1" smtClean="0"/>
              <a:t>SignOut</a:t>
            </a:r>
            <a:r>
              <a:rPr lang="en-US" dirty="0" smtClean="0"/>
              <a:t> / Challenge / Forbid</a:t>
            </a:r>
            <a:endParaRPr lang="ru-RU" sz="2800" dirty="0"/>
          </a:p>
          <a:p>
            <a:pPr lvl="1"/>
            <a:r>
              <a:rPr lang="ru-RU" dirty="0" smtClean="0"/>
              <a:t>Встроенные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куки</a:t>
            </a:r>
            <a:r>
              <a:rPr lang="ru-RU" dirty="0" smtClean="0"/>
              <a:t>, </a:t>
            </a:r>
            <a:r>
              <a:rPr lang="en-US" dirty="0" smtClean="0"/>
              <a:t>Negotiate, </a:t>
            </a:r>
            <a:r>
              <a:rPr lang="ru-RU" dirty="0" smtClean="0"/>
              <a:t>…)</a:t>
            </a:r>
          </a:p>
          <a:p>
            <a:pPr lvl="1"/>
            <a:r>
              <a:rPr lang="ru-RU" dirty="0" smtClean="0"/>
              <a:t>Сторонние (</a:t>
            </a:r>
            <a:r>
              <a:rPr lang="en-US" dirty="0" smtClean="0"/>
              <a:t>OAuth)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Авторизация</a:t>
            </a:r>
          </a:p>
          <a:p>
            <a:pPr lvl="1"/>
            <a:r>
              <a:rPr lang="ru-RU" dirty="0" smtClean="0"/>
              <a:t>Политики – наборы требований</a:t>
            </a:r>
          </a:p>
          <a:p>
            <a:pPr lvl="2"/>
            <a:r>
              <a:rPr lang="ru-RU" dirty="0" smtClean="0"/>
              <a:t>роли, </a:t>
            </a:r>
            <a:r>
              <a:rPr lang="ru-RU" dirty="0" err="1" smtClean="0"/>
              <a:t>клеймы</a:t>
            </a:r>
            <a:r>
              <a:rPr lang="ru-RU" dirty="0" smtClean="0"/>
              <a:t>, …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“Classical” (</a:t>
            </a:r>
            <a:r>
              <a:rPr lang="ru-RU" dirty="0"/>
              <a:t>до </a:t>
            </a:r>
            <a:r>
              <a:rPr lang="en-US" dirty="0"/>
              <a:t>claims) API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02" y="2142864"/>
            <a:ext cx="2238375" cy="3371850"/>
          </a:xfrm>
          <a:prstGeom prst="rect">
            <a:avLst/>
          </a:prstGeom>
        </p:spPr>
      </p:pic>
      <p:pic>
        <p:nvPicPr>
          <p:cNvPr id="4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326" y="1803745"/>
            <a:ext cx="8219722" cy="4235577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2703477" y="343690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48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Кастомизация</a:t>
            </a:r>
            <a:r>
              <a:rPr lang="ru-RU" dirty="0" smtClean="0"/>
              <a:t> </a:t>
            </a:r>
            <a:r>
              <a:rPr lang="en-US" dirty="0" smtClean="0"/>
              <a:t>Identity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751864" y="1825625"/>
            <a:ext cx="4601936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Недостатки</a:t>
            </a:r>
          </a:p>
          <a:p>
            <a:r>
              <a:rPr lang="ru-RU" dirty="0" smtClean="0"/>
              <a:t>Идентификационные данные часто приходят извне (состав может меняться)</a:t>
            </a:r>
          </a:p>
          <a:p>
            <a:r>
              <a:rPr lang="ru-RU" dirty="0" smtClean="0"/>
              <a:t>Сторонние библиотеки ничего не знаю о нашем классе </a:t>
            </a:r>
          </a:p>
          <a:p>
            <a:endParaRPr lang="ru-RU" dirty="0" smtClean="0"/>
          </a:p>
          <a:p>
            <a:r>
              <a:rPr lang="ru-RU" dirty="0" smtClean="0"/>
              <a:t>Иногда </a:t>
            </a:r>
            <a:r>
              <a:rPr lang="en-US" dirty="0" smtClean="0"/>
              <a:t>Identity </a:t>
            </a:r>
            <a:r>
              <a:rPr lang="ru-RU" dirty="0" smtClean="0"/>
              <a:t>более 1</a:t>
            </a:r>
          </a:p>
          <a:p>
            <a:pPr lvl="1"/>
            <a:r>
              <a:rPr lang="ru-RU" dirty="0" smtClean="0"/>
              <a:t>сторонний сервис обращается к нашему от имени пользователя</a:t>
            </a:r>
          </a:p>
          <a:p>
            <a:pPr lvl="2"/>
            <a:r>
              <a:rPr lang="ru-RU" dirty="0" smtClean="0"/>
              <a:t>данные пользователя</a:t>
            </a:r>
          </a:p>
          <a:p>
            <a:pPr lvl="2"/>
            <a:r>
              <a:rPr lang="ru-RU" dirty="0" smtClean="0"/>
              <a:t>данные сервера-посредника</a:t>
            </a:r>
          </a:p>
          <a:p>
            <a:pPr lvl="1"/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78344" y="2208151"/>
            <a:ext cx="4909457" cy="2776344"/>
            <a:chOff x="486508" y="1506022"/>
            <a:chExt cx="4909457" cy="2776344"/>
          </a:xfrm>
        </p:grpSpPr>
        <p:sp>
          <p:nvSpPr>
            <p:cNvPr id="3" name="Rectangle 2"/>
            <p:cNvSpPr/>
            <p:nvPr/>
          </p:nvSpPr>
          <p:spPr>
            <a:xfrm>
              <a:off x="486508" y="1974042"/>
              <a:ext cx="4909457" cy="2308324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class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CustomIdentity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: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GenericIdentity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{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private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string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email;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public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CustomIdentity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string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name,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string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email) : 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			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base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(name)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{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    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this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.email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= email;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}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public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string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Email {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get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{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return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email; } }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}</a:t>
              </a:r>
              <a:endParaRPr kumimoji="0" lang="ru-RU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86508" y="1506022"/>
              <a:ext cx="238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Добавляем поле </a:t>
              </a:r>
              <a:r>
                <a:rPr lang="en-US" dirty="0" smtClean="0"/>
                <a:t>Email</a:t>
              </a:r>
              <a:endParaRPr lang="ru-RU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58133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7024007" cy="4351338"/>
          </a:xfrm>
        </p:spPr>
        <p:txBody>
          <a:bodyPr/>
          <a:lstStyle/>
          <a:p>
            <a:r>
              <a:rPr lang="ru-RU" dirty="0" smtClean="0"/>
              <a:t>Клейм (</a:t>
            </a:r>
            <a:r>
              <a:rPr lang="en-US" dirty="0" smtClean="0"/>
              <a:t>claim) – </a:t>
            </a:r>
            <a:r>
              <a:rPr lang="ru-RU" dirty="0" smtClean="0"/>
              <a:t>некоторый факт (элементарная порция информации)</a:t>
            </a:r>
          </a:p>
          <a:p>
            <a:pPr lvl="1"/>
            <a:r>
              <a:rPr lang="ru-RU" dirty="0" smtClean="0"/>
              <a:t>Имя </a:t>
            </a:r>
            <a:r>
              <a:rPr lang="en-US" dirty="0" smtClean="0"/>
              <a:t>/ </a:t>
            </a:r>
            <a:r>
              <a:rPr lang="ru-RU" dirty="0" smtClean="0"/>
              <a:t>Фамилия </a:t>
            </a:r>
            <a:r>
              <a:rPr lang="en-US" dirty="0" smtClean="0"/>
              <a:t>/ </a:t>
            </a:r>
            <a:r>
              <a:rPr lang="ru-RU" dirty="0" smtClean="0"/>
              <a:t>Дата рождения </a:t>
            </a:r>
            <a:r>
              <a:rPr lang="en-US" dirty="0" smtClean="0"/>
              <a:t>/ </a:t>
            </a:r>
            <a:r>
              <a:rPr lang="ru-RU" dirty="0" smtClean="0"/>
              <a:t>Роль </a:t>
            </a:r>
            <a:r>
              <a:rPr lang="en-US" dirty="0" smtClean="0"/>
              <a:t>/ …</a:t>
            </a:r>
          </a:p>
          <a:p>
            <a:pPr lvl="1"/>
            <a:endParaRPr lang="en-US" dirty="0"/>
          </a:p>
          <a:p>
            <a:r>
              <a:rPr lang="ru-RU" dirty="0" smtClean="0"/>
              <a:t>Поля класса </a:t>
            </a:r>
            <a:r>
              <a:rPr lang="en-US" dirty="0" smtClean="0"/>
              <a:t>Claim</a:t>
            </a:r>
          </a:p>
          <a:p>
            <a:pPr lvl="1"/>
            <a:r>
              <a:rPr lang="en-US" dirty="0" smtClean="0"/>
              <a:t>Type </a:t>
            </a:r>
            <a:r>
              <a:rPr lang="ru-RU" dirty="0" smtClean="0"/>
              <a:t>– смысл клейма (что за информация содержится)</a:t>
            </a:r>
          </a:p>
          <a:p>
            <a:pPr lvl="1"/>
            <a:r>
              <a:rPr lang="en-US" dirty="0" err="1" smtClean="0"/>
              <a:t>ValueType</a:t>
            </a:r>
            <a:r>
              <a:rPr lang="ru-RU" dirty="0" smtClean="0"/>
              <a:t> – представление информации</a:t>
            </a:r>
          </a:p>
          <a:p>
            <a:pPr lvl="1"/>
            <a:r>
              <a:rPr lang="en-US" dirty="0" smtClean="0"/>
              <a:t>Value </a:t>
            </a:r>
            <a:r>
              <a:rPr lang="ru-RU" dirty="0" smtClean="0"/>
              <a:t>– само значение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225" y="2131558"/>
            <a:ext cx="26955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1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ru-RU" dirty="0" err="1" smtClean="0"/>
              <a:t>клеймов</a:t>
            </a:r>
            <a:endParaRPr lang="ru-RU" dirty="0"/>
          </a:p>
        </p:txBody>
      </p:sp>
      <p:sp>
        <p:nvSpPr>
          <p:cNvPr id="3" name="Flowchart: Alternate Process 5"/>
          <p:cNvSpPr/>
          <p:nvPr/>
        </p:nvSpPr>
        <p:spPr>
          <a:xfrm>
            <a:off x="2801293" y="1612089"/>
            <a:ext cx="8758238" cy="1300163"/>
          </a:xfrm>
          <a:prstGeom prst="flowChartAlternateProcess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Claim type: </a:t>
            </a: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http://schemas.xmlsoap.org/ws/2005/05/identity/claims/name</a:t>
            </a: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Value: </a:t>
            </a: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Mihail Romanov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Value type: </a:t>
            </a:r>
            <a:endParaRPr kumimoji="0" lang="ru-RU" sz="1867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Flowchart: Alternate Process 6"/>
          <p:cNvSpPr/>
          <p:nvPr/>
        </p:nvSpPr>
        <p:spPr>
          <a:xfrm>
            <a:off x="439092" y="3310299"/>
            <a:ext cx="9286876" cy="1300163"/>
          </a:xfrm>
          <a:prstGeom prst="flowChartAlternateProcess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Claim type: </a:t>
            </a: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http://schemas.xmlsoap.org/ws/2005/05/identity/claims/dateofbirth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Value: </a:t>
            </a: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1982-05-01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Value type: </a:t>
            </a: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http://www.w3.org/2001/XMLSchema#date</a:t>
            </a:r>
            <a:endParaRPr kumimoji="0" lang="ru-RU" sz="1867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lowchart: Alternate Process 7"/>
          <p:cNvSpPr/>
          <p:nvPr/>
        </p:nvSpPr>
        <p:spPr>
          <a:xfrm>
            <a:off x="3344218" y="5008509"/>
            <a:ext cx="7672387" cy="1300163"/>
          </a:xfrm>
          <a:prstGeom prst="flowChartAlternateProcess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Claim type: </a:t>
            </a: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http://epam.com/identity/PrincipalName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Value: </a:t>
            </a: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Mihail_Romanov@epam.com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Value type: </a:t>
            </a: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urn:oasis:names:tc:xacml:1.0:data-type:rfc822Name</a:t>
            </a: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endParaRPr kumimoji="0" lang="ru-RU" sz="1867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6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374" y="163867"/>
            <a:ext cx="3625413" cy="663259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CalimTypes</a:t>
            </a:r>
            <a:r>
              <a:rPr lang="ru-RU" dirty="0" smtClean="0"/>
              <a:t> и </a:t>
            </a:r>
            <a:r>
              <a:rPr lang="en-US" dirty="0" err="1" smtClean="0"/>
              <a:t>ClaimValueTypes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199" y="1825625"/>
            <a:ext cx="7311013" cy="330908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ClaimTypes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schemas.xmlsoap.org/ws/2005/05/identity/claims/emailaddress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schemas.xmlsoap.org/ws/2005/05/identity/claims/name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schemas.microsoft.com/ws/2008/06/identity/claims/windowsdevicegroup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 err="1"/>
              <a:t>ClaimValueTypes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www.w3.org/2001/XMLSchema#boolean</a:t>
            </a:r>
            <a:r>
              <a:rPr lang="en-US" dirty="0" smtClean="0"/>
              <a:t>  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www.w3.org/2000/09/xmldsig#KeyInfo</a:t>
            </a:r>
            <a:r>
              <a:rPr lang="en-US" dirty="0" smtClean="0"/>
              <a:t>   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6298" y="5989712"/>
            <a:ext cx="7442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docs.oasis-open.org/imi/identity/v1.0/os/identity-1.0-spec-os.html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192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1160</TotalTime>
  <Words>3862</Words>
  <Application>Microsoft Office PowerPoint</Application>
  <PresentationFormat>Широкоэкранный</PresentationFormat>
  <Paragraphs>295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Trebuchet MS</vt:lpstr>
      <vt:lpstr>Тема Office</vt:lpstr>
      <vt:lpstr>Базовое API безопасности в ASP.Net Core</vt:lpstr>
      <vt:lpstr>Agenda</vt:lpstr>
      <vt:lpstr>Identity API в .Net</vt:lpstr>
      <vt:lpstr>Для чего?</vt:lpstr>
      <vt:lpstr>“Classical” (до claims) API </vt:lpstr>
      <vt:lpstr>Кастомизация Identity</vt:lpstr>
      <vt:lpstr>Claims</vt:lpstr>
      <vt:lpstr>Примеры клеймов</vt:lpstr>
      <vt:lpstr>CalimTypes и ClaimValueTypes </vt:lpstr>
      <vt:lpstr>ClaimsPrincipal и ClaimsIdentity</vt:lpstr>
      <vt:lpstr>Примеры работы в коде</vt:lpstr>
      <vt:lpstr>Claims API</vt:lpstr>
      <vt:lpstr>Identity в ASP.Net Core</vt:lpstr>
      <vt:lpstr>Аутентификация</vt:lpstr>
      <vt:lpstr>Решение «в лоб» - свой middleware</vt:lpstr>
      <vt:lpstr>IAuthenticationHandler</vt:lpstr>
      <vt:lpstr>Операции</vt:lpstr>
      <vt:lpstr>Реализация IAuthenticationHandler </vt:lpstr>
      <vt:lpstr>Пример</vt:lpstr>
      <vt:lpstr>Подключение аутентификации</vt:lpstr>
      <vt:lpstr>IAuthenticationHandler</vt:lpstr>
      <vt:lpstr>Операции Challenge и Forbid </vt:lpstr>
      <vt:lpstr>Challenge и Forbid</vt:lpstr>
      <vt:lpstr>Авторизация</vt:lpstr>
      <vt:lpstr>Подключение и использование</vt:lpstr>
      <vt:lpstr>Подключение и использование</vt:lpstr>
      <vt:lpstr>Разметка элементов кода для авторизации</vt:lpstr>
      <vt:lpstr>Политики авторизации</vt:lpstr>
      <vt:lpstr>Задание правил в политике</vt:lpstr>
      <vt:lpstr>Кастомные правила</vt:lpstr>
      <vt:lpstr>Политики авторизации</vt:lpstr>
      <vt:lpstr>Сценарии аутентификации</vt:lpstr>
      <vt:lpstr>На что посмотрим…</vt:lpstr>
      <vt:lpstr>Negotiate (Kerberos/NTLM)</vt:lpstr>
      <vt:lpstr>Negotiate аутентфикация</vt:lpstr>
      <vt:lpstr>Аутентификация на основе форм</vt:lpstr>
      <vt:lpstr>Форма (страница) логина</vt:lpstr>
      <vt:lpstr>Аутентификация на основе форм</vt:lpstr>
      <vt:lpstr>OAuth аутентификация</vt:lpstr>
      <vt:lpstr>Настройка OAuth</vt:lpstr>
      <vt:lpstr>OAuth (Yandex ID)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Базовое API идентификации, аутентификации и авторизации в ASP.Net Core</dc:title>
  <dc:creator>Михаил Романов</dc:creator>
  <cp:lastModifiedBy>Михаил Романов</cp:lastModifiedBy>
  <cp:revision>65</cp:revision>
  <dcterms:created xsi:type="dcterms:W3CDTF">2025-03-11T17:21:10Z</dcterms:created>
  <dcterms:modified xsi:type="dcterms:W3CDTF">2025-03-14T13:46:40Z</dcterms:modified>
</cp:coreProperties>
</file>