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7" r:id="rId5"/>
    <p:sldId id="276" r:id="rId6"/>
    <p:sldId id="260" r:id="rId7"/>
    <p:sldId id="262" r:id="rId8"/>
    <p:sldId id="278" r:id="rId9"/>
    <p:sldId id="279" r:id="rId10"/>
    <p:sldId id="280" r:id="rId11"/>
    <p:sldId id="281" r:id="rId12"/>
    <p:sldId id="273" r:id="rId13"/>
    <p:sldId id="282" r:id="rId14"/>
    <p:sldId id="283" r:id="rId15"/>
    <p:sldId id="286" r:id="rId16"/>
    <p:sldId id="284" r:id="rId17"/>
    <p:sldId id="285" r:id="rId18"/>
    <p:sldId id="290" r:id="rId19"/>
    <p:sldId id="287" r:id="rId20"/>
    <p:sldId id="289" r:id="rId21"/>
    <p:sldId id="288" r:id="rId22"/>
    <p:sldId id="291" r:id="rId23"/>
    <p:sldId id="264" r:id="rId24"/>
    <p:sldId id="298" r:id="rId25"/>
    <p:sldId id="265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300" r:id="rId34"/>
    <p:sldId id="266" r:id="rId35"/>
    <p:sldId id="268" r:id="rId36"/>
    <p:sldId id="275" r:id="rId37"/>
    <p:sldId id="267" r:id="rId38"/>
    <p:sldId id="301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261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Введение в кэширование" id="{4C62F6CD-700A-4F63-B54E-3F57103040C4}">
          <p14:sldIdLst>
            <p14:sldId id="259"/>
            <p14:sldId id="277"/>
            <p14:sldId id="276"/>
            <p14:sldId id="260"/>
          </p14:sldIdLst>
        </p14:section>
        <p14:section name="Локальный и распределенный кэши" id="{086C3615-8C6A-4D28-B0B5-21D34BD6FE87}">
          <p14:sldIdLst>
            <p14:sldId id="262"/>
          </p14:sldIdLst>
        </p14:section>
        <p14:section name="Сложности использования кэша" id="{435E7A61-015D-48B5-B1A0-1F95B13842C7}">
          <p14:sldIdLst>
            <p14:sldId id="278"/>
            <p14:sldId id="279"/>
            <p14:sldId id="280"/>
            <p14:sldId id="281"/>
          </p14:sldIdLst>
        </p14:section>
        <p14:section name="Механизмы кэширования в .Net Core" id="{186B558E-22DB-441A-911C-6664B3C07D38}">
          <p14:sldIdLst>
            <p14:sldId id="273"/>
          </p14:sldIdLst>
        </p14:section>
        <p14:section name="Кэширование в коде" id="{CB5957CD-5B46-4E14-97C0-B95B9C396C32}">
          <p14:sldIdLst>
            <p14:sldId id="282"/>
            <p14:sldId id="283"/>
          </p14:sldIdLst>
        </p14:section>
        <p14:section name="IMemoryCache vs IDistributedCache" id="{2AAB599A-1A29-45A6-B7FD-D256E27CFBD2}">
          <p14:sldIdLst>
            <p14:sldId id="286"/>
            <p14:sldId id="284"/>
            <p14:sldId id="285"/>
          </p14:sldIdLst>
        </p14:section>
        <p14:section name="Demo. Подключение кэша" id="{E3A2E0EC-3E24-4934-8AA8-12931752346E}">
          <p14:sldIdLst>
            <p14:sldId id="290"/>
          </p14:sldIdLst>
        </p14:section>
        <p14:section name="Аннулирование данных в кэше" id="{73685D3B-D66B-4635-BF16-59C362D7B08C}">
          <p14:sldIdLst>
            <p14:sldId id="287"/>
          </p14:sldIdLst>
        </p14:section>
        <p14:section name="Demo. Аннулирование данных в кэше" id="{03919CEB-8502-42B9-BCB9-B6A9EBA3062E}">
          <p14:sldIdLst>
            <p14:sldId id="289"/>
          </p14:sldIdLst>
        </p14:section>
        <p14:section name="Распределенный кэш на базе SQL" id="{C2993E1F-EA03-4A2E-901F-3BCA80B16EED}">
          <p14:sldIdLst>
            <p14:sldId id="288"/>
          </p14:sldIdLst>
        </p14:section>
        <p14:section name="Demo. Распределенный кэш на базе SQL" id="{1A0354F6-E182-4B3C-B025-F409D5AD4CB7}">
          <p14:sldIdLst>
            <p14:sldId id="291"/>
          </p14:sldIdLst>
        </p14:section>
        <p14:section name="Управление кэшированием в HTTP" id="{540A2ECC-06A7-438E-8FED-59AE43636618}">
          <p14:sldIdLst>
            <p14:sldId id="264"/>
            <p14:sldId id="298"/>
            <p14:sldId id="265"/>
          </p14:sldIdLst>
        </p14:section>
        <p14:section name="Freshness" id="{60DC84D7-74BA-46B4-8053-D00010470D3D}">
          <p14:sldIdLst>
            <p14:sldId id="292"/>
          </p14:sldIdLst>
        </p14:section>
        <p14:section name="Validation" id="{CCFA89E2-B053-4B56-B614-A9819688A2BE}">
          <p14:sldIdLst>
            <p14:sldId id="293"/>
            <p14:sldId id="294"/>
            <p14:sldId id="295"/>
            <p14:sldId id="296"/>
          </p14:sldIdLst>
        </p14:section>
        <p14:section name="Cache-Control" id="{4DCBDC0F-8FC6-478F-A1E0-F531B3D0DBCD}">
          <p14:sldIdLst>
            <p14:sldId id="297"/>
          </p14:sldIdLst>
        </p14:section>
        <p14:section name="Ключ кэширования и Vary" id="{F4840131-ABFC-4D9C-A76D-0E961735E5F4}">
          <p14:sldIdLst>
            <p14:sldId id="299"/>
            <p14:sldId id="300"/>
          </p14:sldIdLst>
        </p14:section>
        <p14:section name="Кэширование в ASP.Net Core" id="{4610BAB7-0B30-4C0A-B8BB-A5A0235A16F2}">
          <p14:sldIdLst>
            <p14:sldId id="266"/>
            <p14:sldId id="268"/>
            <p14:sldId id="275"/>
            <p14:sldId id="267"/>
          </p14:sldIdLst>
        </p14:section>
        <p14:section name="Demo. Подключение кэшей" id="{5E40434D-65C6-42A1-AC26-3DAB673199C3}">
          <p14:sldIdLst>
            <p14:sldId id="301"/>
          </p14:sldIdLst>
        </p14:section>
        <p14:section name="Выбор ключа кэширования" id="{9B33CF55-7E0C-4CBD-A733-D2EA93965BBE}">
          <p14:sldIdLst>
            <p14:sldId id="303"/>
            <p14:sldId id="304"/>
          </p14:sldIdLst>
        </p14:section>
        <p14:section name="Demo. Выбор ключа кэширования" id="{C0C18402-1077-4808-B3F0-F0D917BCD92E}">
          <p14:sldIdLst>
            <p14:sldId id="305"/>
          </p14:sldIdLst>
        </p14:section>
        <p14:section name="Профили и политики" id="{DCECF278-FC68-4B64-9951-9C44C17C6C0E}">
          <p14:sldIdLst>
            <p14:sldId id="306"/>
          </p14:sldIdLst>
        </p14:section>
        <p14:section name="Перепроверка (revalidation)" id="{2873BEA0-2295-4354-9E70-B81C8667B93D}">
          <p14:sldIdLst>
            <p14:sldId id="307"/>
            <p14:sldId id="308"/>
          </p14:sldIdLst>
        </p14:section>
        <p14:section name="Demo. Перепроверка (revalidation)" id="{D9A8F7B0-96C2-4DE2-8820-31FB8D60C1DD}">
          <p14:sldIdLst>
            <p14:sldId id="309"/>
          </p14:sldIdLst>
        </p14:section>
        <p14:section name="Общие настройки кэшей" id="{CED74F51-7D79-438B-B425-B7F253C72719}">
          <p14:sldIdLst>
            <p14:sldId id="310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65C61-B942-4F1B-A215-85490483A402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E869F55F-864A-417B-9321-F1A187C8E95C}">
      <dgm:prSet phldrT="[Текст]"/>
      <dgm:spPr/>
      <dgm:t>
        <a:bodyPr/>
        <a:lstStyle/>
        <a:p>
          <a:r>
            <a:rPr lang="ru-RU" dirty="0" smtClean="0"/>
            <a:t>1</a:t>
          </a:r>
          <a:r>
            <a:rPr lang="en-US" dirty="0" smtClean="0"/>
            <a:t>0 %</a:t>
          </a:r>
          <a:endParaRPr lang="ru-RU" dirty="0"/>
        </a:p>
      </dgm:t>
    </dgm:pt>
    <dgm:pt modelId="{7DBF7E6C-92ED-4A98-B70A-5401D0B95394}" type="parTrans" cxnId="{B4D1601C-DA16-403A-B15E-F6A4397A5D8D}">
      <dgm:prSet/>
      <dgm:spPr/>
      <dgm:t>
        <a:bodyPr/>
        <a:lstStyle/>
        <a:p>
          <a:endParaRPr lang="ru-RU"/>
        </a:p>
      </dgm:t>
    </dgm:pt>
    <dgm:pt modelId="{729A709D-8C36-4116-AD8B-FD656A94FDA1}" type="sibTrans" cxnId="{B4D1601C-DA16-403A-B15E-F6A4397A5D8D}">
      <dgm:prSet/>
      <dgm:spPr/>
      <dgm:t>
        <a:bodyPr/>
        <a:lstStyle/>
        <a:p>
          <a:endParaRPr lang="ru-RU"/>
        </a:p>
      </dgm:t>
    </dgm:pt>
    <dgm:pt modelId="{52F49189-51CE-40EC-8355-5B1F9A3B59D3}">
      <dgm:prSet phldrT="[Текст]"/>
      <dgm:spPr/>
      <dgm:t>
        <a:bodyPr/>
        <a:lstStyle/>
        <a:p>
          <a:r>
            <a:rPr lang="ru-RU" dirty="0" smtClean="0"/>
            <a:t>1</a:t>
          </a:r>
          <a:r>
            <a:rPr lang="en-US" dirty="0" smtClean="0"/>
            <a:t>0 %</a:t>
          </a:r>
          <a:endParaRPr lang="ru-RU" dirty="0"/>
        </a:p>
      </dgm:t>
    </dgm:pt>
    <dgm:pt modelId="{F65E1A55-0DD6-4AED-8D56-C9C235E6B138}" type="parTrans" cxnId="{7DBE6FB8-4641-426D-A0C8-6B0499CD74A0}">
      <dgm:prSet/>
      <dgm:spPr/>
      <dgm:t>
        <a:bodyPr/>
        <a:lstStyle/>
        <a:p>
          <a:endParaRPr lang="ru-RU"/>
        </a:p>
      </dgm:t>
    </dgm:pt>
    <dgm:pt modelId="{FF362B26-760D-4177-8256-ACA792645C9F}" type="sibTrans" cxnId="{7DBE6FB8-4641-426D-A0C8-6B0499CD74A0}">
      <dgm:prSet/>
      <dgm:spPr/>
      <dgm:t>
        <a:bodyPr/>
        <a:lstStyle/>
        <a:p>
          <a:endParaRPr lang="ru-RU"/>
        </a:p>
      </dgm:t>
    </dgm:pt>
    <dgm:pt modelId="{3F704678-0E59-451B-9B83-11EA19BBA378}">
      <dgm:prSet phldrT="[Текст]"/>
      <dgm:spPr/>
      <dgm:t>
        <a:bodyPr/>
        <a:lstStyle/>
        <a:p>
          <a:r>
            <a:rPr lang="ru-RU" dirty="0" smtClean="0"/>
            <a:t>1</a:t>
          </a:r>
          <a:r>
            <a:rPr lang="en-US" dirty="0" smtClean="0"/>
            <a:t>0 %</a:t>
          </a:r>
          <a:endParaRPr lang="ru-RU" dirty="0"/>
        </a:p>
      </dgm:t>
    </dgm:pt>
    <dgm:pt modelId="{0D0605DA-11E1-4E62-B5FF-F4C86832E55E}" type="parTrans" cxnId="{DD45CE2C-943C-40F1-99D9-7C57E89841ED}">
      <dgm:prSet/>
      <dgm:spPr/>
      <dgm:t>
        <a:bodyPr/>
        <a:lstStyle/>
        <a:p>
          <a:endParaRPr lang="ru-RU"/>
        </a:p>
      </dgm:t>
    </dgm:pt>
    <dgm:pt modelId="{F288893D-9A62-461A-A218-E1EC281124BD}" type="sibTrans" cxnId="{DD45CE2C-943C-40F1-99D9-7C57E89841ED}">
      <dgm:prSet/>
      <dgm:spPr/>
      <dgm:t>
        <a:bodyPr/>
        <a:lstStyle/>
        <a:p>
          <a:endParaRPr lang="ru-RU"/>
        </a:p>
      </dgm:t>
    </dgm:pt>
    <dgm:pt modelId="{FE320946-12E4-4DF5-9415-ECDE316E9F54}">
      <dgm:prSet phldrT="[Текст]"/>
      <dgm:spPr/>
      <dgm:t>
        <a:bodyPr/>
        <a:lstStyle/>
        <a:p>
          <a:r>
            <a:rPr lang="ru-RU" dirty="0" smtClean="0"/>
            <a:t>1</a:t>
          </a:r>
          <a:r>
            <a:rPr lang="en-US" dirty="0" smtClean="0"/>
            <a:t>0 %</a:t>
          </a:r>
          <a:endParaRPr lang="ru-RU" dirty="0"/>
        </a:p>
      </dgm:t>
    </dgm:pt>
    <dgm:pt modelId="{9745574C-D2C9-4CE8-AAF6-53BA7F3F9908}" type="parTrans" cxnId="{A04D6579-E466-487F-A984-EFA635D18907}">
      <dgm:prSet/>
      <dgm:spPr/>
      <dgm:t>
        <a:bodyPr/>
        <a:lstStyle/>
        <a:p>
          <a:endParaRPr lang="ru-RU"/>
        </a:p>
      </dgm:t>
    </dgm:pt>
    <dgm:pt modelId="{68170B26-DBA6-4027-ACB8-4D87E542990A}" type="sibTrans" cxnId="{A04D6579-E466-487F-A984-EFA635D18907}">
      <dgm:prSet/>
      <dgm:spPr/>
      <dgm:t>
        <a:bodyPr/>
        <a:lstStyle/>
        <a:p>
          <a:endParaRPr lang="ru-RU"/>
        </a:p>
      </dgm:t>
    </dgm:pt>
    <dgm:pt modelId="{1C89940B-CEFF-416C-B65F-E641F395AF9D}">
      <dgm:prSet phldrT="[Текст]"/>
      <dgm:spPr/>
      <dgm:t>
        <a:bodyPr/>
        <a:lstStyle/>
        <a:p>
          <a:r>
            <a:rPr lang="ru-RU" smtClean="0"/>
            <a:t>1</a:t>
          </a:r>
          <a:r>
            <a:rPr lang="en-US" smtClean="0"/>
            <a:t>0 %</a:t>
          </a:r>
          <a:endParaRPr lang="ru-RU" dirty="0"/>
        </a:p>
      </dgm:t>
    </dgm:pt>
    <dgm:pt modelId="{43A0DF19-4022-4BAC-ABBD-3F7FC60EAA3F}" type="parTrans" cxnId="{315596DF-20AD-43AC-9832-499EF48B4D0C}">
      <dgm:prSet/>
      <dgm:spPr/>
      <dgm:t>
        <a:bodyPr/>
        <a:lstStyle/>
        <a:p>
          <a:endParaRPr lang="ru-RU"/>
        </a:p>
      </dgm:t>
    </dgm:pt>
    <dgm:pt modelId="{15FC8C38-15A8-4EB8-A6AD-7787F2DB3D57}" type="sibTrans" cxnId="{315596DF-20AD-43AC-9832-499EF48B4D0C}">
      <dgm:prSet/>
      <dgm:spPr/>
      <dgm:t>
        <a:bodyPr/>
        <a:lstStyle/>
        <a:p>
          <a:endParaRPr lang="ru-RU"/>
        </a:p>
      </dgm:t>
    </dgm:pt>
    <dgm:pt modelId="{5BB758FC-AE89-401E-9020-514D580AC2FA}" type="pres">
      <dgm:prSet presAssocID="{FCF65C61-B942-4F1B-A215-85490483A402}" presName="Name0" presStyleCnt="0">
        <dgm:presLayoutVars>
          <dgm:dir/>
          <dgm:animLvl val="lvl"/>
          <dgm:resizeHandles val="exact"/>
        </dgm:presLayoutVars>
      </dgm:prSet>
      <dgm:spPr/>
    </dgm:pt>
    <dgm:pt modelId="{6D62BCB2-A334-4CD4-BD9F-F17526F63EDE}" type="pres">
      <dgm:prSet presAssocID="{E869F55F-864A-417B-9321-F1A187C8E95C}" presName="parTxOnly" presStyleLbl="node1" presStyleIdx="0" presStyleCnt="5" custScaleX="130673" custScaleY="1922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5C1D80-9654-41A8-A268-6DF12CA3E101}" type="pres">
      <dgm:prSet presAssocID="{729A709D-8C36-4116-AD8B-FD656A94FDA1}" presName="parTxOnlySpace" presStyleCnt="0"/>
      <dgm:spPr/>
    </dgm:pt>
    <dgm:pt modelId="{FB3288ED-21A9-4D16-AA8C-A93078C57967}" type="pres">
      <dgm:prSet presAssocID="{52F49189-51CE-40EC-8355-5B1F9A3B59D3}" presName="parTxOnly" presStyleLbl="node1" presStyleIdx="1" presStyleCnt="5" custScaleX="116399" custScaleY="164979" custLinFactX="-5104" custLinFactNeighborX="-10000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CA2736-D8EB-452C-9320-12EF5B272873}" type="pres">
      <dgm:prSet presAssocID="{FF362B26-760D-4177-8256-ACA792645C9F}" presName="parTxOnlySpace" presStyleCnt="0"/>
      <dgm:spPr/>
    </dgm:pt>
    <dgm:pt modelId="{C9444EB8-8257-42BC-8886-FD2BF2A1E6E8}" type="pres">
      <dgm:prSet presAssocID="{3F704678-0E59-451B-9B83-11EA19BBA378}" presName="parTxOnly" presStyleLbl="node1" presStyleIdx="2" presStyleCnt="5" custScaleY="125976" custLinFactX="-7078" custLinFactNeighborX="-100000" custLinFactNeighborY="16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AE6608-7CD1-4829-BA27-9C7A7F7B6608}" type="pres">
      <dgm:prSet presAssocID="{F288893D-9A62-461A-A218-E1EC281124BD}" presName="parTxOnlySpace" presStyleCnt="0"/>
      <dgm:spPr/>
    </dgm:pt>
    <dgm:pt modelId="{A8AECC9F-A3E9-43F4-8044-F36DB08B7430}" type="pres">
      <dgm:prSet presAssocID="{FE320946-12E4-4DF5-9415-ECDE316E9F54}" presName="parTxOnly" presStyleLbl="node1" presStyleIdx="3" presStyleCnt="5" custScaleX="145873" custScaleY="84556" custLinFactNeighborX="-87864" custLinFactNeighborY="-19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0407BE-9466-4D0C-A8E3-3B988CE310C0}" type="pres">
      <dgm:prSet presAssocID="{68170B26-DBA6-4027-ACB8-4D87E542990A}" presName="parTxOnlySpace" presStyleCnt="0"/>
      <dgm:spPr/>
    </dgm:pt>
    <dgm:pt modelId="{188978BE-2F36-4FE2-AE96-7C9E92CA9694}" type="pres">
      <dgm:prSet presAssocID="{1C89940B-CEFF-416C-B65F-E641F395AF9D}" presName="parTxOnly" presStyleLbl="node1" presStyleIdx="4" presStyleCnt="5" custScaleY="552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CE80C85-4523-4F2F-90E8-9351AC27998D}" type="presOf" srcId="{FE320946-12E4-4DF5-9415-ECDE316E9F54}" destId="{A8AECC9F-A3E9-43F4-8044-F36DB08B7430}" srcOrd="0" destOrd="0" presId="urn:microsoft.com/office/officeart/2005/8/layout/chevron1"/>
    <dgm:cxn modelId="{7DBE6FB8-4641-426D-A0C8-6B0499CD74A0}" srcId="{FCF65C61-B942-4F1B-A215-85490483A402}" destId="{52F49189-51CE-40EC-8355-5B1F9A3B59D3}" srcOrd="1" destOrd="0" parTransId="{F65E1A55-0DD6-4AED-8D56-C9C235E6B138}" sibTransId="{FF362B26-760D-4177-8256-ACA792645C9F}"/>
    <dgm:cxn modelId="{76C7B9D2-999D-406A-8876-31710528A925}" type="presOf" srcId="{FCF65C61-B942-4F1B-A215-85490483A402}" destId="{5BB758FC-AE89-401E-9020-514D580AC2FA}" srcOrd="0" destOrd="0" presId="urn:microsoft.com/office/officeart/2005/8/layout/chevron1"/>
    <dgm:cxn modelId="{ED113BD5-7749-4858-AD9B-A4716739E773}" type="presOf" srcId="{52F49189-51CE-40EC-8355-5B1F9A3B59D3}" destId="{FB3288ED-21A9-4D16-AA8C-A93078C57967}" srcOrd="0" destOrd="0" presId="urn:microsoft.com/office/officeart/2005/8/layout/chevron1"/>
    <dgm:cxn modelId="{A04D6579-E466-487F-A984-EFA635D18907}" srcId="{FCF65C61-B942-4F1B-A215-85490483A402}" destId="{FE320946-12E4-4DF5-9415-ECDE316E9F54}" srcOrd="3" destOrd="0" parTransId="{9745574C-D2C9-4CE8-AAF6-53BA7F3F9908}" sibTransId="{68170B26-DBA6-4027-ACB8-4D87E542990A}"/>
    <dgm:cxn modelId="{73B0C011-552D-4321-906E-355CCD5828B2}" type="presOf" srcId="{E869F55F-864A-417B-9321-F1A187C8E95C}" destId="{6D62BCB2-A334-4CD4-BD9F-F17526F63EDE}" srcOrd="0" destOrd="0" presId="urn:microsoft.com/office/officeart/2005/8/layout/chevron1"/>
    <dgm:cxn modelId="{B4D1601C-DA16-403A-B15E-F6A4397A5D8D}" srcId="{FCF65C61-B942-4F1B-A215-85490483A402}" destId="{E869F55F-864A-417B-9321-F1A187C8E95C}" srcOrd="0" destOrd="0" parTransId="{7DBF7E6C-92ED-4A98-B70A-5401D0B95394}" sibTransId="{729A709D-8C36-4116-AD8B-FD656A94FDA1}"/>
    <dgm:cxn modelId="{F588E6F1-FEF4-428E-8A41-A54B0606B847}" type="presOf" srcId="{1C89940B-CEFF-416C-B65F-E641F395AF9D}" destId="{188978BE-2F36-4FE2-AE96-7C9E92CA9694}" srcOrd="0" destOrd="0" presId="urn:microsoft.com/office/officeart/2005/8/layout/chevron1"/>
    <dgm:cxn modelId="{DD45CE2C-943C-40F1-99D9-7C57E89841ED}" srcId="{FCF65C61-B942-4F1B-A215-85490483A402}" destId="{3F704678-0E59-451B-9B83-11EA19BBA378}" srcOrd="2" destOrd="0" parTransId="{0D0605DA-11E1-4E62-B5FF-F4C86832E55E}" sibTransId="{F288893D-9A62-461A-A218-E1EC281124BD}"/>
    <dgm:cxn modelId="{315596DF-20AD-43AC-9832-499EF48B4D0C}" srcId="{FCF65C61-B942-4F1B-A215-85490483A402}" destId="{1C89940B-CEFF-416C-B65F-E641F395AF9D}" srcOrd="4" destOrd="0" parTransId="{43A0DF19-4022-4BAC-ABBD-3F7FC60EAA3F}" sibTransId="{15FC8C38-15A8-4EB8-A6AD-7787F2DB3D57}"/>
    <dgm:cxn modelId="{B1C3A09C-EE40-4309-BEAC-5483DBC94FB6}" type="presOf" srcId="{3F704678-0E59-451B-9B83-11EA19BBA378}" destId="{C9444EB8-8257-42BC-8886-FD2BF2A1E6E8}" srcOrd="0" destOrd="0" presId="urn:microsoft.com/office/officeart/2005/8/layout/chevron1"/>
    <dgm:cxn modelId="{1E69787A-2FA2-44B5-B3C0-9C3316F21E31}" type="presParOf" srcId="{5BB758FC-AE89-401E-9020-514D580AC2FA}" destId="{6D62BCB2-A334-4CD4-BD9F-F17526F63EDE}" srcOrd="0" destOrd="0" presId="urn:microsoft.com/office/officeart/2005/8/layout/chevron1"/>
    <dgm:cxn modelId="{715DB9AC-BCD6-4D74-A70F-0FC1AF02B76A}" type="presParOf" srcId="{5BB758FC-AE89-401E-9020-514D580AC2FA}" destId="{8B5C1D80-9654-41A8-A268-6DF12CA3E101}" srcOrd="1" destOrd="0" presId="urn:microsoft.com/office/officeart/2005/8/layout/chevron1"/>
    <dgm:cxn modelId="{4F58E1F8-A781-4836-A738-C7101C95F7E5}" type="presParOf" srcId="{5BB758FC-AE89-401E-9020-514D580AC2FA}" destId="{FB3288ED-21A9-4D16-AA8C-A93078C57967}" srcOrd="2" destOrd="0" presId="urn:microsoft.com/office/officeart/2005/8/layout/chevron1"/>
    <dgm:cxn modelId="{0C975E7F-9187-4CE7-898B-D095A828EFCF}" type="presParOf" srcId="{5BB758FC-AE89-401E-9020-514D580AC2FA}" destId="{21CA2736-D8EB-452C-9320-12EF5B272873}" srcOrd="3" destOrd="0" presId="urn:microsoft.com/office/officeart/2005/8/layout/chevron1"/>
    <dgm:cxn modelId="{D4417050-2A22-4D19-9EC9-8963719FC606}" type="presParOf" srcId="{5BB758FC-AE89-401E-9020-514D580AC2FA}" destId="{C9444EB8-8257-42BC-8886-FD2BF2A1E6E8}" srcOrd="4" destOrd="0" presId="urn:microsoft.com/office/officeart/2005/8/layout/chevron1"/>
    <dgm:cxn modelId="{140199EA-FB47-4A50-BBDF-7E99691518E8}" type="presParOf" srcId="{5BB758FC-AE89-401E-9020-514D580AC2FA}" destId="{22AE6608-7CD1-4829-BA27-9C7A7F7B6608}" srcOrd="5" destOrd="0" presId="urn:microsoft.com/office/officeart/2005/8/layout/chevron1"/>
    <dgm:cxn modelId="{BE3D8E8B-0AA5-4595-8CFA-B240308EB130}" type="presParOf" srcId="{5BB758FC-AE89-401E-9020-514D580AC2FA}" destId="{A8AECC9F-A3E9-43F4-8044-F36DB08B7430}" srcOrd="6" destOrd="0" presId="urn:microsoft.com/office/officeart/2005/8/layout/chevron1"/>
    <dgm:cxn modelId="{0DFF9058-CF4F-4F54-B17A-DA693396F590}" type="presParOf" srcId="{5BB758FC-AE89-401E-9020-514D580AC2FA}" destId="{770407BE-9466-4D0C-A8E3-3B988CE310C0}" srcOrd="7" destOrd="0" presId="urn:microsoft.com/office/officeart/2005/8/layout/chevron1"/>
    <dgm:cxn modelId="{5AA87F4D-6424-47EC-9721-B7865CB2BE97}" type="presParOf" srcId="{5BB758FC-AE89-401E-9020-514D580AC2FA}" destId="{188978BE-2F36-4FE2-AE96-7C9E92CA969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2BCB2-A334-4CD4-BD9F-F17526F63EDE}">
      <dsp:nvSpPr>
        <dsp:cNvPr id="0" name=""/>
        <dsp:cNvSpPr/>
      </dsp:nvSpPr>
      <dsp:spPr>
        <a:xfrm>
          <a:off x="5941" y="216925"/>
          <a:ext cx="2731150" cy="16071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1</a:t>
          </a:r>
          <a:r>
            <a:rPr lang="en-US" sz="2700" kern="1200" dirty="0" smtClean="0"/>
            <a:t>0 %</a:t>
          </a:r>
          <a:endParaRPr lang="ru-RU" sz="2700" kern="1200" dirty="0"/>
        </a:p>
      </dsp:txBody>
      <dsp:txXfrm>
        <a:off x="809500" y="216925"/>
        <a:ext cx="1124033" cy="1607117"/>
      </dsp:txXfrm>
    </dsp:sp>
    <dsp:sp modelId="{FB3288ED-21A9-4D16-AA8C-A93078C57967}">
      <dsp:nvSpPr>
        <dsp:cNvPr id="0" name=""/>
        <dsp:cNvSpPr/>
      </dsp:nvSpPr>
      <dsp:spPr>
        <a:xfrm>
          <a:off x="2212402" y="330850"/>
          <a:ext cx="2432814" cy="13792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1</a:t>
          </a:r>
          <a:r>
            <a:rPr lang="en-US" sz="2700" kern="1200" dirty="0" smtClean="0"/>
            <a:t>0 %</a:t>
          </a:r>
          <a:endParaRPr lang="ru-RU" sz="2700" kern="1200" dirty="0"/>
        </a:p>
      </dsp:txBody>
      <dsp:txXfrm>
        <a:off x="2902036" y="330850"/>
        <a:ext cx="1053547" cy="1379267"/>
      </dsp:txXfrm>
    </dsp:sp>
    <dsp:sp modelId="{C9444EB8-8257-42BC-8886-FD2BF2A1E6E8}">
      <dsp:nvSpPr>
        <dsp:cNvPr id="0" name=""/>
        <dsp:cNvSpPr/>
      </dsp:nvSpPr>
      <dsp:spPr>
        <a:xfrm>
          <a:off x="4394952" y="507623"/>
          <a:ext cx="2090065" cy="10531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1</a:t>
          </a:r>
          <a:r>
            <a:rPr lang="en-US" sz="2700" kern="1200" dirty="0" smtClean="0"/>
            <a:t>0 %</a:t>
          </a:r>
          <a:endParaRPr lang="ru-RU" sz="2700" kern="1200" dirty="0"/>
        </a:p>
      </dsp:txBody>
      <dsp:txXfrm>
        <a:off x="4921548" y="507623"/>
        <a:ext cx="1036873" cy="1053192"/>
      </dsp:txXfrm>
    </dsp:sp>
    <dsp:sp modelId="{A8AECC9F-A3E9-43F4-8044-F36DB08B7430}">
      <dsp:nvSpPr>
        <dsp:cNvPr id="0" name=""/>
        <dsp:cNvSpPr/>
      </dsp:nvSpPr>
      <dsp:spPr>
        <a:xfrm>
          <a:off x="6449311" y="650751"/>
          <a:ext cx="3048840" cy="7069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1</a:t>
          </a:r>
          <a:r>
            <a:rPr lang="en-US" sz="2700" kern="1200" dirty="0" smtClean="0"/>
            <a:t>0 %</a:t>
          </a:r>
          <a:endParaRPr lang="ru-RU" sz="2700" kern="1200" dirty="0"/>
        </a:p>
      </dsp:txBody>
      <dsp:txXfrm>
        <a:off x="6802766" y="650751"/>
        <a:ext cx="2341930" cy="706910"/>
      </dsp:txXfrm>
    </dsp:sp>
    <dsp:sp modelId="{188978BE-2F36-4FE2-AE96-7C9E92CA9694}">
      <dsp:nvSpPr>
        <dsp:cNvPr id="0" name=""/>
        <dsp:cNvSpPr/>
      </dsp:nvSpPr>
      <dsp:spPr>
        <a:xfrm>
          <a:off x="9472786" y="789669"/>
          <a:ext cx="2090065" cy="46162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1</a:t>
          </a:r>
          <a:r>
            <a:rPr lang="en-US" sz="2700" kern="1200" smtClean="0"/>
            <a:t>0 %</a:t>
          </a:r>
          <a:endParaRPr lang="ru-RU" sz="2700" kern="1200" dirty="0"/>
        </a:p>
      </dsp:txBody>
      <dsp:txXfrm>
        <a:off x="9703600" y="789669"/>
        <a:ext cx="1628437" cy="461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5.emf"/><Relationship Id="rId7" Type="http://schemas.openxmlformats.org/officeDocument/2006/relationships/image" Target="../media/image2.png"/><Relationship Id="rId12" Type="http://schemas.microsoft.com/office/2007/relationships/diagramDrawing" Target="../diagrams/drawing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11" Type="http://schemas.openxmlformats.org/officeDocument/2006/relationships/diagramColors" Target="../diagrams/colors1.xml"/><Relationship Id="rId5" Type="http://schemas.openxmlformats.org/officeDocument/2006/relationships/image" Target="../media/image6.emf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.emf"/><Relationship Id="rId9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Кэширование в </a:t>
            </a:r>
            <a:r>
              <a:rPr lang="en-US" dirty="0" err="1" smtClean="0"/>
              <a:t>ASP.Net</a:t>
            </a:r>
            <a:r>
              <a:rPr lang="en-US" smtClean="0"/>
              <a:t> Core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Релевантность</a:t>
            </a:r>
            <a:r>
              <a:rPr lang="en-US" dirty="0" smtClean="0"/>
              <a:t>/</a:t>
            </a:r>
            <a:r>
              <a:rPr lang="ru-RU" dirty="0" smtClean="0"/>
              <a:t>аннулирование </a:t>
            </a:r>
            <a:r>
              <a:rPr lang="ru-RU" dirty="0"/>
              <a:t>данных в кэше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Суть проблемы</a:t>
            </a:r>
          </a:p>
          <a:p>
            <a:pPr lvl="1"/>
            <a:r>
              <a:rPr lang="ru-RU" dirty="0" smtClean="0"/>
              <a:t>исходные данные изменились, а кэш – старый </a:t>
            </a:r>
          </a:p>
          <a:p>
            <a:endParaRPr lang="ru-RU" dirty="0"/>
          </a:p>
          <a:p>
            <a:r>
              <a:rPr lang="ru-RU" dirty="0" smtClean="0"/>
              <a:t>В большинстве случаев</a:t>
            </a:r>
          </a:p>
          <a:p>
            <a:pPr lvl="1"/>
            <a:r>
              <a:rPr lang="ru-RU" dirty="0" smtClean="0"/>
              <a:t>Проверка, что значение </a:t>
            </a:r>
            <a:r>
              <a:rPr lang="ru-RU" dirty="0" err="1" smtClean="0"/>
              <a:t>нерелевантно</a:t>
            </a:r>
            <a:r>
              <a:rPr lang="ru-RU" dirty="0" smtClean="0"/>
              <a:t> == Выполнить полный расчет</a:t>
            </a:r>
          </a:p>
          <a:p>
            <a:pPr lvl="1"/>
            <a:endParaRPr lang="ru-RU" dirty="0"/>
          </a:p>
          <a:p>
            <a:r>
              <a:rPr lang="ru-RU" dirty="0" smtClean="0"/>
              <a:t>Частичные решения</a:t>
            </a:r>
          </a:p>
          <a:p>
            <a:pPr lvl="1"/>
            <a:r>
              <a:rPr lang="ru-RU" dirty="0" smtClean="0"/>
              <a:t>Срок действия (</a:t>
            </a:r>
            <a:r>
              <a:rPr lang="en-US" dirty="0" smtClean="0"/>
              <a:t>expiration time)</a:t>
            </a:r>
          </a:p>
          <a:p>
            <a:pPr lvl="2"/>
            <a:r>
              <a:rPr lang="ru-RU" dirty="0" smtClean="0"/>
              <a:t>Абсолютный или относительный</a:t>
            </a:r>
          </a:p>
          <a:p>
            <a:pPr lvl="1"/>
            <a:r>
              <a:rPr lang="ru-RU" dirty="0" smtClean="0"/>
              <a:t>Мониторинг изменений </a:t>
            </a:r>
            <a:r>
              <a:rPr lang="en-US" dirty="0" smtClean="0"/>
              <a:t>/</a:t>
            </a:r>
            <a:r>
              <a:rPr lang="ru-RU" dirty="0" smtClean="0"/>
              <a:t> события на изменение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/>
          <p:cNvSpPr/>
          <p:nvPr/>
        </p:nvSpPr>
        <p:spPr>
          <a:xfrm>
            <a:off x="8409214" y="3056911"/>
            <a:ext cx="3318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There </a:t>
            </a:r>
            <a:r>
              <a:rPr lang="en-US" i="1" dirty="0"/>
              <a:t>are only two hard problems in Computer Science: cache invalidation and naming </a:t>
            </a:r>
            <a:r>
              <a:rPr lang="en-US" i="1" dirty="0" smtClean="0"/>
              <a:t>things</a:t>
            </a:r>
          </a:p>
          <a:p>
            <a:endParaRPr lang="en-US" i="1" dirty="0" smtClean="0"/>
          </a:p>
          <a:p>
            <a:pPr algn="r"/>
            <a:r>
              <a:rPr lang="en-US" i="1" dirty="0"/>
              <a:t>Phil </a:t>
            </a:r>
            <a:r>
              <a:rPr lang="en-US" i="1" dirty="0" err="1"/>
              <a:t>Karlton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1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 данных в кэше / генерация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587343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Большинство систем кэширования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key-value </a:t>
            </a:r>
            <a:r>
              <a:rPr lang="ru-RU" dirty="0" smtClean="0"/>
              <a:t>решение</a:t>
            </a:r>
          </a:p>
          <a:p>
            <a:endParaRPr lang="ru-RU" dirty="0"/>
          </a:p>
          <a:p>
            <a:r>
              <a:rPr lang="ru-RU" dirty="0" smtClean="0"/>
              <a:t>Частые ошибки генерации ключей</a:t>
            </a:r>
          </a:p>
          <a:p>
            <a:pPr lvl="1"/>
            <a:r>
              <a:rPr lang="ru-RU" dirty="0" smtClean="0"/>
              <a:t>Пересечение наборов ключей разных типов объектов</a:t>
            </a:r>
          </a:p>
          <a:p>
            <a:pPr lvl="1"/>
            <a:r>
              <a:rPr lang="ru-RU" dirty="0" smtClean="0"/>
              <a:t>Непрозрачная схема генерации (ошибки разработчиков)</a:t>
            </a:r>
          </a:p>
          <a:p>
            <a:pPr lvl="2"/>
            <a:r>
              <a:rPr lang="ru-RU" dirty="0" smtClean="0"/>
              <a:t>Переставили компоненты местами</a:t>
            </a:r>
          </a:p>
          <a:p>
            <a:pPr lvl="2"/>
            <a:r>
              <a:rPr lang="ru-RU" dirty="0" smtClean="0"/>
              <a:t>Забыли </a:t>
            </a:r>
            <a:r>
              <a:rPr lang="en-US" dirty="0" smtClean="0"/>
              <a:t>/ </a:t>
            </a:r>
            <a:r>
              <a:rPr lang="ru-RU" dirty="0" smtClean="0"/>
              <a:t>добавили лишнего</a:t>
            </a:r>
          </a:p>
          <a:p>
            <a:pPr lvl="2"/>
            <a:r>
              <a:rPr lang="ru-RU" dirty="0" smtClean="0"/>
              <a:t>…</a:t>
            </a:r>
            <a:endParaRPr lang="en-US" dirty="0" smtClean="0"/>
          </a:p>
          <a:p>
            <a:pPr lvl="1"/>
            <a:r>
              <a:rPr lang="ru-RU" dirty="0" smtClean="0"/>
              <a:t>Проблемы безопасности</a:t>
            </a:r>
          </a:p>
          <a:p>
            <a:pPr lvl="2"/>
            <a:r>
              <a:rPr lang="ru-RU" dirty="0" smtClean="0"/>
              <a:t>При прямом обращении прав нет, а из кэша можно достать</a:t>
            </a:r>
          </a:p>
          <a:p>
            <a:pPr lvl="2"/>
            <a:endParaRPr lang="ru-RU" dirty="0"/>
          </a:p>
          <a:p>
            <a:pPr lvl="2"/>
            <a:endParaRPr lang="ru-RU" dirty="0" smtClean="0"/>
          </a:p>
          <a:p>
            <a:pPr lvl="2"/>
            <a:endParaRPr lang="ru-RU" dirty="0" smtClean="0"/>
          </a:p>
          <a:p>
            <a:pPr lvl="2"/>
            <a:endParaRPr lang="ru-RU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48058" y="2436777"/>
            <a:ext cx="2892138" cy="212365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interface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IProfileCache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UserProfile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Get(</a:t>
            </a:r>
            <a:endParaRPr kumimoji="0" lang="ru-RU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endParaRPr kumimoji="0" lang="ru-RU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subscriptionId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Set(</a:t>
            </a:r>
            <a:endParaRPr kumimoji="0" lang="ru-RU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endParaRPr kumimoji="0" lang="ru-RU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subscriptionId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endParaRPr kumimoji="0" lang="ru-RU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200" kern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UserProfile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profile);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9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Механизмы кэширования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Кэширование в коде</a:t>
            </a:r>
          </a:p>
          <a:p>
            <a:pPr lvl="1"/>
            <a:r>
              <a:rPr lang="en-US" dirty="0" err="1" smtClean="0"/>
              <a:t>Microsoft.Extensions.Caching.XXX</a:t>
            </a:r>
            <a:endParaRPr lang="ru-RU" dirty="0"/>
          </a:p>
          <a:p>
            <a:pPr lvl="1"/>
            <a:r>
              <a:rPr lang="en-US" dirty="0" err="1"/>
              <a:t>System.Runtime.Caching</a:t>
            </a:r>
            <a:endParaRPr lang="en-US" dirty="0"/>
          </a:p>
          <a:p>
            <a:pPr lvl="1"/>
            <a:r>
              <a:rPr lang="en-US" dirty="0" smtClean="0"/>
              <a:t>Third-party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HTTP-</a:t>
            </a:r>
            <a:r>
              <a:rPr lang="ru-RU" dirty="0" smtClean="0"/>
              <a:t>специфичные</a:t>
            </a:r>
            <a:r>
              <a:rPr lang="en-US" dirty="0" smtClean="0"/>
              <a:t> </a:t>
            </a:r>
            <a:r>
              <a:rPr lang="ru-RU" dirty="0" smtClean="0"/>
              <a:t>механизмы</a:t>
            </a:r>
          </a:p>
          <a:p>
            <a:pPr lvl="1"/>
            <a:r>
              <a:rPr lang="en-US" dirty="0" err="1" smtClean="0"/>
              <a:t>ASP.Net</a:t>
            </a:r>
            <a:r>
              <a:rPr lang="en-US" dirty="0" smtClean="0"/>
              <a:t> Core</a:t>
            </a:r>
          </a:p>
          <a:p>
            <a:pPr lvl="2"/>
            <a:r>
              <a:rPr lang="en-US" dirty="0"/>
              <a:t>Response </a:t>
            </a:r>
            <a:r>
              <a:rPr lang="en-US" dirty="0" smtClean="0"/>
              <a:t>caching</a:t>
            </a:r>
          </a:p>
          <a:p>
            <a:pPr lvl="2"/>
            <a:r>
              <a:rPr lang="en-US" dirty="0"/>
              <a:t>Output </a:t>
            </a:r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HTTP Client</a:t>
            </a:r>
            <a:endParaRPr lang="ru-RU" dirty="0" smtClean="0"/>
          </a:p>
          <a:p>
            <a:pPr lvl="2"/>
            <a:r>
              <a:rPr lang="en-US" dirty="0" smtClean="0"/>
              <a:t>Caching headers</a:t>
            </a:r>
          </a:p>
          <a:p>
            <a:pPr lvl="2"/>
            <a:endParaRPr lang="en-US" dirty="0"/>
          </a:p>
          <a:p>
            <a:pPr lvl="2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7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Кэширование в коде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Пакеты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System.Runtime.Caching</a:t>
            </a:r>
            <a:endParaRPr lang="ru-RU" dirty="0" smtClean="0"/>
          </a:p>
          <a:p>
            <a:r>
              <a:rPr lang="ru-RU" dirty="0" smtClean="0"/>
              <a:t>Семейство </a:t>
            </a:r>
            <a:r>
              <a:rPr lang="en-US" dirty="0" err="1" smtClean="0"/>
              <a:t>Microsoft.Extensions.Caching</a:t>
            </a:r>
            <a:endParaRPr lang="ru-RU" dirty="0" smtClean="0"/>
          </a:p>
          <a:p>
            <a:pPr lvl="1"/>
            <a:r>
              <a:rPr lang="en-US" dirty="0" err="1"/>
              <a:t>Microsoft.Extensions.Caching.Abstractions</a:t>
            </a:r>
            <a:endParaRPr lang="ru-RU" dirty="0"/>
          </a:p>
          <a:p>
            <a:pPr lvl="2"/>
            <a:r>
              <a:rPr lang="en-US" dirty="0" err="1" smtClean="0"/>
              <a:t>Microsoft.Extensions.Caching.Memory</a:t>
            </a:r>
            <a:r>
              <a:rPr lang="ru-RU" dirty="0" smtClean="0"/>
              <a:t> (</a:t>
            </a:r>
            <a:r>
              <a:rPr lang="en-US" dirty="0" smtClean="0"/>
              <a:t>in-memory)</a:t>
            </a:r>
            <a:endParaRPr lang="ru-RU" dirty="0" smtClean="0"/>
          </a:p>
          <a:p>
            <a:pPr lvl="2"/>
            <a:r>
              <a:rPr lang="en-US" dirty="0" err="1" smtClean="0"/>
              <a:t>Microsoft.Extensions.Caching.SqlServer</a:t>
            </a:r>
            <a:r>
              <a:rPr lang="en-US" dirty="0" smtClean="0"/>
              <a:t> (</a:t>
            </a:r>
            <a:r>
              <a:rPr lang="ru-RU" dirty="0" smtClean="0"/>
              <a:t>распределенный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en-US" dirty="0" err="1" smtClean="0"/>
              <a:t>Microsoft.Extensions.Caching.Redis</a:t>
            </a:r>
            <a:r>
              <a:rPr lang="en-US" dirty="0" smtClean="0"/>
              <a:t> (</a:t>
            </a:r>
            <a:r>
              <a:rPr lang="ru-RU" dirty="0" smtClean="0"/>
              <a:t>распределенный</a:t>
            </a:r>
            <a:r>
              <a:rPr lang="en-US" dirty="0" smtClean="0"/>
              <a:t>)</a:t>
            </a:r>
            <a:endParaRPr lang="ru-RU" dirty="0" smtClean="0"/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Microsoft.Extensions.Caching.Hybrid</a:t>
            </a:r>
            <a:r>
              <a:rPr lang="en-US" dirty="0" smtClean="0"/>
              <a:t> (</a:t>
            </a:r>
            <a:r>
              <a:rPr lang="ru-RU" dirty="0" smtClean="0"/>
              <a:t>гибридный,</a:t>
            </a:r>
            <a:r>
              <a:rPr lang="en-US" dirty="0" smtClean="0"/>
              <a:t> beta)</a:t>
            </a:r>
          </a:p>
          <a:p>
            <a:r>
              <a:rPr lang="ru-RU" dirty="0" smtClean="0"/>
              <a:t>Сторонние</a:t>
            </a:r>
          </a:p>
          <a:p>
            <a:pPr lvl="1"/>
            <a:r>
              <a:rPr lang="en-US" dirty="0" err="1" smtClean="0"/>
              <a:t>ZiggyCreatures.FusionCache</a:t>
            </a:r>
            <a:r>
              <a:rPr lang="ru-RU" dirty="0" smtClean="0"/>
              <a:t> (гибридный)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IMemoryCache </a:t>
            </a:r>
            <a:r>
              <a:rPr lang="en-US" dirty="0" smtClean="0"/>
              <a:t>vs </a:t>
            </a:r>
            <a:r>
              <a:rPr lang="en-US" dirty="0" err="1"/>
              <a:t>IDistributedCache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IMemoryCache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Ключ и значение – любые объекты</a:t>
            </a:r>
          </a:p>
          <a:p>
            <a:r>
              <a:rPr lang="ru-RU" dirty="0" smtClean="0"/>
              <a:t>Управление релевантностью</a:t>
            </a:r>
          </a:p>
          <a:p>
            <a:pPr lvl="1"/>
            <a:r>
              <a:rPr lang="ru-RU" dirty="0" smtClean="0"/>
              <a:t>Таймауты</a:t>
            </a:r>
          </a:p>
          <a:p>
            <a:pPr lvl="2"/>
            <a:r>
              <a:rPr lang="ru-RU" dirty="0" smtClean="0"/>
              <a:t>Абсолютный</a:t>
            </a:r>
            <a:r>
              <a:rPr lang="en-US" dirty="0" smtClean="0"/>
              <a:t>/</a:t>
            </a:r>
            <a:r>
              <a:rPr lang="ru-RU" dirty="0" smtClean="0"/>
              <a:t>относительный</a:t>
            </a:r>
          </a:p>
          <a:p>
            <a:pPr lvl="2"/>
            <a:r>
              <a:rPr lang="ru-RU" dirty="0" smtClean="0"/>
              <a:t>С</a:t>
            </a:r>
            <a:r>
              <a:rPr lang="ru-RU" dirty="0"/>
              <a:t>к</a:t>
            </a:r>
            <a:r>
              <a:rPr lang="ru-RU" dirty="0" smtClean="0"/>
              <a:t>ользящий (продлевается, если есть обращение)</a:t>
            </a:r>
          </a:p>
          <a:p>
            <a:pPr lvl="1"/>
            <a:r>
              <a:rPr lang="ru-RU" dirty="0" smtClean="0"/>
              <a:t>Подписка на набор </a:t>
            </a:r>
            <a:r>
              <a:rPr lang="en-US" dirty="0" err="1"/>
              <a:t>IChangeToken</a:t>
            </a:r>
            <a:endParaRPr lang="en-US" dirty="0" smtClean="0"/>
          </a:p>
          <a:p>
            <a:r>
              <a:rPr lang="ru-RU" dirty="0" smtClean="0"/>
              <a:t>Управление памятью</a:t>
            </a:r>
          </a:p>
          <a:p>
            <a:pPr lvl="1"/>
            <a:r>
              <a:rPr lang="ru-RU" dirty="0" smtClean="0"/>
              <a:t>Можно задать: </a:t>
            </a:r>
          </a:p>
          <a:p>
            <a:pPr lvl="2"/>
            <a:r>
              <a:rPr lang="ru-RU" dirty="0" smtClean="0"/>
              <a:t>Размер хранилища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ru-RU" dirty="0" smtClean="0"/>
              <a:t>Размер записи</a:t>
            </a:r>
          </a:p>
          <a:p>
            <a:pPr lvl="2"/>
            <a:r>
              <a:rPr lang="ru-RU" dirty="0" smtClean="0"/>
              <a:t>Приоритет записи</a:t>
            </a:r>
          </a:p>
          <a:p>
            <a:pPr lvl="2"/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IDistributedCache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Ключ – строка, значение – массив байт</a:t>
            </a:r>
          </a:p>
          <a:p>
            <a:pPr lvl="1"/>
            <a:r>
              <a:rPr lang="ru-RU" dirty="0" smtClean="0"/>
              <a:t>есть готовая перегрузка для значения-строки</a:t>
            </a:r>
          </a:p>
          <a:p>
            <a:r>
              <a:rPr lang="ru-RU" dirty="0"/>
              <a:t>Управление релевантностью</a:t>
            </a:r>
          </a:p>
          <a:p>
            <a:pPr lvl="1"/>
            <a:r>
              <a:rPr lang="ru-RU" dirty="0"/>
              <a:t>Таймауты</a:t>
            </a:r>
          </a:p>
          <a:p>
            <a:pPr lvl="2"/>
            <a:r>
              <a:rPr lang="ru-RU" dirty="0"/>
              <a:t>Абсолютный</a:t>
            </a:r>
            <a:r>
              <a:rPr lang="en-US" dirty="0"/>
              <a:t>/</a:t>
            </a:r>
            <a:r>
              <a:rPr lang="ru-RU" dirty="0"/>
              <a:t>относительный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9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IMemoryCache </a:t>
            </a:r>
            <a:r>
              <a:rPr lang="en-US" dirty="0"/>
              <a:t>/ </a:t>
            </a:r>
            <a:r>
              <a:rPr lang="en-US" dirty="0" err="1" smtClean="0"/>
              <a:t>IDistributedCache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9711"/>
            <a:ext cx="5680888" cy="42141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2039711"/>
            <a:ext cx="4031115" cy="387762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577405" y="1506022"/>
            <a:ext cx="1859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IDistributedCache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31995" y="1598355"/>
            <a:ext cx="1615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IMemoryCache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0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8457" y="1690688"/>
            <a:ext cx="6417141" cy="50013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AddMemoryCache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AddDistributedMemoryCache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FromServices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IMemoryCache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GetOrCreate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.Shared.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100);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FromServices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IDistributedCache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.Shared.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100).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674429" y="1384364"/>
            <a:ext cx="2936293" cy="612648"/>
          </a:xfrm>
          <a:prstGeom prst="wedgeRoundRectCallout">
            <a:avLst>
              <a:gd name="adj1" fmla="val -176214"/>
              <a:gd name="adj2" fmla="val 7849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Регистрируем </a:t>
            </a:r>
            <a:r>
              <a:rPr lang="en-US" sz="1400" b="1" dirty="0" err="1" smtClean="0"/>
              <a:t>MemoryCache</a:t>
            </a:r>
            <a:r>
              <a:rPr lang="en-US" sz="1400" dirty="0" smtClean="0"/>
              <a:t> – </a:t>
            </a:r>
            <a:r>
              <a:rPr lang="ru-RU" sz="1400" dirty="0" smtClean="0"/>
              <a:t>реализация </a:t>
            </a:r>
            <a:r>
              <a:rPr lang="en-US" sz="1400" b="1" dirty="0" smtClean="0"/>
              <a:t>IMemoryCache</a:t>
            </a:r>
            <a:endParaRPr lang="ru-RU" sz="1400" b="1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674428" y="2208957"/>
            <a:ext cx="3809649" cy="612648"/>
          </a:xfrm>
          <a:prstGeom prst="wedgeRoundRectCallout">
            <a:avLst>
              <a:gd name="adj1" fmla="val -136914"/>
              <a:gd name="adj2" fmla="val -21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Регистрируем </a:t>
            </a:r>
            <a:r>
              <a:rPr lang="en-US" sz="1400" b="1" dirty="0" err="1" smtClean="0"/>
              <a:t>DistributedMemoryCache</a:t>
            </a:r>
            <a:r>
              <a:rPr lang="en-US" sz="1400" dirty="0" smtClean="0"/>
              <a:t>  – </a:t>
            </a:r>
            <a:r>
              <a:rPr lang="ru-RU" sz="1400" dirty="0" smtClean="0"/>
              <a:t>реализация </a:t>
            </a:r>
            <a:r>
              <a:rPr lang="en-US" sz="1400" b="1" dirty="0" err="1" smtClean="0"/>
              <a:t>IDistributedCache</a:t>
            </a:r>
            <a:r>
              <a:rPr lang="ru-RU" sz="1400" dirty="0" smtClean="0"/>
              <a:t>, но в памяти (!)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674428" y="3339874"/>
            <a:ext cx="3679372" cy="717776"/>
          </a:xfrm>
          <a:prstGeom prst="wedgeRoundRectCallout">
            <a:avLst>
              <a:gd name="adj1" fmla="val -146072"/>
              <a:gd name="adj2" fmla="val 93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Проверяем, если запись с таким ключом: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если есть – возвращаем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если нет: создаем и возвращаем</a:t>
            </a:r>
            <a:endParaRPr lang="ru-RU" sz="1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7674428" y="4989060"/>
            <a:ext cx="3679372" cy="717776"/>
          </a:xfrm>
          <a:prstGeom prst="wedgeRoundRectCallout">
            <a:avLst>
              <a:gd name="adj1" fmla="val -115894"/>
              <a:gd name="adj2" fmla="val 264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Для </a:t>
            </a:r>
            <a:r>
              <a:rPr lang="en-US" sz="1400" dirty="0" err="1" smtClean="0"/>
              <a:t>IDistributedCache</a:t>
            </a:r>
            <a:r>
              <a:rPr lang="ru-RU" sz="1400" dirty="0" smtClean="0"/>
              <a:t> не реализована семантика </a:t>
            </a:r>
            <a:r>
              <a:rPr lang="en-US" sz="1400" dirty="0" err="1" smtClean="0"/>
              <a:t>GetOrCreate</a:t>
            </a:r>
            <a:r>
              <a:rPr lang="ru-RU" sz="1400" dirty="0" smtClean="0"/>
              <a:t>, поэтому проверяем и создаем новую запись вручную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105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Подключение </a:t>
            </a:r>
            <a:r>
              <a:rPr lang="ru-RU" dirty="0"/>
              <a:t>кэша</a:t>
            </a:r>
          </a:p>
        </p:txBody>
      </p:sp>
    </p:spTree>
    <p:extLst>
      <p:ext uri="{BB962C8B-B14F-4D97-AF65-F5344CB8AC3E}">
        <p14:creationId xmlns:p14="http://schemas.microsoft.com/office/powerpoint/2010/main" val="28439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Скользящее время жизни и контроль изменений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8200" y="1889089"/>
            <a:ext cx="5416868" cy="46628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FromServices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IMemoryCache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FromServices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IHostEnvironment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GetOrCreate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SetSlidingExpiration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(20));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.ContentRootPath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"file.txt"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FileInfo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.Exists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AddExpirationToken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PollingFileChangeToken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.Exists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ReadAllText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7792416" y="2721551"/>
            <a:ext cx="2936293" cy="612648"/>
          </a:xfrm>
          <a:prstGeom prst="wedgeRoundRectCallout">
            <a:avLst>
              <a:gd name="adj1" fmla="val -130674"/>
              <a:gd name="adj2" fmla="val 8491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Скользящее время жизни == 20 сек</a:t>
            </a:r>
            <a:endParaRPr lang="ru-RU" sz="1400" b="1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7792416" y="4491358"/>
            <a:ext cx="2936293" cy="612648"/>
          </a:xfrm>
          <a:prstGeom prst="wedgeRoundRectCallout">
            <a:avLst>
              <a:gd name="adj1" fmla="val -105560"/>
              <a:gd name="adj2" fmla="val 159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Сброс, если изменился файл (проверка каждые 4 секунды)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2291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 в </a:t>
            </a:r>
            <a:r>
              <a:rPr lang="ru-RU" dirty="0" smtClean="0"/>
              <a:t>кэширование</a:t>
            </a:r>
          </a:p>
          <a:p>
            <a:pPr lvl="1"/>
            <a:r>
              <a:rPr lang="ru-RU" dirty="0" smtClean="0"/>
              <a:t>Подходы и механизмы</a:t>
            </a:r>
          </a:p>
          <a:p>
            <a:r>
              <a:rPr lang="ru-RU" dirty="0" smtClean="0"/>
              <a:t>Кэширование в коде</a:t>
            </a:r>
          </a:p>
          <a:p>
            <a:pPr lvl="1"/>
            <a:r>
              <a:rPr lang="en-US" dirty="0" smtClean="0"/>
              <a:t>In-memory</a:t>
            </a:r>
          </a:p>
          <a:p>
            <a:pPr lvl="1"/>
            <a:r>
              <a:rPr lang="en-US" dirty="0" smtClean="0"/>
              <a:t>Distributed</a:t>
            </a:r>
          </a:p>
          <a:p>
            <a:r>
              <a:rPr lang="ru-RU" dirty="0" smtClean="0"/>
              <a:t>Кэширование результатов </a:t>
            </a:r>
            <a:r>
              <a:rPr lang="en-US" dirty="0" smtClean="0"/>
              <a:t>HTTP</a:t>
            </a:r>
            <a:r>
              <a:rPr lang="ru-RU" dirty="0" smtClean="0"/>
              <a:t>-запросов</a:t>
            </a:r>
          </a:p>
          <a:p>
            <a:pPr lvl="1"/>
            <a:r>
              <a:rPr lang="en-US" dirty="0"/>
              <a:t>Response</a:t>
            </a:r>
            <a:r>
              <a:rPr lang="ru-RU" dirty="0"/>
              <a:t> </a:t>
            </a:r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caching</a:t>
            </a:r>
            <a:endParaRPr lang="ru-RU" dirty="0"/>
          </a:p>
          <a:p>
            <a:pPr lvl="1"/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Аннулирование </a:t>
            </a:r>
            <a:r>
              <a:rPr lang="ru-RU" dirty="0"/>
              <a:t>данных в кэше</a:t>
            </a:r>
          </a:p>
        </p:txBody>
      </p:sp>
    </p:spTree>
    <p:extLst>
      <p:ext uri="{BB962C8B-B14F-4D97-AF65-F5344CB8AC3E}">
        <p14:creationId xmlns:p14="http://schemas.microsoft.com/office/powerpoint/2010/main" val="341488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Распределенный кэш на базе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608756"/>
            <a:ext cx="1013705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dotnet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sql</a:t>
            </a:r>
            <a:r>
              <a:rPr lang="en-US" sz="1400" dirty="0">
                <a:latin typeface="Consolas" panose="020B0609020204030204" pitchFamily="49" charset="0"/>
              </a:rPr>
              <a:t>-cache create "Data Source=(</a:t>
            </a:r>
            <a:r>
              <a:rPr lang="en-US" sz="1400" dirty="0" err="1">
                <a:latin typeface="Consolas" panose="020B0609020204030204" pitchFamily="49" charset="0"/>
              </a:rPr>
              <a:t>localdb</a:t>
            </a:r>
            <a:r>
              <a:rPr lang="en-US" sz="1400" dirty="0">
                <a:latin typeface="Consolas" panose="020B0609020204030204" pitchFamily="49" charset="0"/>
              </a:rPr>
              <a:t>)\</a:t>
            </a:r>
            <a:r>
              <a:rPr lang="en-US" sz="1400" dirty="0" err="1">
                <a:latin typeface="Consolas" panose="020B0609020204030204" pitchFamily="49" charset="0"/>
              </a:rPr>
              <a:t>MSSQLLocalDB;Initial</a:t>
            </a:r>
            <a:r>
              <a:rPr lang="en-US" sz="1400" dirty="0">
                <a:latin typeface="Consolas" panose="020B0609020204030204" pitchFamily="49" charset="0"/>
              </a:rPr>
              <a:t> Catalog=Cache;" </a:t>
            </a:r>
            <a:r>
              <a:rPr lang="en-US" sz="1400" dirty="0" err="1">
                <a:latin typeface="Consolas" panose="020B0609020204030204" pitchFamily="49" charset="0"/>
              </a:rPr>
              <a:t>dbo</a:t>
            </a:r>
            <a:r>
              <a:rPr lang="en-US" sz="1400" dirty="0">
                <a:latin typeface="Consolas" panose="020B0609020204030204" pitchFamily="49" charset="0"/>
              </a:rPr>
              <a:t> Cache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590970"/>
            <a:ext cx="4545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пакет </a:t>
            </a:r>
            <a:r>
              <a:rPr lang="en-US" b="1" dirty="0" err="1"/>
              <a:t>Microsoft.Extensions.Caching.SqlServer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3794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4035512"/>
            <a:ext cx="8340745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AddDistributedSqlServerCache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.ConnectionString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LocalDb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MSSQLLocalDB;Initial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.SchemaName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.TableName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3407" y="2191299"/>
            <a:ext cx="717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в </a:t>
            </a:r>
            <a:r>
              <a:rPr lang="ru-RU" b="1" dirty="0" smtClean="0"/>
              <a:t>существующей</a:t>
            </a:r>
            <a:r>
              <a:rPr lang="ru-RU" dirty="0" smtClean="0"/>
              <a:t> базе таблицы </a:t>
            </a:r>
            <a:r>
              <a:rPr lang="en-US" b="1" dirty="0" err="1" smtClean="0"/>
              <a:t>dbo.Cache</a:t>
            </a:r>
            <a:r>
              <a:rPr lang="en-US" dirty="0" smtClean="0"/>
              <a:t> </a:t>
            </a:r>
            <a:r>
              <a:rPr lang="ru-RU" dirty="0" smtClean="0"/>
              <a:t>для хранения кэша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695768" y="3596829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Подключение кэша в </a:t>
            </a:r>
            <a:r>
              <a:rPr lang="en-US" dirty="0" smtClean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1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Распределенный кэш на базе </a:t>
            </a:r>
            <a:r>
              <a:rPr lang="en-US" dirty="0"/>
              <a:t>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1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кэшированием в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96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системы кэширования в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26" name="Объект 25"/>
          <p:cNvSpPr>
            <a:spLocks noGrp="1"/>
          </p:cNvSpPr>
          <p:nvPr>
            <p:ph idx="1"/>
          </p:nvPr>
        </p:nvSpPr>
        <p:spPr>
          <a:xfrm>
            <a:off x="7633606" y="4906735"/>
            <a:ext cx="3720193" cy="127022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Что сохранять?</a:t>
            </a:r>
          </a:p>
          <a:p>
            <a:r>
              <a:rPr lang="ru-RU" dirty="0" smtClean="0"/>
              <a:t>Где можно?</a:t>
            </a:r>
          </a:p>
          <a:p>
            <a:r>
              <a:rPr lang="ru-RU" dirty="0" smtClean="0"/>
              <a:t>Как долго?</a:t>
            </a:r>
            <a:endParaRPr lang="ru-RU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" y="2165779"/>
            <a:ext cx="1285917" cy="1246642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26" y="2970172"/>
            <a:ext cx="616104" cy="1104898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141" y="2165779"/>
            <a:ext cx="1473484" cy="2036282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690" y="2187907"/>
            <a:ext cx="1457276" cy="2173397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399432" y="2727856"/>
            <a:ext cx="1729627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ight Arrow 9"/>
          <p:cNvSpPr/>
          <p:nvPr/>
        </p:nvSpPr>
        <p:spPr>
          <a:xfrm>
            <a:off x="6616805" y="2854651"/>
            <a:ext cx="1729627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Left Arrow 10"/>
          <p:cNvSpPr/>
          <p:nvPr/>
        </p:nvSpPr>
        <p:spPr>
          <a:xfrm>
            <a:off x="6616805" y="3661372"/>
            <a:ext cx="1729627" cy="540689"/>
          </a:xfrm>
          <a:prstGeom prst="lef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Left Arrow 11"/>
          <p:cNvSpPr/>
          <p:nvPr/>
        </p:nvSpPr>
        <p:spPr>
          <a:xfrm>
            <a:off x="2399432" y="3661372"/>
            <a:ext cx="1729627" cy="540689"/>
          </a:xfrm>
          <a:prstGeom prst="lef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8026" y="1619794"/>
            <a:ext cx="82266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Client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15329" y="1643283"/>
            <a:ext cx="76655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Proxy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62544" y="1635332"/>
            <a:ext cx="138717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Web-server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grpSp>
        <p:nvGrpSpPr>
          <p:cNvPr id="15" name="Group 25"/>
          <p:cNvGrpSpPr/>
          <p:nvPr/>
        </p:nvGrpSpPr>
        <p:grpSpPr>
          <a:xfrm>
            <a:off x="5067486" y="4361304"/>
            <a:ext cx="914400" cy="1249540"/>
            <a:chOff x="5075651" y="3838790"/>
            <a:chExt cx="914400" cy="124954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5075651" y="4643561"/>
              <a:ext cx="914400" cy="444769"/>
            </a:xfrm>
            <a:prstGeom prst="flowChartMagneticDisk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cxnSp>
          <p:nvCxnSpPr>
            <p:cNvPr id="17" name="Straight Arrow Connector 17"/>
            <p:cNvCxnSpPr>
              <a:stCxn id="7" idx="2"/>
              <a:endCxn id="16" idx="1"/>
            </p:cNvCxnSpPr>
            <p:nvPr/>
          </p:nvCxnSpPr>
          <p:spPr>
            <a:xfrm>
              <a:off x="5523493" y="3838790"/>
              <a:ext cx="9358" cy="804771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8" name="Group 19"/>
          <p:cNvGrpSpPr/>
          <p:nvPr/>
        </p:nvGrpSpPr>
        <p:grpSpPr>
          <a:xfrm>
            <a:off x="519730" y="4254693"/>
            <a:ext cx="914400" cy="1249540"/>
            <a:chOff x="5536826" y="4355625"/>
            <a:chExt cx="914400" cy="1249540"/>
          </a:xfrm>
        </p:grpSpPr>
        <p:sp>
          <p:nvSpPr>
            <p:cNvPr id="19" name="Flowchart: Magnetic Disk 20"/>
            <p:cNvSpPr/>
            <p:nvPr/>
          </p:nvSpPr>
          <p:spPr>
            <a:xfrm>
              <a:off x="5536826" y="5160396"/>
              <a:ext cx="914400" cy="444769"/>
            </a:xfrm>
            <a:prstGeom prst="flowChartMagneticDisk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cxnSp>
          <p:nvCxnSpPr>
            <p:cNvPr id="20" name="Straight Arrow Connector 21"/>
            <p:cNvCxnSpPr>
              <a:endCxn id="19" idx="1"/>
            </p:cNvCxnSpPr>
            <p:nvPr/>
          </p:nvCxnSpPr>
          <p:spPr>
            <a:xfrm>
              <a:off x="5984668" y="4355625"/>
              <a:ext cx="9358" cy="804771"/>
            </a:xfrm>
            <a:prstGeom prst="straightConnector1">
              <a:avLst/>
            </a:prstGeom>
            <a:noFill/>
            <a:ln w="25400" cap="flat" cmpd="sng" algn="ctr">
              <a:solidFill>
                <a:srgbClr val="39C2D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02337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кэшем через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386121" cy="4351338"/>
          </a:xfrm>
        </p:spPr>
        <p:txBody>
          <a:bodyPr/>
          <a:lstStyle/>
          <a:p>
            <a:r>
              <a:rPr lang="ru-RU" dirty="0" smtClean="0"/>
              <a:t>Свежесть данных (</a:t>
            </a:r>
            <a:r>
              <a:rPr lang="en-US" dirty="0" smtClean="0"/>
              <a:t>Freshness</a:t>
            </a:r>
            <a:r>
              <a:rPr lang="ru-RU" dirty="0" smtClean="0"/>
              <a:t>)</a:t>
            </a:r>
          </a:p>
          <a:p>
            <a:pPr lvl="1"/>
            <a:r>
              <a:rPr lang="ru-RU" dirty="0"/>
              <a:t>Сервер </a:t>
            </a:r>
            <a:r>
              <a:rPr lang="ru-RU" dirty="0" smtClean="0"/>
              <a:t>сообщает, </a:t>
            </a:r>
            <a:r>
              <a:rPr lang="ru-RU" dirty="0"/>
              <a:t>как </a:t>
            </a:r>
            <a:r>
              <a:rPr lang="ru-RU" dirty="0" smtClean="0"/>
              <a:t>долго можно хранить </a:t>
            </a:r>
            <a:r>
              <a:rPr lang="ru-RU" dirty="0"/>
              <a:t>кэшированные </a:t>
            </a:r>
            <a:r>
              <a:rPr lang="ru-RU" dirty="0" smtClean="0"/>
              <a:t>данные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Проверка (</a:t>
            </a:r>
            <a:r>
              <a:rPr lang="en-US" dirty="0" smtClean="0"/>
              <a:t>Validation)</a:t>
            </a:r>
          </a:p>
          <a:p>
            <a:pPr lvl="1"/>
            <a:r>
              <a:rPr lang="ru-RU" dirty="0" smtClean="0"/>
              <a:t>Клиент уточняет, нужно ли обновлять кэш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Аннулирование </a:t>
            </a:r>
            <a:r>
              <a:rPr lang="en-US" dirty="0" smtClean="0"/>
              <a:t>(invalidation)</a:t>
            </a:r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непрямая</a:t>
            </a:r>
            <a:r>
              <a:rPr lang="en-US" dirty="0" smtClean="0"/>
              <a:t>) </a:t>
            </a:r>
            <a:r>
              <a:rPr lang="ru-RU" dirty="0" smtClean="0"/>
              <a:t>Прочие запросы </a:t>
            </a:r>
            <a:r>
              <a:rPr lang="ru-RU" dirty="0" err="1" smtClean="0"/>
              <a:t>инвалидируют</a:t>
            </a:r>
            <a:r>
              <a:rPr lang="ru-RU" dirty="0" smtClean="0"/>
              <a:t> кэш</a:t>
            </a:r>
            <a:endParaRPr lang="ru-RU" dirty="0"/>
          </a:p>
        </p:txBody>
      </p:sp>
      <p:grpSp>
        <p:nvGrpSpPr>
          <p:cNvPr id="4" name="Group 19"/>
          <p:cNvGrpSpPr/>
          <p:nvPr/>
        </p:nvGrpSpPr>
        <p:grpSpPr>
          <a:xfrm>
            <a:off x="7137168" y="1659207"/>
            <a:ext cx="2724518" cy="913046"/>
            <a:chOff x="8317756" y="1643263"/>
            <a:chExt cx="2724518" cy="913046"/>
          </a:xfrm>
        </p:grpSpPr>
        <p:pic>
          <p:nvPicPr>
            <p:cNvPr id="5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7756" y="1813063"/>
              <a:ext cx="553028" cy="536138"/>
            </a:xfrm>
            <a:prstGeom prst="rect">
              <a:avLst/>
            </a:prstGeom>
          </p:spPr>
        </p:pic>
        <p:pic>
          <p:nvPicPr>
            <p:cNvPr id="6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05819" y="2081130"/>
              <a:ext cx="264965" cy="475179"/>
            </a:xfrm>
            <a:prstGeom prst="rect">
              <a:avLst/>
            </a:prstGeom>
          </p:spPr>
        </p:pic>
        <p:pic>
          <p:nvPicPr>
            <p:cNvPr id="7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8580" y="1643263"/>
              <a:ext cx="633694" cy="875734"/>
            </a:xfrm>
            <a:prstGeom prst="rect">
              <a:avLst/>
            </a:prstGeom>
          </p:spPr>
        </p:pic>
        <p:sp>
          <p:nvSpPr>
            <p:cNvPr id="8" name="Left Arrow 7"/>
            <p:cNvSpPr/>
            <p:nvPr/>
          </p:nvSpPr>
          <p:spPr>
            <a:xfrm>
              <a:off x="8977745" y="2081130"/>
              <a:ext cx="1245448" cy="268069"/>
            </a:xfrm>
            <a:prstGeom prst="leftArrow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52787" y="1753499"/>
              <a:ext cx="298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rebuchet MS"/>
                </a:rPr>
                <a:t>!</a:t>
              </a:r>
            </a:p>
          </p:txBody>
        </p:sp>
      </p:grpSp>
      <p:grpSp>
        <p:nvGrpSpPr>
          <p:cNvPr id="10" name="Group 20"/>
          <p:cNvGrpSpPr/>
          <p:nvPr/>
        </p:nvGrpSpPr>
        <p:grpSpPr>
          <a:xfrm>
            <a:off x="7690566" y="3508673"/>
            <a:ext cx="2740041" cy="913046"/>
            <a:chOff x="8317756" y="2729427"/>
            <a:chExt cx="2740041" cy="913046"/>
          </a:xfrm>
        </p:grpSpPr>
        <p:sp>
          <p:nvSpPr>
            <p:cNvPr id="11" name="Right Arrow 6"/>
            <p:cNvSpPr/>
            <p:nvPr/>
          </p:nvSpPr>
          <p:spPr>
            <a:xfrm>
              <a:off x="9090657" y="3156464"/>
              <a:ext cx="1132536" cy="268071"/>
            </a:xfrm>
            <a:prstGeom prst="rightArrow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pic>
          <p:nvPicPr>
            <p:cNvPr id="12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7756" y="2856377"/>
              <a:ext cx="553028" cy="536138"/>
            </a:xfrm>
            <a:prstGeom prst="rect">
              <a:avLst/>
            </a:prstGeom>
          </p:spPr>
        </p:pic>
        <p:pic>
          <p:nvPicPr>
            <p:cNvPr id="13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417" y="3167294"/>
              <a:ext cx="264965" cy="475179"/>
            </a:xfrm>
            <a:prstGeom prst="rect">
              <a:avLst/>
            </a:prstGeom>
          </p:spPr>
        </p:pic>
        <p:pic>
          <p:nvPicPr>
            <p:cNvPr id="14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4103" y="2729427"/>
              <a:ext cx="633694" cy="875734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9542368" y="2791596"/>
              <a:ext cx="3193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rebuchet MS"/>
                </a:rPr>
                <a:t>?</a:t>
              </a:r>
            </a:p>
          </p:txBody>
        </p:sp>
      </p:grpSp>
      <p:grpSp>
        <p:nvGrpSpPr>
          <p:cNvPr id="16" name="Group 21"/>
          <p:cNvGrpSpPr/>
          <p:nvPr/>
        </p:nvGrpSpPr>
        <p:grpSpPr>
          <a:xfrm>
            <a:off x="8426900" y="4851005"/>
            <a:ext cx="2740041" cy="913046"/>
            <a:chOff x="8317756" y="4071354"/>
            <a:chExt cx="2740041" cy="913046"/>
          </a:xfrm>
        </p:grpSpPr>
        <p:sp>
          <p:nvSpPr>
            <p:cNvPr id="17" name="Right Arrow 14"/>
            <p:cNvSpPr/>
            <p:nvPr/>
          </p:nvSpPr>
          <p:spPr>
            <a:xfrm>
              <a:off x="9090657" y="4231801"/>
              <a:ext cx="1132536" cy="534662"/>
            </a:xfrm>
            <a:prstGeom prst="rightArrow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Put, Delete, …</a:t>
              </a:r>
            </a:p>
          </p:txBody>
        </p:sp>
        <p:pic>
          <p:nvPicPr>
            <p:cNvPr id="18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7756" y="4198304"/>
              <a:ext cx="553028" cy="536138"/>
            </a:xfrm>
            <a:prstGeom prst="rect">
              <a:avLst/>
            </a:prstGeom>
          </p:spPr>
        </p:pic>
        <p:pic>
          <p:nvPicPr>
            <p:cNvPr id="19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6417" y="4509221"/>
              <a:ext cx="264965" cy="475179"/>
            </a:xfrm>
            <a:prstGeom prst="rect">
              <a:avLst/>
            </a:prstGeom>
          </p:spPr>
        </p:pic>
        <p:pic>
          <p:nvPicPr>
            <p:cNvPr id="20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4103" y="4071354"/>
              <a:ext cx="633694" cy="875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63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Freshness</a:t>
            </a:r>
            <a:endParaRPr lang="ru-RU" dirty="0"/>
          </a:p>
        </p:txBody>
      </p:sp>
      <p:graphicFrame>
        <p:nvGraphicFramePr>
          <p:cNvPr id="3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90724"/>
              </p:ext>
            </p:extLst>
          </p:nvPr>
        </p:nvGraphicFramePr>
        <p:xfrm>
          <a:off x="838200" y="1725648"/>
          <a:ext cx="7269627" cy="110744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928537">
                  <a:extLst>
                    <a:ext uri="{9D8B030D-6E8A-4147-A177-3AD203B41FA5}">
                      <a16:colId xmlns:a16="http://schemas.microsoft.com/office/drawing/2014/main" val="676396189"/>
                    </a:ext>
                  </a:extLst>
                </a:gridCol>
                <a:gridCol w="4341090">
                  <a:extLst>
                    <a:ext uri="{9D8B030D-6E8A-4147-A177-3AD203B41FA5}">
                      <a16:colId xmlns:a16="http://schemas.microsoft.com/office/drawing/2014/main" val="188173177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Header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27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Expires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457189" rtl="0" eaLnBrk="1" latinLnBrk="0" hangingPunct="1"/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Expires: Fri, 05, Jul 2002, 06:00:006 GMT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05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Cache-Control: max-age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457189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Cache-Control: max-age=3600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79225"/>
                  </a:ext>
                </a:extLst>
              </a:tr>
            </a:tbl>
          </a:graphicData>
        </a:graphic>
      </p:graphicFrame>
      <p:sp>
        <p:nvSpPr>
          <p:cNvPr id="4" name="Folded Corner 5"/>
          <p:cNvSpPr/>
          <p:nvPr/>
        </p:nvSpPr>
        <p:spPr>
          <a:xfrm>
            <a:off x="838200" y="3959081"/>
            <a:ext cx="4400471" cy="140038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Date: Sat, 29 Jun 2002, 14:30:00 GMT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Content-type: text/plain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Content-length: 4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Expires: Fri, 05, Jul 2002, 06:00:006 GMT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...</a:t>
            </a:r>
            <a:endParaRPr lang="ru-RU" sz="1200" dirty="0">
              <a:latin typeface="Consolas" panose="020B0609020204030204" pitchFamily="49" charset="0"/>
            </a:endParaRPr>
          </a:p>
        </p:txBody>
      </p:sp>
      <p:sp>
        <p:nvSpPr>
          <p:cNvPr id="5" name="Folded Corner 6"/>
          <p:cNvSpPr/>
          <p:nvPr/>
        </p:nvSpPr>
        <p:spPr>
          <a:xfrm>
            <a:off x="6717355" y="3942673"/>
            <a:ext cx="4400471" cy="140038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Date: Sat, 29 Jun 2002, 14:30:00 GMT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Content-type: text/plain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Content-length: 4</a:t>
            </a:r>
          </a:p>
          <a:p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Cache-Control: max-age=3600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8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ru-RU" dirty="0"/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11170"/>
              </p:ext>
            </p:extLst>
          </p:nvPr>
        </p:nvGraphicFramePr>
        <p:xfrm>
          <a:off x="3405613" y="1526018"/>
          <a:ext cx="8366760" cy="14833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065780">
                  <a:extLst>
                    <a:ext uri="{9D8B030D-6E8A-4147-A177-3AD203B41FA5}">
                      <a16:colId xmlns:a16="http://schemas.microsoft.com/office/drawing/2014/main" val="676396189"/>
                    </a:ext>
                  </a:extLst>
                </a:gridCol>
                <a:gridCol w="5300980">
                  <a:extLst>
                    <a:ext uri="{9D8B030D-6E8A-4147-A177-3AD203B41FA5}">
                      <a16:colId xmlns:a16="http://schemas.microsoft.com/office/drawing/2014/main" val="18817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Last-Modified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>
                          <a:latin typeface="Consolas" panose="020B0609020204030204" pitchFamily="49" charset="0"/>
                        </a:rPr>
                        <a:t>Last-Modified: Sat, 29 Jun 2002, 14:29:00 GMT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If-Modified-Since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>
                          <a:latin typeface="Consolas" panose="020B0609020204030204" pitchFamily="49" charset="0"/>
                        </a:rPr>
                        <a:t>If-Modified-Since: Sat, 29 Jun 2002, 14:29:00 GMT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If-Unmodified-Since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latin typeface="Consolas" panose="020B0609020204030204" pitchFamily="49" charset="0"/>
                        </a:rPr>
                        <a:t>If-Unmodified-Since: Sat, 29 Jun 2002, 14:29:00 GMT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558020"/>
                  </a:ext>
                </a:extLst>
              </a:tr>
            </a:tbl>
          </a:graphicData>
        </a:graphic>
      </p:graphicFrame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83419"/>
              </p:ext>
            </p:extLst>
          </p:nvPr>
        </p:nvGraphicFramePr>
        <p:xfrm>
          <a:off x="3405613" y="3686421"/>
          <a:ext cx="8368755" cy="185420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065780">
                  <a:extLst>
                    <a:ext uri="{9D8B030D-6E8A-4147-A177-3AD203B41FA5}">
                      <a16:colId xmlns:a16="http://schemas.microsoft.com/office/drawing/2014/main" val="676396189"/>
                    </a:ext>
                  </a:extLst>
                </a:gridCol>
                <a:gridCol w="5302975">
                  <a:extLst>
                    <a:ext uri="{9D8B030D-6E8A-4147-A177-3AD203B41FA5}">
                      <a16:colId xmlns:a16="http://schemas.microsoft.com/office/drawing/2014/main" val="1881731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ETag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err="1" smtClean="0">
                          <a:latin typeface="Consolas" panose="020B0609020204030204" pitchFamily="49" charset="0"/>
                        </a:rPr>
                        <a:t>ETag</a:t>
                      </a:r>
                      <a:r>
                        <a:rPr lang="en-US" sz="1400" kern="1200" dirty="0" smtClean="0">
                          <a:latin typeface="Consolas" panose="020B0609020204030204" pitchFamily="49" charset="0"/>
                        </a:rPr>
                        <a:t>: "737060cd8c284d8af7ad3082f209582d"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7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If-None-Match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>
                          <a:latin typeface="Consolas" panose="020B0609020204030204" pitchFamily="49" charset="0"/>
                        </a:rPr>
                        <a:t>If-None-Match: "737060cd8c284d8af7ad3082f209582d"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17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>
                          <a:latin typeface="Consolas" panose="020B0609020204030204" pitchFamily="49" charset="0"/>
                        </a:rPr>
                        <a:t>If-Match: "737060cd8c284d8af7ad3082f209582d"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2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If-Range (</a:t>
                      </a:r>
                      <a:r>
                        <a:rPr lang="ru-RU" dirty="0" smtClean="0"/>
                        <a:t>для </a:t>
                      </a:r>
                      <a:r>
                        <a:rPr lang="en-US" dirty="0" smtClean="0"/>
                        <a:t>partial</a:t>
                      </a:r>
                      <a:r>
                        <a:rPr lang="en-US" baseline="0" dirty="0" smtClean="0"/>
                        <a:t> content</a:t>
                      </a:r>
                      <a:r>
                        <a:rPr lang="en-US" dirty="0" smtClean="0"/>
                        <a:t>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189" rtl="0" eaLnBrk="1" latinLnBrk="0" hangingPunct="1"/>
                      <a:r>
                        <a:rPr lang="en-US" sz="1400" kern="1200" dirty="0" smtClean="0">
                          <a:latin typeface="Consolas" panose="020B0609020204030204" pitchFamily="49" charset="0"/>
                        </a:rPr>
                        <a:t>If-Range: "737060cd8c284d8af7ad3082f209582d"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3000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4945" y="1764145"/>
            <a:ext cx="2512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времени изменения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945" y="472109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 тэгу (</a:t>
            </a:r>
            <a:r>
              <a:rPr lang="ru-RU" dirty="0" err="1" smtClean="0"/>
              <a:t>хэшу</a:t>
            </a:r>
            <a:r>
              <a:rPr lang="ru-RU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If-Modified-Since</a:t>
            </a:r>
            <a:r>
              <a:rPr lang="ru-RU" dirty="0" smtClean="0"/>
              <a:t> (по дате)</a:t>
            </a:r>
            <a:endParaRPr lang="ru-RU" dirty="0"/>
          </a:p>
        </p:txBody>
      </p:sp>
      <p:sp>
        <p:nvSpPr>
          <p:cNvPr id="3" name="Folded Corner 2"/>
          <p:cNvSpPr/>
          <p:nvPr/>
        </p:nvSpPr>
        <p:spPr>
          <a:xfrm>
            <a:off x="3936332" y="1611395"/>
            <a:ext cx="4400471" cy="606062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/some-page.html HTTP/1.1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3936332" y="2498085"/>
            <a:ext cx="4400471" cy="753843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Last-Modified: Sat, 29 Jun 2002, 14:29:00 GMT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472694" y="4018319"/>
            <a:ext cx="4400471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/some-page.html HTTP/1.1</a:t>
            </a:r>
          </a:p>
          <a:p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If-Modified-Since: Sat, 29 Jun 2002, 14:29:00 GMT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472694" y="5035865"/>
            <a:ext cx="4400471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HTTP/1.1 304 Not Modified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694" y="3463727"/>
            <a:ext cx="447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 </a:t>
            </a:r>
            <a:r>
              <a:rPr lang="en-US" dirty="0" smtClean="0"/>
              <a:t>Revalidation</a:t>
            </a:r>
            <a:r>
              <a:rPr lang="ru-RU" dirty="0" smtClean="0"/>
              <a:t> (нет изменений с даты)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7113640" y="4018319"/>
            <a:ext cx="4400471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/some-page.html HTTP/1.1</a:t>
            </a:r>
          </a:p>
          <a:p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If-Modified-Since: Sat, 29 Jun 2002, 14:29:00 GMT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7113640" y="5037717"/>
            <a:ext cx="4400471" cy="1522453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Date: Fri, 05 Jul 2002, 17:54:40 GMT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Content-type: text/plain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Content-length: 11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Expires: Fri, 05 Jul 2002, 14:30:00 GMT</a:t>
            </a:r>
          </a:p>
          <a:p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Last-Modified: Sat, 31 Jun 2002, 14:29:00 GMT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22353" y="3505851"/>
            <a:ext cx="414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</a:t>
            </a:r>
            <a:r>
              <a:rPr lang="en-US" dirty="0" smtClean="0"/>
              <a:t>Revalidation</a:t>
            </a:r>
            <a:r>
              <a:rPr lang="ru-RU" dirty="0" smtClean="0"/>
              <a:t> (данные поменялись)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8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en-US" dirty="0"/>
              <a:t>If-None-Match </a:t>
            </a:r>
            <a:r>
              <a:rPr lang="en-US" dirty="0" smtClean="0"/>
              <a:t>(</a:t>
            </a:r>
            <a:r>
              <a:rPr lang="ru-RU" dirty="0" smtClean="0"/>
              <a:t>по тэгу</a:t>
            </a:r>
            <a:r>
              <a:rPr lang="en-US" dirty="0" smtClean="0"/>
              <a:t>) </a:t>
            </a:r>
            <a:endParaRPr lang="ru-RU" dirty="0"/>
          </a:p>
        </p:txBody>
      </p:sp>
      <p:sp>
        <p:nvSpPr>
          <p:cNvPr id="3" name="Folded Corner 2"/>
          <p:cNvSpPr/>
          <p:nvPr/>
        </p:nvSpPr>
        <p:spPr>
          <a:xfrm>
            <a:off x="3776021" y="1591730"/>
            <a:ext cx="4400471" cy="606062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/some-page.html HTTP/1.1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3776021" y="2478420"/>
            <a:ext cx="4400471" cy="753843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b="1" dirty="0" err="1">
                <a:solidFill>
                  <a:schemeClr val="dk1"/>
                </a:solidFill>
                <a:latin typeface="Consolas" panose="020B0609020204030204" pitchFamily="49" charset="0"/>
              </a:rPr>
              <a:t>ETag</a:t>
            </a:r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: V1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312383" y="3998654"/>
            <a:ext cx="4400471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/some-page.html HTTP/1.1</a:t>
            </a:r>
          </a:p>
          <a:p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If-None-Match: V1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olded Corner 5"/>
          <p:cNvSpPr/>
          <p:nvPr/>
        </p:nvSpPr>
        <p:spPr>
          <a:xfrm>
            <a:off x="312383" y="5016200"/>
            <a:ext cx="4400471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HTTP/1.1 304 Not Modified</a:t>
            </a:r>
          </a:p>
          <a:p>
            <a:r>
              <a:rPr lang="en-US" sz="1200" b="1" dirty="0" err="1">
                <a:solidFill>
                  <a:schemeClr val="dk1"/>
                </a:solidFill>
                <a:latin typeface="Consolas" panose="020B0609020204030204" pitchFamily="49" charset="0"/>
              </a:rPr>
              <a:t>ETag</a:t>
            </a:r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: V1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062" y="3486730"/>
            <a:ext cx="3750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Success </a:t>
            </a:r>
            <a:r>
              <a:rPr lang="en-US" dirty="0" smtClean="0"/>
              <a:t>Revalidation</a:t>
            </a:r>
            <a:r>
              <a:rPr lang="ru-RU" dirty="0" smtClean="0"/>
              <a:t> (тэг не менялся)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6953329" y="3998654"/>
            <a:ext cx="4400471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/some-page.html HTTP/1.1</a:t>
            </a:r>
          </a:p>
          <a:p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If-None-Match: V1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953329" y="5018052"/>
            <a:ext cx="4400471" cy="1522453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Date: Fri, 05 Jul 2002, 17:54:40 GMT</a:t>
            </a: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Content-Type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: text/plain</a:t>
            </a: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Content-Length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: 11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Expires: Fri, 05 Jul 2002, 14:30:00 GMT</a:t>
            </a:r>
          </a:p>
          <a:p>
            <a:r>
              <a:rPr lang="en-US" sz="1200" b="1" dirty="0" err="1">
                <a:solidFill>
                  <a:schemeClr val="dk1"/>
                </a:solidFill>
                <a:latin typeface="Consolas" panose="020B0609020204030204" pitchFamily="49" charset="0"/>
              </a:rPr>
              <a:t>ETag</a:t>
            </a:r>
            <a:r>
              <a:rPr lang="en-US" sz="1200" b="1" dirty="0">
                <a:solidFill>
                  <a:schemeClr val="dk1"/>
                </a:solidFill>
                <a:latin typeface="Consolas" panose="020B0609020204030204" pitchFamily="49" charset="0"/>
              </a:rPr>
              <a:t>: V4</a:t>
            </a: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81819" y="3512891"/>
            <a:ext cx="3143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Failed </a:t>
            </a:r>
            <a:r>
              <a:rPr lang="en-US" dirty="0" smtClean="0"/>
              <a:t>Revalidation</a:t>
            </a:r>
            <a:r>
              <a:rPr lang="ru-RU" dirty="0" smtClean="0"/>
              <a:t> (тэг другой)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кэширование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схема </a:t>
            </a:r>
            <a:r>
              <a:rPr lang="en-US" dirty="0" smtClean="0"/>
              <a:t>Freshness </a:t>
            </a:r>
            <a:r>
              <a:rPr lang="en-US" dirty="0"/>
              <a:t>&amp; </a:t>
            </a:r>
            <a:r>
              <a:rPr lang="en-US" dirty="0" smtClean="0"/>
              <a:t>Validation</a:t>
            </a:r>
            <a:endParaRPr lang="ru-RU" dirty="0"/>
          </a:p>
        </p:txBody>
      </p:sp>
      <p:sp>
        <p:nvSpPr>
          <p:cNvPr id="3" name="Flowchart: Terminator 2"/>
          <p:cNvSpPr/>
          <p:nvPr/>
        </p:nvSpPr>
        <p:spPr>
          <a:xfrm>
            <a:off x="1109096" y="1694145"/>
            <a:ext cx="2327987" cy="533868"/>
          </a:xfrm>
          <a:prstGeom prst="flowChartTerminator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Поступает запрос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Flowchart: Decision 3"/>
          <p:cNvSpPr/>
          <p:nvPr/>
        </p:nvSpPr>
        <p:spPr>
          <a:xfrm>
            <a:off x="1272625" y="2486513"/>
            <a:ext cx="2000922" cy="1063795"/>
          </a:xfrm>
          <a:prstGeom prst="flowChartDecision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rIns="0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Есть</a:t>
            </a: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в кэше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?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1272625" y="3878025"/>
            <a:ext cx="2000922" cy="1063795"/>
          </a:xfrm>
          <a:prstGeom prst="flowChartDecision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rIns="0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Свежий 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Fresh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3577" y="4083348"/>
            <a:ext cx="2192694" cy="653143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rIns="0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Перепроверка </a:t>
            </a:r>
          </a:p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revalidation)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6252005" y="3878025"/>
            <a:ext cx="2000922" cy="1063795"/>
          </a:xfrm>
          <a:prstGeom prst="flowChartDecision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rIns="0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Успешно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7581" y="4083348"/>
            <a:ext cx="2192694" cy="653143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rIns="0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Запрашиваем</a:t>
            </a: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</a:p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с сервера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37581" y="5248510"/>
            <a:ext cx="2192694" cy="653143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rIns="0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Сохраняем</a:t>
            </a: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в кэше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Flowchart: Terminator 10"/>
          <p:cNvSpPr/>
          <p:nvPr/>
        </p:nvSpPr>
        <p:spPr>
          <a:xfrm>
            <a:off x="8857782" y="6169990"/>
            <a:ext cx="2152291" cy="476071"/>
          </a:xfrm>
          <a:prstGeom prst="flowChartTerminator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На</a:t>
            </a: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клиент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6156119" y="5248510"/>
            <a:ext cx="2192694" cy="653143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lIns="0" rIns="0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kern="0" dirty="0" smtClean="0">
                <a:solidFill>
                  <a:srgbClr val="464547"/>
                </a:solidFill>
                <a:latin typeface="Trebuchet MS"/>
              </a:rPr>
              <a:t>О</a:t>
            </a:r>
            <a:r>
              <a:rPr kumimoji="0" lang="ru-RU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бновляем</a:t>
            </a:r>
            <a:r>
              <a:rPr kumimoji="0" lang="ru-RU" sz="1600" b="0" i="0" u="none" strike="noStrike" kern="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freshness</a:t>
            </a:r>
          </a:p>
        </p:txBody>
      </p:sp>
      <p:cxnSp>
        <p:nvCxnSpPr>
          <p:cNvPr id="12" name="Straight Arrow Connector 13"/>
          <p:cNvCxnSpPr>
            <a:stCxn id="3" idx="2"/>
            <a:endCxn id="4" idx="0"/>
          </p:cNvCxnSpPr>
          <p:nvPr/>
        </p:nvCxnSpPr>
        <p:spPr>
          <a:xfrm flipH="1">
            <a:off x="2273086" y="2228013"/>
            <a:ext cx="4" cy="25850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Straight Arrow Connector 15"/>
          <p:cNvCxnSpPr>
            <a:stCxn id="4" idx="2"/>
            <a:endCxn id="5" idx="0"/>
          </p:cNvCxnSpPr>
          <p:nvPr/>
        </p:nvCxnSpPr>
        <p:spPr>
          <a:xfrm>
            <a:off x="2273086" y="3550308"/>
            <a:ext cx="0" cy="32771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" name="Straight Arrow Connector 17"/>
          <p:cNvCxnSpPr>
            <a:stCxn id="4" idx="3"/>
            <a:endCxn id="8" idx="0"/>
          </p:cNvCxnSpPr>
          <p:nvPr/>
        </p:nvCxnSpPr>
        <p:spPr>
          <a:xfrm>
            <a:off x="3273547" y="3018411"/>
            <a:ext cx="6660381" cy="1064937"/>
          </a:xfrm>
          <a:prstGeom prst="bentConnector2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19"/>
          <p:cNvCxnSpPr>
            <a:stCxn id="5" idx="3"/>
            <a:endCxn id="6" idx="1"/>
          </p:cNvCxnSpPr>
          <p:nvPr/>
        </p:nvCxnSpPr>
        <p:spPr>
          <a:xfrm flipV="1">
            <a:off x="3273547" y="4409920"/>
            <a:ext cx="450030" cy="3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Arrow Connector 21"/>
          <p:cNvCxnSpPr>
            <a:stCxn id="6" idx="3"/>
            <a:endCxn id="7" idx="1"/>
          </p:cNvCxnSpPr>
          <p:nvPr/>
        </p:nvCxnSpPr>
        <p:spPr>
          <a:xfrm>
            <a:off x="5916271" y="4409920"/>
            <a:ext cx="335734" cy="3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23"/>
          <p:cNvCxnSpPr>
            <a:stCxn id="7" idx="3"/>
            <a:endCxn id="8" idx="1"/>
          </p:cNvCxnSpPr>
          <p:nvPr/>
        </p:nvCxnSpPr>
        <p:spPr>
          <a:xfrm flipV="1">
            <a:off x="8252927" y="4409920"/>
            <a:ext cx="584654" cy="3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25"/>
          <p:cNvCxnSpPr>
            <a:stCxn id="8" idx="2"/>
            <a:endCxn id="9" idx="0"/>
          </p:cNvCxnSpPr>
          <p:nvPr/>
        </p:nvCxnSpPr>
        <p:spPr>
          <a:xfrm>
            <a:off x="9933928" y="4736491"/>
            <a:ext cx="0" cy="512019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Arrow Connector 27"/>
          <p:cNvCxnSpPr>
            <a:stCxn id="9" idx="2"/>
            <a:endCxn id="10" idx="0"/>
          </p:cNvCxnSpPr>
          <p:nvPr/>
        </p:nvCxnSpPr>
        <p:spPr>
          <a:xfrm>
            <a:off x="9933928" y="5901653"/>
            <a:ext cx="0" cy="26833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Arrow Connector 29"/>
          <p:cNvCxnSpPr>
            <a:stCxn id="7" idx="2"/>
            <a:endCxn id="11" idx="0"/>
          </p:cNvCxnSpPr>
          <p:nvPr/>
        </p:nvCxnSpPr>
        <p:spPr>
          <a:xfrm>
            <a:off x="7252466" y="4941820"/>
            <a:ext cx="0" cy="30669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Straight Arrow Connector 31"/>
          <p:cNvCxnSpPr>
            <a:stCxn id="5" idx="2"/>
            <a:endCxn id="10" idx="1"/>
          </p:cNvCxnSpPr>
          <p:nvPr/>
        </p:nvCxnSpPr>
        <p:spPr>
          <a:xfrm rot="16200000" flipH="1">
            <a:off x="4832331" y="2382575"/>
            <a:ext cx="1466206" cy="6584696"/>
          </a:xfrm>
          <a:prstGeom prst="bentConnector2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Arrow Connector 33"/>
          <p:cNvCxnSpPr>
            <a:stCxn id="11" idx="2"/>
          </p:cNvCxnSpPr>
          <p:nvPr/>
        </p:nvCxnSpPr>
        <p:spPr>
          <a:xfrm>
            <a:off x="7252466" y="5901653"/>
            <a:ext cx="0" cy="506373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3356528" y="2691839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600" dirty="0" smtClean="0">
                <a:solidFill>
                  <a:srgbClr val="464547"/>
                </a:solidFill>
                <a:latin typeface="Trebuchet MS"/>
              </a:rPr>
              <a:t>Нет</a:t>
            </a:r>
            <a:endParaRPr lang="en-US" sz="1600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21047" y="4065376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600" dirty="0" smtClean="0">
                <a:solidFill>
                  <a:srgbClr val="464547"/>
                </a:solidFill>
                <a:latin typeface="Trebuchet MS"/>
              </a:rPr>
              <a:t>Нет</a:t>
            </a:r>
            <a:endParaRPr lang="en-US" sz="1600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243845" y="4046082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600" dirty="0" smtClean="0">
                <a:solidFill>
                  <a:srgbClr val="464547"/>
                </a:solidFill>
                <a:latin typeface="Trebuchet MS"/>
              </a:rPr>
              <a:t>Нет</a:t>
            </a:r>
            <a:endParaRPr lang="en-US" sz="1600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1818" y="3455199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600" dirty="0" smtClean="0">
                <a:solidFill>
                  <a:srgbClr val="464547"/>
                </a:solidFill>
                <a:latin typeface="Trebuchet MS"/>
              </a:rPr>
              <a:t>Да</a:t>
            </a:r>
            <a:endParaRPr lang="en-US" sz="1600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1818" y="4963926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600" dirty="0" smtClean="0">
                <a:solidFill>
                  <a:srgbClr val="464547"/>
                </a:solidFill>
                <a:latin typeface="Trebuchet MS"/>
              </a:rPr>
              <a:t>Да</a:t>
            </a:r>
            <a:endParaRPr lang="en-US" sz="1600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85290" y="4909955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600" dirty="0" smtClean="0">
                <a:solidFill>
                  <a:srgbClr val="464547"/>
                </a:solidFill>
                <a:latin typeface="Trebuchet MS"/>
              </a:rPr>
              <a:t>Да</a:t>
            </a:r>
            <a:endParaRPr lang="en-US" sz="1600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361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Cache-Control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490386"/>
              </p:ext>
            </p:extLst>
          </p:nvPr>
        </p:nvGraphicFramePr>
        <p:xfrm>
          <a:off x="705310" y="2947988"/>
          <a:ext cx="11149233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68">
                  <a:extLst>
                    <a:ext uri="{9D8B030D-6E8A-4147-A177-3AD203B41FA5}">
                      <a16:colId xmlns:a16="http://schemas.microsoft.com/office/drawing/2014/main" val="2074358206"/>
                    </a:ext>
                  </a:extLst>
                </a:gridCol>
                <a:gridCol w="9338865">
                  <a:extLst>
                    <a:ext uri="{9D8B030D-6E8A-4147-A177-3AD203B41FA5}">
                      <a16:colId xmlns:a16="http://schemas.microsoft.com/office/drawing/2014/main" val="70198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Directive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74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no-store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кэшировать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2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no-cache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Всегда использовать </a:t>
                      </a:r>
                      <a:r>
                        <a:rPr lang="ru-RU" baseline="0" dirty="0" err="1" smtClean="0">
                          <a:solidFill>
                            <a:schemeClr val="tx1"/>
                          </a:solidFill>
                        </a:rPr>
                        <a:t>валидацию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не опираться на 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US" dirty="0" smtClean="0"/>
                        <a:t>reshness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перед отправкой ответа клиенту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1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must-revalidate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Кеш должен проверить статус устаревших ресурсов перед их использованием. Просроченные ресурсы не должны быть использованы.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Указывает, что ответ предназначен для одного пользователя и не должен помещаться в разделяемый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кеш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Частный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кеш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может хранить ресурс.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6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Указывает, что ответ может быть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закеширован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любом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кеше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26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only-if-cached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Указывает на необходимость использования только </a:t>
                      </a:r>
                      <a:r>
                        <a:rPr lang="ru-RU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закешированных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данных. Запрос на сервер не должен посылаться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79902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735185" y="1856406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dirty="0">
                <a:latin typeface="Consolas" panose="020B0609020204030204" pitchFamily="49" charset="0"/>
              </a:rPr>
              <a:t>Cache-Control: </a:t>
            </a:r>
            <a:r>
              <a:rPr lang="en-US" dirty="0" smtClean="0">
                <a:latin typeface="Consolas" panose="020B0609020204030204" pitchFamily="49" charset="0"/>
              </a:rPr>
              <a:t>max-age=3600, public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35185" y="239714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dirty="0">
                <a:latin typeface="Consolas" panose="020B0609020204030204" pitchFamily="49" charset="0"/>
              </a:rPr>
              <a:t>Cache-Control: </a:t>
            </a:r>
            <a:r>
              <a:rPr lang="en-US" dirty="0" smtClean="0">
                <a:latin typeface="Consolas" panose="020B0609020204030204" pitchFamily="49" charset="0"/>
              </a:rPr>
              <a:t>no-store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05310" y="1506022"/>
            <a:ext cx="5434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Управление </a:t>
            </a:r>
            <a:r>
              <a:rPr lang="ru-RU" dirty="0"/>
              <a:t>кэшированием на клиенте, </a:t>
            </a:r>
            <a:r>
              <a:rPr lang="en-US" dirty="0"/>
              <a:t>proxy, CDN</a:t>
            </a:r>
            <a:r>
              <a:rPr lang="ru-RU" dirty="0"/>
              <a:t>, </a:t>
            </a:r>
            <a:r>
              <a:rPr lang="ru-RU" dirty="0" smtClean="0"/>
              <a:t>…</a:t>
            </a:r>
          </a:p>
          <a:p>
            <a:r>
              <a:rPr lang="ru-RU" dirty="0" smtClean="0"/>
              <a:t>Может присутствовать и в запросе, и в ответе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19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 кэширования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188974" cy="4351338"/>
          </a:xfrm>
        </p:spPr>
        <p:txBody>
          <a:bodyPr/>
          <a:lstStyle/>
          <a:p>
            <a:r>
              <a:rPr lang="ru-RU" dirty="0" smtClean="0"/>
              <a:t>По умолчанию ключ: </a:t>
            </a:r>
          </a:p>
          <a:p>
            <a:pPr lvl="1"/>
            <a:r>
              <a:rPr lang="en-US" dirty="0" smtClean="0"/>
              <a:t>Http Method (GET, PUT) + URL</a:t>
            </a:r>
          </a:p>
          <a:p>
            <a:pPr lvl="2"/>
            <a:r>
              <a:rPr lang="ru-RU" dirty="0" smtClean="0"/>
              <a:t>Учитывать ли </a:t>
            </a:r>
            <a:r>
              <a:rPr lang="en-US" dirty="0" smtClean="0"/>
              <a:t>Query </a:t>
            </a:r>
            <a:r>
              <a:rPr lang="ru-RU" dirty="0" smtClean="0"/>
              <a:t>– решает сам компонент кэширования</a:t>
            </a:r>
            <a:endParaRPr lang="en-US" dirty="0" smtClean="0"/>
          </a:p>
          <a:p>
            <a:pPr lvl="2"/>
            <a:endParaRPr lang="ru-RU" dirty="0" smtClean="0"/>
          </a:p>
          <a:p>
            <a:r>
              <a:rPr lang="ru-RU" dirty="0" smtClean="0"/>
              <a:t>Потенциальная проблема</a:t>
            </a:r>
          </a:p>
          <a:p>
            <a:pPr lvl="1"/>
            <a:r>
              <a:rPr lang="ru-RU" dirty="0" smtClean="0"/>
              <a:t>Ресурс один (по </a:t>
            </a:r>
            <a:r>
              <a:rPr lang="en-US" dirty="0" smtClean="0"/>
              <a:t>URL)</a:t>
            </a:r>
            <a:r>
              <a:rPr lang="ru-RU" dirty="0" smtClean="0"/>
              <a:t>, но представление разное</a:t>
            </a:r>
          </a:p>
          <a:p>
            <a:endParaRPr lang="ru-RU" dirty="0" smtClean="0"/>
          </a:p>
          <a:p>
            <a:endParaRPr lang="ru-RU" dirty="0" smtClean="0"/>
          </a:p>
          <a:p>
            <a:pPr lvl="2"/>
            <a:endParaRPr lang="ru-RU" dirty="0"/>
          </a:p>
        </p:txBody>
      </p:sp>
      <p:sp>
        <p:nvSpPr>
          <p:cNvPr id="5" name="Folded Corner 4"/>
          <p:cNvSpPr/>
          <p:nvPr/>
        </p:nvSpPr>
        <p:spPr>
          <a:xfrm>
            <a:off x="6096000" y="1704429"/>
            <a:ext cx="2692934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some</a:t>
            </a:r>
            <a:r>
              <a:rPr lang="ru-RU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resource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Accept: </a:t>
            </a:r>
            <a:r>
              <a:rPr lang="en-US" sz="1200" b="1" dirty="0">
                <a:latin typeface="Consolas" panose="020B0609020204030204" pitchFamily="49" charset="0"/>
              </a:rPr>
              <a:t>text/html</a:t>
            </a:r>
            <a:endParaRPr lang="en-US" sz="1200" b="1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olded Corner 4"/>
          <p:cNvSpPr/>
          <p:nvPr/>
        </p:nvSpPr>
        <p:spPr>
          <a:xfrm>
            <a:off x="9302420" y="1688754"/>
            <a:ext cx="2692934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some-</a:t>
            </a:r>
            <a:r>
              <a:rPr lang="en-US" sz="1200" dirty="0" smtClean="0">
                <a:latin typeface="Consolas" panose="020B0609020204030204" pitchFamily="49" charset="0"/>
              </a:rPr>
              <a:t>resource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Accept</a:t>
            </a:r>
            <a:r>
              <a:rPr lang="en-US" sz="1200" b="1" dirty="0">
                <a:latin typeface="Consolas" panose="020B0609020204030204" pitchFamily="49" charset="0"/>
              </a:rPr>
              <a:t>: application/xml</a:t>
            </a:r>
            <a:endParaRPr lang="en-US" sz="1200" b="1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092873" y="3712124"/>
            <a:ext cx="2692934" cy="104844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Content-Type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text/</a:t>
            </a:r>
            <a:r>
              <a:rPr lang="en-US" sz="1200" dirty="0" smtClean="0">
                <a:latin typeface="Consolas" panose="020B0609020204030204" pitchFamily="49" charset="0"/>
              </a:rPr>
              <a:t>html</a:t>
            </a:r>
          </a:p>
          <a:p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&lt;!DOCTYPE html</a:t>
            </a:r>
            <a:r>
              <a:rPr lang="en-US" sz="1200" dirty="0" smtClean="0">
                <a:latin typeface="Consolas" panose="020B0609020204030204" pitchFamily="49" charset="0"/>
              </a:rPr>
              <a:t>&gt;</a:t>
            </a:r>
            <a:r>
              <a:rPr lang="ru-RU" sz="1200" dirty="0" smtClean="0">
                <a:latin typeface="Consolas" panose="020B0609020204030204" pitchFamily="49" charset="0"/>
              </a:rPr>
              <a:t/>
            </a:r>
            <a:br>
              <a:rPr lang="ru-RU" sz="1200" dirty="0" smtClean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...</a:t>
            </a:r>
            <a:endParaRPr lang="ru-RU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1" name="Folded Corner 8"/>
          <p:cNvSpPr/>
          <p:nvPr/>
        </p:nvSpPr>
        <p:spPr>
          <a:xfrm>
            <a:off x="9302420" y="3712123"/>
            <a:ext cx="2689807" cy="104844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Content-Type: application/xml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&lt;?</a:t>
            </a:r>
            <a:r>
              <a:rPr lang="en-US" sz="1200" dirty="0">
                <a:latin typeface="Consolas" panose="020B0609020204030204" pitchFamily="49" charset="0"/>
              </a:rPr>
              <a:t>xml version="1.0</a:t>
            </a:r>
            <a:r>
              <a:rPr lang="en-US" sz="1200" dirty="0" smtClean="0">
                <a:latin typeface="Consolas" panose="020B0609020204030204" pitchFamily="49" charset="0"/>
              </a:rPr>
              <a:t>"?&gt;</a:t>
            </a:r>
            <a:r>
              <a:rPr lang="ru-RU" sz="1200" dirty="0" smtClean="0">
                <a:latin typeface="Consolas" panose="020B0609020204030204" pitchFamily="49" charset="0"/>
              </a:rPr>
              <a:t/>
            </a:r>
            <a:br>
              <a:rPr lang="ru-RU" sz="1200" dirty="0" smtClean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...</a:t>
            </a:r>
            <a:endParaRPr lang="ru-RU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2" name="Стрелка вниз 11"/>
          <p:cNvSpPr/>
          <p:nvPr/>
        </p:nvSpPr>
        <p:spPr>
          <a:xfrm>
            <a:off x="7274379" y="260061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2716354">
            <a:off x="8543492" y="2467026"/>
            <a:ext cx="484632" cy="1221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2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  <p:bldP spid="9" grpId="0" animBg="1"/>
      <p:bldP spid="11" grpId="0" animBg="1"/>
      <p:bldP spid="11" grpId="1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48234"/>
              </p:ext>
            </p:extLst>
          </p:nvPr>
        </p:nvGraphicFramePr>
        <p:xfrm>
          <a:off x="950602" y="1799568"/>
          <a:ext cx="5351875" cy="88392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20331">
                  <a:extLst>
                    <a:ext uri="{9D8B030D-6E8A-4147-A177-3AD203B41FA5}">
                      <a16:colId xmlns:a16="http://schemas.microsoft.com/office/drawing/2014/main" val="676396189"/>
                    </a:ext>
                  </a:extLst>
                </a:gridCol>
                <a:gridCol w="3931544">
                  <a:extLst>
                    <a:ext uri="{9D8B030D-6E8A-4147-A177-3AD203B41FA5}">
                      <a16:colId xmlns:a16="http://schemas.microsoft.com/office/drawing/2014/main" val="188173177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Header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427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Vary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l" defTabSz="457189" rtl="0" eaLnBrk="1" latinLnBrk="0" hangingPunct="1"/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Vary: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Vary: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Accept-Encoding,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User-Agent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670539"/>
                  </a:ext>
                </a:extLst>
              </a:tr>
            </a:tbl>
          </a:graphicData>
        </a:graphic>
      </p:graphicFrame>
      <p:sp>
        <p:nvSpPr>
          <p:cNvPr id="10" name="Folded Corner 4"/>
          <p:cNvSpPr/>
          <p:nvPr/>
        </p:nvSpPr>
        <p:spPr>
          <a:xfrm>
            <a:off x="953729" y="3228429"/>
            <a:ext cx="2692934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some</a:t>
            </a:r>
            <a:r>
              <a:rPr lang="ru-RU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resource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Accept: </a:t>
            </a:r>
            <a:r>
              <a:rPr lang="en-US" sz="1200" b="1" dirty="0">
                <a:latin typeface="Consolas" panose="020B0609020204030204" pitchFamily="49" charset="0"/>
              </a:rPr>
              <a:t>text/html</a:t>
            </a:r>
            <a:endParaRPr lang="en-US" sz="1200" b="1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olded Corner 4"/>
          <p:cNvSpPr/>
          <p:nvPr/>
        </p:nvSpPr>
        <p:spPr>
          <a:xfrm>
            <a:off x="4160149" y="3212754"/>
            <a:ext cx="2692934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some-</a:t>
            </a:r>
            <a:r>
              <a:rPr lang="en-US" sz="1200" dirty="0" smtClean="0">
                <a:latin typeface="Consolas" panose="020B0609020204030204" pitchFamily="49" charset="0"/>
              </a:rPr>
              <a:t>resource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Accept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smtClean="0">
                <a:latin typeface="Consolas" panose="020B0609020204030204" pitchFamily="49" charset="0"/>
              </a:rPr>
              <a:t>text/html</a:t>
            </a: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olded Corner 8"/>
          <p:cNvSpPr/>
          <p:nvPr/>
        </p:nvSpPr>
        <p:spPr>
          <a:xfrm>
            <a:off x="950602" y="5236124"/>
            <a:ext cx="2692934" cy="126299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Content-Type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text/</a:t>
            </a:r>
            <a:r>
              <a:rPr lang="en-US" sz="1200" dirty="0" smtClean="0">
                <a:latin typeface="Consolas" panose="020B0609020204030204" pitchFamily="49" charset="0"/>
              </a:rPr>
              <a:t>html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Vary: Accept</a:t>
            </a:r>
          </a:p>
          <a:p>
            <a:endParaRPr lang="en-US" sz="1200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&lt;!DOCTYPE html</a:t>
            </a:r>
            <a:r>
              <a:rPr lang="en-US" sz="1200" dirty="0" smtClean="0">
                <a:latin typeface="Consolas" panose="020B0609020204030204" pitchFamily="49" charset="0"/>
              </a:rPr>
              <a:t>&gt;</a:t>
            </a:r>
            <a:r>
              <a:rPr lang="ru-RU" sz="1200" dirty="0" smtClean="0">
                <a:latin typeface="Consolas" panose="020B0609020204030204" pitchFamily="49" charset="0"/>
              </a:rPr>
              <a:t/>
            </a:r>
            <a:br>
              <a:rPr lang="ru-RU" sz="1200" dirty="0" smtClean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...</a:t>
            </a:r>
            <a:endParaRPr lang="ru-RU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4" name="Стрелка вниз 13"/>
          <p:cNvSpPr/>
          <p:nvPr/>
        </p:nvSpPr>
        <p:spPr>
          <a:xfrm>
            <a:off x="2132108" y="412461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низ 14"/>
          <p:cNvSpPr/>
          <p:nvPr/>
        </p:nvSpPr>
        <p:spPr>
          <a:xfrm rot="2716354">
            <a:off x="3401221" y="3991026"/>
            <a:ext cx="484632" cy="1221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olded Corner 4"/>
          <p:cNvSpPr/>
          <p:nvPr/>
        </p:nvSpPr>
        <p:spPr>
          <a:xfrm>
            <a:off x="7366569" y="3240020"/>
            <a:ext cx="2692934" cy="763079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GET /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some-</a:t>
            </a:r>
            <a:r>
              <a:rPr lang="en-US" sz="1200" dirty="0" smtClean="0">
                <a:latin typeface="Consolas" panose="020B0609020204030204" pitchFamily="49" charset="0"/>
              </a:rPr>
              <a:t>resource</a:t>
            </a:r>
            <a:r>
              <a:rPr lang="en-US" sz="1200" dirty="0" smtClean="0">
                <a:solidFill>
                  <a:schemeClr val="dk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b="1" dirty="0" smtClean="0">
                <a:latin typeface="Consolas" panose="020B0609020204030204" pitchFamily="49" charset="0"/>
              </a:rPr>
              <a:t>Accept</a:t>
            </a:r>
            <a:r>
              <a:rPr lang="en-US" sz="1200" b="1" dirty="0">
                <a:latin typeface="Consolas" panose="020B0609020204030204" pitchFamily="49" charset="0"/>
              </a:rPr>
              <a:t>: application/xml</a:t>
            </a:r>
            <a:endParaRPr lang="en-US" sz="1200" b="1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...</a:t>
            </a:r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endParaRPr lang="ru-RU" sz="1200" dirty="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olded Corner 8"/>
          <p:cNvSpPr/>
          <p:nvPr/>
        </p:nvSpPr>
        <p:spPr>
          <a:xfrm>
            <a:off x="7366569" y="5263389"/>
            <a:ext cx="2689807" cy="1235734"/>
          </a:xfrm>
          <a:prstGeom prst="foldedCorner">
            <a:avLst>
              <a:gd name="adj" fmla="val 819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onsolas" panose="020B0609020204030204" pitchFamily="49" charset="0"/>
              </a:rPr>
              <a:t>HTTP/1.1 200 OK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Content-Type: application/xml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Vary: Accept</a:t>
            </a:r>
          </a:p>
          <a:p>
            <a:endParaRPr lang="en-US" sz="1200" dirty="0" smtClean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&lt;?</a:t>
            </a:r>
            <a:r>
              <a:rPr lang="en-US" sz="1200" dirty="0">
                <a:latin typeface="Consolas" panose="020B0609020204030204" pitchFamily="49" charset="0"/>
              </a:rPr>
              <a:t>xml version="1.0</a:t>
            </a:r>
            <a:r>
              <a:rPr lang="en-US" sz="1200" dirty="0" smtClean="0">
                <a:latin typeface="Consolas" panose="020B0609020204030204" pitchFamily="49" charset="0"/>
              </a:rPr>
              <a:t>"?&gt;</a:t>
            </a:r>
            <a:r>
              <a:rPr lang="ru-RU" sz="1200" dirty="0" smtClean="0">
                <a:latin typeface="Consolas" panose="020B0609020204030204" pitchFamily="49" charset="0"/>
              </a:rPr>
              <a:t/>
            </a:r>
            <a:br>
              <a:rPr lang="ru-RU" sz="1200" dirty="0" smtClean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...</a:t>
            </a:r>
            <a:endParaRPr lang="ru-RU" sz="1200" dirty="0">
              <a:latin typeface="Consolas" panose="020B0609020204030204" pitchFamily="49" charset="0"/>
            </a:endParaRPr>
          </a:p>
          <a:p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20" name="Стрелка вниз 19"/>
          <p:cNvSpPr/>
          <p:nvPr/>
        </p:nvSpPr>
        <p:spPr>
          <a:xfrm>
            <a:off x="8469156" y="412461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7094497" y="1979730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da-DK" dirty="0">
                <a:latin typeface="Consolas" panose="020B0609020204030204" pitchFamily="49" charset="0"/>
              </a:rPr>
              <a:t>Vary: </a:t>
            </a:r>
            <a:r>
              <a:rPr lang="ru-RU" dirty="0" smtClean="0">
                <a:latin typeface="Consolas" panose="020B0609020204030204" pitchFamily="49" charset="0"/>
              </a:rPr>
              <a:t>*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== Cache-Control: no-store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 в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</a:t>
            </a:r>
            <a:r>
              <a:rPr lang="ru-RU" dirty="0"/>
              <a:t> </a:t>
            </a:r>
            <a:r>
              <a:rPr lang="en-US" dirty="0"/>
              <a:t>caching</a:t>
            </a:r>
            <a:r>
              <a:rPr lang="ru-RU" dirty="0"/>
              <a:t> и </a:t>
            </a:r>
            <a:r>
              <a:rPr lang="en-US" dirty="0" smtClean="0"/>
              <a:t>Output </a:t>
            </a:r>
            <a:r>
              <a:rPr lang="en-US" dirty="0"/>
              <a:t>caching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15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</a:t>
            </a:r>
            <a:r>
              <a:rPr lang="en-US" dirty="0" smtClean="0"/>
              <a:t>vs Output </a:t>
            </a:r>
            <a:r>
              <a:rPr lang="en-US" dirty="0"/>
              <a:t>caching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Response </a:t>
            </a:r>
            <a:r>
              <a:rPr lang="en-US" dirty="0"/>
              <a:t>caching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Максимально повторяет семантику кэширования </a:t>
            </a:r>
            <a:r>
              <a:rPr lang="en-US" dirty="0" smtClean="0"/>
              <a:t>HTTP</a:t>
            </a:r>
            <a:r>
              <a:rPr lang="ru-RU" dirty="0" smtClean="0"/>
              <a:t> (работает как</a:t>
            </a:r>
            <a:r>
              <a:rPr lang="en-US" dirty="0" smtClean="0"/>
              <a:t> public proxy)</a:t>
            </a:r>
          </a:p>
          <a:p>
            <a:pPr lvl="1"/>
            <a:r>
              <a:rPr lang="ru-RU" dirty="0" smtClean="0"/>
              <a:t>например, не использует кэш, если в запросе </a:t>
            </a:r>
          </a:p>
          <a:p>
            <a:pPr lvl="2"/>
            <a:r>
              <a:rPr lang="en-US" dirty="0" smtClean="0"/>
              <a:t>Cache-Control: no-store (</a:t>
            </a:r>
            <a:r>
              <a:rPr lang="ru-RU" dirty="0" smtClean="0"/>
              <a:t>браузеры)</a:t>
            </a:r>
          </a:p>
          <a:p>
            <a:pPr lvl="1"/>
            <a:r>
              <a:rPr lang="ru-RU" dirty="0"/>
              <a:t>для работы с браузером </a:t>
            </a:r>
            <a:r>
              <a:rPr lang="ru-RU" dirty="0" smtClean="0"/>
              <a:t>не имеет смысла (!)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ru-RU" dirty="0" smtClean="0"/>
              <a:t>Может работать и с </a:t>
            </a:r>
            <a:r>
              <a:rPr lang="en-US" dirty="0" smtClean="0"/>
              <a:t>Minimal API</a:t>
            </a:r>
            <a:r>
              <a:rPr lang="ru-RU" dirty="0" smtClean="0"/>
              <a:t>, но ориентирован на </a:t>
            </a:r>
            <a:r>
              <a:rPr lang="en-US" dirty="0" smtClean="0"/>
              <a:t>Controller-based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например, можно задать профили для отдельных</a:t>
            </a:r>
            <a:r>
              <a:rPr lang="en-US" dirty="0"/>
              <a:t> </a:t>
            </a:r>
            <a:r>
              <a:rPr lang="en-US" dirty="0" smtClean="0"/>
              <a:t>actions</a:t>
            </a:r>
            <a:r>
              <a:rPr lang="ru-RU" dirty="0" smtClean="0"/>
              <a:t>, но не </a:t>
            </a:r>
            <a:r>
              <a:rPr lang="en-US" dirty="0" err="1" smtClean="0"/>
              <a:t>MapXXX</a:t>
            </a:r>
            <a:r>
              <a:rPr lang="en-US" dirty="0" smtClean="0"/>
              <a:t>()</a:t>
            </a:r>
            <a:r>
              <a:rPr lang="ru-RU" dirty="0" smtClean="0"/>
              <a:t> методов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Хранит данные в </a:t>
            </a:r>
            <a:r>
              <a:rPr lang="en-US" dirty="0" smtClean="0"/>
              <a:t>IMemoryCache </a:t>
            </a:r>
            <a:r>
              <a:rPr lang="ru-RU" dirty="0" smtClean="0"/>
              <a:t>кэше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Доступен </a:t>
            </a:r>
            <a:r>
              <a:rPr lang="en-US" dirty="0" smtClean="0"/>
              <a:t>c </a:t>
            </a:r>
            <a:r>
              <a:rPr lang="en-US" dirty="0" err="1" smtClean="0"/>
              <a:t>ASP.Net</a:t>
            </a:r>
            <a:r>
              <a:rPr lang="en-US" dirty="0" smtClean="0"/>
              <a:t> Core 2+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 caching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018189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Максимально</a:t>
            </a:r>
            <a:r>
              <a:rPr lang="en-US" dirty="0" smtClean="0"/>
              <a:t> </a:t>
            </a:r>
            <a:r>
              <a:rPr lang="ru-RU" dirty="0" smtClean="0"/>
              <a:t>старается хранить полученный результат, а </a:t>
            </a:r>
            <a:r>
              <a:rPr lang="en-US" dirty="0" smtClean="0"/>
              <a:t>HTTP-</a:t>
            </a:r>
            <a:r>
              <a:rPr lang="ru-RU" dirty="0" smtClean="0"/>
              <a:t>семантика как дополнение</a:t>
            </a:r>
          </a:p>
          <a:p>
            <a:pPr lvl="1"/>
            <a:r>
              <a:rPr lang="ru-RU" dirty="0" smtClean="0"/>
              <a:t>Может работать как в </a:t>
            </a:r>
            <a:r>
              <a:rPr lang="en-US" dirty="0" smtClean="0"/>
              <a:t>API </a:t>
            </a:r>
            <a:r>
              <a:rPr lang="ru-RU" dirty="0" smtClean="0"/>
              <a:t>приложениях, так и с </a:t>
            </a:r>
            <a:r>
              <a:rPr lang="en-US" dirty="0" smtClean="0"/>
              <a:t>View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Одинаково поддерживает </a:t>
            </a:r>
            <a:r>
              <a:rPr lang="en-US" dirty="0" smtClean="0"/>
              <a:t>Minimal API </a:t>
            </a:r>
            <a:r>
              <a:rPr lang="ru-RU" dirty="0" smtClean="0"/>
              <a:t>и </a:t>
            </a:r>
            <a:r>
              <a:rPr lang="en-US" dirty="0" smtClean="0"/>
              <a:t>Controller-based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Использует абстракцию </a:t>
            </a:r>
            <a:r>
              <a:rPr lang="en-US" dirty="0" err="1" smtClean="0"/>
              <a:t>IOutputCacheStore</a:t>
            </a:r>
            <a:endParaRPr lang="ru-RU" dirty="0" smtClean="0"/>
          </a:p>
          <a:p>
            <a:pPr lvl="1"/>
            <a:r>
              <a:rPr lang="ru-RU" dirty="0" smtClean="0"/>
              <a:t>Базовая реализация – на </a:t>
            </a:r>
            <a:r>
              <a:rPr lang="en-US" dirty="0" smtClean="0"/>
              <a:t>IMemoryCache</a:t>
            </a:r>
            <a:endParaRPr lang="ru-RU" dirty="0" smtClean="0"/>
          </a:p>
          <a:p>
            <a:pPr lvl="1"/>
            <a:r>
              <a:rPr lang="ru-RU" dirty="0" smtClean="0"/>
              <a:t>Есть готовая реализация для </a:t>
            </a:r>
            <a:r>
              <a:rPr lang="en-US" dirty="0" err="1" smtClean="0"/>
              <a:t>Redis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ru-RU" dirty="0" smtClean="0"/>
              <a:t>Очень богатые настройки 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Добавлен в </a:t>
            </a:r>
            <a:r>
              <a:rPr lang="en-US" dirty="0" err="1"/>
              <a:t>ASP.Net</a:t>
            </a:r>
            <a:r>
              <a:rPr lang="en-US" dirty="0"/>
              <a:t> Core </a:t>
            </a:r>
            <a:r>
              <a:rPr lang="en-US" dirty="0" smtClean="0"/>
              <a:t>7.0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2166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</a:t>
            </a:r>
            <a:r>
              <a:rPr lang="en-US" dirty="0" smtClean="0"/>
              <a:t> Response</a:t>
            </a:r>
            <a:r>
              <a:rPr lang="ru-RU" dirty="0" smtClean="0"/>
              <a:t> </a:t>
            </a:r>
            <a:r>
              <a:rPr lang="en-US" dirty="0" smtClean="0"/>
              <a:t>caching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2322" y="1680252"/>
            <a:ext cx="3954929" cy="44935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AddResponseCaching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();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AddControllers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UseResponseCaching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GetTypedHeaders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headers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.CacheControl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CacheControlHeaderValue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MaxAge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TimeSpan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FromSeconds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(5),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           };       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>
                <a:glow rad="127000">
                  <a:srgbClr val="FFFF00"/>
                </a:glo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MapDefaultControllerRoute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        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6593" y="2920168"/>
            <a:ext cx="5724644" cy="178510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ValuesController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ResponseCache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Duration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= 5,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Location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ResponseCacheLocation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.Any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4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Output </a:t>
            </a:r>
            <a:r>
              <a:rPr lang="en-US" dirty="0"/>
              <a:t>caching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036938"/>
            <a:ext cx="4570482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AddOutputCache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();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AddControllers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UseOutputCache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();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CacheOutput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Expire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TimeSpan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FromSeconds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(5)));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MapDefaultControllerRoute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091095" y="2291519"/>
            <a:ext cx="3877985" cy="178510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ValuesController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OutputCache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Duration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= 5)]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кэшей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2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ключа кэширования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84844"/>
              </p:ext>
            </p:extLst>
          </p:nvPr>
        </p:nvGraphicFramePr>
        <p:xfrm>
          <a:off x="424544" y="1846337"/>
          <a:ext cx="11397342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927">
                  <a:extLst>
                    <a:ext uri="{9D8B030D-6E8A-4147-A177-3AD203B41FA5}">
                      <a16:colId xmlns:a16="http://schemas.microsoft.com/office/drawing/2014/main" val="20623825"/>
                    </a:ext>
                  </a:extLst>
                </a:gridCol>
                <a:gridCol w="1164897">
                  <a:extLst>
                    <a:ext uri="{9D8B030D-6E8A-4147-A177-3AD203B41FA5}">
                      <a16:colId xmlns:a16="http://schemas.microsoft.com/office/drawing/2014/main" val="79111292"/>
                    </a:ext>
                  </a:extLst>
                </a:gridCol>
                <a:gridCol w="4151163">
                  <a:extLst>
                    <a:ext uri="{9D8B030D-6E8A-4147-A177-3AD203B41FA5}">
                      <a16:colId xmlns:a16="http://schemas.microsoft.com/office/drawing/2014/main" val="948347757"/>
                    </a:ext>
                  </a:extLst>
                </a:gridCol>
                <a:gridCol w="4693355">
                  <a:extLst>
                    <a:ext uri="{9D8B030D-6E8A-4147-A177-3AD203B41FA5}">
                      <a16:colId xmlns:a16="http://schemas.microsoft.com/office/drawing/2014/main" val="1893968847"/>
                    </a:ext>
                  </a:extLst>
                </a:gridCol>
              </a:tblGrid>
              <a:tr h="34169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Controller/ Minimal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086348"/>
                  </a:ext>
                </a:extLst>
              </a:tr>
              <a:tr h="18330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Заголовки</a:t>
                      </a:r>
                      <a:r>
                        <a:rPr lang="ru-RU" sz="1400" baseline="0" dirty="0" smtClean="0"/>
                        <a:t> (как </a:t>
                      </a:r>
                      <a:r>
                        <a:rPr lang="en-US" sz="1400" baseline="0" dirty="0" smtClean="0"/>
                        <a:t>Vary)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ResponseCache</a:t>
                      </a:r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100" dirty="0" err="1" smtClean="0">
                          <a:latin typeface="Consolas" panose="020B0609020204030204" pitchFamily="49" charset="0"/>
                        </a:rPr>
                        <a:t>VaryByHeader</a:t>
                      </a:r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"Accept-Encoding"</a:t>
                      </a:r>
                      <a:r>
                        <a:rPr lang="en-US" sz="1100" dirty="0" smtClean="0">
                          <a:latin typeface="Consolas" panose="020B0609020204030204" pitchFamily="49" charset="0"/>
                        </a:rPr>
                        <a:t>)]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OutputCache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VaryByHeaderNames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["Accept-Encoding"])]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90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Minimal</a:t>
                      </a:r>
                      <a:endParaRPr lang="ru-RU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в</a:t>
                      </a:r>
                      <a:r>
                        <a:rPr lang="ru-RU" sz="1200" baseline="0" dirty="0" smtClean="0"/>
                        <a:t> коде устанавливать заголовок </a:t>
                      </a:r>
                      <a:r>
                        <a:rPr lang="en-US" sz="1200" b="1" baseline="0" dirty="0" smtClean="0"/>
                        <a:t>Vary</a:t>
                      </a:r>
                      <a:r>
                        <a:rPr lang="ru-RU" sz="1200" baseline="0" dirty="0" smtClean="0"/>
                        <a:t> для ответа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CacheOutput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 =&gt;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p.SetVaryByHeader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("Accept-Encoding"))</a:t>
                      </a:r>
                      <a:endParaRPr lang="ru-RU" sz="11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5528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Ключи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из</a:t>
                      </a:r>
                      <a:r>
                        <a:rPr lang="ru-RU" sz="1400" baseline="0" dirty="0" smtClean="0"/>
                        <a:t> строки</a:t>
                      </a:r>
                      <a:r>
                        <a:rPr lang="ru-RU" sz="1400" dirty="0" smtClean="0"/>
                        <a:t> запроса (</a:t>
                      </a:r>
                      <a:r>
                        <a:rPr lang="en-US" sz="1400" dirty="0" smtClean="0"/>
                        <a:t>query)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ResponseCache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VaryByQueryKeys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["skip", "take"])]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OutputCache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VaryByQueryKeys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["skip", "take"])]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2362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Minimal</a:t>
                      </a:r>
                      <a:endParaRPr lang="ru-RU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в</a:t>
                      </a:r>
                      <a:r>
                        <a:rPr lang="ru-RU" sz="1200" baseline="0" dirty="0" smtClean="0"/>
                        <a:t> коде, через </a:t>
                      </a:r>
                      <a:r>
                        <a:rPr lang="en-US" sz="1200" b="1" baseline="0" dirty="0" err="1" smtClean="0">
                          <a:latin typeface="Consolas" panose="020B0609020204030204" pitchFamily="49" charset="0"/>
                        </a:rPr>
                        <a:t>ResponseCachingFeature</a:t>
                      </a:r>
                      <a:endParaRPr lang="ru-RU" sz="1200" b="1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CacheOutput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 =&gt;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p.SetVaryByQuery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("skip").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SetVaryByQuery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("take"))</a:t>
                      </a:r>
                      <a:endParaRPr lang="ru-RU" sz="11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2483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Параметры маршрута (часть пути)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OutputCache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VaryByRouteValueNames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["id"])]</a:t>
                      </a:r>
                      <a:endParaRPr lang="ru-RU" sz="11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701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Minimal</a:t>
                      </a:r>
                      <a:endParaRPr lang="ru-RU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CacheOutput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 =&gt;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p.SetVaryByRouteValue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("id"))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2493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sz="1400" dirty="0" smtClean="0"/>
                        <a:t>По заголовку </a:t>
                      </a:r>
                      <a:r>
                        <a:rPr lang="en-US" sz="1400" dirty="0" smtClean="0"/>
                        <a:t>Host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5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Minimal</a:t>
                      </a:r>
                      <a:endParaRPr lang="ru-RU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-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CacheOutput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 =&gt;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p.SetVaryByHost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(true))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8664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sz="1400" dirty="0" smtClean="0"/>
                        <a:t>По</a:t>
                      </a:r>
                      <a:r>
                        <a:rPr lang="ru-RU" sz="1400" baseline="0" dirty="0" smtClean="0"/>
                        <a:t> произвольным значениям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864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Minimal</a:t>
                      </a:r>
                      <a:endParaRPr lang="ru-RU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CacheOutput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(p =&gt; 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p.VaryByValue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((context) =&gt; 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new </a:t>
                      </a:r>
                      <a:r>
                        <a:rPr lang="en-US" sz="11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KeyValuePair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&lt;string, string&gt;("md5", ...)))</a:t>
                      </a:r>
                      <a:endParaRPr lang="ru-RU" sz="11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93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0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нужно кэширование?</a:t>
            </a:r>
            <a:endParaRPr lang="ru-RU" dirty="0"/>
          </a:p>
        </p:txBody>
      </p:sp>
      <p:sp>
        <p:nvSpPr>
          <p:cNvPr id="20" name="Объект 19"/>
          <p:cNvSpPr>
            <a:spLocks noGrp="1"/>
          </p:cNvSpPr>
          <p:nvPr>
            <p:ph idx="1"/>
          </p:nvPr>
        </p:nvSpPr>
        <p:spPr>
          <a:xfrm>
            <a:off x="6686550" y="4571107"/>
            <a:ext cx="4667250" cy="160585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Высокая нагрузка на хранилище</a:t>
            </a:r>
          </a:p>
          <a:p>
            <a:r>
              <a:rPr lang="ru-RU" dirty="0" smtClean="0"/>
              <a:t>Дублирование запросов</a:t>
            </a:r>
          </a:p>
          <a:p>
            <a:pPr lvl="1"/>
            <a:r>
              <a:rPr lang="ru-RU" dirty="0" smtClean="0"/>
              <a:t>запросы с большим временем обработки</a:t>
            </a:r>
          </a:p>
          <a:p>
            <a:r>
              <a:rPr lang="ru-RU" dirty="0" smtClean="0"/>
              <a:t>Большие задержки (</a:t>
            </a:r>
            <a:r>
              <a:rPr lang="en-US" dirty="0" smtClean="0"/>
              <a:t>latency)</a:t>
            </a:r>
            <a:endParaRPr lang="ru-RU" dirty="0" smtClean="0"/>
          </a:p>
          <a:p>
            <a:r>
              <a:rPr lang="ru-RU" dirty="0" smtClean="0"/>
              <a:t>…</a:t>
            </a:r>
            <a:endParaRPr lang="en-US" dirty="0"/>
          </a:p>
          <a:p>
            <a:endParaRPr lang="ru-RU" dirty="0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73" y="2482281"/>
            <a:ext cx="1414395" cy="1237595"/>
          </a:xfrm>
          <a:prstGeom prst="rect">
            <a:avLst/>
          </a:prstGeom>
        </p:spPr>
      </p:pic>
      <p:pic>
        <p:nvPicPr>
          <p:cNvPr id="1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330" y="2482281"/>
            <a:ext cx="895186" cy="1277497"/>
          </a:xfrm>
          <a:prstGeom prst="rect">
            <a:avLst/>
          </a:prstGeom>
        </p:spPr>
      </p:pic>
      <p:pic>
        <p:nvPicPr>
          <p:cNvPr id="14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970" y="2669895"/>
            <a:ext cx="903319" cy="902267"/>
          </a:xfrm>
          <a:prstGeom prst="rect">
            <a:avLst/>
          </a:prstGeom>
        </p:spPr>
      </p:pic>
      <p:cxnSp>
        <p:nvCxnSpPr>
          <p:cNvPr id="15" name="Straight Arrow Connector 8"/>
          <p:cNvCxnSpPr/>
          <p:nvPr/>
        </p:nvCxnSpPr>
        <p:spPr>
          <a:xfrm>
            <a:off x="2673414" y="2971871"/>
            <a:ext cx="2423302" cy="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" name="Straight Arrow Connector 10"/>
          <p:cNvCxnSpPr/>
          <p:nvPr/>
        </p:nvCxnSpPr>
        <p:spPr>
          <a:xfrm>
            <a:off x="6297362" y="2971871"/>
            <a:ext cx="3172571" cy="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4"/>
          <p:cNvCxnSpPr/>
          <p:nvPr/>
        </p:nvCxnSpPr>
        <p:spPr>
          <a:xfrm flipH="1" flipV="1">
            <a:off x="6297362" y="3289923"/>
            <a:ext cx="3172572" cy="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18"/>
          <p:cNvCxnSpPr/>
          <p:nvPr/>
        </p:nvCxnSpPr>
        <p:spPr>
          <a:xfrm flipH="1" flipV="1">
            <a:off x="2673155" y="3385338"/>
            <a:ext cx="2423562" cy="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701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(</a:t>
            </a:r>
            <a:r>
              <a:rPr lang="en-US" dirty="0" smtClean="0"/>
              <a:t>Output caching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5587" y="2227734"/>
            <a:ext cx="4432624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+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+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ToLongTimeString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CacheOutput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Expire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(50))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SetVaryByQuery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"a"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SetVaryByQuery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"b"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));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glow rad="127000">
                  <a:srgbClr val="FFFF00"/>
                </a:glow>
              </a:effectLst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0" y="4334441"/>
            <a:ext cx="5537093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ValuesController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OutputCache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5,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VaryByRouteValueNames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= 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ключа кэширования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4525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Профили </a:t>
            </a:r>
            <a:r>
              <a:rPr lang="en-US" dirty="0" smtClean="0"/>
              <a:t>(Response) </a:t>
            </a:r>
            <a:r>
              <a:rPr lang="ru-RU" dirty="0" smtClean="0"/>
              <a:t>и политики (</a:t>
            </a:r>
            <a:r>
              <a:rPr lang="en-US" dirty="0" smtClean="0"/>
              <a:t>Output)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9793" y="2584061"/>
            <a:ext cx="3877985" cy="178510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AddControllers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.CacheProfiles.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"Paging50"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CacheProfile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50,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VaryByQueryKeys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ResponseCacheLocation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.Any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9793" y="5095687"/>
            <a:ext cx="4724370" cy="11079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ResponseCache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CacheProfileName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"Paging50"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=100,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280086" y="2378334"/>
            <a:ext cx="3877985" cy="19543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AddOutputCache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AddBasePolicy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Expire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AddPolicy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"Paging50"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Expire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SetVaryByQuery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SetVaryByQuery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41477" y="4587856"/>
            <a:ext cx="4416594" cy="16158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OutputCache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PolicyName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"Paging50"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100,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+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ToLongTimeString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1802368"/>
            <a:ext cx="2227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Профили </a:t>
            </a:r>
            <a:r>
              <a:rPr lang="en-US" dirty="0"/>
              <a:t>(Response)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218387" y="1802368"/>
            <a:ext cx="2001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</a:t>
            </a:r>
            <a:r>
              <a:rPr lang="ru-RU" dirty="0" smtClean="0"/>
              <a:t>олитики </a:t>
            </a:r>
            <a:r>
              <a:rPr lang="ru-RU" dirty="0"/>
              <a:t>(</a:t>
            </a:r>
            <a:r>
              <a:rPr lang="en-US" dirty="0"/>
              <a:t>Output)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97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Перепроверка </a:t>
            </a:r>
            <a:r>
              <a:rPr lang="ru-RU" dirty="0" smtClean="0"/>
              <a:t>(</a:t>
            </a:r>
            <a:r>
              <a:rPr lang="en-US" dirty="0"/>
              <a:t>revalidation)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 сервере (для обоих методов кэширования)</a:t>
            </a:r>
          </a:p>
          <a:p>
            <a:pPr lvl="1"/>
            <a:r>
              <a:rPr lang="ru-RU" dirty="0" smtClean="0"/>
              <a:t>Добавить в ответ</a:t>
            </a:r>
            <a:r>
              <a:rPr lang="en-US" dirty="0" smtClean="0"/>
              <a:t> </a:t>
            </a:r>
            <a:r>
              <a:rPr lang="ru-RU" smtClean="0"/>
              <a:t>заголовки</a:t>
            </a:r>
            <a:r>
              <a:rPr lang="ru-RU" smtClean="0"/>
              <a:t> </a:t>
            </a:r>
            <a:r>
              <a:rPr lang="en-US" dirty="0" smtClean="0"/>
              <a:t>Last-Modified</a:t>
            </a:r>
            <a:r>
              <a:rPr lang="ru-RU" dirty="0" smtClean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ETag</a:t>
            </a:r>
            <a:endParaRPr lang="en-US" dirty="0" smtClean="0"/>
          </a:p>
          <a:p>
            <a:pPr lvl="2"/>
            <a:r>
              <a:rPr lang="ru-RU" dirty="0" smtClean="0"/>
              <a:t>Прямо в коде метода</a:t>
            </a:r>
          </a:p>
          <a:p>
            <a:pPr lvl="2"/>
            <a:r>
              <a:rPr lang="ru-RU" dirty="0" smtClean="0"/>
              <a:t>Отдельным фильтром</a:t>
            </a:r>
            <a:r>
              <a:rPr lang="en-US" dirty="0" smtClean="0"/>
              <a:t>/middleware</a:t>
            </a:r>
            <a:endParaRPr lang="ru-RU" dirty="0" smtClean="0"/>
          </a:p>
          <a:p>
            <a:pPr lvl="2"/>
            <a:endParaRPr lang="ru-RU" dirty="0"/>
          </a:p>
          <a:p>
            <a:r>
              <a:rPr lang="ru-RU" dirty="0" smtClean="0"/>
              <a:t>На клиенте</a:t>
            </a:r>
          </a:p>
          <a:p>
            <a:pPr lvl="1"/>
            <a:r>
              <a:rPr lang="ru-RU" dirty="0" smtClean="0"/>
              <a:t>Добавить в запрос заголовки</a:t>
            </a:r>
          </a:p>
          <a:p>
            <a:pPr lvl="2"/>
            <a:r>
              <a:rPr lang="en-US" dirty="0" smtClean="0"/>
              <a:t>If-Modified-Since</a:t>
            </a:r>
            <a:r>
              <a:rPr lang="ru-RU" dirty="0" smtClean="0"/>
              <a:t> </a:t>
            </a:r>
            <a:r>
              <a:rPr lang="en-US" dirty="0" smtClean="0"/>
              <a:t>/ If-Unmodified-Since + </a:t>
            </a:r>
            <a:r>
              <a:rPr lang="ru-RU" dirty="0" smtClean="0"/>
              <a:t>значение из </a:t>
            </a:r>
            <a:r>
              <a:rPr lang="en-US" dirty="0"/>
              <a:t>Last-Modified</a:t>
            </a:r>
            <a:endParaRPr lang="ru-RU" dirty="0" smtClean="0"/>
          </a:p>
          <a:p>
            <a:pPr lvl="2" fontAlgn="t"/>
            <a:r>
              <a:rPr lang="en-US" dirty="0" smtClean="0"/>
              <a:t>If-None-Match</a:t>
            </a:r>
            <a:r>
              <a:rPr lang="ru-RU" dirty="0" smtClean="0"/>
              <a:t> </a:t>
            </a:r>
            <a:r>
              <a:rPr lang="en-US" dirty="0" smtClean="0"/>
              <a:t>/ If-Match</a:t>
            </a:r>
            <a:r>
              <a:rPr lang="ru-RU" dirty="0" smtClean="0"/>
              <a:t> + </a:t>
            </a:r>
            <a:r>
              <a:rPr lang="ru-RU" dirty="0"/>
              <a:t>значение из</a:t>
            </a:r>
            <a:r>
              <a:rPr lang="ru-RU" dirty="0" smtClean="0"/>
              <a:t> </a:t>
            </a:r>
            <a:r>
              <a:rPr lang="en-US" dirty="0" err="1" smtClean="0"/>
              <a:t>ETag</a:t>
            </a:r>
            <a:endParaRPr lang="ru-RU" dirty="0" smtClean="0"/>
          </a:p>
          <a:p>
            <a:pPr lvl="1" fontAlgn="t"/>
            <a:r>
              <a:rPr lang="ru-RU" dirty="0" smtClean="0"/>
              <a:t>Проверить, что вернулось:</a:t>
            </a:r>
          </a:p>
          <a:p>
            <a:pPr lvl="2" fontAlgn="t"/>
            <a:r>
              <a:rPr lang="ru-RU" dirty="0" smtClean="0"/>
              <a:t>200 – берем текущий ответ</a:t>
            </a:r>
          </a:p>
          <a:p>
            <a:pPr lvl="2" fontAlgn="t"/>
            <a:r>
              <a:rPr lang="ru-RU" dirty="0" smtClean="0"/>
              <a:t>304 – используем предыдущий ответ</a:t>
            </a:r>
            <a:endParaRPr lang="en-US" dirty="0"/>
          </a:p>
          <a:p>
            <a:pPr lvl="2" fontAlgn="t"/>
            <a:endParaRPr lang="ru-RU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71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Сервер и клиент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069556"/>
            <a:ext cx="4517583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GetTypedHeaders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.UtcNow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48268"/>
            <a:ext cx="447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Добавляем </a:t>
            </a:r>
            <a:r>
              <a:rPr lang="en-US" dirty="0" smtClean="0"/>
              <a:t>Last-Modified</a:t>
            </a:r>
            <a:r>
              <a:rPr lang="ru-RU" dirty="0" smtClean="0"/>
              <a:t> для всех запросов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84522" y="2823019"/>
            <a:ext cx="5197257" cy="3416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request1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HttpRequestMessage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HttpMethod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request1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.Content.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ReadAsStringAsync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.Content.Headers.LastModified;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request2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HttpRequestMessage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HttpMethod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request2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.Headers.IfModifiedSince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lastModified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request2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.StatusCode ==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HttpStatusCode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.Content.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ReadAsStringAsync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3039970" y="3578042"/>
            <a:ext cx="2936293" cy="397965"/>
          </a:xfrm>
          <a:prstGeom prst="wedgeRoundRectCallout">
            <a:avLst>
              <a:gd name="adj1" fmla="val 67296"/>
              <a:gd name="adj2" fmla="val -3546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Первый запрос и его результат</a:t>
            </a:r>
            <a:endParaRPr lang="ru-RU" sz="1400" b="1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6596743" y="3269885"/>
            <a:ext cx="130628" cy="616315"/>
          </a:xfrm>
          <a:prstGeom prst="leftBrace">
            <a:avLst>
              <a:gd name="adj1" fmla="val 8333"/>
              <a:gd name="adj2" fmla="val 5283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039970" y="4085181"/>
            <a:ext cx="2936293" cy="397965"/>
          </a:xfrm>
          <a:prstGeom prst="wedgeRoundRectCallout">
            <a:avLst>
              <a:gd name="adj1" fmla="val 76472"/>
              <a:gd name="adj2" fmla="val -416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Запоминаем врем изменения</a:t>
            </a:r>
            <a:endParaRPr lang="ru-RU" sz="1400" b="1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3039969" y="4631232"/>
            <a:ext cx="2936293" cy="500558"/>
          </a:xfrm>
          <a:prstGeom prst="wedgeRoundRectCallout">
            <a:avLst>
              <a:gd name="adj1" fmla="val 77584"/>
              <a:gd name="adj2" fmla="val -432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Добавляем это время в </a:t>
            </a:r>
          </a:p>
          <a:p>
            <a:r>
              <a:rPr lang="en-US" sz="1400" dirty="0" smtClean="0"/>
              <a:t>If</a:t>
            </a:r>
            <a:r>
              <a:rPr lang="ru-RU" sz="1400" dirty="0" smtClean="0"/>
              <a:t>-</a:t>
            </a:r>
            <a:r>
              <a:rPr lang="en-US" sz="1400" dirty="0" smtClean="0"/>
              <a:t>Modified</a:t>
            </a:r>
            <a:r>
              <a:rPr lang="ru-RU" sz="1400" dirty="0" smtClean="0"/>
              <a:t>-</a:t>
            </a:r>
            <a:r>
              <a:rPr lang="en-US" sz="1400" dirty="0" smtClean="0"/>
              <a:t>Since</a:t>
            </a:r>
            <a:endParaRPr lang="ru-RU" sz="1400" b="1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2966491" y="5587633"/>
            <a:ext cx="2936293" cy="956401"/>
          </a:xfrm>
          <a:prstGeom prst="wedgeRoundRectCallout">
            <a:avLst>
              <a:gd name="adj1" fmla="val 77306"/>
              <a:gd name="adj2" fmla="val -5296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Проверяем ответ: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/>
              <a:t>200 </a:t>
            </a:r>
            <a:r>
              <a:rPr lang="ru-RU" sz="1400" dirty="0" smtClean="0"/>
              <a:t>– читаем контент</a:t>
            </a:r>
          </a:p>
          <a:p>
            <a:pPr marL="285750" indent="-285750">
              <a:buFontTx/>
              <a:buChar char="-"/>
            </a:pPr>
            <a:r>
              <a:rPr lang="ru-RU" sz="1400" b="1" dirty="0" smtClean="0"/>
              <a:t>304 </a:t>
            </a:r>
            <a:r>
              <a:rPr lang="ru-RU" sz="1400" dirty="0" smtClean="0"/>
              <a:t>– берем предыдущий результат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3423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Перепроверка (</a:t>
            </a:r>
            <a:r>
              <a:rPr lang="en-US" dirty="0"/>
              <a:t>revalidation)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7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настройки кэшей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67742"/>
              </p:ext>
            </p:extLst>
          </p:nvPr>
        </p:nvGraphicFramePr>
        <p:xfrm>
          <a:off x="4493343" y="2416022"/>
          <a:ext cx="743803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005">
                  <a:extLst>
                    <a:ext uri="{9D8B030D-6E8A-4147-A177-3AD203B41FA5}">
                      <a16:colId xmlns:a16="http://schemas.microsoft.com/office/drawing/2014/main" val="3925444700"/>
                    </a:ext>
                  </a:extLst>
                </a:gridCol>
                <a:gridCol w="1086064">
                  <a:extLst>
                    <a:ext uri="{9D8B030D-6E8A-4147-A177-3AD203B41FA5}">
                      <a16:colId xmlns:a16="http://schemas.microsoft.com/office/drawing/2014/main" val="2776701082"/>
                    </a:ext>
                  </a:extLst>
                </a:gridCol>
                <a:gridCol w="4156965">
                  <a:extLst>
                    <a:ext uri="{9D8B030D-6E8A-4147-A177-3AD203B41FA5}">
                      <a16:colId xmlns:a16="http://schemas.microsoft.com/office/drawing/2014/main" val="1925224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 умолчанию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Пояснение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SizeLimit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100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Общий размер кэша в мегабайтах. </a:t>
                      </a:r>
                    </a:p>
                    <a:p>
                      <a:r>
                        <a:rPr lang="ru-RU" sz="1400" dirty="0" smtClean="0"/>
                        <a:t>При превышении новые запросы в кэше не сохраняются, пока тот не очистится.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9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MaximumBodySize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64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Максимальный размер тела запроса для кэша в мегабайтах</a:t>
                      </a:r>
                    </a:p>
                    <a:p>
                      <a:r>
                        <a:rPr lang="ru-RU" sz="1400" dirty="0" smtClean="0"/>
                        <a:t>Если больше – не кэшируется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30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DefaultExpirationTimeSpan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60 сек.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Время устаревания записи, если это не указано в политике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5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UseCaseSensitivePaths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false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</a:t>
                      </a:r>
                      <a:r>
                        <a:rPr lang="ru-RU" sz="1400" baseline="0" dirty="0" smtClean="0"/>
                        <a:t> вычислении ключа по </a:t>
                      </a:r>
                      <a:r>
                        <a:rPr lang="en-US" sz="1400" baseline="0" dirty="0" smtClean="0"/>
                        <a:t>URL </a:t>
                      </a:r>
                      <a:r>
                        <a:rPr lang="ru-RU" sz="1400" baseline="0" dirty="0" smtClean="0"/>
                        <a:t>учитывать ли регистр в запросе.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72489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6996" y="4699359"/>
            <a:ext cx="3416320" cy="1446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AddOutputCache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.SizeLimit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1000;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.MaximumBodySize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100;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.DefaultExpirationTimeSpan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FromSeconds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(1000);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.UseCaseSensitivePaths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6996" y="1641066"/>
            <a:ext cx="3724096" cy="11079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AddResponseCaching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.SizeLimit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1000;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.MaximumBodySize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100;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.UseCaseSensitivePaths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Кэши</a:t>
            </a:r>
          </a:p>
          <a:p>
            <a:pPr lvl="1"/>
            <a:r>
              <a:rPr lang="ru-RU" dirty="0" smtClean="0"/>
              <a:t>По месту применения</a:t>
            </a:r>
          </a:p>
          <a:p>
            <a:pPr lvl="2"/>
            <a:r>
              <a:rPr lang="ru-RU" dirty="0" smtClean="0"/>
              <a:t>В приложении</a:t>
            </a:r>
          </a:p>
          <a:p>
            <a:pPr lvl="2"/>
            <a:r>
              <a:rPr lang="ru-RU" dirty="0" smtClean="0"/>
              <a:t>Для кэширования ответов</a:t>
            </a:r>
          </a:p>
          <a:p>
            <a:pPr lvl="1"/>
            <a:r>
              <a:rPr lang="ru-RU" dirty="0" smtClean="0"/>
              <a:t>По хранению</a:t>
            </a:r>
          </a:p>
          <a:p>
            <a:pPr lvl="2"/>
            <a:r>
              <a:rPr lang="ru-RU" dirty="0" smtClean="0"/>
              <a:t>Локальные </a:t>
            </a:r>
          </a:p>
          <a:p>
            <a:pPr lvl="2"/>
            <a:r>
              <a:rPr lang="ru-RU" dirty="0" smtClean="0"/>
              <a:t>Распределенные</a:t>
            </a:r>
          </a:p>
          <a:p>
            <a:pPr lvl="2"/>
            <a:endParaRPr lang="ru-RU" dirty="0" smtClean="0"/>
          </a:p>
          <a:p>
            <a:r>
              <a:rPr lang="ru-RU" dirty="0" smtClean="0"/>
              <a:t>Кэши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</a:p>
          <a:p>
            <a:pPr lvl="1"/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Output (</a:t>
            </a:r>
            <a:r>
              <a:rPr lang="ru-RU" dirty="0" smtClean="0"/>
              <a:t>ныне основной)</a:t>
            </a:r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</a:t>
            </a:r>
            <a:endParaRPr lang="ru-RU" dirty="0"/>
          </a:p>
        </p:txBody>
      </p:sp>
      <p:sp>
        <p:nvSpPr>
          <p:cNvPr id="25" name="Объект 24"/>
          <p:cNvSpPr>
            <a:spLocks noGrp="1"/>
          </p:cNvSpPr>
          <p:nvPr>
            <p:ph idx="1"/>
          </p:nvPr>
        </p:nvSpPr>
        <p:spPr>
          <a:xfrm>
            <a:off x="7102929" y="4484887"/>
            <a:ext cx="4620985" cy="186692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Уменьшение задержек </a:t>
            </a:r>
          </a:p>
          <a:p>
            <a:r>
              <a:rPr lang="ru-RU" dirty="0" smtClean="0"/>
              <a:t>Снижение нагрузки на хранилище</a:t>
            </a:r>
          </a:p>
          <a:p>
            <a:r>
              <a:rPr lang="ru-RU" dirty="0" smtClean="0"/>
              <a:t>Нет повторной </a:t>
            </a:r>
            <a:r>
              <a:rPr lang="ru-RU" dirty="0"/>
              <a:t>обработки </a:t>
            </a:r>
            <a:r>
              <a:rPr lang="ru-RU" dirty="0" smtClean="0"/>
              <a:t>запросов</a:t>
            </a:r>
          </a:p>
          <a:p>
            <a:pPr lvl="1"/>
            <a:r>
              <a:rPr lang="ru-RU" dirty="0" smtClean="0"/>
              <a:t>эффективно используется </a:t>
            </a:r>
            <a:r>
              <a:rPr lang="ru-RU" dirty="0"/>
              <a:t>процессорное время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94" y="2204696"/>
            <a:ext cx="1414395" cy="1237595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251" y="2204696"/>
            <a:ext cx="895186" cy="1277497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891" y="2392310"/>
            <a:ext cx="903319" cy="90226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371335" y="2694286"/>
            <a:ext cx="2423302" cy="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Arrow Connector 10"/>
          <p:cNvCxnSpPr/>
          <p:nvPr/>
        </p:nvCxnSpPr>
        <p:spPr>
          <a:xfrm>
            <a:off x="5995283" y="2694286"/>
            <a:ext cx="3172571" cy="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Arrow Connector 14"/>
          <p:cNvCxnSpPr/>
          <p:nvPr/>
        </p:nvCxnSpPr>
        <p:spPr>
          <a:xfrm flipH="1" flipV="1">
            <a:off x="5995282" y="2843443"/>
            <a:ext cx="3172572" cy="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18"/>
          <p:cNvCxnSpPr/>
          <p:nvPr/>
        </p:nvCxnSpPr>
        <p:spPr>
          <a:xfrm flipH="1" flipV="1">
            <a:off x="2371075" y="2843802"/>
            <a:ext cx="2423562" cy="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Rounded Rectangle 1"/>
          <p:cNvSpPr/>
          <p:nvPr/>
        </p:nvSpPr>
        <p:spPr>
          <a:xfrm>
            <a:off x="4794637" y="4269076"/>
            <a:ext cx="1159497" cy="1121790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4" name="Straight Arrow Connector 11"/>
          <p:cNvCxnSpPr/>
          <p:nvPr/>
        </p:nvCxnSpPr>
        <p:spPr>
          <a:xfrm>
            <a:off x="5463539" y="3493711"/>
            <a:ext cx="0" cy="70867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" name="Straight Arrow Connector 15"/>
          <p:cNvCxnSpPr/>
          <p:nvPr/>
        </p:nvCxnSpPr>
        <p:spPr>
          <a:xfrm flipV="1">
            <a:off x="5561649" y="3493712"/>
            <a:ext cx="0" cy="708669"/>
          </a:xfrm>
          <a:prstGeom prst="straightConnector1">
            <a:avLst/>
          </a:prstGeom>
          <a:noFill/>
          <a:ln w="25400" cap="flat" cmpd="sng" algn="ctr">
            <a:solidFill>
              <a:srgbClr val="B22746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Oval 13"/>
          <p:cNvSpPr/>
          <p:nvPr/>
        </p:nvSpPr>
        <p:spPr>
          <a:xfrm>
            <a:off x="5374385" y="4484887"/>
            <a:ext cx="433052" cy="345084"/>
          </a:xfrm>
          <a:prstGeom prst="ellipse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7" name="Straight Arrow Connector 19"/>
          <p:cNvCxnSpPr/>
          <p:nvPr/>
        </p:nvCxnSpPr>
        <p:spPr>
          <a:xfrm>
            <a:off x="5709452" y="3493711"/>
            <a:ext cx="0" cy="70867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dashDot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Arrow Connector 20"/>
          <p:cNvCxnSpPr/>
          <p:nvPr/>
        </p:nvCxnSpPr>
        <p:spPr>
          <a:xfrm>
            <a:off x="2371335" y="3145061"/>
            <a:ext cx="2423302" cy="0"/>
          </a:xfrm>
          <a:prstGeom prst="straightConnector1">
            <a:avLst/>
          </a:prstGeom>
          <a:noFill/>
          <a:ln w="25400" cap="flat" cmpd="sng" algn="ctr">
            <a:solidFill>
              <a:srgbClr val="A3C644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Arrow Connector 22"/>
          <p:cNvCxnSpPr/>
          <p:nvPr/>
        </p:nvCxnSpPr>
        <p:spPr>
          <a:xfrm flipH="1" flipV="1">
            <a:off x="2371075" y="3294577"/>
            <a:ext cx="2423562" cy="0"/>
          </a:xfrm>
          <a:prstGeom prst="straightConnector1">
            <a:avLst/>
          </a:prstGeom>
          <a:noFill/>
          <a:ln w="25400" cap="flat" cmpd="sng" algn="ctr">
            <a:solidFill>
              <a:srgbClr val="A3C644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Arrow Connector 23"/>
          <p:cNvCxnSpPr/>
          <p:nvPr/>
        </p:nvCxnSpPr>
        <p:spPr>
          <a:xfrm>
            <a:off x="5026465" y="3482193"/>
            <a:ext cx="0" cy="708670"/>
          </a:xfrm>
          <a:prstGeom prst="straightConnector1">
            <a:avLst/>
          </a:prstGeom>
          <a:noFill/>
          <a:ln w="25400" cap="flat" cmpd="sng" algn="ctr">
            <a:solidFill>
              <a:srgbClr val="A3C644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Straight Arrow Connector 24"/>
          <p:cNvCxnSpPr/>
          <p:nvPr/>
        </p:nvCxnSpPr>
        <p:spPr>
          <a:xfrm flipV="1">
            <a:off x="5124575" y="3482194"/>
            <a:ext cx="0" cy="708669"/>
          </a:xfrm>
          <a:prstGeom prst="straightConnector1">
            <a:avLst/>
          </a:prstGeom>
          <a:noFill/>
          <a:ln w="25400" cap="flat" cmpd="sng" algn="ctr">
            <a:solidFill>
              <a:srgbClr val="A3C644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2" name="Rectangle 16"/>
          <p:cNvSpPr/>
          <p:nvPr/>
        </p:nvSpPr>
        <p:spPr>
          <a:xfrm>
            <a:off x="2961952" y="3595836"/>
            <a:ext cx="1941557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Попадание в кэш</a:t>
            </a:r>
          </a:p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(с</a:t>
            </a:r>
            <a:r>
              <a:rPr lang="en-US" sz="1867" dirty="0" smtClean="0">
                <a:solidFill>
                  <a:srgbClr val="464547"/>
                </a:solidFill>
              </a:rPr>
              <a:t>ache hit</a:t>
            </a:r>
            <a:r>
              <a:rPr lang="ru-RU" sz="1867" dirty="0" smtClean="0">
                <a:solidFill>
                  <a:srgbClr val="464547"/>
                </a:solidFill>
              </a:rPr>
              <a:t>)</a:t>
            </a:r>
            <a:endParaRPr lang="en-US" sz="1867" dirty="0">
              <a:solidFill>
                <a:srgbClr val="464547"/>
              </a:solidFill>
            </a:endParaRPr>
          </a:p>
        </p:txBody>
      </p:sp>
      <p:sp>
        <p:nvSpPr>
          <p:cNvPr id="23" name="Rectangle 17"/>
          <p:cNvSpPr/>
          <p:nvPr/>
        </p:nvSpPr>
        <p:spPr>
          <a:xfrm>
            <a:off x="5954134" y="3562992"/>
            <a:ext cx="1527149" cy="666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Промах кэша</a:t>
            </a:r>
          </a:p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(</a:t>
            </a:r>
            <a:r>
              <a:rPr lang="ru-RU" sz="1867" dirty="0">
                <a:solidFill>
                  <a:srgbClr val="464547"/>
                </a:solidFill>
              </a:rPr>
              <a:t>с</a:t>
            </a:r>
            <a:r>
              <a:rPr lang="en-US" sz="1867" dirty="0" smtClean="0">
                <a:solidFill>
                  <a:srgbClr val="464547"/>
                </a:solidFill>
              </a:rPr>
              <a:t>ache miss</a:t>
            </a:r>
            <a:r>
              <a:rPr lang="ru-RU" sz="1867" dirty="0" smtClean="0">
                <a:solidFill>
                  <a:srgbClr val="464547"/>
                </a:solidFill>
              </a:rPr>
              <a:t>)</a:t>
            </a:r>
            <a:endParaRPr lang="en-US" sz="1867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56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0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13" grpId="0" animBg="1"/>
      <p:bldP spid="16" grpId="0" animBg="1"/>
      <p:bldP spid="16" grpId="1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 каком этапе кэшировать?</a:t>
            </a:r>
            <a:endParaRPr lang="ru-RU" dirty="0"/>
          </a:p>
        </p:txBody>
      </p:sp>
      <p:cxnSp>
        <p:nvCxnSpPr>
          <p:cNvPr id="5" name="Straight Arrow Connector 24"/>
          <p:cNvCxnSpPr>
            <a:stCxn id="27" idx="3"/>
            <a:endCxn id="15" idx="1"/>
          </p:cNvCxnSpPr>
          <p:nvPr/>
        </p:nvCxnSpPr>
        <p:spPr>
          <a:xfrm>
            <a:off x="2092123" y="2158726"/>
            <a:ext cx="1222115" cy="809512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" name="Straight Arrow Connector 26"/>
          <p:cNvCxnSpPr>
            <a:stCxn id="3" idx="3"/>
            <a:endCxn id="15" idx="1"/>
          </p:cNvCxnSpPr>
          <p:nvPr/>
        </p:nvCxnSpPr>
        <p:spPr>
          <a:xfrm flipV="1">
            <a:off x="1891930" y="2968238"/>
            <a:ext cx="1422308" cy="642619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Arrow Connector 32"/>
          <p:cNvCxnSpPr>
            <a:stCxn id="15" idx="3"/>
            <a:endCxn id="9" idx="1"/>
          </p:cNvCxnSpPr>
          <p:nvPr/>
        </p:nvCxnSpPr>
        <p:spPr>
          <a:xfrm>
            <a:off x="3795027" y="2968238"/>
            <a:ext cx="1398410" cy="62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8" name="Group 12"/>
          <p:cNvGrpSpPr/>
          <p:nvPr/>
        </p:nvGrpSpPr>
        <p:grpSpPr>
          <a:xfrm>
            <a:off x="5116729" y="2469109"/>
            <a:ext cx="837089" cy="1357177"/>
            <a:chOff x="2934630" y="1363887"/>
            <a:chExt cx="694686" cy="1099431"/>
          </a:xfrm>
        </p:grpSpPr>
        <p:pic>
          <p:nvPicPr>
            <p:cNvPr id="9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8289" y="1363887"/>
              <a:ext cx="567370" cy="80967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934630" y="2263858"/>
              <a:ext cx="694686" cy="19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Web-server</a:t>
              </a:r>
            </a:p>
          </p:txBody>
        </p:sp>
      </p:grpSp>
      <p:cxnSp>
        <p:nvCxnSpPr>
          <p:cNvPr id="11" name="Straight Arrow Connector 67"/>
          <p:cNvCxnSpPr>
            <a:stCxn id="9" idx="3"/>
            <a:endCxn id="22" idx="1"/>
          </p:cNvCxnSpPr>
          <p:nvPr/>
        </p:nvCxnSpPr>
        <p:spPr>
          <a:xfrm flipV="1">
            <a:off x="5877112" y="2962491"/>
            <a:ext cx="581906" cy="636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Arrow Connector 80"/>
          <p:cNvCxnSpPr>
            <a:stCxn id="22" idx="3"/>
            <a:endCxn id="18" idx="1"/>
          </p:cNvCxnSpPr>
          <p:nvPr/>
        </p:nvCxnSpPr>
        <p:spPr>
          <a:xfrm flipV="1">
            <a:off x="9219784" y="1834471"/>
            <a:ext cx="1120612" cy="112802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3" name="Group 10"/>
          <p:cNvGrpSpPr/>
          <p:nvPr/>
        </p:nvGrpSpPr>
        <p:grpSpPr>
          <a:xfrm>
            <a:off x="3053608" y="2567077"/>
            <a:ext cx="1109598" cy="1385656"/>
            <a:chOff x="3224459" y="1491911"/>
            <a:chExt cx="1465512" cy="1650836"/>
          </a:xfrm>
        </p:grpSpPr>
        <p:sp>
          <p:nvSpPr>
            <p:cNvPr id="14" name="TextBox 13"/>
            <p:cNvSpPr txBox="1"/>
            <p:nvPr/>
          </p:nvSpPr>
          <p:spPr>
            <a:xfrm>
              <a:off x="3224459" y="2482727"/>
              <a:ext cx="1465512" cy="660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/>
              <a:r>
                <a:rPr lang="en-US" sz="1000" dirty="0">
                  <a:solidFill>
                    <a:srgbClr val="464547"/>
                  </a:solidFill>
                  <a:latin typeface="Trebuchet MS"/>
                </a:rPr>
                <a:t>Proxy / </a:t>
              </a:r>
              <a:endParaRPr lang="en-US" sz="1000" dirty="0" smtClean="0">
                <a:solidFill>
                  <a:srgbClr val="464547"/>
                </a:solidFill>
                <a:latin typeface="Trebuchet MS"/>
              </a:endParaRPr>
            </a:p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reverse proxy / </a:t>
              </a:r>
            </a:p>
            <a:p>
              <a:pPr algn="ctr" defTabSz="457189"/>
              <a:r>
                <a:rPr lang="en-US" sz="1000" dirty="0" err="1" smtClean="0">
                  <a:solidFill>
                    <a:srgbClr val="464547"/>
                  </a:solidFill>
                  <a:latin typeface="Trebuchet MS"/>
                </a:rPr>
                <a:t>balncer</a:t>
              </a:r>
              <a:endParaRPr lang="en-US" sz="1000" dirty="0">
                <a:solidFill>
                  <a:srgbClr val="464547"/>
                </a:solidFill>
                <a:latin typeface="Trebuchet MS"/>
              </a:endParaRPr>
            </a:p>
          </p:txBody>
        </p:sp>
        <p:pic>
          <p:nvPicPr>
            <p:cNvPr id="15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8689" y="1491911"/>
              <a:ext cx="635006" cy="955867"/>
            </a:xfrm>
            <a:prstGeom prst="rect">
              <a:avLst/>
            </a:prstGeom>
          </p:spPr>
        </p:pic>
      </p:grpSp>
      <p:grpSp>
        <p:nvGrpSpPr>
          <p:cNvPr id="17" name="Group 6"/>
          <p:cNvGrpSpPr/>
          <p:nvPr/>
        </p:nvGrpSpPr>
        <p:grpSpPr>
          <a:xfrm>
            <a:off x="10202602" y="1516893"/>
            <a:ext cx="996045" cy="1001053"/>
            <a:chOff x="9696798" y="769402"/>
            <a:chExt cx="1270319" cy="1422042"/>
          </a:xfrm>
        </p:grpSpPr>
        <p:pic>
          <p:nvPicPr>
            <p:cNvPr id="18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2536" y="769402"/>
              <a:ext cx="903319" cy="90226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696798" y="1681155"/>
              <a:ext cx="1270319" cy="51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Database</a:t>
              </a:r>
              <a:endParaRPr lang="en-US" sz="1000" dirty="0">
                <a:solidFill>
                  <a:srgbClr val="464547"/>
                </a:solidFill>
                <a:latin typeface="Trebuchet MS"/>
              </a:endParaRPr>
            </a:p>
          </p:txBody>
        </p:sp>
      </p:grpSp>
      <p:grpSp>
        <p:nvGrpSpPr>
          <p:cNvPr id="20" name="Group 13"/>
          <p:cNvGrpSpPr/>
          <p:nvPr/>
        </p:nvGrpSpPr>
        <p:grpSpPr>
          <a:xfrm>
            <a:off x="6459018" y="2485437"/>
            <a:ext cx="2760766" cy="1329790"/>
            <a:chOff x="7316180" y="1642857"/>
            <a:chExt cx="1969177" cy="911480"/>
          </a:xfrm>
        </p:grpSpPr>
        <p:sp>
          <p:nvSpPr>
            <p:cNvPr id="21" name="TextBox 20"/>
            <p:cNvSpPr txBox="1"/>
            <p:nvPr/>
          </p:nvSpPr>
          <p:spPr>
            <a:xfrm>
              <a:off x="8025935" y="2385569"/>
              <a:ext cx="598215" cy="16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Application</a:t>
              </a: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7316180" y="1642857"/>
              <a:ext cx="1969177" cy="65397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ObjectCache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cache =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MemoryCache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.Default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;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string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key =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"123"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;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// Profile Id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/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UserProfile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profile =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cache.Get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(key)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as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UserProfile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;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if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(profile ==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null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{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cache.Set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(key, profile,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700" kern="0" noProof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ObjectCache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.InfiniteAbsoluteExpiration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);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}</a:t>
              </a:r>
              <a:endPara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" name="Group 31"/>
          <p:cNvGrpSpPr/>
          <p:nvPr/>
        </p:nvGrpSpPr>
        <p:grpSpPr>
          <a:xfrm>
            <a:off x="10275996" y="3484933"/>
            <a:ext cx="837089" cy="1719146"/>
            <a:chOff x="5797463" y="1754205"/>
            <a:chExt cx="597072" cy="1178357"/>
          </a:xfrm>
        </p:grpSpPr>
        <p:pic>
          <p:nvPicPr>
            <p:cNvPr id="24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5332" y="1754205"/>
              <a:ext cx="461336" cy="81573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797463" y="2658314"/>
              <a:ext cx="597072" cy="27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Third-party</a:t>
              </a:r>
            </a:p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systems</a:t>
              </a:r>
              <a:endParaRPr lang="en-US" sz="1000" dirty="0">
                <a:solidFill>
                  <a:srgbClr val="464547"/>
                </a:solidFill>
                <a:latin typeface="Trebuchet MS"/>
              </a:endParaRPr>
            </a:p>
          </p:txBody>
        </p:sp>
      </p:grpSp>
      <p:cxnSp>
        <p:nvCxnSpPr>
          <p:cNvPr id="26" name="Straight Arrow Connector 74"/>
          <p:cNvCxnSpPr>
            <a:stCxn id="22" idx="3"/>
            <a:endCxn id="24" idx="1"/>
          </p:cNvCxnSpPr>
          <p:nvPr/>
        </p:nvCxnSpPr>
        <p:spPr>
          <a:xfrm>
            <a:off x="9219784" y="2962491"/>
            <a:ext cx="1151364" cy="111749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1" name="Группа 40"/>
          <p:cNvGrpSpPr/>
          <p:nvPr/>
        </p:nvGrpSpPr>
        <p:grpSpPr>
          <a:xfrm>
            <a:off x="657455" y="1572670"/>
            <a:ext cx="1629810" cy="2839458"/>
            <a:chOff x="657455" y="1572670"/>
            <a:chExt cx="1629810" cy="2839458"/>
          </a:xfrm>
        </p:grpSpPr>
        <p:pic>
          <p:nvPicPr>
            <p:cNvPr id="3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4175" y="3247408"/>
              <a:ext cx="757755" cy="72689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57455" y="4012018"/>
              <a:ext cx="1629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Clients</a:t>
              </a:r>
            </a:p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(native/browser)</a:t>
              </a:r>
              <a:endParaRPr lang="en-US" sz="1000" dirty="0">
                <a:solidFill>
                  <a:srgbClr val="464547"/>
                </a:solidFill>
                <a:latin typeface="Trebuchet MS"/>
              </a:endParaRPr>
            </a:p>
          </p:txBody>
        </p:sp>
        <p:pic>
          <p:nvPicPr>
            <p:cNvPr id="27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2566" y="1572670"/>
              <a:ext cx="1339557" cy="1172112"/>
            </a:xfrm>
            <a:prstGeom prst="rect">
              <a:avLst/>
            </a:prstGeom>
          </p:spPr>
        </p:pic>
      </p:grpSp>
      <p:graphicFrame>
        <p:nvGraphicFramePr>
          <p:cNvPr id="40" name="Схема 39"/>
          <p:cNvGraphicFramePr/>
          <p:nvPr>
            <p:extLst>
              <p:ext uri="{D42A27DB-BD31-4B8C-83A1-F6EECF244321}">
                <p14:modId xmlns:p14="http://schemas.microsoft.com/office/powerpoint/2010/main" val="2398074825"/>
              </p:ext>
            </p:extLst>
          </p:nvPr>
        </p:nvGraphicFramePr>
        <p:xfrm>
          <a:off x="155121" y="4563939"/>
          <a:ext cx="11568793" cy="204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6D62BCB2-A334-4CD4-BD9F-F17526F63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graphicEl>
                                              <a:dgm id="{6D62BCB2-A334-4CD4-BD9F-F17526F63E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FB3288ED-21A9-4D16-AA8C-A93078C57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>
                                            <p:graphicEl>
                                              <a:dgm id="{FB3288ED-21A9-4D16-AA8C-A93078C579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C9444EB8-8257-42BC-8886-FD2BF2A1E6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>
                                            <p:graphicEl>
                                              <a:dgm id="{C9444EB8-8257-42BC-8886-FD2BF2A1E6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A8AECC9F-A3E9-43F4-8044-F36DB08B74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>
                                            <p:graphicEl>
                                              <a:dgm id="{A8AECC9F-A3E9-43F4-8044-F36DB08B74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188978BE-2F36-4FE2-AE96-7C9E92CA9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>
                                            <p:graphicEl>
                                              <a:dgm id="{188978BE-2F36-4FE2-AE96-7C9E92CA96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4368" cy="1325563"/>
          </a:xfrm>
        </p:spPr>
        <p:txBody>
          <a:bodyPr/>
          <a:lstStyle/>
          <a:p>
            <a:r>
              <a:rPr lang="ru-RU" dirty="0" smtClean="0"/>
              <a:t>Где хранить (локальный и распределенный)</a:t>
            </a:r>
            <a:endParaRPr lang="ru-RU" dirty="0"/>
          </a:p>
        </p:txBody>
      </p:sp>
      <p:cxnSp>
        <p:nvCxnSpPr>
          <p:cNvPr id="45" name="Straight Arrow Connector 24"/>
          <p:cNvCxnSpPr>
            <a:stCxn id="69" idx="3"/>
            <a:endCxn id="55" idx="1"/>
          </p:cNvCxnSpPr>
          <p:nvPr/>
        </p:nvCxnSpPr>
        <p:spPr>
          <a:xfrm>
            <a:off x="2092123" y="2158726"/>
            <a:ext cx="1222115" cy="809512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Arrow Connector 26"/>
          <p:cNvCxnSpPr>
            <a:stCxn id="67" idx="3"/>
            <a:endCxn id="55" idx="1"/>
          </p:cNvCxnSpPr>
          <p:nvPr/>
        </p:nvCxnSpPr>
        <p:spPr>
          <a:xfrm flipV="1">
            <a:off x="1891930" y="2968238"/>
            <a:ext cx="1422308" cy="642619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Straight Arrow Connector 32"/>
          <p:cNvCxnSpPr>
            <a:stCxn id="55" idx="3"/>
            <a:endCxn id="49" idx="1"/>
          </p:cNvCxnSpPr>
          <p:nvPr/>
        </p:nvCxnSpPr>
        <p:spPr>
          <a:xfrm>
            <a:off x="3795027" y="2968238"/>
            <a:ext cx="1398410" cy="62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8" name="Group 12"/>
          <p:cNvGrpSpPr/>
          <p:nvPr/>
        </p:nvGrpSpPr>
        <p:grpSpPr>
          <a:xfrm>
            <a:off x="5116729" y="2469109"/>
            <a:ext cx="837089" cy="1357177"/>
            <a:chOff x="2934630" y="1363887"/>
            <a:chExt cx="694686" cy="1099431"/>
          </a:xfrm>
        </p:grpSpPr>
        <p:pic>
          <p:nvPicPr>
            <p:cNvPr id="49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8289" y="1363887"/>
              <a:ext cx="567370" cy="809679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2934630" y="2263858"/>
              <a:ext cx="694686" cy="19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Web-server</a:t>
              </a:r>
            </a:p>
          </p:txBody>
        </p:sp>
      </p:grpSp>
      <p:cxnSp>
        <p:nvCxnSpPr>
          <p:cNvPr id="51" name="Straight Arrow Connector 67"/>
          <p:cNvCxnSpPr>
            <a:stCxn id="49" idx="3"/>
            <a:endCxn id="61" idx="1"/>
          </p:cNvCxnSpPr>
          <p:nvPr/>
        </p:nvCxnSpPr>
        <p:spPr>
          <a:xfrm flipV="1">
            <a:off x="5877112" y="2962491"/>
            <a:ext cx="581906" cy="636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Arrow Connector 80"/>
          <p:cNvCxnSpPr>
            <a:stCxn id="61" idx="3"/>
          </p:cNvCxnSpPr>
          <p:nvPr/>
        </p:nvCxnSpPr>
        <p:spPr>
          <a:xfrm flipV="1">
            <a:off x="9219784" y="1834471"/>
            <a:ext cx="1120612" cy="112802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53" name="Group 10"/>
          <p:cNvGrpSpPr/>
          <p:nvPr/>
        </p:nvGrpSpPr>
        <p:grpSpPr>
          <a:xfrm>
            <a:off x="3053608" y="2567077"/>
            <a:ext cx="1109598" cy="1385656"/>
            <a:chOff x="3224459" y="1491911"/>
            <a:chExt cx="1465512" cy="1650836"/>
          </a:xfrm>
        </p:grpSpPr>
        <p:sp>
          <p:nvSpPr>
            <p:cNvPr id="54" name="TextBox 53"/>
            <p:cNvSpPr txBox="1"/>
            <p:nvPr/>
          </p:nvSpPr>
          <p:spPr>
            <a:xfrm>
              <a:off x="3224459" y="2482727"/>
              <a:ext cx="1465512" cy="660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/>
              <a:r>
                <a:rPr lang="en-US" sz="1000" dirty="0">
                  <a:solidFill>
                    <a:srgbClr val="464547"/>
                  </a:solidFill>
                  <a:latin typeface="Trebuchet MS"/>
                </a:rPr>
                <a:t>Proxy / </a:t>
              </a:r>
              <a:endParaRPr lang="en-US" sz="1000" dirty="0" smtClean="0">
                <a:solidFill>
                  <a:srgbClr val="464547"/>
                </a:solidFill>
                <a:latin typeface="Trebuchet MS"/>
              </a:endParaRPr>
            </a:p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reverse proxy / </a:t>
              </a:r>
            </a:p>
            <a:p>
              <a:pPr algn="ctr" defTabSz="457189"/>
              <a:r>
                <a:rPr lang="en-US" sz="1000" dirty="0" err="1" smtClean="0">
                  <a:solidFill>
                    <a:srgbClr val="464547"/>
                  </a:solidFill>
                  <a:latin typeface="Trebuchet MS"/>
                </a:rPr>
                <a:t>balncer</a:t>
              </a:r>
              <a:endParaRPr lang="en-US" sz="1000" dirty="0">
                <a:solidFill>
                  <a:srgbClr val="464547"/>
                </a:solidFill>
                <a:latin typeface="Trebuchet MS"/>
              </a:endParaRPr>
            </a:p>
          </p:txBody>
        </p:sp>
        <p:pic>
          <p:nvPicPr>
            <p:cNvPr id="55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8689" y="1491911"/>
              <a:ext cx="635006" cy="955867"/>
            </a:xfrm>
            <a:prstGeom prst="rect">
              <a:avLst/>
            </a:prstGeom>
          </p:spPr>
        </p:pic>
      </p:grpSp>
      <p:grpSp>
        <p:nvGrpSpPr>
          <p:cNvPr id="56" name="Group 6"/>
          <p:cNvGrpSpPr/>
          <p:nvPr/>
        </p:nvGrpSpPr>
        <p:grpSpPr>
          <a:xfrm>
            <a:off x="10202602" y="1516893"/>
            <a:ext cx="996045" cy="1001053"/>
            <a:chOff x="9696798" y="769402"/>
            <a:chExt cx="1270319" cy="1422042"/>
          </a:xfrm>
        </p:grpSpPr>
        <p:pic>
          <p:nvPicPr>
            <p:cNvPr id="57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2536" y="769402"/>
              <a:ext cx="903319" cy="902267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9696798" y="1681155"/>
              <a:ext cx="1270319" cy="51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Database</a:t>
              </a:r>
              <a:endParaRPr lang="en-US" sz="1000" dirty="0">
                <a:solidFill>
                  <a:srgbClr val="464547"/>
                </a:solidFill>
                <a:latin typeface="Trebuchet MS"/>
              </a:endParaRPr>
            </a:p>
          </p:txBody>
        </p:sp>
      </p:grpSp>
      <p:grpSp>
        <p:nvGrpSpPr>
          <p:cNvPr id="59" name="Group 13"/>
          <p:cNvGrpSpPr/>
          <p:nvPr/>
        </p:nvGrpSpPr>
        <p:grpSpPr>
          <a:xfrm>
            <a:off x="6459018" y="2485437"/>
            <a:ext cx="2760766" cy="1329790"/>
            <a:chOff x="7316180" y="1642857"/>
            <a:chExt cx="1969177" cy="911480"/>
          </a:xfrm>
        </p:grpSpPr>
        <p:sp>
          <p:nvSpPr>
            <p:cNvPr id="60" name="TextBox 59"/>
            <p:cNvSpPr txBox="1"/>
            <p:nvPr/>
          </p:nvSpPr>
          <p:spPr>
            <a:xfrm>
              <a:off x="8025935" y="2385569"/>
              <a:ext cx="598215" cy="16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Application</a:t>
              </a:r>
            </a:p>
          </p:txBody>
        </p:sp>
        <p:sp>
          <p:nvSpPr>
            <p:cNvPr id="61" name="Rectangle 1"/>
            <p:cNvSpPr>
              <a:spLocks noChangeArrowheads="1"/>
            </p:cNvSpPr>
            <p:nvPr/>
          </p:nvSpPr>
          <p:spPr bwMode="auto">
            <a:xfrm>
              <a:off x="7316180" y="1642857"/>
              <a:ext cx="1969177" cy="65397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ObjectCache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cache =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MemoryCache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.Default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;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string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key =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"123"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;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// Profile Id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/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UserProfile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profile =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cache.Get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(key)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as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UserProfile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;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if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(profile ==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null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{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cache.Set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(key, profile,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700" kern="0" noProof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ObjectCache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.InfiniteAbsoluteExpiration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);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}</a:t>
              </a:r>
              <a:endPara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31"/>
          <p:cNvGrpSpPr/>
          <p:nvPr/>
        </p:nvGrpSpPr>
        <p:grpSpPr>
          <a:xfrm>
            <a:off x="10275996" y="3484933"/>
            <a:ext cx="837089" cy="1719146"/>
            <a:chOff x="5797463" y="1754205"/>
            <a:chExt cx="597072" cy="1178357"/>
          </a:xfrm>
        </p:grpSpPr>
        <p:pic>
          <p:nvPicPr>
            <p:cNvPr id="63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5332" y="1754205"/>
              <a:ext cx="461336" cy="815738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5797463" y="2658314"/>
              <a:ext cx="597072" cy="2742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Third-party</a:t>
              </a:r>
            </a:p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systems</a:t>
              </a:r>
              <a:endParaRPr lang="en-US" sz="1000" dirty="0">
                <a:solidFill>
                  <a:srgbClr val="464547"/>
                </a:solidFill>
                <a:latin typeface="Trebuchet MS"/>
              </a:endParaRPr>
            </a:p>
          </p:txBody>
        </p:sp>
      </p:grpSp>
      <p:cxnSp>
        <p:nvCxnSpPr>
          <p:cNvPr id="65" name="Straight Arrow Connector 74"/>
          <p:cNvCxnSpPr>
            <a:stCxn id="61" idx="3"/>
          </p:cNvCxnSpPr>
          <p:nvPr/>
        </p:nvCxnSpPr>
        <p:spPr>
          <a:xfrm>
            <a:off x="9219784" y="2962491"/>
            <a:ext cx="1151364" cy="111749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66" name="Группа 65"/>
          <p:cNvGrpSpPr/>
          <p:nvPr/>
        </p:nvGrpSpPr>
        <p:grpSpPr>
          <a:xfrm>
            <a:off x="657455" y="1572670"/>
            <a:ext cx="1629810" cy="2839458"/>
            <a:chOff x="657455" y="1572670"/>
            <a:chExt cx="1629810" cy="2839458"/>
          </a:xfrm>
        </p:grpSpPr>
        <p:pic>
          <p:nvPicPr>
            <p:cNvPr id="67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4175" y="3247408"/>
              <a:ext cx="757755" cy="726897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57455" y="4012018"/>
              <a:ext cx="1629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Clients</a:t>
              </a:r>
            </a:p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(native/browser)</a:t>
              </a:r>
              <a:endParaRPr lang="en-US" sz="1000" dirty="0">
                <a:solidFill>
                  <a:srgbClr val="464547"/>
                </a:solidFill>
                <a:latin typeface="Trebuchet MS"/>
              </a:endParaRPr>
            </a:p>
          </p:txBody>
        </p:sp>
        <p:pic>
          <p:nvPicPr>
            <p:cNvPr id="69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2566" y="1572670"/>
              <a:ext cx="1339557" cy="1172112"/>
            </a:xfrm>
            <a:prstGeom prst="rect">
              <a:avLst/>
            </a:prstGeom>
          </p:spPr>
        </p:pic>
      </p:grpSp>
      <p:sp>
        <p:nvSpPr>
          <p:cNvPr id="31" name="Flowchart: Magnetic Disk 15"/>
          <p:cNvSpPr/>
          <p:nvPr/>
        </p:nvSpPr>
        <p:spPr>
          <a:xfrm>
            <a:off x="5600767" y="2423730"/>
            <a:ext cx="427078" cy="279503"/>
          </a:xfrm>
          <a:prstGeom prst="flowChartMagneticDisk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2" name="Flowchart: Magnetic Disk 15"/>
          <p:cNvSpPr/>
          <p:nvPr/>
        </p:nvSpPr>
        <p:spPr>
          <a:xfrm>
            <a:off x="9021621" y="2345685"/>
            <a:ext cx="427078" cy="279503"/>
          </a:xfrm>
          <a:prstGeom prst="flowChartMagneticDisk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3" name="Flowchart: Magnetic Disk 15"/>
          <p:cNvSpPr/>
          <p:nvPr/>
        </p:nvSpPr>
        <p:spPr>
          <a:xfrm>
            <a:off x="3554632" y="2488782"/>
            <a:ext cx="427078" cy="279503"/>
          </a:xfrm>
          <a:prstGeom prst="flowChartMagneticDisk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34" name="Straight Arrow Connector 32"/>
          <p:cNvCxnSpPr>
            <a:stCxn id="55" idx="3"/>
            <a:endCxn id="36" idx="1"/>
          </p:cNvCxnSpPr>
          <p:nvPr/>
        </p:nvCxnSpPr>
        <p:spPr>
          <a:xfrm>
            <a:off x="3795027" y="2968238"/>
            <a:ext cx="1446798" cy="1990358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5" name="Group 12"/>
          <p:cNvGrpSpPr/>
          <p:nvPr/>
        </p:nvGrpSpPr>
        <p:grpSpPr>
          <a:xfrm>
            <a:off x="5165117" y="4458847"/>
            <a:ext cx="837089" cy="1357177"/>
            <a:chOff x="2934630" y="1363887"/>
            <a:chExt cx="694686" cy="1099431"/>
          </a:xfrm>
        </p:grpSpPr>
        <p:pic>
          <p:nvPicPr>
            <p:cNvPr id="36" name="Picture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8289" y="1363887"/>
              <a:ext cx="567370" cy="809679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934630" y="2263858"/>
              <a:ext cx="694686" cy="19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89"/>
              <a:r>
                <a:rPr lang="en-US" sz="1000" dirty="0" smtClean="0">
                  <a:solidFill>
                    <a:srgbClr val="464547"/>
                  </a:solidFill>
                  <a:latin typeface="Trebuchet MS"/>
                </a:rPr>
                <a:t>Web-server</a:t>
              </a:r>
            </a:p>
          </p:txBody>
        </p:sp>
      </p:grpSp>
      <p:cxnSp>
        <p:nvCxnSpPr>
          <p:cNvPr id="38" name="Straight Arrow Connector 67"/>
          <p:cNvCxnSpPr>
            <a:stCxn id="36" idx="3"/>
            <a:endCxn id="42" idx="1"/>
          </p:cNvCxnSpPr>
          <p:nvPr/>
        </p:nvCxnSpPr>
        <p:spPr>
          <a:xfrm flipV="1">
            <a:off x="5925500" y="4952229"/>
            <a:ext cx="581906" cy="636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80"/>
          <p:cNvCxnSpPr>
            <a:stCxn id="42" idx="3"/>
            <a:endCxn id="57" idx="1"/>
          </p:cNvCxnSpPr>
          <p:nvPr/>
        </p:nvCxnSpPr>
        <p:spPr>
          <a:xfrm flipV="1">
            <a:off x="9268172" y="1834471"/>
            <a:ext cx="1072224" cy="3117758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0" name="Group 13"/>
          <p:cNvGrpSpPr/>
          <p:nvPr/>
        </p:nvGrpSpPr>
        <p:grpSpPr>
          <a:xfrm>
            <a:off x="6507406" y="4475175"/>
            <a:ext cx="2760766" cy="1329790"/>
            <a:chOff x="7316180" y="1642857"/>
            <a:chExt cx="1969177" cy="911480"/>
          </a:xfrm>
        </p:grpSpPr>
        <p:sp>
          <p:nvSpPr>
            <p:cNvPr id="41" name="TextBox 40"/>
            <p:cNvSpPr txBox="1"/>
            <p:nvPr/>
          </p:nvSpPr>
          <p:spPr>
            <a:xfrm>
              <a:off x="8025935" y="2385569"/>
              <a:ext cx="598215" cy="168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Application</a:t>
              </a:r>
            </a:p>
          </p:txBody>
        </p:sp>
        <p:sp>
          <p:nvSpPr>
            <p:cNvPr id="42" name="Rectangle 1"/>
            <p:cNvSpPr>
              <a:spLocks noChangeArrowheads="1"/>
            </p:cNvSpPr>
            <p:nvPr/>
          </p:nvSpPr>
          <p:spPr bwMode="auto">
            <a:xfrm>
              <a:off x="7316180" y="1642857"/>
              <a:ext cx="1969177" cy="65397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CCCCCC"/>
              </a:solidFill>
              <a:prstDash val="solid"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ObjectCache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cache =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MemoryCache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.Default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;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string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key =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151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"123"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;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// Profile Id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/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UserProfile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profile =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cache.Get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(key)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as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UserProfile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;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if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(profile == 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null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{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cache.Set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(key, profile, 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700" kern="0" noProof="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ObjectCache</a:t>
              </a:r>
              <a:r>
                <a:rPr kumimoji="0" lang="en-US" altLang="en-US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.InfiniteAbsoluteExpiration</a:t>
              </a: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);</a:t>
              </a:r>
              <a:b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}</a:t>
              </a:r>
              <a:endParaRPr kumimoji="0" lang="en-US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43" name="Straight Arrow Connector 74"/>
          <p:cNvCxnSpPr>
            <a:stCxn id="42" idx="3"/>
            <a:endCxn id="63" idx="1"/>
          </p:cNvCxnSpPr>
          <p:nvPr/>
        </p:nvCxnSpPr>
        <p:spPr>
          <a:xfrm flipV="1">
            <a:off x="9268172" y="4079988"/>
            <a:ext cx="1102976" cy="87224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4" name="Flowchart: Magnetic Disk 15"/>
          <p:cNvSpPr/>
          <p:nvPr/>
        </p:nvSpPr>
        <p:spPr>
          <a:xfrm>
            <a:off x="5649155" y="4413468"/>
            <a:ext cx="427078" cy="279503"/>
          </a:xfrm>
          <a:prstGeom prst="flowChartMagneticDisk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0" name="Flowchart: Magnetic Disk 15"/>
          <p:cNvSpPr/>
          <p:nvPr/>
        </p:nvSpPr>
        <p:spPr>
          <a:xfrm>
            <a:off x="9070009" y="4335423"/>
            <a:ext cx="427078" cy="279503"/>
          </a:xfrm>
          <a:prstGeom prst="flowChartMagneticDisk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1" name="Flowchart: Magnetic Disk 15"/>
          <p:cNvSpPr/>
          <p:nvPr/>
        </p:nvSpPr>
        <p:spPr>
          <a:xfrm>
            <a:off x="8755752" y="5987859"/>
            <a:ext cx="958815" cy="542753"/>
          </a:xfrm>
          <a:prstGeom prst="flowChartMagneticDisk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2" name="Flowchart: Magnetic Disk 15"/>
          <p:cNvSpPr/>
          <p:nvPr/>
        </p:nvSpPr>
        <p:spPr>
          <a:xfrm>
            <a:off x="5104253" y="5987859"/>
            <a:ext cx="958815" cy="542753"/>
          </a:xfrm>
          <a:prstGeom prst="flowChartMagneticDisk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3624374" y="2998839"/>
            <a:ext cx="1950516" cy="2979174"/>
          </a:xfrm>
          <a:custGeom>
            <a:avLst/>
            <a:gdLst>
              <a:gd name="connsiteX0" fmla="*/ 1557226 w 1950516"/>
              <a:gd name="connsiteY0" fmla="*/ 0 h 2979174"/>
              <a:gd name="connsiteX1" fmla="*/ 3729 w 1950516"/>
              <a:gd name="connsiteY1" fmla="*/ 1759974 h 2979174"/>
              <a:gd name="connsiteX2" fmla="*/ 1950516 w 1950516"/>
              <a:gd name="connsiteY2" fmla="*/ 2979174 h 297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516" h="2979174">
                <a:moveTo>
                  <a:pt x="1557226" y="0"/>
                </a:moveTo>
                <a:cubicBezTo>
                  <a:pt x="747703" y="631722"/>
                  <a:pt x="-61819" y="1263445"/>
                  <a:pt x="3729" y="1759974"/>
                </a:cubicBezTo>
                <a:cubicBezTo>
                  <a:pt x="69277" y="2256503"/>
                  <a:pt x="1009896" y="2617838"/>
                  <a:pt x="1950516" y="2979174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4644679" y="4955458"/>
            <a:ext cx="920379" cy="1012723"/>
          </a:xfrm>
          <a:custGeom>
            <a:avLst/>
            <a:gdLst>
              <a:gd name="connsiteX0" fmla="*/ 595915 w 920379"/>
              <a:gd name="connsiteY0" fmla="*/ 0 h 1012723"/>
              <a:gd name="connsiteX1" fmla="*/ 5979 w 920379"/>
              <a:gd name="connsiteY1" fmla="*/ 353961 h 1012723"/>
              <a:gd name="connsiteX2" fmla="*/ 920379 w 920379"/>
              <a:gd name="connsiteY2" fmla="*/ 1012723 h 101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0379" h="1012723">
                <a:moveTo>
                  <a:pt x="595915" y="0"/>
                </a:moveTo>
                <a:cubicBezTo>
                  <a:pt x="273908" y="92587"/>
                  <a:pt x="-48098" y="185174"/>
                  <a:pt x="5979" y="353961"/>
                </a:cubicBezTo>
                <a:cubicBezTo>
                  <a:pt x="60056" y="522748"/>
                  <a:pt x="490217" y="767735"/>
                  <a:pt x="920379" y="1012723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9232490" y="2989006"/>
            <a:ext cx="766964" cy="2989007"/>
          </a:xfrm>
          <a:custGeom>
            <a:avLst/>
            <a:gdLst>
              <a:gd name="connsiteX0" fmla="*/ 0 w 766964"/>
              <a:gd name="connsiteY0" fmla="*/ 0 h 2989007"/>
              <a:gd name="connsiteX1" fmla="*/ 766916 w 766964"/>
              <a:gd name="connsiteY1" fmla="*/ 1032388 h 2989007"/>
              <a:gd name="connsiteX2" fmla="*/ 29497 w 766964"/>
              <a:gd name="connsiteY2" fmla="*/ 2989007 h 29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6964" h="2989007">
                <a:moveTo>
                  <a:pt x="0" y="0"/>
                </a:moveTo>
                <a:cubicBezTo>
                  <a:pt x="381000" y="267110"/>
                  <a:pt x="762000" y="534220"/>
                  <a:pt x="766916" y="1032388"/>
                </a:cubicBezTo>
                <a:cubicBezTo>
                  <a:pt x="771832" y="1530556"/>
                  <a:pt x="400664" y="2259781"/>
                  <a:pt x="29497" y="2989007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9252155" y="4984955"/>
            <a:ext cx="186904" cy="1022555"/>
          </a:xfrm>
          <a:custGeom>
            <a:avLst/>
            <a:gdLst>
              <a:gd name="connsiteX0" fmla="*/ 19664 w 186904"/>
              <a:gd name="connsiteY0" fmla="*/ 0 h 1022555"/>
              <a:gd name="connsiteX1" fmla="*/ 186813 w 186904"/>
              <a:gd name="connsiteY1" fmla="*/ 442451 h 1022555"/>
              <a:gd name="connsiteX2" fmla="*/ 0 w 186904"/>
              <a:gd name="connsiteY2" fmla="*/ 1022555 h 102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904" h="1022555">
                <a:moveTo>
                  <a:pt x="19664" y="0"/>
                </a:moveTo>
                <a:cubicBezTo>
                  <a:pt x="104877" y="136012"/>
                  <a:pt x="190090" y="272025"/>
                  <a:pt x="186813" y="442451"/>
                </a:cubicBezTo>
                <a:cubicBezTo>
                  <a:pt x="183536" y="612877"/>
                  <a:pt x="91768" y="817716"/>
                  <a:pt x="0" y="102255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94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44" grpId="0" animBg="1"/>
      <p:bldP spid="44" grpId="1" animBg="1"/>
      <p:bldP spid="44" grpId="2" animBg="1"/>
      <p:bldP spid="70" grpId="0" animBg="1"/>
      <p:bldP spid="70" grpId="1" animBg="1"/>
      <p:bldP spid="70" grpId="2" animBg="1"/>
      <p:bldP spid="71" grpId="0" animBg="1"/>
      <p:bldP spid="72" grpId="0" animBg="1"/>
      <p:bldP spid="6" grpId="0" animBg="1"/>
      <p:bldP spid="7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 использования кэша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Потребление памяти</a:t>
            </a:r>
          </a:p>
          <a:p>
            <a:r>
              <a:rPr lang="ru-RU" dirty="0"/>
              <a:t>Релевантность данных в </a:t>
            </a:r>
            <a:r>
              <a:rPr lang="ru-RU" dirty="0" smtClean="0"/>
              <a:t>кэше</a:t>
            </a:r>
            <a:endParaRPr lang="en-US" dirty="0" smtClean="0"/>
          </a:p>
          <a:p>
            <a:pPr lvl="1"/>
            <a:r>
              <a:rPr lang="ru-RU" dirty="0" smtClean="0"/>
              <a:t>аннулирование (</a:t>
            </a:r>
            <a:r>
              <a:rPr lang="en-US" dirty="0" smtClean="0"/>
              <a:t>invalidation) / </a:t>
            </a:r>
            <a:r>
              <a:rPr lang="ru-RU" dirty="0" smtClean="0"/>
              <a:t>сброс кэша</a:t>
            </a:r>
          </a:p>
          <a:p>
            <a:r>
              <a:rPr lang="ru-RU" dirty="0"/>
              <a:t>Адресация </a:t>
            </a:r>
            <a:r>
              <a:rPr lang="ru-RU" dirty="0" smtClean="0"/>
              <a:t>данных в кэше </a:t>
            </a:r>
          </a:p>
          <a:p>
            <a:pPr lvl="1"/>
            <a:r>
              <a:rPr lang="ru-RU" dirty="0" smtClean="0"/>
              <a:t>генерация ключей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Потребление </a:t>
            </a:r>
            <a:r>
              <a:rPr lang="ru-RU" dirty="0"/>
              <a:t>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547685"/>
            <a:ext cx="10515600" cy="2629277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</a:t>
            </a:r>
            <a:r>
              <a:rPr lang="en-US" dirty="0" smtClean="0"/>
              <a:t> </a:t>
            </a:r>
            <a:r>
              <a:rPr lang="ru-RU" dirty="0"/>
              <a:t>/ политики</a:t>
            </a:r>
            <a:r>
              <a:rPr lang="ru-RU" dirty="0" smtClean="0"/>
              <a:t> вытеснения (замещения) </a:t>
            </a:r>
            <a:r>
              <a:rPr lang="ru-RU" dirty="0"/>
              <a:t>кэша 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По приоритету (первыми вытесняются наименее приоритетные)</a:t>
            </a:r>
            <a:endParaRPr lang="en-US" dirty="0"/>
          </a:p>
          <a:p>
            <a:pPr lvl="1"/>
            <a:r>
              <a:rPr lang="ru-RU" dirty="0" smtClean="0"/>
              <a:t>Статистические</a:t>
            </a:r>
          </a:p>
          <a:p>
            <a:pPr lvl="2"/>
            <a:r>
              <a:rPr lang="ru-RU" dirty="0" smtClean="0"/>
              <a:t>Наименее </a:t>
            </a:r>
            <a:r>
              <a:rPr lang="ru-RU" dirty="0"/>
              <a:t>часто </a:t>
            </a:r>
            <a:r>
              <a:rPr lang="ru-RU" dirty="0" smtClean="0"/>
              <a:t>используемый</a:t>
            </a:r>
            <a:r>
              <a:rPr lang="en-US" dirty="0" smtClean="0"/>
              <a:t> (Least </a:t>
            </a:r>
            <a:r>
              <a:rPr lang="en-US" dirty="0"/>
              <a:t>Recently </a:t>
            </a:r>
            <a:r>
              <a:rPr lang="en-US" dirty="0" smtClean="0"/>
              <a:t>Used, LRU)</a:t>
            </a:r>
            <a:endParaRPr lang="en-US" dirty="0"/>
          </a:p>
          <a:p>
            <a:pPr lvl="2"/>
            <a:r>
              <a:rPr lang="ru-RU" dirty="0" smtClean="0"/>
              <a:t>Последний использованный </a:t>
            </a:r>
            <a:r>
              <a:rPr lang="en-US" dirty="0" smtClean="0"/>
              <a:t>(</a:t>
            </a:r>
            <a:r>
              <a:rPr lang="en-US" dirty="0"/>
              <a:t>Most Recently </a:t>
            </a:r>
            <a:r>
              <a:rPr lang="en-US" dirty="0" smtClean="0"/>
              <a:t>Used</a:t>
            </a:r>
            <a:r>
              <a:rPr lang="ru-RU" dirty="0" smtClean="0"/>
              <a:t>, </a:t>
            </a:r>
            <a:r>
              <a:rPr lang="en-US" dirty="0"/>
              <a:t>MRU 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ru-RU" dirty="0"/>
              <a:t>Наименее часто </a:t>
            </a:r>
            <a:r>
              <a:rPr lang="ru-RU" dirty="0" smtClean="0"/>
              <a:t>используемый</a:t>
            </a:r>
            <a:r>
              <a:rPr lang="en-US" dirty="0" smtClean="0"/>
              <a:t> </a:t>
            </a:r>
            <a:r>
              <a:rPr lang="en-US" dirty="0"/>
              <a:t>(Least Frequently </a:t>
            </a:r>
            <a:r>
              <a:rPr lang="en-US" dirty="0" smtClean="0"/>
              <a:t>Used, </a:t>
            </a:r>
            <a:r>
              <a:rPr lang="en-US" dirty="0"/>
              <a:t>LFU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endParaRPr lang="ru-RU" dirty="0"/>
          </a:p>
        </p:txBody>
      </p:sp>
      <p:sp>
        <p:nvSpPr>
          <p:cNvPr id="4" name="Rectangle 12"/>
          <p:cNvSpPr/>
          <p:nvPr/>
        </p:nvSpPr>
        <p:spPr>
          <a:xfrm>
            <a:off x="3487918" y="1583703"/>
            <a:ext cx="3770721" cy="95210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6454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66039" y="1716856"/>
            <a:ext cx="70104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50000"/>
                  <a:satMod val="300000"/>
                </a:srgbClr>
              </a:gs>
              <a:gs pos="35000">
                <a:srgbClr val="39C2D7">
                  <a:tint val="37000"/>
                  <a:satMod val="300000"/>
                </a:srgbClr>
              </a:gs>
              <a:gs pos="100000">
                <a:srgbClr val="39C2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6613" y="1725733"/>
            <a:ext cx="70104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50000"/>
                  <a:satMod val="300000"/>
                </a:srgbClr>
              </a:gs>
              <a:gs pos="35000">
                <a:srgbClr val="39C2D7">
                  <a:tint val="37000"/>
                  <a:satMod val="300000"/>
                </a:srgbClr>
              </a:gs>
              <a:gs pos="100000">
                <a:srgbClr val="39C2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66039" y="1716856"/>
            <a:ext cx="70104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50000"/>
                  <a:satMod val="300000"/>
                </a:srgbClr>
              </a:gs>
              <a:gs pos="35000">
                <a:srgbClr val="39C2D7">
                  <a:tint val="37000"/>
                  <a:satMod val="300000"/>
                </a:srgbClr>
              </a:gs>
              <a:gs pos="100000">
                <a:srgbClr val="39C2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8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66039" y="1725733"/>
            <a:ext cx="70104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50000"/>
                  <a:satMod val="300000"/>
                </a:srgbClr>
              </a:gs>
              <a:gs pos="35000">
                <a:srgbClr val="39C2D7">
                  <a:tint val="37000"/>
                  <a:satMod val="300000"/>
                </a:srgbClr>
              </a:gs>
              <a:gs pos="100000">
                <a:srgbClr val="39C2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3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66039" y="1725733"/>
            <a:ext cx="70104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50000"/>
                  <a:satMod val="300000"/>
                </a:srgbClr>
              </a:gs>
              <a:gs pos="35000">
                <a:srgbClr val="39C2D7">
                  <a:tint val="37000"/>
                  <a:satMod val="300000"/>
                </a:srgbClr>
              </a:gs>
              <a:gs pos="100000">
                <a:srgbClr val="39C2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4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Прямоугольник 10"/>
          <p:cNvSpPr/>
          <p:nvPr/>
        </p:nvSpPr>
        <p:spPr>
          <a:xfrm>
            <a:off x="1247187" y="1707979"/>
            <a:ext cx="70104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50000"/>
                  <a:satMod val="300000"/>
                </a:srgbClr>
              </a:gs>
              <a:gs pos="35000">
                <a:srgbClr val="39C2D7">
                  <a:tint val="37000"/>
                  <a:satMod val="300000"/>
                </a:srgbClr>
              </a:gs>
              <a:gs pos="100000">
                <a:srgbClr val="39C2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00" y="1852450"/>
            <a:ext cx="2550698" cy="437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lnSpc>
                <a:spcPct val="120000"/>
              </a:lnSpc>
            </a:pPr>
            <a:r>
              <a:rPr lang="en-US" sz="1867" dirty="0" smtClean="0">
                <a:solidFill>
                  <a:srgbClr val="444444"/>
                </a:solidFill>
                <a:latin typeface="Consolas" panose="020B0609020204030204" pitchFamily="49" charset="0"/>
                <a:cs typeface="Trebuchet MS"/>
              </a:rPr>
              <a:t>CACHE_MAX_SIZE = 5</a:t>
            </a:r>
            <a:endParaRPr lang="ru-RU" sz="1867" dirty="0" err="1">
              <a:solidFill>
                <a:srgbClr val="444444"/>
              </a:solidFill>
              <a:latin typeface="Consolas" panose="020B0609020204030204" pitchFamily="49" charset="0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48227" y="2744338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>
              <a:lnSpc>
                <a:spcPct val="120000"/>
              </a:lnSpc>
            </a:pPr>
            <a:r>
              <a:rPr lang="ru-RU" sz="2000" dirty="0"/>
              <a:t>Какой элемент должен быть удален</a:t>
            </a:r>
            <a:r>
              <a:rPr lang="en-US" sz="1867" dirty="0" smtClean="0">
                <a:solidFill>
                  <a:srgbClr val="444444"/>
                </a:solidFill>
                <a:cs typeface="Trebuchet MS"/>
              </a:rPr>
              <a:t>?</a:t>
            </a:r>
            <a:endParaRPr lang="ru-RU" sz="1867" dirty="0" err="1">
              <a:solidFill>
                <a:srgbClr val="444444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256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07 L 0.19063 0.00139 " pathEditMode="fixed" rAng="0" ptsTypes="AA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6.2963E-6 L 0.25 6.2963E-6 " pathEditMode="fixed" rAng="0" ptsTypes="AA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7 L 0.30794 0.00139 " pathEditMode="fixed" rAng="0" ptsTypes="AA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069 L 0.36654 6.2963E-6 " pathEditMode="fixed" rAng="0" ptsTypes="AA">
                                      <p:cBhvr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75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69 L 0.42448 6.2963E-6 " pathEditMode="fixed" rAng="0" ptsTypes="AA">
                                      <p:cBhvr>
                                        <p:cTn id="4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/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2037</TotalTime>
  <Words>3973</Words>
  <Application>Microsoft Office PowerPoint</Application>
  <PresentationFormat>Широкоэкранный</PresentationFormat>
  <Paragraphs>529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Trebuchet MS</vt:lpstr>
      <vt:lpstr>Тема Office</vt:lpstr>
      <vt:lpstr>Кэширование в ASP.Net Core</vt:lpstr>
      <vt:lpstr>Agenda</vt:lpstr>
      <vt:lpstr>Введение в кэширование</vt:lpstr>
      <vt:lpstr>Когда нужно кэширование?</vt:lpstr>
      <vt:lpstr>Кэш</vt:lpstr>
      <vt:lpstr>На каком этапе кэшировать?</vt:lpstr>
      <vt:lpstr>Где хранить (локальный и распределенный)</vt:lpstr>
      <vt:lpstr>Сложности использования кэша</vt:lpstr>
      <vt:lpstr>Потребление памяти</vt:lpstr>
      <vt:lpstr>Релевантность/аннулирование данных в кэше</vt:lpstr>
      <vt:lpstr>Адресация данных в кэше / генерация ключей</vt:lpstr>
      <vt:lpstr>Механизмы кэширования в .Net Core</vt:lpstr>
      <vt:lpstr>Кэширование в коде</vt:lpstr>
      <vt:lpstr>Пакеты</vt:lpstr>
      <vt:lpstr>IMemoryCache vs IDistributedCache</vt:lpstr>
      <vt:lpstr>IMemoryCache / IDistributedCache</vt:lpstr>
      <vt:lpstr>Пример</vt:lpstr>
      <vt:lpstr>Подключение кэша</vt:lpstr>
      <vt:lpstr>Скользящее время жизни и контроль изменений</vt:lpstr>
      <vt:lpstr>Аннулирование данных в кэше</vt:lpstr>
      <vt:lpstr>Распределенный кэш на базе SQL</vt:lpstr>
      <vt:lpstr>Распределенный кэш на базе SQL</vt:lpstr>
      <vt:lpstr>Управление кэшированием в HTTP</vt:lpstr>
      <vt:lpstr>Компоненты системы кэширования в HTTP</vt:lpstr>
      <vt:lpstr>Управление кэшем через HTTP</vt:lpstr>
      <vt:lpstr>Freshness</vt:lpstr>
      <vt:lpstr>Validation</vt:lpstr>
      <vt:lpstr>Пример: If-Modified-Since (по дате)</vt:lpstr>
      <vt:lpstr>Пример: If-None-Match (по тэгу) </vt:lpstr>
      <vt:lpstr>Общая схема Freshness &amp; Validation</vt:lpstr>
      <vt:lpstr>Cache-Control</vt:lpstr>
      <vt:lpstr>Ключ кэширования</vt:lpstr>
      <vt:lpstr>Vary</vt:lpstr>
      <vt:lpstr>Кэширование в ASP.Net Core</vt:lpstr>
      <vt:lpstr>Response vs Output caching</vt:lpstr>
      <vt:lpstr>Подключение Response caching</vt:lpstr>
      <vt:lpstr>Подключение Output caching </vt:lpstr>
      <vt:lpstr>Подключение кэшей</vt:lpstr>
      <vt:lpstr>Выбор ключа кэширования</vt:lpstr>
      <vt:lpstr>Пример (Output caching)</vt:lpstr>
      <vt:lpstr>Выбор ключа кэширования</vt:lpstr>
      <vt:lpstr>Профили (Response) и политики (Output)</vt:lpstr>
      <vt:lpstr>Перепроверка (revalidation)</vt:lpstr>
      <vt:lpstr>Пример. Сервер и клиент</vt:lpstr>
      <vt:lpstr>Перепроверка (revalidation)</vt:lpstr>
      <vt:lpstr>Общие настройки кэшей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Кэширование в ASP.Net Core</dc:title>
  <dc:creator>Михаил Романов</dc:creator>
  <cp:lastModifiedBy>Михаил Романов</cp:lastModifiedBy>
  <cp:revision>88</cp:revision>
  <dcterms:created xsi:type="dcterms:W3CDTF">2025-02-26T05:30:51Z</dcterms:created>
  <dcterms:modified xsi:type="dcterms:W3CDTF">2025-03-02T23:27:10Z</dcterms:modified>
</cp:coreProperties>
</file>