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75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4" r:id="rId17"/>
    <p:sldId id="273" r:id="rId18"/>
    <p:sldId id="26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Зачем и как управлять состоянием" id="{4C62F6CD-700A-4F63-B54E-3F57103040C4}">
          <p14:sldIdLst>
            <p14:sldId id="259"/>
            <p14:sldId id="260"/>
          </p14:sldIdLst>
        </p14:section>
        <p14:section name="Управление состоянием в HTTP" id="{C4376168-33E2-49AF-A1B9-51A203C82A86}">
          <p14:sldIdLst>
            <p14:sldId id="262"/>
            <p14:sldId id="263"/>
          </p14:sldIdLst>
        </p14:section>
        <p14:section name="Управление состоянием в ASP.Net Core" id="{ECCC8B94-125C-4A88-AB4A-A58F41BDF10F}">
          <p14:sldIdLst>
            <p14:sldId id="275"/>
            <p14:sldId id="264"/>
          </p14:sldIdLst>
        </p14:section>
        <p14:section name="Сессия в ASP.Net Core" id="{C3EDCACA-6BE5-4C6A-A231-B315CB535EEA}">
          <p14:sldIdLst>
            <p14:sldId id="265"/>
          </p14:sldIdLst>
        </p14:section>
        <p14:section name="Demo. Работа с сессией" id="{73ABF2CC-D714-46A5-BE03-2962822B88C7}">
          <p14:sldIdLst>
            <p14:sldId id="272"/>
          </p14:sldIdLst>
        </p14:section>
        <p14:section name="Реализация и настройка сессии" id="{554D44C2-3C50-4BF2-AAB3-476D35A7552E}">
          <p14:sldIdLst>
            <p14:sldId id="266"/>
            <p14:sldId id="267"/>
          </p14:sldIdLst>
        </p14:section>
        <p14:section name="Demo. Настройки сессии" id="{22F703A9-EB79-4051-8999-7BCC23857083}">
          <p14:sldIdLst>
            <p14:sldId id="268"/>
          </p14:sldIdLst>
        </p14:section>
        <p14:section name="TempData" id="{85F5726A-F541-47FD-97A0-58F82BC5DEA6}">
          <p14:sldIdLst>
            <p14:sldId id="269"/>
          </p14:sldIdLst>
        </p14:section>
        <p14:section name="Время жизни и провайдеры TempData" id="{6BC3D18D-40D7-4614-990C-C428BEDD061B}">
          <p14:sldIdLst>
            <p14:sldId id="270"/>
            <p14:sldId id="274"/>
          </p14:sldIdLst>
        </p14:section>
        <p14:section name="Demo. TempData" id="{F9706DB8-B1FC-46EC-8A05-DA1C1F554D2C}">
          <p14:sldIdLst>
            <p14:sldId id="273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6552" autoAdjust="0"/>
  </p:normalViewPr>
  <p:slideViewPr>
    <p:cSldViewPr snapToGrid="0">
      <p:cViewPr>
        <p:scale>
          <a:sx n="100" d="100"/>
          <a:sy n="100" d="100"/>
        </p:scale>
        <p:origin x="-4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Управление состоянием в </a:t>
            </a:r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dirty="0" smtClean="0"/>
              <a:t>Core</a:t>
            </a:r>
            <a:r>
              <a:rPr lang="ru-RU" dirty="0" smtClean="0"/>
              <a:t> </a:t>
            </a:r>
            <a:r>
              <a:rPr lang="en-US" dirty="0" smtClean="0"/>
              <a:t>Apps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сессией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9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сессии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5162550" y="1825625"/>
            <a:ext cx="6191250" cy="4351338"/>
          </a:xfrm>
        </p:spPr>
        <p:txBody>
          <a:bodyPr/>
          <a:lstStyle/>
          <a:p>
            <a:r>
              <a:rPr lang="ru-RU" dirty="0" smtClean="0"/>
              <a:t>Хранение (базовая реализация)</a:t>
            </a:r>
          </a:p>
          <a:p>
            <a:pPr lvl="1"/>
            <a:r>
              <a:rPr lang="ru-RU" dirty="0" smtClean="0"/>
              <a:t>в </a:t>
            </a:r>
            <a:r>
              <a:rPr lang="en-US" dirty="0" err="1" smtClean="0"/>
              <a:t>IDisiributedCache</a:t>
            </a:r>
            <a:r>
              <a:rPr lang="en-US" dirty="0" smtClean="0"/>
              <a:t> (</a:t>
            </a:r>
            <a:r>
              <a:rPr lang="ru-RU" dirty="0" smtClean="0"/>
              <a:t>какой зарегистрирован)</a:t>
            </a:r>
          </a:p>
          <a:p>
            <a:pPr lvl="2"/>
            <a:r>
              <a:rPr lang="ru-RU" dirty="0" smtClean="0"/>
              <a:t>скользящий таймаут на 20 минут</a:t>
            </a:r>
          </a:p>
          <a:p>
            <a:r>
              <a:rPr lang="ru-RU" dirty="0" smtClean="0"/>
              <a:t>Кука</a:t>
            </a:r>
          </a:p>
          <a:p>
            <a:pPr lvl="1"/>
            <a:r>
              <a:rPr lang="ru-RU" dirty="0" smtClean="0"/>
              <a:t>название: </a:t>
            </a:r>
            <a:r>
              <a:rPr lang="en-US" dirty="0" smtClean="0"/>
              <a:t>.</a:t>
            </a:r>
            <a:r>
              <a:rPr lang="en-US" dirty="0" err="1" smtClean="0"/>
              <a:t>AspNetCore.Session</a:t>
            </a:r>
            <a:endParaRPr lang="en-US" dirty="0" smtClean="0"/>
          </a:p>
          <a:p>
            <a:pPr lvl="1"/>
            <a:r>
              <a:rPr lang="ru-RU" dirty="0" smtClean="0"/>
              <a:t>сессионная (до закрытия браузера)</a:t>
            </a:r>
          </a:p>
          <a:p>
            <a:pPr lvl="1"/>
            <a:r>
              <a:rPr lang="ru-RU" dirty="0" smtClean="0"/>
              <a:t>сохраняется 1 раз, как только в сессии появится переменная</a:t>
            </a:r>
          </a:p>
          <a:p>
            <a:r>
              <a:rPr lang="ru-RU" dirty="0" smtClean="0"/>
              <a:t>Все значения – </a:t>
            </a:r>
            <a:r>
              <a:rPr lang="ru-RU" dirty="0" err="1" smtClean="0"/>
              <a:t>сериализуемые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30" y="1690688"/>
            <a:ext cx="3667613" cy="29289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43" y="4619625"/>
            <a:ext cx="3791600" cy="197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сессии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7223" y="2353613"/>
            <a:ext cx="5368777" cy="216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AddSession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.IdleTimeout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FromMinutes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(100);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.IOTimeout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FromMinutes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.Cookie.Name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SessionDefaults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.CookieName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.Cookie.Path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SessionDefaults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.CookiePath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.Cookie.MaxAge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FromMinutes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(100);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293429" y="1833563"/>
            <a:ext cx="2641146" cy="682493"/>
          </a:xfrm>
          <a:prstGeom prst="wedgeRoundRectCallout">
            <a:avLst>
              <a:gd name="adj1" fmla="val -105502"/>
              <a:gd name="adj2" fmla="val 11321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Скользящий таймаут для хранения данных сессии</a:t>
            </a:r>
            <a:endParaRPr lang="ru-RU" sz="1400" dirty="0" smtClean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293429" y="3047285"/>
            <a:ext cx="2641146" cy="682493"/>
          </a:xfrm>
          <a:prstGeom prst="wedgeRoundRectCallout">
            <a:avLst>
              <a:gd name="adj1" fmla="val -122813"/>
              <a:gd name="adj2" fmla="val -2076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Таймаут получения данных</a:t>
            </a:r>
            <a:endParaRPr lang="ru-RU" sz="1400" dirty="0" smtClean="0"/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4674054" y="5186363"/>
            <a:ext cx="4146096" cy="682493"/>
          </a:xfrm>
          <a:prstGeom prst="wedgeRoundRectCallout">
            <a:avLst>
              <a:gd name="adj1" fmla="val -74442"/>
              <a:gd name="adj2" fmla="val -17568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Не имеет практического смысла: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 smtClean="0"/>
              <a:t>кука</a:t>
            </a:r>
            <a:r>
              <a:rPr lang="ru-RU" sz="1400" dirty="0" smtClean="0"/>
              <a:t> записывается 1 раз и не продлевается</a:t>
            </a:r>
          </a:p>
        </p:txBody>
      </p:sp>
    </p:spTree>
    <p:extLst>
      <p:ext uri="{BB962C8B-B14F-4D97-AF65-F5344CB8AC3E}">
        <p14:creationId xmlns:p14="http://schemas.microsoft.com/office/powerpoint/2010/main" val="354688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 сессии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89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TempData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1690688"/>
            <a:ext cx="4887982" cy="4510088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30114" y="937782"/>
            <a:ext cx="2223686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88052" y="1822074"/>
            <a:ext cx="3583032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HomeController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TempData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IActionResult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127888" y="4261784"/>
            <a:ext cx="3243196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IndexModel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PageModel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TempData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Время жизни </a:t>
            </a:r>
            <a:r>
              <a:rPr lang="en-US" dirty="0" err="1" smtClean="0"/>
              <a:t>TempData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3718" y="2958514"/>
            <a:ext cx="3073277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97011" y="2499925"/>
            <a:ext cx="2223686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3;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498697" y="3306360"/>
            <a:ext cx="3231975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TempData.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Peek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97011" y="5248274"/>
            <a:ext cx="2308645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TempData.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Keep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97011" y="5845363"/>
            <a:ext cx="1544012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TempData.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Keep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03718" y="3663275"/>
            <a:ext cx="3243196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IndexModel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PageModel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TempData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597011" y="3103329"/>
            <a:ext cx="3243196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IndexModel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PageModel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TempData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3;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3718" y="5845363"/>
            <a:ext cx="2478564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TempData.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257675" y="1962150"/>
            <a:ext cx="28575" cy="4600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8150968" y="1962150"/>
            <a:ext cx="28575" cy="4600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0327" y="1638984"/>
            <a:ext cx="2724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Удаление переменной в конце запроса (если не было продления)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605404" y="1782725"/>
            <a:ext cx="319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Продление переменной (всех)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771600" y="1853594"/>
            <a:ext cx="295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Читать без</a:t>
            </a:r>
            <a:r>
              <a:rPr lang="ru-RU" dirty="0"/>
              <a:t> явного</a:t>
            </a:r>
            <a:r>
              <a:rPr lang="ru-RU" dirty="0" smtClean="0"/>
              <a:t> удаления и</a:t>
            </a:r>
            <a:r>
              <a:rPr lang="en-US" dirty="0" smtClean="0"/>
              <a:t>/</a:t>
            </a:r>
            <a:r>
              <a:rPr lang="ru-RU" dirty="0" smtClean="0"/>
              <a:t>или продления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59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Провайдер хранения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514976" y="1825625"/>
            <a:ext cx="5838824" cy="227965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Провайдер единый</a:t>
            </a:r>
          </a:p>
          <a:p>
            <a:pPr lvl="1"/>
            <a:r>
              <a:rPr lang="ru-RU" dirty="0" smtClean="0"/>
              <a:t>и для </a:t>
            </a:r>
            <a:r>
              <a:rPr lang="en-US" dirty="0" smtClean="0"/>
              <a:t>MVC</a:t>
            </a:r>
            <a:r>
              <a:rPr lang="ru-RU" dirty="0" smtClean="0"/>
              <a:t>, и для </a:t>
            </a:r>
            <a:r>
              <a:rPr lang="en-US" dirty="0" smtClean="0"/>
              <a:t>Razor Pages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По умолчанию</a:t>
            </a:r>
            <a:endParaRPr lang="en-US" dirty="0" smtClean="0"/>
          </a:p>
          <a:p>
            <a:pPr lvl="1"/>
            <a:r>
              <a:rPr lang="en-US" dirty="0" err="1" smtClean="0"/>
              <a:t>CookieTempDataProvider</a:t>
            </a:r>
            <a:endParaRPr lang="ru-RU" dirty="0" smtClean="0"/>
          </a:p>
          <a:p>
            <a:pPr lvl="2"/>
            <a:r>
              <a:rPr lang="en-US" dirty="0"/>
              <a:t>.</a:t>
            </a:r>
            <a:r>
              <a:rPr lang="en-US" dirty="0" err="1"/>
              <a:t>AspNetCore.Mvc.CookieTempDataProvider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214562"/>
            <a:ext cx="4981575" cy="378142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120293" y="4808874"/>
            <a:ext cx="4628190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AddControllersWithViews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AddCookieTempDataProvider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AddRazorPages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AddSessionStateTempDataProvider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92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2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Хоть </a:t>
            </a:r>
            <a:r>
              <a:rPr lang="en-US" dirty="0" smtClean="0"/>
              <a:t>HTTP</a:t>
            </a:r>
            <a:r>
              <a:rPr lang="ru-RU" dirty="0" smtClean="0"/>
              <a:t> и</a:t>
            </a:r>
            <a:r>
              <a:rPr lang="en-US" dirty="0" smtClean="0"/>
              <a:t> stateless</a:t>
            </a:r>
            <a:r>
              <a:rPr lang="ru-RU" dirty="0" smtClean="0"/>
              <a:t>, состояние можно передать </a:t>
            </a:r>
          </a:p>
          <a:p>
            <a:pPr lvl="1"/>
            <a:r>
              <a:rPr lang="en-US" dirty="0" smtClean="0"/>
              <a:t>URL</a:t>
            </a:r>
          </a:p>
          <a:p>
            <a:pPr lvl="1"/>
            <a:r>
              <a:rPr lang="en-US" dirty="0" smtClean="0"/>
              <a:t>Headers</a:t>
            </a:r>
          </a:p>
          <a:p>
            <a:pPr lvl="1"/>
            <a:r>
              <a:rPr lang="en-US" dirty="0" smtClean="0"/>
              <a:t>Form Fields</a:t>
            </a:r>
          </a:p>
          <a:p>
            <a:pPr lvl="1"/>
            <a:r>
              <a:rPr lang="en-US" dirty="0" smtClean="0"/>
              <a:t>Cookies</a:t>
            </a:r>
          </a:p>
          <a:p>
            <a:pPr lvl="1"/>
            <a:endParaRPr lang="en-US" dirty="0"/>
          </a:p>
          <a:p>
            <a:r>
              <a:rPr lang="ru-RU" dirty="0" smtClean="0"/>
              <a:t>В </a:t>
            </a:r>
            <a:r>
              <a:rPr lang="en-US" dirty="0" err="1" smtClean="0"/>
              <a:t>ASP.Net</a:t>
            </a:r>
            <a:r>
              <a:rPr lang="en-US" dirty="0" smtClean="0"/>
              <a:t> Core </a:t>
            </a:r>
            <a:endParaRPr lang="ru-RU" dirty="0"/>
          </a:p>
          <a:p>
            <a:pPr lvl="1"/>
            <a:r>
              <a:rPr lang="ru-RU" dirty="0" smtClean="0"/>
              <a:t>Сессия</a:t>
            </a:r>
          </a:p>
          <a:p>
            <a:pPr lvl="1"/>
            <a:r>
              <a:rPr lang="en-US" dirty="0" err="1" smtClean="0"/>
              <a:t>TempData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чего и как управлять состоянием в </a:t>
            </a:r>
            <a:r>
              <a:rPr lang="en-US" dirty="0"/>
              <a:t>Web </a:t>
            </a:r>
            <a:r>
              <a:rPr lang="en-US" dirty="0" smtClean="0"/>
              <a:t>Apps</a:t>
            </a:r>
          </a:p>
          <a:p>
            <a:r>
              <a:rPr lang="ru-RU" dirty="0" smtClean="0"/>
              <a:t>Управление состоянием в </a:t>
            </a:r>
            <a:r>
              <a:rPr lang="en-US" dirty="0" err="1" smtClean="0"/>
              <a:t>ASP.Net</a:t>
            </a:r>
            <a:r>
              <a:rPr lang="en-US" dirty="0" smtClean="0"/>
              <a:t> Core</a:t>
            </a:r>
          </a:p>
          <a:p>
            <a:pPr lvl="1"/>
            <a:r>
              <a:rPr lang="ru-RU" dirty="0" smtClean="0"/>
              <a:t>Сессии</a:t>
            </a:r>
          </a:p>
          <a:p>
            <a:pPr lvl="1"/>
            <a:r>
              <a:rPr lang="en-US" dirty="0" err="1" smtClean="0"/>
              <a:t>TempData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и </a:t>
            </a:r>
            <a:r>
              <a:rPr lang="ru-RU" dirty="0" smtClean="0"/>
              <a:t>как управлять </a:t>
            </a:r>
            <a:r>
              <a:rPr lang="ru-RU" dirty="0" smtClean="0"/>
              <a:t>состоянием в </a:t>
            </a:r>
            <a:r>
              <a:rPr lang="en-US" dirty="0" smtClean="0"/>
              <a:t>Web Apps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– </a:t>
            </a:r>
            <a:r>
              <a:rPr lang="ru-RU" dirty="0" smtClean="0"/>
              <a:t>протокол без состояния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31623" y="1825625"/>
            <a:ext cx="5822178" cy="4351338"/>
          </a:xfrm>
        </p:spPr>
        <p:txBody>
          <a:bodyPr/>
          <a:lstStyle/>
          <a:p>
            <a:r>
              <a:rPr lang="ru-RU" dirty="0" smtClean="0"/>
              <a:t>2 одинаковых запроса неразличимы</a:t>
            </a:r>
          </a:p>
          <a:p>
            <a:r>
              <a:rPr lang="ru-RU" dirty="0" smtClean="0"/>
              <a:t>Чтобы различать</a:t>
            </a:r>
          </a:p>
          <a:p>
            <a:pPr lvl="1"/>
            <a:r>
              <a:rPr lang="en-US" dirty="0" smtClean="0"/>
              <a:t>URL</a:t>
            </a:r>
            <a:r>
              <a:rPr lang="ru-RU" dirty="0" smtClean="0"/>
              <a:t> запроса</a:t>
            </a:r>
            <a:r>
              <a:rPr lang="en-US" dirty="0" smtClean="0"/>
              <a:t> (path/query)</a:t>
            </a:r>
          </a:p>
          <a:p>
            <a:pPr lvl="1"/>
            <a:r>
              <a:rPr lang="ru-RU" dirty="0" smtClean="0"/>
              <a:t>Заголовки</a:t>
            </a:r>
            <a:endParaRPr lang="en-US" dirty="0" smtClean="0"/>
          </a:p>
          <a:p>
            <a:pPr lvl="2"/>
            <a:r>
              <a:rPr lang="ru-RU" dirty="0" smtClean="0"/>
              <a:t>Специальные заголовки (</a:t>
            </a:r>
            <a:r>
              <a:rPr lang="en-US" dirty="0" smtClean="0"/>
              <a:t>Custom Headers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r>
              <a:rPr lang="ru-RU" dirty="0" err="1" smtClean="0"/>
              <a:t>Кукисы</a:t>
            </a:r>
            <a:r>
              <a:rPr lang="ru-RU" dirty="0" smtClean="0"/>
              <a:t> (</a:t>
            </a:r>
            <a:r>
              <a:rPr lang="en-US" dirty="0" smtClean="0"/>
              <a:t>Cookies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Тело запроса</a:t>
            </a:r>
            <a:endParaRPr lang="en-US" dirty="0" smtClean="0"/>
          </a:p>
          <a:p>
            <a:pPr lvl="2"/>
            <a:r>
              <a:rPr lang="ru-RU" dirty="0" smtClean="0"/>
              <a:t>Скрытые поля форм (</a:t>
            </a:r>
            <a:r>
              <a:rPr lang="en-US" dirty="0"/>
              <a:t>Hidden Form </a:t>
            </a:r>
            <a:r>
              <a:rPr lang="en-US" dirty="0" smtClean="0"/>
              <a:t>Fields</a:t>
            </a:r>
            <a:r>
              <a:rPr lang="ru-RU" dirty="0" smtClean="0"/>
              <a:t>)</a:t>
            </a:r>
            <a:endParaRPr lang="en-US" dirty="0"/>
          </a:p>
          <a:p>
            <a:pPr lvl="2"/>
            <a:endParaRPr lang="ru-RU" dirty="0"/>
          </a:p>
        </p:txBody>
      </p:sp>
      <p:cxnSp>
        <p:nvCxnSpPr>
          <p:cNvPr id="5" name="Straight Arrow Connector 24"/>
          <p:cNvCxnSpPr/>
          <p:nvPr/>
        </p:nvCxnSpPr>
        <p:spPr>
          <a:xfrm>
            <a:off x="1678527" y="2926999"/>
            <a:ext cx="1907936" cy="499748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" name="Straight Arrow Connector 26"/>
          <p:cNvCxnSpPr/>
          <p:nvPr/>
        </p:nvCxnSpPr>
        <p:spPr>
          <a:xfrm flipV="1">
            <a:off x="1456021" y="3850275"/>
            <a:ext cx="2023973" cy="660916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9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63" y="3075731"/>
            <a:ext cx="683675" cy="999497"/>
          </a:xfrm>
          <a:prstGeom prst="rect">
            <a:avLst/>
          </a:prstGeom>
        </p:spPr>
      </p:pic>
      <p:pic>
        <p:nvPicPr>
          <p:cNvPr id="15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28" y="2688714"/>
            <a:ext cx="757755" cy="726897"/>
          </a:xfrm>
          <a:prstGeom prst="rect">
            <a:avLst/>
          </a:prstGeom>
        </p:spPr>
      </p:pic>
      <p:pic>
        <p:nvPicPr>
          <p:cNvPr id="2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83" y="4421389"/>
            <a:ext cx="757755" cy="726897"/>
          </a:xfrm>
          <a:prstGeom prst="rect">
            <a:avLst/>
          </a:prstGeom>
        </p:spPr>
      </p:pic>
      <p:cxnSp>
        <p:nvCxnSpPr>
          <p:cNvPr id="26" name="Straight Arrow Connector 24"/>
          <p:cNvCxnSpPr/>
          <p:nvPr/>
        </p:nvCxnSpPr>
        <p:spPr>
          <a:xfrm flipH="1" flipV="1">
            <a:off x="1620509" y="3208389"/>
            <a:ext cx="1907936" cy="499748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9784" y="3197448"/>
            <a:ext cx="643870" cy="658764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2008" y="3318702"/>
            <a:ext cx="643870" cy="658764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2208" y="2793862"/>
            <a:ext cx="643870" cy="658764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4741479" y="292699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состоянием в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" name="Folded Corner 2"/>
          <p:cNvSpPr/>
          <p:nvPr/>
        </p:nvSpPr>
        <p:spPr>
          <a:xfrm>
            <a:off x="2281042" y="1612717"/>
            <a:ext cx="4513004" cy="44211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GET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http://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localhost/Sample01/sample01?</a:t>
            </a:r>
            <a:r>
              <a:rPr lang="en-US" sz="1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Session=1234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HTTP/1.1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en-US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lded Corner 3"/>
          <p:cNvSpPr/>
          <p:nvPr/>
        </p:nvSpPr>
        <p:spPr>
          <a:xfrm>
            <a:off x="3522895" y="2142576"/>
            <a:ext cx="4102548" cy="431718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GET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http://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localhost/Sample01/</a:t>
            </a:r>
            <a:r>
              <a:rPr lang="en-US" sz="1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(1234)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/sample01 HTTP/1.1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en-US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888" y="1612716"/>
            <a:ext cx="60144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2281041" y="2962943"/>
            <a:ext cx="4513004" cy="566974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POST http://localhost/Sample01/sample01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Session: 1234</a:t>
            </a:r>
          </a:p>
          <a:p>
            <a:r>
              <a:rPr lang="en-US" sz="1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en-US" sz="1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888" y="2962942"/>
            <a:ext cx="1048685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</a:t>
            </a:r>
          </a:p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1042" y="4101655"/>
            <a:ext cx="476147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input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="State"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Session"</a:t>
            </a:r>
            <a:r>
              <a:rPr lang="en-U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="hidden"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="123"</a:t>
            </a:r>
            <a:r>
              <a:rPr lang="en-U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ru-RU" sz="1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7625443" y="3898925"/>
            <a:ext cx="3650548" cy="75862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POST http://localhost/Sample01/sample01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0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Session=1234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&amp;value=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w&amp;submit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=Ok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0888" y="3860485"/>
            <a:ext cx="938077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</a:t>
            </a:r>
          </a:p>
          <a:p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81183" y="5514098"/>
            <a:ext cx="91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Cookies</a:t>
            </a:r>
            <a:endParaRPr lang="ru-RU" dirty="0"/>
          </a:p>
        </p:txBody>
      </p:sp>
      <p:grpSp>
        <p:nvGrpSpPr>
          <p:cNvPr id="13" name="Group 15"/>
          <p:cNvGrpSpPr/>
          <p:nvPr/>
        </p:nvGrpSpPr>
        <p:grpSpPr>
          <a:xfrm>
            <a:off x="2281042" y="5180823"/>
            <a:ext cx="5786102" cy="611332"/>
            <a:chOff x="2030691" y="2955158"/>
            <a:chExt cx="7397514" cy="903166"/>
          </a:xfrm>
        </p:grpSpPr>
        <p:sp>
          <p:nvSpPr>
            <p:cNvPr id="14" name="Left Arrow 7"/>
            <p:cNvSpPr/>
            <p:nvPr/>
          </p:nvSpPr>
          <p:spPr>
            <a:xfrm>
              <a:off x="2030691" y="3136397"/>
              <a:ext cx="7397514" cy="540689"/>
            </a:xfrm>
            <a:prstGeom prst="lef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onsolas" panose="020B0609020204030204" pitchFamily="49" charset="0"/>
              </a:endParaRPr>
            </a:p>
          </p:txBody>
        </p:sp>
        <p:sp>
          <p:nvSpPr>
            <p:cNvPr id="15" name="Folded Corner 11"/>
            <p:cNvSpPr/>
            <p:nvPr/>
          </p:nvSpPr>
          <p:spPr>
            <a:xfrm>
              <a:off x="3532547" y="2955158"/>
              <a:ext cx="4400471" cy="903166"/>
            </a:xfrm>
            <a:prstGeom prst="foldedCorner">
              <a:avLst>
                <a:gd name="adj" fmla="val 8199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HTTP/1.1 200 OK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Set-Cookie: </a:t>
              </a:r>
              <a:r>
                <a:rPr lang="en-US" sz="1000" b="1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Session=1234; path=/</a:t>
              </a:r>
              <a:endParaRPr lang="en-US" sz="10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en-US" sz="1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ru-RU" sz="1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281042" y="5922223"/>
            <a:ext cx="5786102" cy="542205"/>
            <a:chOff x="2030691" y="4266486"/>
            <a:chExt cx="7397514" cy="801040"/>
          </a:xfrm>
        </p:grpSpPr>
        <p:sp>
          <p:nvSpPr>
            <p:cNvPr id="17" name="Right Arrow 12"/>
            <p:cNvSpPr/>
            <p:nvPr/>
          </p:nvSpPr>
          <p:spPr>
            <a:xfrm>
              <a:off x="2030691" y="4342132"/>
              <a:ext cx="7397514" cy="516480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Consolas" panose="020B0609020204030204" pitchFamily="49" charset="0"/>
              </a:endParaRPr>
            </a:p>
          </p:txBody>
        </p:sp>
        <p:sp>
          <p:nvSpPr>
            <p:cNvPr id="18" name="Folded Corner 10"/>
            <p:cNvSpPr/>
            <p:nvPr/>
          </p:nvSpPr>
          <p:spPr>
            <a:xfrm>
              <a:off x="3525878" y="4266486"/>
              <a:ext cx="4407140" cy="801040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t">
              <a:no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GET </a:t>
              </a:r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http://localhost/Sample01/sample01 </a:t>
              </a:r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HTTP/1.1</a:t>
              </a:r>
            </a:p>
            <a:p>
              <a:r>
                <a:rPr lang="en-US" sz="10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Cookie: </a:t>
              </a:r>
              <a:r>
                <a:rPr lang="en-US" sz="1000" b="1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Session=1234</a:t>
              </a:r>
            </a:p>
            <a:p>
              <a:r>
                <a:rPr lang="en-US" sz="10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en-US" sz="10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endParaRPr lang="en-US" sz="10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54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/>
      <p:bldP spid="8" grpId="0" animBg="1"/>
      <p:bldP spid="9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состоянием в </a:t>
            </a:r>
            <a:r>
              <a:rPr lang="en-US" dirty="0"/>
              <a:t>HTTP</a:t>
            </a:r>
            <a:endParaRPr lang="ru-RU" dirty="0"/>
          </a:p>
        </p:txBody>
      </p:sp>
      <p:graphicFrame>
        <p:nvGraphicFramePr>
          <p:cNvPr id="3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16454"/>
              </p:ext>
            </p:extLst>
          </p:nvPr>
        </p:nvGraphicFramePr>
        <p:xfrm>
          <a:off x="376144" y="3188939"/>
          <a:ext cx="10616321" cy="2414016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334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155">
                  <a:extLst>
                    <a:ext uri="{9D8B030D-6E8A-4147-A177-3AD203B41FA5}">
                      <a16:colId xmlns:a16="http://schemas.microsoft.com/office/drawing/2014/main" val="1831079578"/>
                    </a:ext>
                  </a:extLst>
                </a:gridCol>
                <a:gridCol w="1514167">
                  <a:extLst>
                    <a:ext uri="{9D8B030D-6E8A-4147-A177-3AD203B41FA5}">
                      <a16:colId xmlns:a16="http://schemas.microsoft.com/office/drawing/2014/main" val="3516890591"/>
                    </a:ext>
                  </a:extLst>
                </a:gridCol>
                <a:gridCol w="6135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Метод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Несколько сеансов в одном браузере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Сохраняется при закрытии браузера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Примечание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URL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Да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Нет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  <a:latin typeface="+mn-lt"/>
                        </a:rPr>
                        <a:t>Нужно</a:t>
                      </a:r>
                      <a:r>
                        <a:rPr lang="ru-RU" sz="1600" baseline="0" dirty="0" smtClean="0">
                          <a:effectLst/>
                          <a:latin typeface="+mn-lt"/>
                        </a:rPr>
                        <a:t> контролировать генерацию всех </a:t>
                      </a:r>
                      <a:r>
                        <a:rPr lang="en-US" sz="1600" baseline="0" dirty="0" smtClean="0">
                          <a:effectLst/>
                          <a:latin typeface="+mn-lt"/>
                        </a:rPr>
                        <a:t>URL</a:t>
                      </a:r>
                      <a:endParaRPr lang="ru-RU" sz="1600" dirty="0" smtClean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  <a:latin typeface="+mn-lt"/>
                        </a:rPr>
                        <a:t>Теряется, если пользователь выполняет “ручную навигацию”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Hidden Form Fields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Да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Нет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  <a:latin typeface="+mn-lt"/>
                        </a:rPr>
                        <a:t>Требуется динамическая генерация страниц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Работает только в </a:t>
                      </a: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POST</a:t>
                      </a: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 запросах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4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Cookies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Нет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Да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lang="ru-RU" sz="1600" dirty="0" smtClean="0">
                          <a:effectLst/>
                          <a:latin typeface="+mn-lt"/>
                        </a:rPr>
                        <a:t>Может</a:t>
                      </a:r>
                      <a:r>
                        <a:rPr lang="ru-RU" sz="1600" baseline="0" dirty="0" smtClean="0">
                          <a:effectLst/>
                          <a:latin typeface="+mn-lt"/>
                        </a:rPr>
                        <a:t> быть отключено </a:t>
                      </a:r>
                      <a:r>
                        <a:rPr lang="ru-RU" sz="1600" dirty="0" smtClean="0">
                          <a:effectLst/>
                          <a:latin typeface="+mn-lt"/>
                        </a:rPr>
                        <a:t>на стороне клиента 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70626" y="1852836"/>
            <a:ext cx="812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 использовании </a:t>
            </a:r>
            <a:r>
              <a:rPr lang="ru-RU" dirty="0" smtClean="0"/>
              <a:t>клиентского кода (</a:t>
            </a:r>
            <a:r>
              <a:rPr lang="en-US" dirty="0" err="1" smtClean="0"/>
              <a:t>.Net</a:t>
            </a:r>
            <a:r>
              <a:rPr lang="en-US" dirty="0" smtClean="0"/>
              <a:t> / JS / …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доступны любые механизмы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144" y="2842125"/>
            <a:ext cx="420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Для использования в «чистом» браузере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9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состоянием в </a:t>
            </a:r>
            <a:r>
              <a:rPr lang="en-US" dirty="0" err="1"/>
              <a:t>ASP.Net</a:t>
            </a:r>
            <a:r>
              <a:rPr lang="en-US" dirty="0"/>
              <a:t> Core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4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и </a:t>
            </a:r>
            <a:r>
              <a:rPr lang="en-US" dirty="0" err="1" smtClean="0"/>
              <a:t>TempData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Сессия (</a:t>
            </a:r>
            <a:r>
              <a:rPr lang="en-US" dirty="0" smtClean="0"/>
              <a:t>Session)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Назначение</a:t>
            </a:r>
          </a:p>
          <a:p>
            <a:pPr lvl="1"/>
            <a:r>
              <a:rPr lang="ru-RU" dirty="0" smtClean="0"/>
              <a:t>Хранить состояние с момента начала работы с сайтом до закрытия браузера</a:t>
            </a:r>
          </a:p>
          <a:p>
            <a:r>
              <a:rPr lang="ru-RU" dirty="0" smtClean="0"/>
              <a:t>Устройство</a:t>
            </a:r>
          </a:p>
          <a:p>
            <a:pPr lvl="1"/>
            <a:r>
              <a:rPr lang="ru-RU" dirty="0" smtClean="0"/>
              <a:t>В </a:t>
            </a:r>
            <a:r>
              <a:rPr lang="ru-RU" dirty="0" err="1" smtClean="0"/>
              <a:t>куке</a:t>
            </a:r>
            <a:r>
              <a:rPr lang="ru-RU" dirty="0" smtClean="0"/>
              <a:t> </a:t>
            </a:r>
            <a:r>
              <a:rPr lang="en-US" dirty="0" smtClean="0"/>
              <a:t>ID </a:t>
            </a:r>
            <a:r>
              <a:rPr lang="ru-RU" dirty="0" smtClean="0"/>
              <a:t>сессии</a:t>
            </a:r>
          </a:p>
          <a:p>
            <a:pPr lvl="1"/>
            <a:r>
              <a:rPr lang="ru-RU" dirty="0" smtClean="0"/>
              <a:t>В кэше сервера – сами данные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Temp Data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Назначение</a:t>
            </a:r>
          </a:p>
          <a:p>
            <a:pPr lvl="1"/>
            <a:r>
              <a:rPr lang="ru-RU" dirty="0" smtClean="0"/>
              <a:t>Сохранить данные между запросами до первого использования (прочтения)</a:t>
            </a:r>
          </a:p>
          <a:p>
            <a:r>
              <a:rPr lang="ru-RU" dirty="0" smtClean="0"/>
              <a:t>Устройство</a:t>
            </a:r>
          </a:p>
          <a:p>
            <a:pPr lvl="1"/>
            <a:r>
              <a:rPr lang="ru-RU" dirty="0" smtClean="0"/>
              <a:t>Все данные в спец. </a:t>
            </a:r>
            <a:r>
              <a:rPr lang="ru-RU" dirty="0" err="1" smtClean="0"/>
              <a:t>куке</a:t>
            </a:r>
            <a:r>
              <a:rPr lang="ru-RU" dirty="0" smtClean="0"/>
              <a:t> или</a:t>
            </a:r>
          </a:p>
          <a:p>
            <a:pPr lvl="1"/>
            <a:r>
              <a:rPr lang="ru-RU" dirty="0" smtClean="0"/>
              <a:t>Внутри сессии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08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в </a:t>
            </a:r>
            <a:r>
              <a:rPr lang="en-US" dirty="0" err="1" smtClean="0"/>
              <a:t>ASP.Net</a:t>
            </a:r>
            <a:r>
              <a:rPr lang="en-US" dirty="0" smtClean="0"/>
              <a:t> Core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0569" y="2351748"/>
            <a:ext cx="4347665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AddControllersWithViews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AddRazorPages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.Services.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AddDistributedMemoryCache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.Services.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AddSession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();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UseSession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();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MapDefaultControllerRoute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MapRazorPages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513048" y="752770"/>
            <a:ext cx="5452134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.Session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session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.Keys.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Contains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SessionVariables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.SessionStart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session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SetString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SessionVariables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.SessionStart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,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DateTimeOffset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.Now.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ToString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951194" y="3356446"/>
            <a:ext cx="4007828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WebApp1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WebApp1.Pages.IndexModel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Домашняя страница (RP)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Model.HttpContext.Session.Id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Model.HttpContext.Session.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GetString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(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>
                <a:glow rad="127000">
                  <a:srgbClr val="FFFF00"/>
                </a:glow>
              </a:effectLs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SessionVariables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.SessionStart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glow rad="127000">
                    <a:srgbClr val="FFFF00"/>
                  </a:glow>
                </a:effectLst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93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340</TotalTime>
  <Words>1134</Words>
  <Application>Microsoft Office PowerPoint</Application>
  <PresentationFormat>Широкоэкранный</PresentationFormat>
  <Paragraphs>135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Verdana</vt:lpstr>
      <vt:lpstr>Тема Office</vt:lpstr>
      <vt:lpstr>Управление состоянием в ASP.Net Core Apps</vt:lpstr>
      <vt:lpstr>Agenda</vt:lpstr>
      <vt:lpstr>Для чего и как управлять состоянием в Web Apps</vt:lpstr>
      <vt:lpstr>HTTP – протокол без состояния</vt:lpstr>
      <vt:lpstr>Управление состоянием в HTTP</vt:lpstr>
      <vt:lpstr>Управление состоянием в HTTP</vt:lpstr>
      <vt:lpstr>Управление состоянием в ASP.Net Core</vt:lpstr>
      <vt:lpstr>Сессия и TempData</vt:lpstr>
      <vt:lpstr>Сессия в ASP.Net Core</vt:lpstr>
      <vt:lpstr>Работа с сессией</vt:lpstr>
      <vt:lpstr>Реализация сессии</vt:lpstr>
      <vt:lpstr>Настройка сессии</vt:lpstr>
      <vt:lpstr>Настройки сессии</vt:lpstr>
      <vt:lpstr>TempData</vt:lpstr>
      <vt:lpstr>Время жизни TempData</vt:lpstr>
      <vt:lpstr>Провайдер хранения</vt:lpstr>
      <vt:lpstr>TempData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Кэширование в ASP.Net Core</dc:title>
  <dc:creator>Михаил Романов</dc:creator>
  <cp:lastModifiedBy>Михаил Романов</cp:lastModifiedBy>
  <cp:revision>28</cp:revision>
  <dcterms:created xsi:type="dcterms:W3CDTF">2025-02-26T05:30:51Z</dcterms:created>
  <dcterms:modified xsi:type="dcterms:W3CDTF">2025-03-02T12:20:32Z</dcterms:modified>
</cp:coreProperties>
</file>