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8" r:id="rId5"/>
    <p:sldId id="262" r:id="rId6"/>
    <p:sldId id="279" r:id="rId7"/>
    <p:sldId id="280" r:id="rId8"/>
    <p:sldId id="259" r:id="rId9"/>
    <p:sldId id="265" r:id="rId10"/>
    <p:sldId id="270" r:id="rId11"/>
    <p:sldId id="271" r:id="rId12"/>
    <p:sldId id="281" r:id="rId13"/>
    <p:sldId id="263" r:id="rId14"/>
    <p:sldId id="264" r:id="rId15"/>
    <p:sldId id="266" r:id="rId16"/>
    <p:sldId id="276" r:id="rId17"/>
    <p:sldId id="267" r:id="rId18"/>
    <p:sldId id="282" r:id="rId19"/>
    <p:sldId id="268" r:id="rId20"/>
    <p:sldId id="274" r:id="rId21"/>
    <p:sldId id="273" r:id="rId22"/>
    <p:sldId id="275" r:id="rId23"/>
    <p:sldId id="277" r:id="rId24"/>
    <p:sldId id="26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Логический тип" id="{359E6107-8A9E-4B53-AE07-445353A18E8B}">
          <p14:sldIdLst>
            <p14:sldId id="260"/>
            <p14:sldId id="278"/>
          </p14:sldIdLst>
        </p14:section>
        <p14:section name="Перечисления" id="{6BD7D449-EE8D-4F32-9F34-A6B15A9AF98D}">
          <p14:sldIdLst>
            <p14:sldId id="262"/>
            <p14:sldId id="279"/>
          </p14:sldIdLst>
        </p14:section>
        <p14:section name="Форматирование enum" id="{5AC90AA7-2D2D-411B-BE14-C15F4615B3EB}">
          <p14:sldIdLst>
            <p14:sldId id="280"/>
          </p14:sldIdLst>
        </p14:section>
        <p14:section name="Числа" id="{4C62F6CD-700A-4F63-B54E-3F57103040C4}">
          <p14:sldIdLst>
            <p14:sldId id="259"/>
            <p14:sldId id="265"/>
            <p14:sldId id="270"/>
            <p14:sldId id="271"/>
          </p14:sldIdLst>
        </p14:section>
        <p14:section name="Форматирование чисел" id="{B5C3CFD5-74FB-4A41-9F01-9BED9C62A1ED}">
          <p14:sldIdLst>
            <p14:sldId id="281"/>
          </p14:sldIdLst>
        </p14:section>
        <p14:section name="Дата и время" id="{4A297701-4D41-4F05-B85C-1BF360A2BF1A}">
          <p14:sldIdLst>
            <p14:sldId id="263"/>
            <p14:sldId id="264"/>
            <p14:sldId id="266"/>
            <p14:sldId id="276"/>
            <p14:sldId id="267"/>
            <p14:sldId id="282"/>
            <p14:sldId id="268"/>
            <p14:sldId id="274"/>
            <p14:sldId id="273"/>
            <p14:sldId id="275"/>
            <p14:sldId id="277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091" autoAdjust="0"/>
  </p:normalViewPr>
  <p:slideViewPr>
    <p:cSldViewPr snapToGrid="0">
      <p:cViewPr varScale="1">
        <p:scale>
          <a:sx n="99" d="100"/>
          <a:sy n="99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15.07.2024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base-types/standard-numeric-format-strings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base-types/standard-date-and-time-format-strings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system.timezoneinfo.getsystemtimezones(v=vs.110).aspx" TargetMode="External"/><Relationship Id="rId2" Type="http://schemas.openxmlformats.org/officeDocument/2006/relationships/hyperlink" Target="https://msdn.microsoft.com/en-us/library/system.timezoneinfo.findsystemtimezonebyid(v=vs.110).asp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sdn.microsoft.com/en-us/library/system.timezoneinfo.toserializedstring(v=vs.110).aspx" TargetMode="External"/><Relationship Id="rId5" Type="http://schemas.openxmlformats.org/officeDocument/2006/relationships/hyperlink" Target="https://msdn.microsoft.com/en-us/library/system.timezoneinfo.fromserializedstring(v=vs.110).aspx" TargetMode="External"/><Relationship Id="rId4" Type="http://schemas.openxmlformats.org/officeDocument/2006/relationships/hyperlink" Target="https://msdn.microsoft.com/en-us/library/bb309898(v=vs.110).asp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datetime/how-to-use-dateonly-timeonly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system.timeprovider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fundamentals/runtime-libraries/system-boolean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standard/base-types/enumeration-format-string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Элементарные типы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числами 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66263"/>
              </p:ext>
            </p:extLst>
          </p:nvPr>
        </p:nvGraphicFramePr>
        <p:xfrm>
          <a:off x="838200" y="1690688"/>
          <a:ext cx="10649082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041">
                  <a:extLst>
                    <a:ext uri="{9D8B030D-6E8A-4147-A177-3AD203B41FA5}">
                      <a16:colId xmlns:a16="http://schemas.microsoft.com/office/drawing/2014/main" val="2335920463"/>
                    </a:ext>
                  </a:extLst>
                </a:gridCol>
                <a:gridCol w="7281041">
                  <a:extLst>
                    <a:ext uri="{9D8B030D-6E8A-4147-A177-3AD203B41FA5}">
                      <a16:colId xmlns:a16="http://schemas.microsoft.com/office/drawing/2014/main" val="982784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</a:t>
                      </a:r>
                      <a:r>
                        <a:rPr lang="ru-RU" baseline="0" dirty="0" smtClean="0"/>
                        <a:t> операций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13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System.Math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Математические функции (</a:t>
                      </a:r>
                      <a:r>
                        <a:rPr lang="en-US" dirty="0" smtClean="0"/>
                        <a:t>Abs, Round, Sin, Cos, </a:t>
                      </a:r>
                      <a:r>
                        <a:rPr lang="ru-RU" dirty="0" smtClean="0"/>
                        <a:t>…) для целых</a:t>
                      </a:r>
                      <a:r>
                        <a:rPr lang="ru-RU" baseline="0" dirty="0" smtClean="0"/>
                        <a:t> и с плавающий запятой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95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System.MathF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Дополняет </a:t>
                      </a:r>
                      <a:r>
                        <a:rPr lang="en-US" dirty="0" err="1" smtClean="0"/>
                        <a:t>System.Math</a:t>
                      </a:r>
                      <a:r>
                        <a:rPr lang="ru-RU" baseline="0" dirty="0" smtClean="0"/>
                        <a:t> для типа </a:t>
                      </a:r>
                      <a:r>
                        <a:rPr lang="en-US" baseline="0" dirty="0" smtClean="0"/>
                        <a:t>Single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1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Статические методы в самих типах (</a:t>
                      </a:r>
                      <a:r>
                        <a:rPr lang="en-US" dirty="0" smtClean="0"/>
                        <a:t>Single, Int32</a:t>
                      </a:r>
                      <a:r>
                        <a:rPr lang="ru-RU" dirty="0" smtClean="0"/>
                        <a:t>,</a:t>
                      </a:r>
                      <a:r>
                        <a:rPr lang="ru-RU" baseline="0" dirty="0" smtClean="0"/>
                        <a:t> …)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Повторяют </a:t>
                      </a:r>
                      <a:r>
                        <a:rPr lang="en-US" dirty="0" err="1" smtClean="0"/>
                        <a:t>System.Math</a:t>
                      </a:r>
                      <a:r>
                        <a:rPr lang="ru-RU" baseline="0" dirty="0" smtClean="0"/>
                        <a:t> (</a:t>
                      </a:r>
                      <a:r>
                        <a:rPr lang="en-US" baseline="0" dirty="0" smtClean="0"/>
                        <a:t>Abs, Sin, </a:t>
                      </a:r>
                      <a:r>
                        <a:rPr lang="ru-RU" baseline="0" dirty="0" smtClean="0"/>
                        <a:t>… - состав зависит от типа) и иногда превосходят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Появились с </a:t>
                      </a:r>
                      <a:r>
                        <a:rPr lang="en-US" baseline="0" dirty="0" err="1" smtClean="0"/>
                        <a:t>.Net</a:t>
                      </a:r>
                      <a:r>
                        <a:rPr lang="en-US" baseline="0" dirty="0" smtClean="0"/>
                        <a:t> 7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5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System.Numerics.BitOperations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Дополнительные</a:t>
                      </a:r>
                      <a:r>
                        <a:rPr lang="ru-RU" baseline="0" dirty="0" smtClean="0"/>
                        <a:t> битовые операции: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err="1" smtClean="0"/>
                        <a:t>LeadingZeroCount</a:t>
                      </a:r>
                      <a:r>
                        <a:rPr lang="ru-RU" baseline="0" dirty="0" smtClean="0"/>
                        <a:t> – число ведущих нулей в двоичной форме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aseline="0" dirty="0" smtClean="0"/>
                        <a:t>RoundUpToPowerOf2</a:t>
                      </a:r>
                      <a:r>
                        <a:rPr lang="ru-RU" baseline="0" dirty="0" smtClean="0"/>
                        <a:t> – округлить до степени 2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ru-RU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55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System.Numerics.Vector</a:t>
                      </a:r>
                      <a:r>
                        <a:rPr lang="en-US" dirty="0" smtClean="0"/>
                        <a:t> 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Операции над </a:t>
                      </a:r>
                      <a:r>
                        <a:rPr lang="en-US" dirty="0" smtClean="0"/>
                        <a:t>Vector&lt;T&gt; (Add,</a:t>
                      </a:r>
                      <a:r>
                        <a:rPr lang="en-US" baseline="0" dirty="0" smtClean="0"/>
                        <a:t> Abs, </a:t>
                      </a:r>
                      <a:r>
                        <a:rPr lang="en-US" baseline="0" dirty="0" err="1" smtClean="0"/>
                        <a:t>LessThan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…)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99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System.BitConverter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Преобразование разных типов данных (</a:t>
                      </a:r>
                      <a:r>
                        <a:rPr lang="en-US" dirty="0" smtClean="0"/>
                        <a:t>Char,</a:t>
                      </a:r>
                      <a:r>
                        <a:rPr lang="en-US" baseline="0" dirty="0" smtClean="0"/>
                        <a:t> Byte, Single, </a:t>
                      </a:r>
                      <a:r>
                        <a:rPr lang="ru-RU" baseline="0" dirty="0" smtClean="0"/>
                        <a:t>…) в</a:t>
                      </a:r>
                      <a:r>
                        <a:rPr lang="en-US" baseline="0" dirty="0" smtClean="0"/>
                        <a:t>/</a:t>
                      </a:r>
                      <a:r>
                        <a:rPr lang="ru-RU" baseline="0" dirty="0" smtClean="0"/>
                        <a:t>из массив(а) байт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057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0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и </a:t>
            </a:r>
            <a:r>
              <a:rPr lang="ru-RU" dirty="0" err="1" smtClean="0"/>
              <a:t>парсинг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Стандартные форматы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8944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Строка формата</a:t>
            </a:r>
          </a:p>
          <a:p>
            <a:pPr lvl="1"/>
            <a:r>
              <a:rPr lang="ru-RU" dirty="0" smtClean="0"/>
              <a:t>1 буква – формат</a:t>
            </a:r>
          </a:p>
          <a:p>
            <a:pPr lvl="2"/>
            <a:r>
              <a:rPr lang="ru-RU" dirty="0" smtClean="0"/>
              <a:t>для разных типов - разные</a:t>
            </a:r>
          </a:p>
          <a:p>
            <a:pPr lvl="1"/>
            <a:r>
              <a:rPr lang="ru-RU" dirty="0" smtClean="0"/>
              <a:t>число – точность или общее число знаков</a:t>
            </a:r>
          </a:p>
          <a:p>
            <a:pPr lvl="2"/>
            <a:r>
              <a:rPr lang="ru-RU" dirty="0" smtClean="0"/>
              <a:t>опционально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Примеры</a:t>
            </a:r>
          </a:p>
          <a:p>
            <a:pPr lvl="1"/>
            <a:r>
              <a:rPr lang="en-US" b="1" dirty="0" smtClean="0"/>
              <a:t>D6</a:t>
            </a:r>
            <a:r>
              <a:rPr lang="ru-RU" dirty="0" smtClean="0"/>
              <a:t> – целое 6+ знаков</a:t>
            </a:r>
          </a:p>
          <a:p>
            <a:pPr lvl="1"/>
            <a:r>
              <a:rPr lang="en-US" b="1" dirty="0" smtClean="0"/>
              <a:t>e2</a:t>
            </a:r>
            <a:r>
              <a:rPr lang="ru-RU" dirty="0" smtClean="0"/>
              <a:t> – экспоненциальный с 2 знаками после запятой</a:t>
            </a:r>
          </a:p>
          <a:p>
            <a:pPr lvl="1"/>
            <a:r>
              <a:rPr lang="en-US" b="1" dirty="0" smtClean="0"/>
              <a:t>P</a:t>
            </a:r>
            <a:r>
              <a:rPr lang="ru-RU" dirty="0" smtClean="0"/>
              <a:t> – в виде процентов</a:t>
            </a:r>
          </a:p>
          <a:p>
            <a:pPr lvl="1"/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 smtClean="0"/>
              <a:t>Кастомные</a:t>
            </a:r>
            <a:r>
              <a:rPr lang="ru-RU" dirty="0" smtClean="0"/>
              <a:t> форматы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289449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Поддерживаются элементы</a:t>
            </a:r>
          </a:p>
          <a:p>
            <a:pPr lvl="1"/>
            <a:r>
              <a:rPr lang="ru-RU" dirty="0" smtClean="0"/>
              <a:t>знакоместа</a:t>
            </a:r>
          </a:p>
          <a:p>
            <a:pPr lvl="1"/>
            <a:r>
              <a:rPr lang="ru-RU" dirty="0" smtClean="0"/>
              <a:t>разделители (дробной части и групп)</a:t>
            </a:r>
          </a:p>
          <a:p>
            <a:pPr lvl="1"/>
            <a:r>
              <a:rPr lang="ru-RU" dirty="0" smtClean="0"/>
              <a:t>разные формы экспоненциальной нотации</a:t>
            </a:r>
          </a:p>
          <a:p>
            <a:pPr lvl="1"/>
            <a:endParaRPr lang="ru-RU" dirty="0"/>
          </a:p>
          <a:p>
            <a:r>
              <a:rPr lang="ru-RU" dirty="0" smtClean="0"/>
              <a:t>Примеры</a:t>
            </a:r>
          </a:p>
          <a:p>
            <a:pPr lvl="1"/>
            <a:r>
              <a:rPr lang="ru-RU" b="1" dirty="0" smtClean="0"/>
              <a:t>00000</a:t>
            </a:r>
            <a:r>
              <a:rPr lang="ru-RU" dirty="0" smtClean="0"/>
              <a:t> – целое, минимум из 5 цифр (если меньше – останутся ведущие нули)</a:t>
            </a:r>
          </a:p>
          <a:p>
            <a:pPr lvl="1"/>
            <a:r>
              <a:rPr lang="ru-RU" b="1" dirty="0" smtClean="0"/>
              <a:t>0.00</a:t>
            </a:r>
            <a:r>
              <a:rPr lang="ru-RU" dirty="0" smtClean="0"/>
              <a:t> – 2 знака после запятой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84029" y="6069514"/>
            <a:ext cx="9308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learn.microsoft.com/en-us/dotnet/standard/base-types/standard-numeric-format-strings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чисел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0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Дата и время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9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 smtClean="0"/>
              <a:t>/</a:t>
            </a:r>
            <a:r>
              <a:rPr lang="en-US" dirty="0" err="1" smtClean="0"/>
              <a:t>DateTimeOffset</a:t>
            </a:r>
            <a:r>
              <a:rPr lang="en-US" dirty="0" smtClean="0"/>
              <a:t>/</a:t>
            </a:r>
            <a:r>
              <a:rPr lang="en-US" dirty="0" err="1" smtClean="0"/>
              <a:t>TimeSapan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736619" y="2162754"/>
            <a:ext cx="3983604" cy="3904091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err="1"/>
              <a:t>DateTime</a:t>
            </a:r>
            <a:r>
              <a:rPr lang="ru-RU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дата и время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ru-RU" dirty="0" smtClean="0">
              <a:sym typeface="Wingdings" panose="05000000000000000000" pitchFamily="2" charset="2"/>
            </a:endParaRPr>
          </a:p>
          <a:p>
            <a:endParaRPr lang="en-US" dirty="0"/>
          </a:p>
          <a:p>
            <a:r>
              <a:rPr lang="en-US" b="1" dirty="0" err="1"/>
              <a:t>DateTimeOffset</a:t>
            </a:r>
            <a:r>
              <a:rPr lang="en-US" dirty="0"/>
              <a:t> – </a:t>
            </a:r>
            <a:r>
              <a:rPr lang="en-US" dirty="0" err="1"/>
              <a:t>DateTime</a:t>
            </a:r>
            <a:r>
              <a:rPr lang="en-US" dirty="0"/>
              <a:t> + </a:t>
            </a:r>
            <a:r>
              <a:rPr lang="ru-RU" dirty="0" smtClean="0"/>
              <a:t>смещение времени от </a:t>
            </a:r>
            <a:r>
              <a:rPr lang="en-US" dirty="0" smtClean="0"/>
              <a:t>UTC</a:t>
            </a:r>
            <a:endParaRPr lang="ru-RU" dirty="0" smtClean="0"/>
          </a:p>
          <a:p>
            <a:endParaRPr lang="en-US" dirty="0"/>
          </a:p>
          <a:p>
            <a:r>
              <a:rPr lang="en-US" b="1" dirty="0" err="1"/>
              <a:t>TimeSpan</a:t>
            </a:r>
            <a:r>
              <a:rPr lang="en-US" dirty="0"/>
              <a:t> – </a:t>
            </a:r>
            <a:r>
              <a:rPr lang="ru-RU" dirty="0" smtClean="0"/>
              <a:t>временной интервал</a:t>
            </a:r>
          </a:p>
          <a:p>
            <a:endParaRPr lang="en-US" dirty="0"/>
          </a:p>
          <a:p>
            <a:r>
              <a:rPr lang="en-US" b="1" dirty="0" err="1"/>
              <a:t>TimeZoneInfo</a:t>
            </a:r>
            <a:r>
              <a:rPr lang="en-US" dirty="0"/>
              <a:t> </a:t>
            </a:r>
            <a:r>
              <a:rPr lang="en-US" dirty="0" smtClean="0"/>
              <a:t>–</a:t>
            </a:r>
            <a:r>
              <a:rPr lang="ru-RU" dirty="0" smtClean="0"/>
              <a:t> тайм-зона</a:t>
            </a:r>
            <a:endParaRPr lang="ru-RU" dirty="0"/>
          </a:p>
          <a:p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66" y="1507053"/>
            <a:ext cx="7064460" cy="497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DateTime</a:t>
            </a:r>
            <a:r>
              <a:rPr lang="en-US" dirty="0"/>
              <a:t> vs </a:t>
            </a:r>
            <a:r>
              <a:rPr lang="en-US" dirty="0" err="1"/>
              <a:t>DateTimeOffset</a:t>
            </a:r>
            <a:endParaRPr lang="ru-RU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24815"/>
              </p:ext>
            </p:extLst>
          </p:nvPr>
        </p:nvGraphicFramePr>
        <p:xfrm>
          <a:off x="552574" y="1837428"/>
          <a:ext cx="1049178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7695">
                  <a:extLst>
                    <a:ext uri="{9D8B030D-6E8A-4147-A177-3AD203B41FA5}">
                      <a16:colId xmlns:a16="http://schemas.microsoft.com/office/drawing/2014/main" val="184309390"/>
                    </a:ext>
                  </a:extLst>
                </a:gridCol>
                <a:gridCol w="4207046">
                  <a:extLst>
                    <a:ext uri="{9D8B030D-6E8A-4147-A177-3AD203B41FA5}">
                      <a16:colId xmlns:a16="http://schemas.microsoft.com/office/drawing/2014/main" val="3329004833"/>
                    </a:ext>
                  </a:extLst>
                </a:gridCol>
                <a:gridCol w="4207046">
                  <a:extLst>
                    <a:ext uri="{9D8B030D-6E8A-4147-A177-3AD203B41FA5}">
                      <a16:colId xmlns:a16="http://schemas.microsoft.com/office/drawing/2014/main" val="311060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DateTime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DateTimeOffset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84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Информация о </a:t>
                      </a:r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таймзоне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Нет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Вместо этого используется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DateTime.Kind</a:t>
                      </a:r>
                      <a:r>
                        <a:rPr lang="ru-RU" b="0" dirty="0" smtClean="0">
                          <a:solidFill>
                            <a:schemeClr val="tx1"/>
                          </a:solidFill>
                        </a:rPr>
                        <a:t> принимающий</a:t>
                      </a:r>
                      <a:r>
                        <a:rPr lang="ru-RU" b="0" baseline="0" dirty="0" smtClean="0">
                          <a:solidFill>
                            <a:schemeClr val="tx1"/>
                          </a:solidFill>
                        </a:rPr>
                        <a:t> значения:</a:t>
                      </a:r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Local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Utc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Unspecified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Да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DateTimeOffset.Offset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–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поле хранит смещение относительно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Coordinated Universal Time (UTC).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5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Паттерн использования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Работать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только с датами или только со временем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Работать с датами и временем,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но только в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UTC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Любые локальные и распределенные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(client-server)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сценарии 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19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.Net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BCL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.NET Framework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Широко представлен и используется в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BCL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.NET Framework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2.0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В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BCL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 применяется редко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9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21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даты и времени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36133"/>
              </p:ext>
            </p:extLst>
          </p:nvPr>
        </p:nvGraphicFramePr>
        <p:xfrm>
          <a:off x="838199" y="1888507"/>
          <a:ext cx="10713490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107">
                  <a:extLst>
                    <a:ext uri="{9D8B030D-6E8A-4147-A177-3AD203B41FA5}">
                      <a16:colId xmlns:a16="http://schemas.microsoft.com/office/drawing/2014/main" val="1159636786"/>
                    </a:ext>
                  </a:extLst>
                </a:gridCol>
                <a:gridCol w="6305383">
                  <a:extLst>
                    <a:ext uri="{9D8B030D-6E8A-4147-A177-3AD203B41FA5}">
                      <a16:colId xmlns:a16="http://schemas.microsoft.com/office/drawing/2014/main" val="3580221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Статические</a:t>
                      </a:r>
                      <a:r>
                        <a:rPr lang="ru-RU" baseline="0" dirty="0" smtClean="0"/>
                        <a:t> свойства</a:t>
                      </a:r>
                      <a:r>
                        <a:rPr lang="en-US" baseline="0" dirty="0" smtClean="0"/>
                        <a:t> / </a:t>
                      </a:r>
                      <a:r>
                        <a:rPr lang="en-US" baseline="0" dirty="0" err="1" smtClean="0"/>
                        <a:t>vtnjls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6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Now /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UtcNow</a:t>
                      </a:r>
                      <a:r>
                        <a:rPr lang="en-US" baseline="0" dirty="0" smtClean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Текущее дата и время, в локальной </a:t>
                      </a:r>
                      <a:r>
                        <a:rPr lang="ru-RU" dirty="0" err="1" smtClean="0"/>
                        <a:t>таймзоне</a:t>
                      </a:r>
                      <a:r>
                        <a:rPr lang="ru-RU" dirty="0" smtClean="0"/>
                        <a:t> или в </a:t>
                      </a:r>
                      <a:r>
                        <a:rPr lang="en-US" dirty="0" smtClean="0"/>
                        <a:t>UTC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9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DateTime</a:t>
                      </a:r>
                      <a:r>
                        <a:rPr lang="en-US" dirty="0" err="1" smtClean="0"/>
                        <a:t>.FromBinary</a:t>
                      </a:r>
                      <a:r>
                        <a:rPr lang="en-US" dirty="0" smtClean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Читает</a:t>
                      </a:r>
                      <a:r>
                        <a:rPr lang="ru-RU" baseline="0" dirty="0" smtClean="0"/>
                        <a:t> данные, сохраненные </a:t>
                      </a:r>
                      <a:r>
                        <a:rPr lang="ru-RU" baseline="0" dirty="0" err="1" smtClean="0"/>
                        <a:t>ранне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err="1" smtClean="0"/>
                        <a:t>DateTime.ToBinary</a:t>
                      </a:r>
                      <a:endParaRPr lang="ru-RU" baseline="0" dirty="0" smtClean="0"/>
                    </a:p>
                    <a:p>
                      <a:r>
                        <a:rPr lang="ru-RU" dirty="0" smtClean="0"/>
                        <a:t>Использовать</a:t>
                      </a:r>
                      <a:r>
                        <a:rPr lang="ru-RU" baseline="0" dirty="0" smtClean="0"/>
                        <a:t> только для </a:t>
                      </a:r>
                      <a:r>
                        <a:rPr lang="en-US" baseline="0" dirty="0" smtClean="0"/>
                        <a:t>UTC!!!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40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DateTime</a:t>
                      </a:r>
                      <a:r>
                        <a:rPr lang="en-US" dirty="0" err="1" smtClean="0"/>
                        <a:t>.FromFileTime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b="1" dirty="0" err="1" smtClean="0"/>
                        <a:t>DateTime</a:t>
                      </a:r>
                      <a:r>
                        <a:rPr lang="en-US" dirty="0" err="1" smtClean="0"/>
                        <a:t>.FromFileTimeUtc</a:t>
                      </a:r>
                      <a:r>
                        <a:rPr lang="en-US" dirty="0" smtClean="0"/>
                        <a:t>()</a:t>
                      </a:r>
                    </a:p>
                    <a:p>
                      <a:r>
                        <a:rPr lang="en-US" b="1" dirty="0" err="1" smtClean="0"/>
                        <a:t>DateTimeOffset</a:t>
                      </a:r>
                      <a:r>
                        <a:rPr lang="en-US" dirty="0" err="1" smtClean="0"/>
                        <a:t>.FromFileTime</a:t>
                      </a:r>
                      <a:r>
                        <a:rPr lang="en-US" dirty="0" smtClean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Получение</a:t>
                      </a:r>
                      <a:r>
                        <a:rPr lang="ru-RU" baseline="0" dirty="0" smtClean="0"/>
                        <a:t> из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Windows file time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17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DateTime</a:t>
                      </a:r>
                      <a:r>
                        <a:rPr lang="en-US" dirty="0" err="1" smtClean="0"/>
                        <a:t>.FromOADate</a:t>
                      </a:r>
                      <a:r>
                        <a:rPr lang="en-US" dirty="0" smtClean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</a:t>
                      </a:r>
                      <a:r>
                        <a:rPr lang="ru-RU" baseline="0" dirty="0" smtClean="0"/>
                        <a:t> из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OLE Automation Date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00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DateTimeOffset</a:t>
                      </a:r>
                      <a:r>
                        <a:rPr lang="en-US" dirty="0" err="1" smtClean="0"/>
                        <a:t>.FromUnixTimeMilliseconds</a:t>
                      </a:r>
                      <a:r>
                        <a:rPr lang="en-US" dirty="0" smtClean="0"/>
                        <a:t>()</a:t>
                      </a:r>
                      <a:endParaRPr lang="ru-RU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 smtClean="0"/>
                        <a:t>DateTimeOffset</a:t>
                      </a:r>
                      <a:r>
                        <a:rPr lang="en-US" dirty="0" err="1" smtClean="0"/>
                        <a:t>.FromUnixTimeSeconds</a:t>
                      </a:r>
                      <a:r>
                        <a:rPr lang="en-US" dirty="0" smtClean="0"/>
                        <a:t>()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Чтение как число секунд</a:t>
                      </a:r>
                      <a:r>
                        <a:rPr lang="en-US" dirty="0" smtClean="0"/>
                        <a:t>/</a:t>
                      </a:r>
                      <a:r>
                        <a:rPr lang="ru-RU" dirty="0" smtClean="0"/>
                        <a:t>миллисекунд</a:t>
                      </a:r>
                      <a:r>
                        <a:rPr lang="ru-RU" baseline="0" dirty="0" smtClean="0"/>
                        <a:t> начиная с 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1970-01-01T00:00:00Z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99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Parse() / </a:t>
                      </a:r>
                      <a:r>
                        <a:rPr lang="en-US" dirty="0" err="1" smtClean="0"/>
                        <a:t>ParseExact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TryParse</a:t>
                      </a:r>
                      <a:r>
                        <a:rPr lang="en-US" dirty="0" smtClean="0"/>
                        <a:t>() / </a:t>
                      </a:r>
                      <a:r>
                        <a:rPr lang="en-US" dirty="0" err="1" smtClean="0"/>
                        <a:t>TryParseExact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Парсинг</a:t>
                      </a:r>
                      <a:r>
                        <a:rPr lang="ru-RU" dirty="0" smtClean="0"/>
                        <a:t> из текстовой строки.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err="1" smtClean="0"/>
                        <a:t>ParseExact</a:t>
                      </a:r>
                      <a:r>
                        <a:rPr lang="ru-RU" dirty="0" smtClean="0"/>
                        <a:t> позволяет задать массив строк, описывающих форматы, которые можно перебрать в поисках подходящего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883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3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Парсинг</a:t>
            </a:r>
            <a:r>
              <a:rPr lang="ru-RU" dirty="0" smtClean="0"/>
              <a:t> и форматирование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43578"/>
          </a:xfrm>
        </p:spPr>
        <p:txBody>
          <a:bodyPr/>
          <a:lstStyle/>
          <a:p>
            <a:r>
              <a:rPr lang="ru-RU" dirty="0" smtClean="0"/>
              <a:t>Позволяют задать как стандартные так и </a:t>
            </a:r>
            <a:r>
              <a:rPr lang="ru-RU" dirty="0" err="1" smtClean="0"/>
              <a:t>кастомные</a:t>
            </a:r>
            <a:r>
              <a:rPr lang="ru-RU" dirty="0" smtClean="0"/>
              <a:t> форматы</a:t>
            </a:r>
          </a:p>
          <a:p>
            <a:r>
              <a:rPr lang="ru-RU" dirty="0" smtClean="0"/>
              <a:t>Очень требовательны к культуре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18770"/>
              </p:ext>
            </p:extLst>
          </p:nvPr>
        </p:nvGraphicFramePr>
        <p:xfrm>
          <a:off x="636460" y="3533857"/>
          <a:ext cx="1071734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3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5180">
                  <a:extLst>
                    <a:ext uri="{9D8B030D-6E8A-4147-A177-3AD203B41FA5}">
                      <a16:colId xmlns:a16="http://schemas.microsoft.com/office/drawing/2014/main" val="330275467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Название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Символ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Формат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Требует </a:t>
                      </a:r>
                      <a:r>
                        <a:rPr lang="en-US" sz="1600" dirty="0" smtClean="0"/>
                        <a:t>UTC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Пример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ISO 8601</a:t>
                      </a:r>
                      <a:r>
                        <a:rPr lang="ru-RU" sz="1600" dirty="0" smtClean="0">
                          <a:effectLst/>
                        </a:rPr>
                        <a:t> </a:t>
                      </a:r>
                    </a:p>
                    <a:p>
                      <a:r>
                        <a:rPr lang="en-US" sz="1600" dirty="0" smtClean="0">
                          <a:effectLst/>
                        </a:rPr>
                        <a:t>(round-trip)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O, 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yyyy</a:t>
                      </a:r>
                      <a:r>
                        <a:rPr lang="en-US" sz="1600" dirty="0" smtClean="0">
                          <a:effectLst/>
                        </a:rPr>
                        <a:t>'-'MM'-'dd'T'HH':'mm':'</a:t>
                      </a:r>
                      <a:r>
                        <a:rPr lang="en-US" sz="1600" dirty="0" err="1" smtClean="0">
                          <a:effectLst/>
                        </a:rPr>
                        <a:t>ss</a:t>
                      </a:r>
                      <a:r>
                        <a:rPr lang="en-US" sz="1600" dirty="0" smtClean="0">
                          <a:effectLst/>
                        </a:rPr>
                        <a:t>'.'</a:t>
                      </a:r>
                      <a:r>
                        <a:rPr lang="en-US" sz="1600" dirty="0" err="1" smtClean="0">
                          <a:effectLst/>
                        </a:rPr>
                        <a:t>fffffffK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2014-03-24T12:19:42.4142924+04:00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2014-03-24T08:19:42.4142924Z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RFC 1123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R, 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ddd</a:t>
                      </a:r>
                      <a:r>
                        <a:rPr lang="en-US" sz="1600" dirty="0" smtClean="0">
                          <a:effectLst/>
                        </a:rPr>
                        <a:t>, </a:t>
                      </a:r>
                      <a:r>
                        <a:rPr lang="en-US" sz="1600" dirty="0" err="1" smtClean="0">
                          <a:effectLst/>
                        </a:rPr>
                        <a:t>dd</a:t>
                      </a:r>
                      <a:r>
                        <a:rPr lang="en-US" sz="1600" dirty="0" smtClean="0">
                          <a:effectLst/>
                        </a:rPr>
                        <a:t> MMM </a:t>
                      </a:r>
                      <a:r>
                        <a:rPr lang="en-US" sz="1600" dirty="0" err="1" smtClean="0">
                          <a:effectLst/>
                        </a:rPr>
                        <a:t>yyyy</a:t>
                      </a:r>
                      <a:r>
                        <a:rPr lang="en-US" sz="1600" dirty="0" smtClean="0">
                          <a:effectLst/>
                        </a:rPr>
                        <a:t> HH':'mm':'</a:t>
                      </a:r>
                      <a:r>
                        <a:rPr lang="en-US" sz="1600" dirty="0" err="1" smtClean="0">
                          <a:effectLst/>
                        </a:rPr>
                        <a:t>ss</a:t>
                      </a:r>
                      <a:r>
                        <a:rPr lang="en-US" sz="1600" dirty="0" smtClean="0">
                          <a:effectLst/>
                        </a:rPr>
                        <a:t> 'GMT'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Yes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Mon, 24 Mar 2014 12:19:42 GMT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Sortable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yyyy</a:t>
                      </a:r>
                      <a:r>
                        <a:rPr lang="en-US" sz="1600" dirty="0" smtClean="0">
                          <a:effectLst/>
                        </a:rPr>
                        <a:t>'-'MM'-'dd'T'HH':'mm':'</a:t>
                      </a:r>
                      <a:r>
                        <a:rPr lang="en-US" sz="1600" dirty="0" err="1" smtClean="0">
                          <a:effectLst/>
                        </a:rPr>
                        <a:t>ss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Yes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2014-03-24T12:19:42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Universal</a:t>
                      </a:r>
                      <a:r>
                        <a:rPr lang="ru-RU" sz="1600" dirty="0" smtClean="0"/>
                        <a:t> </a:t>
                      </a:r>
                      <a:r>
                        <a:rPr lang="en-US" sz="1600" dirty="0" smtClean="0"/>
                        <a:t>Sortable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effectLst/>
                        </a:rPr>
                        <a:t>yyyy</a:t>
                      </a:r>
                      <a:r>
                        <a:rPr lang="en-US" sz="1600" dirty="0" smtClean="0">
                          <a:effectLst/>
                        </a:rPr>
                        <a:t>'-'MM'-'</a:t>
                      </a:r>
                      <a:r>
                        <a:rPr lang="en-US" sz="1600" dirty="0" err="1" smtClean="0">
                          <a:effectLst/>
                        </a:rPr>
                        <a:t>dd</a:t>
                      </a:r>
                      <a:r>
                        <a:rPr lang="en-US" sz="1600" dirty="0" smtClean="0">
                          <a:effectLst/>
                        </a:rPr>
                        <a:t> HH':'mm':'</a:t>
                      </a:r>
                      <a:r>
                        <a:rPr lang="en-US" sz="1600" dirty="0" err="1" smtClean="0">
                          <a:effectLst/>
                        </a:rPr>
                        <a:t>ss'Z</a:t>
                      </a:r>
                      <a:r>
                        <a:rPr lang="en-US" sz="1600" dirty="0" smtClean="0">
                          <a:effectLst/>
                        </a:rPr>
                        <a:t>'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Yes</a:t>
                      </a: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/>
                        <a:t>2014-03-24 12:19:42Z</a:t>
                      </a:r>
                      <a:endParaRPr lang="en-US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38200" y="3116864"/>
            <a:ext cx="377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Форматы, не зависящие от культуры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36460" y="6162591"/>
            <a:ext cx="100159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learn.microsoft.com/en-us/dotnet/standard/base-types/standard-date-and-time-format-strings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060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дат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TimeZoneInfo</a:t>
            </a:r>
            <a:endParaRPr lang="ru-RU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44095" y="1586523"/>
            <a:ext cx="4266445" cy="41019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Получение </a:t>
            </a:r>
            <a:r>
              <a:rPr lang="ru-RU" dirty="0" err="1" smtClean="0"/>
              <a:t>таймзоны</a:t>
            </a:r>
            <a:endParaRPr lang="en-US" dirty="0" smtClean="0"/>
          </a:p>
          <a:p>
            <a:pPr lvl="1"/>
            <a:r>
              <a:rPr lang="en-US" dirty="0" err="1" smtClean="0">
                <a:hlinkClick r:id="rId2"/>
              </a:rPr>
              <a:t>FindSystemTimeZoneById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>
                <a:hlinkClick r:id="rId3"/>
              </a:rPr>
              <a:t>GetSystemTimeZones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r>
              <a:rPr lang="ru-RU" dirty="0" smtClean="0"/>
              <a:t>Создание своей, или </a:t>
            </a:r>
            <a:r>
              <a:rPr lang="ru-RU" dirty="0" err="1" smtClean="0"/>
              <a:t>сераилизация</a:t>
            </a:r>
            <a:r>
              <a:rPr lang="en-US" dirty="0" smtClean="0"/>
              <a:t>/</a:t>
            </a:r>
            <a:r>
              <a:rPr lang="ru-RU" dirty="0" err="1"/>
              <a:t>десериализация</a:t>
            </a:r>
            <a:r>
              <a:rPr lang="ru-RU" dirty="0"/>
              <a:t> </a:t>
            </a:r>
            <a:r>
              <a:rPr lang="en-US" dirty="0" smtClean="0"/>
              <a:t>TZ</a:t>
            </a:r>
          </a:p>
          <a:p>
            <a:pPr lvl="1"/>
            <a:r>
              <a:rPr lang="en-US" dirty="0" err="1" smtClean="0">
                <a:hlinkClick r:id="rId4"/>
              </a:rPr>
              <a:t>CreateCustomTimeZone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>
                <a:hlinkClick r:id="rId5"/>
              </a:rPr>
              <a:t>FromSerializedString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>
                <a:hlinkClick r:id="rId6"/>
              </a:rPr>
              <a:t>ToSerializedString</a:t>
            </a:r>
            <a:r>
              <a:rPr lang="en-US" dirty="0" smtClean="0">
                <a:hlinkClick r:id="rId6"/>
              </a:rPr>
              <a:t>()</a:t>
            </a:r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5303519" y="1848916"/>
            <a:ext cx="6750409" cy="28931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timeZone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TimeZoneInfo</a:t>
            </a: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FindSystemTimeZoneById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"Pacific Standard Time"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winterTime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(2014, 01, 01, 11, 0, 0,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summerTime = </a:t>
            </a:r>
            <a:endParaRPr lang="nn-NO" sz="14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nn-NO" sz="1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n-NO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(2014, 07, 01, 11, 0, 0, </a:t>
            </a:r>
            <a:r>
              <a:rPr lang="nn-NO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DateTimeKind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.Utc);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TimeZoneInfo</a:t>
            </a: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ConvertTimeFromUtc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winterTime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timeZone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</a:t>
            </a:r>
            <a:r>
              <a:rPr lang="en-US" sz="1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TimeZoneInfo</a:t>
            </a:r>
            <a:endParaRPr lang="en-US" sz="1400" dirty="0" smtClean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ConvertTimeFromUtc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summerTime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timeZone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58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Логический тип</a:t>
            </a:r>
          </a:p>
          <a:p>
            <a:r>
              <a:rPr lang="ru-RU" dirty="0" smtClean="0"/>
              <a:t>Перечислимый тип</a:t>
            </a:r>
          </a:p>
          <a:p>
            <a:r>
              <a:rPr lang="ru-RU" dirty="0" smtClean="0"/>
              <a:t>Числа</a:t>
            </a:r>
          </a:p>
          <a:p>
            <a:r>
              <a:rPr lang="ru-RU" dirty="0" smtClean="0"/>
              <a:t>Дата и время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863874"/>
              </p:ext>
            </p:extLst>
          </p:nvPr>
        </p:nvGraphicFramePr>
        <p:xfrm>
          <a:off x="838200" y="1690688"/>
          <a:ext cx="105156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233">
                  <a:extLst>
                    <a:ext uri="{9D8B030D-6E8A-4147-A177-3AD203B41FA5}">
                      <a16:colId xmlns:a16="http://schemas.microsoft.com/office/drawing/2014/main" val="1769791965"/>
                    </a:ext>
                  </a:extLst>
                </a:gridCol>
                <a:gridCol w="2878232">
                  <a:extLst>
                    <a:ext uri="{9D8B030D-6E8A-4147-A177-3AD203B41FA5}">
                      <a16:colId xmlns:a16="http://schemas.microsoft.com/office/drawing/2014/main" val="2857543149"/>
                    </a:ext>
                  </a:extLst>
                </a:gridCol>
                <a:gridCol w="4877135">
                  <a:extLst>
                    <a:ext uri="{9D8B030D-6E8A-4147-A177-3AD203B41FA5}">
                      <a16:colId xmlns:a16="http://schemas.microsoft.com/office/drawing/2014/main" val="1983157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Результат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8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Add(</a:t>
                      </a:r>
                      <a:r>
                        <a:rPr lang="en-US" dirty="0" err="1" smtClean="0"/>
                        <a:t>TimeSpan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DateTimeOffset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</a:t>
                      </a:r>
                      <a:r>
                        <a:rPr lang="ru-RU" baseline="0" dirty="0" smtClean="0"/>
                        <a:t> произвольного положительного или отрицательного интервала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9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err="1" smtClean="0"/>
                        <a:t>AddYears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int</a:t>
                      </a:r>
                      <a:r>
                        <a:rPr lang="en-US" baseline="0" dirty="0" smtClean="0"/>
                        <a:t>), </a:t>
                      </a:r>
                      <a:endParaRPr lang="ru-RU" baseline="0" dirty="0" smtClean="0"/>
                    </a:p>
                    <a:p>
                      <a:r>
                        <a:rPr lang="en-US" dirty="0" err="1" smtClean="0"/>
                        <a:t>AddDays</a:t>
                      </a:r>
                      <a:r>
                        <a:rPr lang="en-US" dirty="0" smtClean="0"/>
                        <a:t>(double),</a:t>
                      </a:r>
                      <a:r>
                        <a:rPr lang="en-US" baseline="0" dirty="0" smtClean="0"/>
                        <a:t> </a:t>
                      </a:r>
                      <a:endParaRPr lang="ru-RU" baseline="0" dirty="0" smtClean="0"/>
                    </a:p>
                    <a:p>
                      <a:r>
                        <a:rPr lang="en-US" baseline="0" dirty="0" err="1" smtClean="0"/>
                        <a:t>AddHours</a:t>
                      </a:r>
                      <a:r>
                        <a:rPr lang="en-US" baseline="0" dirty="0" smtClean="0"/>
                        <a:t>(double)</a:t>
                      </a:r>
                      <a:r>
                        <a:rPr lang="ru-RU" baseline="0" dirty="0" smtClean="0"/>
                        <a:t>, 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DateTime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DateTimeOffset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Добавление интервала,</a:t>
                      </a:r>
                      <a:r>
                        <a:rPr lang="ru-RU" baseline="0" dirty="0" smtClean="0"/>
                        <a:t> но в терминах года, часа, …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Subtract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err="1" smtClean="0"/>
                        <a:t>DateTime</a:t>
                      </a:r>
                      <a:r>
                        <a:rPr lang="ru-RU" dirty="0" smtClean="0"/>
                        <a:t>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Subtract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err="1" smtClean="0"/>
                        <a:t>DateTimeOffset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TimeSpan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Разница между 2 датами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7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Subtract</a:t>
                      </a:r>
                      <a:r>
                        <a:rPr lang="ru-RU" dirty="0" smtClean="0"/>
                        <a:t>(</a:t>
                      </a:r>
                      <a:r>
                        <a:rPr lang="en-US" dirty="0" err="1" smtClean="0"/>
                        <a:t>TimeSpan</a:t>
                      </a:r>
                      <a:r>
                        <a:rPr lang="ru-RU" dirty="0" smtClean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DateTime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DateTimeOffset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aseline="0" dirty="0" smtClean="0"/>
                        <a:t>Вычитание произвольного положительного или отрицательного интервала (обратно </a:t>
                      </a:r>
                      <a:r>
                        <a:rPr lang="en-US" baseline="0" dirty="0" smtClean="0"/>
                        <a:t>Add)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741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ToLocalTime</a:t>
                      </a:r>
                      <a:r>
                        <a:rPr lang="en-US" dirty="0" smtClean="0"/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ToUniversalTime</a:t>
                      </a:r>
                      <a:r>
                        <a:rPr lang="en-US" dirty="0" smtClean="0"/>
                        <a:t>()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DateTime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DateTimeOffset</a:t>
                      </a:r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Переводит в </a:t>
                      </a:r>
                      <a:r>
                        <a:rPr lang="en-US" dirty="0" smtClean="0"/>
                        <a:t>UTC </a:t>
                      </a:r>
                      <a:r>
                        <a:rPr lang="ru-RU" dirty="0" smtClean="0"/>
                        <a:t>или локальное время с учетом текущей </a:t>
                      </a:r>
                      <a:r>
                        <a:rPr lang="en-US" dirty="0" err="1" smtClean="0"/>
                        <a:t>TimeZone</a:t>
                      </a:r>
                      <a:r>
                        <a:rPr lang="ru-RU" baseline="0" dirty="0" smtClean="0"/>
                        <a:t> и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baseline="0" dirty="0" smtClean="0"/>
                        <a:t>поля </a:t>
                      </a:r>
                      <a:r>
                        <a:rPr lang="en-US" b="1" baseline="0" dirty="0" smtClean="0"/>
                        <a:t>Kind</a:t>
                      </a:r>
                      <a:r>
                        <a:rPr lang="ru-RU" baseline="0" dirty="0" smtClean="0"/>
                        <a:t> у </a:t>
                      </a:r>
                      <a:r>
                        <a:rPr lang="en-US" baseline="0" dirty="0" err="1" smtClean="0"/>
                        <a:t>DateTime</a:t>
                      </a:r>
                      <a:endParaRPr lang="en-US" baseline="0" dirty="0" smtClean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dirty="0" smtClean="0"/>
                        <a:t>поля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="1" dirty="0" smtClean="0"/>
                        <a:t>Offset</a:t>
                      </a:r>
                      <a:r>
                        <a:rPr lang="ru-RU" dirty="0" smtClean="0"/>
                        <a:t> у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err="1" smtClean="0"/>
                        <a:t>DateTimeOffset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61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DateOnly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TimeOnly</a:t>
            </a:r>
            <a:endParaRPr lang="ru-RU" dirty="0"/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725020"/>
              </p:ext>
            </p:extLst>
          </p:nvPr>
        </p:nvGraphicFramePr>
        <p:xfrm>
          <a:off x="838200" y="2215239"/>
          <a:ext cx="105156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87007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55591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307466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14338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DateTme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DateTmeOffset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DateOnly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TimeOnly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04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Интервал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dirty="0" smtClean="0"/>
                        <a:t>1.1.0001 00:00:00</a:t>
                      </a:r>
                      <a:endParaRPr lang="ru-RU" dirty="0" smtClean="0"/>
                    </a:p>
                    <a:p>
                      <a:r>
                        <a:rPr lang="ru-RU" dirty="0" smtClean="0"/>
                        <a:t>до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31.12.</a:t>
                      </a:r>
                      <a:r>
                        <a:rPr lang="en-US" dirty="0" smtClean="0"/>
                        <a:t>9999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11:59:59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 01.01</a:t>
                      </a:r>
                      <a:r>
                        <a:rPr lang="en-US" dirty="0" smtClean="0"/>
                        <a:t>.0001</a:t>
                      </a:r>
                      <a:endParaRPr lang="ru-RU" baseline="0" dirty="0" smtClean="0"/>
                    </a:p>
                    <a:p>
                      <a:r>
                        <a:rPr lang="ru-RU" baseline="0" dirty="0" smtClean="0"/>
                        <a:t>до </a:t>
                      </a:r>
                      <a:r>
                        <a:rPr lang="en-US" baseline="0" dirty="0" smtClean="0"/>
                        <a:t>31.12.</a:t>
                      </a:r>
                      <a:r>
                        <a:rPr lang="en-US" dirty="0" smtClean="0"/>
                        <a:t>9999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 00:00:00.0000000  </a:t>
                      </a:r>
                    </a:p>
                    <a:p>
                      <a:r>
                        <a:rPr lang="ru-RU" dirty="0" smtClean="0"/>
                        <a:t>до 23:59:59.9999999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23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Операция </a:t>
                      </a:r>
                    </a:p>
                    <a:p>
                      <a:r>
                        <a:rPr lang="en-US" dirty="0" smtClean="0"/>
                        <a:t>Add(</a:t>
                      </a:r>
                      <a:r>
                        <a:rPr lang="en-US" dirty="0" err="1" smtClean="0"/>
                        <a:t>TimeSpan</a:t>
                      </a:r>
                      <a:r>
                        <a:rPr lang="en-US" dirty="0" smtClean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Работает «по модулю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суток»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53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Операции</a:t>
                      </a:r>
                      <a:r>
                        <a:rPr lang="ru-RU" baseline="0" dirty="0" smtClean="0"/>
                        <a:t> </a:t>
                      </a:r>
                      <a:endParaRPr lang="en-US" baseline="0" dirty="0" smtClean="0"/>
                    </a:p>
                    <a:p>
                      <a:r>
                        <a:rPr lang="en-US" baseline="0" dirty="0" err="1" smtClean="0"/>
                        <a:t>AddDays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AddHours</a:t>
                      </a:r>
                      <a:r>
                        <a:rPr lang="en-US" baseline="0" dirty="0" smtClean="0"/>
                        <a:t>, </a:t>
                      </a:r>
                      <a:r>
                        <a:rPr lang="ru-RU" baseline="0" dirty="0" smtClean="0"/>
                        <a:t>…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Доступны все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Только 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Days, Months, Years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Только</a:t>
                      </a:r>
                    </a:p>
                    <a:p>
                      <a:r>
                        <a:rPr lang="en-US" dirty="0" smtClean="0"/>
                        <a:t>Hours,</a:t>
                      </a:r>
                      <a:r>
                        <a:rPr lang="en-US" baseline="0" dirty="0" smtClean="0"/>
                        <a:t> Minutes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21356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81877" y="5395811"/>
            <a:ext cx="90061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learn.microsoft.com/en-us/dotnet/standard/datetime/how-to-use-dateonly-timeonly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42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.Now() </a:t>
            </a:r>
            <a:r>
              <a:rPr lang="ru-RU" dirty="0" smtClean="0"/>
              <a:t>и </a:t>
            </a:r>
            <a:r>
              <a:rPr lang="en-US" dirty="0" smtClean="0"/>
              <a:t>.</a:t>
            </a:r>
            <a:r>
              <a:rPr lang="en-US" dirty="0" err="1" smtClean="0"/>
              <a:t>UtcNow</a:t>
            </a:r>
            <a:r>
              <a:rPr lang="ru-RU" dirty="0" smtClean="0"/>
              <a:t>()</a:t>
            </a:r>
            <a:r>
              <a:rPr lang="en-US" dirty="0" smtClean="0"/>
              <a:t> </a:t>
            </a:r>
            <a:r>
              <a:rPr lang="ru-RU" dirty="0" smtClean="0"/>
              <a:t>и тестирование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821562" y="2961446"/>
            <a:ext cx="4794638" cy="2258170"/>
          </a:xfrm>
        </p:spPr>
        <p:txBody>
          <a:bodyPr>
            <a:normAutofit/>
          </a:bodyPr>
          <a:lstStyle/>
          <a:p>
            <a:r>
              <a:rPr lang="ru-RU" dirty="0" smtClean="0"/>
              <a:t>Решения</a:t>
            </a:r>
          </a:p>
          <a:p>
            <a:pPr lvl="1"/>
            <a:r>
              <a:rPr lang="ru-RU" dirty="0" smtClean="0"/>
              <a:t>передавать текущую дату явно</a:t>
            </a:r>
          </a:p>
          <a:p>
            <a:pPr lvl="1"/>
            <a:r>
              <a:rPr lang="ru-RU" dirty="0" smtClean="0"/>
              <a:t>получать текущую дату через специальный провайдер</a:t>
            </a:r>
            <a:endParaRPr lang="ru-RU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9418" y="1751359"/>
            <a:ext cx="5791970" cy="424731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SomeBusinessHelper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ReservationPeriod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GetIsTodayAWeekDay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.UtcNow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.DayOfWeek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.Saturday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.DayOfWeek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.Sunday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IsReserved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.UtcNow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product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.DateOfReservation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AddDays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ReservationPeriod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107810" y="1635883"/>
            <a:ext cx="2934687" cy="612648"/>
          </a:xfrm>
          <a:prstGeom prst="wedgeRoundRectCallout">
            <a:avLst>
              <a:gd name="adj1" fmla="val -115279"/>
              <a:gd name="adj2" fmla="val 22034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Результат вызова (и теста) зависит от дня вызова</a:t>
            </a:r>
            <a:endParaRPr lang="ru-RU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821562" y="6160174"/>
            <a:ext cx="4055822" cy="612648"/>
          </a:xfrm>
          <a:prstGeom prst="wedgeRoundRectCallout">
            <a:avLst>
              <a:gd name="adj1" fmla="val -97027"/>
              <a:gd name="adj2" fmla="val -30139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Нужно специально готовить тестовые данные с учетом текущей даты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84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System.TimeProvider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6322" y="2502921"/>
            <a:ext cx="5849678" cy="31085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SomeBusinessHelper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SomeBusinessHelper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.timeProvider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timeProvider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GetIsTodayAWeekDay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timeProvider.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GetUtcNow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.DayOfWeek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.Saturday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.DayOfWeek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DayOfWeek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.Sunday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72959" y="2363370"/>
            <a:ext cx="5054589" cy="73866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ProductiomTimeProvider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672959" y="3818417"/>
            <a:ext cx="5253361" cy="22467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TestingTimeProvider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TimeProvider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TestingTimeProvider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DateTimeOffset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GetUtcNow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6322" y="1611499"/>
            <a:ext cx="69045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learn.microsoft.com/en-us/dotnet/api/system.timeprovider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Поддерживают форматирование и </a:t>
            </a:r>
            <a:r>
              <a:rPr lang="ru-RU" dirty="0" err="1" smtClean="0"/>
              <a:t>парсинг</a:t>
            </a:r>
            <a:endParaRPr lang="ru-RU" dirty="0" smtClean="0"/>
          </a:p>
          <a:p>
            <a:pPr lvl="1"/>
            <a:r>
              <a:rPr lang="ru-RU" dirty="0" smtClean="0"/>
              <a:t>стандартные форматы</a:t>
            </a:r>
          </a:p>
          <a:p>
            <a:pPr lvl="1"/>
            <a:r>
              <a:rPr lang="ru-RU" dirty="0" err="1" smtClean="0"/>
              <a:t>кастомные</a:t>
            </a:r>
            <a:r>
              <a:rPr lang="ru-RU" dirty="0" smtClean="0"/>
              <a:t> форматы (не все)</a:t>
            </a:r>
          </a:p>
          <a:p>
            <a:pPr lvl="1"/>
            <a:endParaRPr lang="ru-RU" dirty="0"/>
          </a:p>
          <a:p>
            <a:r>
              <a:rPr lang="ru-RU" dirty="0"/>
              <a:t>Д</a:t>
            </a:r>
            <a:r>
              <a:rPr lang="ru-RU" dirty="0" smtClean="0"/>
              <a:t>ополнительные числовые типы: </a:t>
            </a:r>
          </a:p>
          <a:p>
            <a:pPr lvl="1"/>
            <a:r>
              <a:rPr lang="en-US" dirty="0" smtClean="0"/>
              <a:t>Half, Int128, </a:t>
            </a:r>
            <a:r>
              <a:rPr lang="en-US" dirty="0" err="1" smtClean="0"/>
              <a:t>BigInteger</a:t>
            </a:r>
            <a:r>
              <a:rPr lang="ru-RU" dirty="0" smtClean="0"/>
              <a:t>, </a:t>
            </a:r>
            <a:r>
              <a:rPr lang="en-US" dirty="0" smtClean="0"/>
              <a:t>Complex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Логический тип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и </a:t>
            </a:r>
            <a:r>
              <a:rPr lang="ru-RU" dirty="0" err="1" smtClean="0"/>
              <a:t>парсинг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851310"/>
            <a:ext cx="3512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Не зависит от культуры!!!</a:t>
            </a:r>
            <a:endParaRPr lang="ru-RU" sz="24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07142"/>
              </p:ext>
            </p:extLst>
          </p:nvPr>
        </p:nvGraphicFramePr>
        <p:xfrm>
          <a:off x="839930" y="2750596"/>
          <a:ext cx="10513870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620">
                  <a:extLst>
                    <a:ext uri="{9D8B030D-6E8A-4147-A177-3AD203B41FA5}">
                      <a16:colId xmlns:a16="http://schemas.microsoft.com/office/drawing/2014/main" val="2137192303"/>
                    </a:ext>
                  </a:extLst>
                </a:gridCol>
                <a:gridCol w="7057250">
                  <a:extLst>
                    <a:ext uri="{9D8B030D-6E8A-4147-A177-3AD203B41FA5}">
                      <a16:colId xmlns:a16="http://schemas.microsoft.com/office/drawing/2014/main" val="401629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9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Формирует строки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True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False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Parse() / </a:t>
                      </a:r>
                      <a:r>
                        <a:rPr lang="en-US" dirty="0" err="1" smtClean="0"/>
                        <a:t>TryParse</a:t>
                      </a:r>
                      <a:r>
                        <a:rPr lang="en-US" dirty="0" smtClean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Принимает</a:t>
                      </a:r>
                      <a:r>
                        <a:rPr lang="ru-RU" baseline="0" dirty="0" smtClean="0"/>
                        <a:t> любые варианты написания</a:t>
                      </a:r>
                      <a:r>
                        <a:rPr lang="en-US" baseline="0" dirty="0" smtClean="0"/>
                        <a:t> ‘true’ / ‘false’ </a:t>
                      </a:r>
                      <a:r>
                        <a:rPr lang="ru-RU" baseline="0" dirty="0" smtClean="0"/>
                        <a:t>(</a:t>
                      </a:r>
                      <a:r>
                        <a:rPr lang="en-US" baseline="0" dirty="0" err="1" smtClean="0"/>
                        <a:t>tRue</a:t>
                      </a:r>
                      <a:r>
                        <a:rPr lang="en-US" baseline="0" dirty="0" smtClean="0"/>
                        <a:t>, True, TRUE</a:t>
                      </a:r>
                      <a:r>
                        <a:rPr lang="ru-RU" baseline="0" dirty="0" smtClean="0"/>
                        <a:t>, … ) с любым количеством пробелов до и после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86911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691864" y="5735824"/>
            <a:ext cx="9002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learn.microsoft.com/en-us/dotnet/fundamentals/runtime-libraries/system-boolean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38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Перечисления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и </a:t>
            </a:r>
            <a:r>
              <a:rPr lang="ru-RU" dirty="0" err="1" smtClean="0"/>
              <a:t>парсинг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32497" y="6092364"/>
            <a:ext cx="8916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learn.microsoft.com/en-us/dotnet/standard/base-types/enumeration-format-strings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851310"/>
            <a:ext cx="3512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Не зависит от культуры!!!</a:t>
            </a:r>
            <a:endParaRPr lang="ru-RU" sz="24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017912"/>
              </p:ext>
            </p:extLst>
          </p:nvPr>
        </p:nvGraphicFramePr>
        <p:xfrm>
          <a:off x="673768" y="2427732"/>
          <a:ext cx="10924674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5849">
                  <a:extLst>
                    <a:ext uri="{9D8B030D-6E8A-4147-A177-3AD203B41FA5}">
                      <a16:colId xmlns:a16="http://schemas.microsoft.com/office/drawing/2014/main" val="2137192303"/>
                    </a:ext>
                  </a:extLst>
                </a:gridCol>
                <a:gridCol w="8888825">
                  <a:extLst>
                    <a:ext uri="{9D8B030D-6E8A-4147-A177-3AD203B41FA5}">
                      <a16:colId xmlns:a16="http://schemas.microsoft.com/office/drawing/2014/main" val="4016290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Примечание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9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ToString</a:t>
                      </a:r>
                      <a:r>
                        <a:rPr lang="en-US" dirty="0" smtClean="0"/>
                        <a:t>(format)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 /</a:t>
                      </a:r>
                      <a:r>
                        <a:rPr lang="en-US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общий формат: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можно, выводим как строку, 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помечены атрибутом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[Flags]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выводим как набор флагов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остальном – десятичное число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 / f</a:t>
                      </a:r>
                      <a:r>
                        <a:rPr lang="ru-RU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как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пытаемся всегда вывести набором флагов (даже без атрибута 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[Flags]</a:t>
                      </a:r>
                      <a:r>
                        <a:rPr lang="ru-RU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/ d</a:t>
                      </a:r>
                      <a:r>
                        <a:rPr lang="ru-RU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– как десятичное число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b="1" dirty="0" smtClean="0"/>
                        <a:t>X / x</a:t>
                      </a:r>
                      <a:r>
                        <a:rPr lang="ru-RU" b="0" dirty="0" smtClean="0"/>
                        <a:t> – как шестнадцатеричное число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Parse() / </a:t>
                      </a:r>
                      <a:r>
                        <a:rPr lang="en-US" dirty="0" err="1" smtClean="0"/>
                        <a:t>TryParse</a:t>
                      </a:r>
                      <a:r>
                        <a:rPr lang="en-US" dirty="0" smtClean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ru-RU" dirty="0" smtClean="0"/>
                        <a:t>Принимает как строковое,</a:t>
                      </a:r>
                      <a:r>
                        <a:rPr lang="ru-RU" baseline="0" dirty="0" smtClean="0"/>
                        <a:t> так и целочисленное представление</a:t>
                      </a:r>
                      <a:endParaRPr lang="ru-R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686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30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Форматирование </a:t>
            </a:r>
            <a:r>
              <a:rPr lang="en-US" dirty="0" err="1" smtClean="0"/>
              <a:t>enum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486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Числа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Примитивные и дополнительные числовые типы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9334"/>
              </p:ext>
            </p:extLst>
          </p:nvPr>
        </p:nvGraphicFramePr>
        <p:xfrm>
          <a:off x="838200" y="2213244"/>
          <a:ext cx="45849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300">
                  <a:extLst>
                    <a:ext uri="{9D8B030D-6E8A-4147-A177-3AD203B41FA5}">
                      <a16:colId xmlns:a16="http://schemas.microsoft.com/office/drawing/2014/main" val="108142773"/>
                    </a:ext>
                  </a:extLst>
                </a:gridCol>
                <a:gridCol w="1528300">
                  <a:extLst>
                    <a:ext uri="{9D8B030D-6E8A-4147-A177-3AD203B41FA5}">
                      <a16:colId xmlns:a16="http://schemas.microsoft.com/office/drawing/2014/main" val="3283231780"/>
                    </a:ext>
                  </a:extLst>
                </a:gridCol>
                <a:gridCol w="1528300">
                  <a:extLst>
                    <a:ext uri="{9D8B030D-6E8A-4147-A177-3AD203B41FA5}">
                      <a16:colId xmlns:a16="http://schemas.microsoft.com/office/drawing/2014/main" val="253491302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Signed 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Unsigned 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Floating-point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49942589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System.SByte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System.Byte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System.Single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229922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System.Int16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System.UInt16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System.Double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53915518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System.Int32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System.UInt32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93967294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System.Int64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System.UInt64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35396545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System.IntPtr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System.UIntPtr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160333647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172140"/>
              </p:ext>
            </p:extLst>
          </p:nvPr>
        </p:nvGraphicFramePr>
        <p:xfrm>
          <a:off x="838200" y="4924638"/>
          <a:ext cx="45849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300">
                  <a:extLst>
                    <a:ext uri="{9D8B030D-6E8A-4147-A177-3AD203B41FA5}">
                      <a16:colId xmlns:a16="http://schemas.microsoft.com/office/drawing/2014/main" val="108142773"/>
                    </a:ext>
                  </a:extLst>
                </a:gridCol>
                <a:gridCol w="1528300">
                  <a:extLst>
                    <a:ext uri="{9D8B030D-6E8A-4147-A177-3AD203B41FA5}">
                      <a16:colId xmlns:a16="http://schemas.microsoft.com/office/drawing/2014/main" val="3283231780"/>
                    </a:ext>
                  </a:extLst>
                </a:gridCol>
                <a:gridCol w="1528300">
                  <a:extLst>
                    <a:ext uri="{9D8B030D-6E8A-4147-A177-3AD203B41FA5}">
                      <a16:colId xmlns:a16="http://schemas.microsoft.com/office/drawing/2014/main" val="253491302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Signed 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  <a:latin typeface="+mn-lt"/>
                        </a:rPr>
                        <a:t>Unsigned integer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+mn-lt"/>
                        </a:rPr>
                        <a:t>Floating-point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49942589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System.Int128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System.UInt128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System.Half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29922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endParaRPr lang="ru-RU" sz="16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ru-RU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System.Decimal</a:t>
                      </a:r>
                      <a:endParaRPr lang="en-US" sz="16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9155180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838200" y="1843912"/>
            <a:ext cx="1581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Primitive types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38200" y="4555306"/>
            <a:ext cx="2030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Non primitive types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406874"/>
              </p:ext>
            </p:extLst>
          </p:nvPr>
        </p:nvGraphicFramePr>
        <p:xfrm>
          <a:off x="6388208" y="3032229"/>
          <a:ext cx="5467186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3593">
                  <a:extLst>
                    <a:ext uri="{9D8B030D-6E8A-4147-A177-3AD203B41FA5}">
                      <a16:colId xmlns:a16="http://schemas.microsoft.com/office/drawing/2014/main" val="108142773"/>
                    </a:ext>
                  </a:extLst>
                </a:gridCol>
                <a:gridCol w="2733593">
                  <a:extLst>
                    <a:ext uri="{9D8B030D-6E8A-4147-A177-3AD203B41FA5}">
                      <a16:colId xmlns:a16="http://schemas.microsoft.com/office/drawing/2014/main" val="3283231780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1" i="0" u="none" strike="noStrik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Тип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smtClean="0">
                          <a:effectLst/>
                          <a:latin typeface="+mn-lt"/>
                        </a:rPr>
                        <a:t>Описание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49942589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BigInteger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Неограниченное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целое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02299227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Complex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Комплексное (на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double)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53915518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Vector&lt;T&gt;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Вектор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произвольной размерности и типа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93967294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Vector2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Vector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Vector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Оптимизированные вектора размерности 2,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3, 4  на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single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35396545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Matrix3x2</a:t>
                      </a:r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Matrix4x4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Матрицы</a:t>
                      </a:r>
                      <a:r>
                        <a:rPr lang="ru-RU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преобразований для векторов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Vector2-Vector4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160333647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6388208" y="2662897"/>
            <a:ext cx="3992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Типы из пространства </a:t>
            </a:r>
            <a:r>
              <a:rPr lang="en-US" dirty="0" err="1" smtClean="0"/>
              <a:t>System.Numerics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96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791</TotalTime>
  <Words>1457</Words>
  <Application>Microsoft Office PowerPoint</Application>
  <PresentationFormat>Широкоэкранный</PresentationFormat>
  <Paragraphs>289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Wingdings</vt:lpstr>
      <vt:lpstr>Тема Office</vt:lpstr>
      <vt:lpstr>Элементарные типы</vt:lpstr>
      <vt:lpstr>Agenda</vt:lpstr>
      <vt:lpstr>Логический тип</vt:lpstr>
      <vt:lpstr>Форматирование и парсинг</vt:lpstr>
      <vt:lpstr>Перечисления</vt:lpstr>
      <vt:lpstr>Форматирование и парсинг</vt:lpstr>
      <vt:lpstr>Форматирование enum</vt:lpstr>
      <vt:lpstr>Числа</vt:lpstr>
      <vt:lpstr>Примитивные и дополнительные числовые типы</vt:lpstr>
      <vt:lpstr>Операции над числами </vt:lpstr>
      <vt:lpstr>Форматирование и парсинг</vt:lpstr>
      <vt:lpstr>Форматирование чисел</vt:lpstr>
      <vt:lpstr>Дата и время</vt:lpstr>
      <vt:lpstr>DateTime/DateTimeOffset/TimeSapan</vt:lpstr>
      <vt:lpstr>DateTime vs DateTimeOffset</vt:lpstr>
      <vt:lpstr>Получение даты и времени</vt:lpstr>
      <vt:lpstr>Парсинг и форматирование</vt:lpstr>
      <vt:lpstr>Форматирование дат</vt:lpstr>
      <vt:lpstr>TimeZoneInfo</vt:lpstr>
      <vt:lpstr>Операции</vt:lpstr>
      <vt:lpstr>DateOnly и TimeOnly</vt:lpstr>
      <vt:lpstr>.Now() и .UtcNow() и тестирование</vt:lpstr>
      <vt:lpstr>System.TimeProvider 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Элементарные типы</dc:title>
  <dc:creator>Михаил Романов</dc:creator>
  <cp:lastModifiedBy>Михаил Романов</cp:lastModifiedBy>
  <cp:revision>42</cp:revision>
  <dcterms:created xsi:type="dcterms:W3CDTF">2024-07-05T17:04:37Z</dcterms:created>
  <dcterms:modified xsi:type="dcterms:W3CDTF">2024-07-15T14:25:37Z</dcterms:modified>
</cp:coreProperties>
</file>