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30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61" r:id="rId4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Для чего ORM" id="{4C62F6CD-700A-4F63-B54E-3F57103040C4}">
          <p14:sldIdLst>
            <p14:sldId id="259"/>
            <p14:sldId id="260"/>
            <p14:sldId id="262"/>
            <p14:sldId id="263"/>
            <p14:sldId id="264"/>
          </p14:sldIdLst>
        </p14:section>
        <p14:section name="Маппинг (Mapping)" id="{8958BA09-C95F-4B8D-817F-DCAB4FA38021}">
          <p14:sldIdLst>
            <p14:sldId id="265"/>
            <p14:sldId id="266"/>
            <p14:sldId id="267"/>
          </p14:sldIdLst>
        </p14:section>
        <p14:section name="Table per Hierarchy (TPH)" id="{4F8EB3C7-00F1-4A45-8699-01B497706866}">
          <p14:sldIdLst>
            <p14:sldId id="268"/>
          </p14:sldIdLst>
        </p14:section>
        <p14:section name="Table per Type (TPT)" id="{72CAF2F4-A9FE-49AE-85F2-49EA2D07C56B}">
          <p14:sldIdLst>
            <p14:sldId id="269"/>
          </p14:sldIdLst>
        </p14:section>
        <p14:section name="Table per Concrete class (TPC)" id="{698ED11B-9272-44BB-B5FE-C73CB0DE5390}">
          <p14:sldIdLst>
            <p14:sldId id="270"/>
          </p14:sldIdLst>
        </p14:section>
        <p14:section name="Дополнительные варианты маппинга" id="{5DDF3110-AC91-46C2-99AF-5605E7A7C695}">
          <p14:sldIdLst>
            <p14:sldId id="271"/>
            <p14:sldId id="272"/>
          </p14:sldIdLst>
        </p14:section>
        <p14:section name="Ассоциации" id="{536101CF-F4E6-48C5-B496-5771C2A83473}">
          <p14:sldIdLst>
            <p14:sldId id="302"/>
            <p14:sldId id="273"/>
            <p14:sldId id="274"/>
            <p14:sldId id="275"/>
            <p14:sldId id="276"/>
          </p14:sldIdLst>
        </p14:section>
        <p14:section name="Описание маппинга" id="{715B5AF5-2967-4209-AD11-6F1C2947D537}">
          <p14:sldIdLst>
            <p14:sldId id="277"/>
            <p14:sldId id="278"/>
            <p14:sldId id="279"/>
            <p14:sldId id="280"/>
            <p14:sldId id="281"/>
            <p14:sldId id="283"/>
          </p14:sldIdLst>
        </p14:section>
        <p14:section name="Языки запросов" id="{503348C6-5463-4337-8039-1451C68C6ED3}">
          <p14:sldIdLst>
            <p14:sldId id="282"/>
            <p14:sldId id="284"/>
            <p14:sldId id="285"/>
            <p14:sldId id="286"/>
            <p14:sldId id="287"/>
          </p14:sldIdLst>
        </p14:section>
        <p14:section name="Получение связанных сущностей" id="{1BA78ADB-0633-416C-9A1B-18B1A37B6758}">
          <p14:sldIdLst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Обновление данных" id="{4186251F-D84A-4B1B-B2CB-E1A818C86F6A}">
          <p14:sldIdLst>
            <p14:sldId id="294"/>
            <p14:sldId id="295"/>
            <p14:sldId id="296"/>
            <p14:sldId id="297"/>
            <p14:sldId id="298"/>
          </p14:sldIdLst>
        </p14:section>
        <p14:section name="Отслеживание изменений" id="{81F6F8EE-11D2-4E19-941F-97D6E27D0E30}">
          <p14:sldIdLst>
            <p14:sldId id="299"/>
            <p14:sldId id="300"/>
            <p14:sldId id="301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image" Target="../media/image1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190EA0-9506-4559-8506-B078C289FC2F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BFE844-AAAC-448B-B28C-D0546ABC0112}">
      <dgm:prSet/>
      <dgm:spPr>
        <a:xfrm rot="10800000">
          <a:off x="33663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Механизм объектно-реляционного </a:t>
          </a:r>
          <a:r>
            <a:rPr lang="ru-RU" baseline="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маппинга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0CDAB7B7-EB8E-4FF5-9B27-B3032194F6F1}" type="parTrans" cxnId="{3E2C27FA-4CAD-4160-9F10-70182A4D71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8ACD7D7-2FC5-483C-A938-ADB1AB6160BF}" type="sibTrans" cxnId="{3E2C27FA-4CAD-4160-9F10-70182A4D71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A34838-EE63-4214-B31B-0D3B7EFEA583}">
      <dgm:prSet/>
      <dgm:spPr>
        <a:xfrm rot="10800000">
          <a:off x="300882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Прозрачная манипуляция графом объектов (связи между сущностями)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A148142F-5D35-4476-9ADD-9F9153C5ABCC}" type="parTrans" cxnId="{02D3F93A-FB34-499A-8D18-A6FB01B5B4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146D0BB-6791-4E57-B277-9C274FD194A9}" type="sibTrans" cxnId="{02D3F93A-FB34-499A-8D18-A6FB01B5B4F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B6CE4E5-97DE-4DC8-B223-C9A1C4F25887}">
      <dgm:prSet/>
      <dgm:spPr>
        <a:xfrm rot="10800000">
          <a:off x="568101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Абстрагирование от диалекта СУБД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295732F9-71FD-444A-89DA-885CADA91B66}" type="parTrans" cxnId="{8070E472-2AC4-4373-916F-0FCB788363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9F1711-2F9D-48B1-8FB5-D090377E074E}" type="sibTrans" cxnId="{8070E472-2AC4-4373-916F-0FCB788363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A60C7F4-DA96-458B-90A6-BD44248DBDEB}">
      <dgm:prSet/>
      <dgm:spPr>
        <a:xfrm rot="10800000">
          <a:off x="835320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Инфраструктура для запросов и другого общения с БД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16AF6F2C-FFD8-4E32-8DF8-9C4F98094F82}" type="parTrans" cxnId="{BFADA58D-A7E7-4F8F-AA46-071BE2EB748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BA5894D-D6FE-4EA0-A833-7D37CE2419D1}" type="sibTrans" cxnId="{BFADA58D-A7E7-4F8F-AA46-071BE2EB748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225A11-5A87-4DB7-B0B0-6CCD2CB76ED9}" type="pres">
      <dgm:prSet presAssocID="{8D190EA0-9506-4559-8506-B078C289FC2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2F7C26-3347-40EB-9128-0B687514AC46}" type="pres">
      <dgm:prSet presAssocID="{8D190EA0-9506-4559-8506-B078C289FC2F}" presName="bkgdShp" presStyleLbl="alignAccFollowNode1" presStyleIdx="0" presStyleCnt="1"/>
      <dgm:spPr>
        <a:xfrm>
          <a:off x="0" y="0"/>
          <a:ext cx="11119103" cy="2029968"/>
        </a:xfrm>
        <a:prstGeom prst="roundRect">
          <a:avLst>
            <a:gd name="adj" fmla="val 10000"/>
          </a:avLst>
        </a:prstGeom>
        <a:solidFill>
          <a:srgbClr val="CCCCCC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CCCCC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20C43E96-141D-484F-9A4D-17D75ECB5E5D}" type="pres">
      <dgm:prSet presAssocID="{8D190EA0-9506-4559-8506-B078C289FC2F}" presName="linComp" presStyleCnt="0"/>
      <dgm:spPr/>
    </dgm:pt>
    <dgm:pt modelId="{64857BA3-C407-4CB8-97CB-8939CA4292C0}" type="pres">
      <dgm:prSet presAssocID="{ACBFE844-AAAC-448B-B28C-D0546ABC0112}" presName="compNode" presStyleCnt="0"/>
      <dgm:spPr/>
    </dgm:pt>
    <dgm:pt modelId="{7802952A-42FE-408B-A8D9-BF3F48D6D541}" type="pres">
      <dgm:prSet presAssocID="{ACBFE844-AAAC-448B-B28C-D0546ABC011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042B38-A474-45AC-9FDB-206C0F85F604}" type="pres">
      <dgm:prSet presAssocID="{ACBFE844-AAAC-448B-B28C-D0546ABC0112}" presName="invisiNode" presStyleLbl="node1" presStyleIdx="0" presStyleCnt="4"/>
      <dgm:spPr/>
    </dgm:pt>
    <dgm:pt modelId="{2F741775-3A0D-4987-A0FC-56F3E940BFE4}" type="pres">
      <dgm:prSet presAssocID="{ACBFE844-AAAC-448B-B28C-D0546ABC0112}" presName="imagNode" presStyleLbl="fgImgPlace1" presStyleIdx="0" presStyleCnt="4" custScaleY="52915"/>
      <dgm:spPr>
        <a:xfrm>
          <a:off x="336635" y="621126"/>
          <a:ext cx="2429263" cy="78771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7CCE6800-7EC4-4658-A985-75345C3A08E9}" type="pres">
      <dgm:prSet presAssocID="{58ACD7D7-2FC5-483C-A938-ADB1AB6160B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E7DC3AF-E6B5-4678-BC5E-3A8091243751}" type="pres">
      <dgm:prSet presAssocID="{98A34838-EE63-4214-B31B-0D3B7EFEA583}" presName="compNode" presStyleCnt="0"/>
      <dgm:spPr/>
    </dgm:pt>
    <dgm:pt modelId="{854DE54B-650A-47C1-9C80-9578C28EF778}" type="pres">
      <dgm:prSet presAssocID="{98A34838-EE63-4214-B31B-0D3B7EFEA58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AC12A5-BB91-46D8-A82D-FC3BAE706FE4}" type="pres">
      <dgm:prSet presAssocID="{98A34838-EE63-4214-B31B-0D3B7EFEA583}" presName="invisiNode" presStyleLbl="node1" presStyleIdx="1" presStyleCnt="4"/>
      <dgm:spPr/>
    </dgm:pt>
    <dgm:pt modelId="{73E477EA-CD1F-4DD0-AFF8-8B7D414ECD9E}" type="pres">
      <dgm:prSet presAssocID="{98A34838-EE63-4214-B31B-0D3B7EFEA583}" presName="imagNode" presStyleLbl="fgImgPlace1" presStyleIdx="1" presStyleCnt="4"/>
      <dgm:spPr>
        <a:xfrm>
          <a:off x="3008825" y="270662"/>
          <a:ext cx="2429263" cy="14886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2D94545D-EE76-4218-8019-EC32FBD4C4DA}" type="pres">
      <dgm:prSet presAssocID="{9146D0BB-6791-4E57-B277-9C274FD194A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42AB8F0-83AD-4EBA-8A55-57F07DCE967D}" type="pres">
      <dgm:prSet presAssocID="{AB6CE4E5-97DE-4DC8-B223-C9A1C4F25887}" presName="compNode" presStyleCnt="0"/>
      <dgm:spPr/>
    </dgm:pt>
    <dgm:pt modelId="{05AB10C4-5E7A-4A09-9E04-0C55DB70E7E2}" type="pres">
      <dgm:prSet presAssocID="{AB6CE4E5-97DE-4DC8-B223-C9A1C4F25887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18EA8-A2B7-4569-B3D0-D768B93CD5CE}" type="pres">
      <dgm:prSet presAssocID="{AB6CE4E5-97DE-4DC8-B223-C9A1C4F25887}" presName="invisiNode" presStyleLbl="node1" presStyleIdx="2" presStyleCnt="4"/>
      <dgm:spPr/>
    </dgm:pt>
    <dgm:pt modelId="{261DA0F1-A688-4753-B537-B5AA9365E7BF}" type="pres">
      <dgm:prSet presAssocID="{AB6CE4E5-97DE-4DC8-B223-C9A1C4F25887}" presName="imagNode" presStyleLbl="fgImgPlace1" presStyleIdx="2" presStyleCnt="4"/>
      <dgm:spPr>
        <a:xfrm>
          <a:off x="5681015" y="270662"/>
          <a:ext cx="2429263" cy="14886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D0F3E078-3AA8-447B-B801-B33EB1E6805E}" type="pres">
      <dgm:prSet presAssocID="{BD9F1711-2F9D-48B1-8FB5-D090377E074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63005FF5-71E1-4F36-B697-E5DA5B4D561A}" type="pres">
      <dgm:prSet presAssocID="{EA60C7F4-DA96-458B-90A6-BD44248DBDEB}" presName="compNode" presStyleCnt="0"/>
      <dgm:spPr/>
    </dgm:pt>
    <dgm:pt modelId="{F8C7CB78-DE29-4447-AEE5-0E8C3B100824}" type="pres">
      <dgm:prSet presAssocID="{EA60C7F4-DA96-458B-90A6-BD44248DBDE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DDC6E-BEB6-48F8-80E5-960CF339EE06}" type="pres">
      <dgm:prSet presAssocID="{EA60C7F4-DA96-458B-90A6-BD44248DBDEB}" presName="invisiNode" presStyleLbl="node1" presStyleIdx="3" presStyleCnt="4"/>
      <dgm:spPr/>
    </dgm:pt>
    <dgm:pt modelId="{EFDF4E2B-741C-435C-949E-9254EE55653B}" type="pres">
      <dgm:prSet presAssocID="{EA60C7F4-DA96-458B-90A6-BD44248DBDEB}" presName="imagNode" presStyleLbl="fgImgPlace1" presStyleIdx="3" presStyleCnt="4"/>
      <dgm:spPr>
        <a:xfrm>
          <a:off x="8353205" y="270662"/>
          <a:ext cx="2429263" cy="14886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</dgm:ptLst>
  <dgm:cxnLst>
    <dgm:cxn modelId="{02D3F93A-FB34-499A-8D18-A6FB01B5B4F7}" srcId="{8D190EA0-9506-4559-8506-B078C289FC2F}" destId="{98A34838-EE63-4214-B31B-0D3B7EFEA583}" srcOrd="1" destOrd="0" parTransId="{A148142F-5D35-4476-9ADD-9F9153C5ABCC}" sibTransId="{9146D0BB-6791-4E57-B277-9C274FD194A9}"/>
    <dgm:cxn modelId="{BFADA58D-A7E7-4F8F-AA46-071BE2EB748C}" srcId="{8D190EA0-9506-4559-8506-B078C289FC2F}" destId="{EA60C7F4-DA96-458B-90A6-BD44248DBDEB}" srcOrd="3" destOrd="0" parTransId="{16AF6F2C-FFD8-4E32-8DF8-9C4F98094F82}" sibTransId="{3BA5894D-D6FE-4EA0-A833-7D37CE2419D1}"/>
    <dgm:cxn modelId="{60B541B5-B1C5-44A6-8E25-2C0D5764D913}" type="presOf" srcId="{58ACD7D7-2FC5-483C-A938-ADB1AB6160BF}" destId="{7CCE6800-7EC4-4658-A985-75345C3A08E9}" srcOrd="0" destOrd="0" presId="urn:microsoft.com/office/officeart/2005/8/layout/pList2"/>
    <dgm:cxn modelId="{FA94C3D8-CD44-4133-B94F-9A85ED0AE377}" type="presOf" srcId="{9146D0BB-6791-4E57-B277-9C274FD194A9}" destId="{2D94545D-EE76-4218-8019-EC32FBD4C4DA}" srcOrd="0" destOrd="0" presId="urn:microsoft.com/office/officeart/2005/8/layout/pList2"/>
    <dgm:cxn modelId="{89AB6212-8E6B-482D-ABA7-6BD5F3FDB7A5}" type="presOf" srcId="{AB6CE4E5-97DE-4DC8-B223-C9A1C4F25887}" destId="{05AB10C4-5E7A-4A09-9E04-0C55DB70E7E2}" srcOrd="0" destOrd="0" presId="urn:microsoft.com/office/officeart/2005/8/layout/pList2"/>
    <dgm:cxn modelId="{DE10A09B-CCBA-4C32-A2C1-60E6797F38D7}" type="presOf" srcId="{BD9F1711-2F9D-48B1-8FB5-D090377E074E}" destId="{D0F3E078-3AA8-447B-B801-B33EB1E6805E}" srcOrd="0" destOrd="0" presId="urn:microsoft.com/office/officeart/2005/8/layout/pList2"/>
    <dgm:cxn modelId="{8E3EF466-3FA7-4D06-ABAE-07FC824EC19A}" type="presOf" srcId="{EA60C7F4-DA96-458B-90A6-BD44248DBDEB}" destId="{F8C7CB78-DE29-4447-AEE5-0E8C3B100824}" srcOrd="0" destOrd="0" presId="urn:microsoft.com/office/officeart/2005/8/layout/pList2"/>
    <dgm:cxn modelId="{D5D5433C-1625-46D0-832D-7FF7C3DD556D}" type="presOf" srcId="{98A34838-EE63-4214-B31B-0D3B7EFEA583}" destId="{854DE54B-650A-47C1-9C80-9578C28EF778}" srcOrd="0" destOrd="0" presId="urn:microsoft.com/office/officeart/2005/8/layout/pList2"/>
    <dgm:cxn modelId="{3E2C27FA-4CAD-4160-9F10-70182A4D714A}" srcId="{8D190EA0-9506-4559-8506-B078C289FC2F}" destId="{ACBFE844-AAAC-448B-B28C-D0546ABC0112}" srcOrd="0" destOrd="0" parTransId="{0CDAB7B7-EB8E-4FF5-9B27-B3032194F6F1}" sibTransId="{58ACD7D7-2FC5-483C-A938-ADB1AB6160BF}"/>
    <dgm:cxn modelId="{229B6561-C16B-44DD-B68C-F280347A5A70}" type="presOf" srcId="{ACBFE844-AAAC-448B-B28C-D0546ABC0112}" destId="{7802952A-42FE-408B-A8D9-BF3F48D6D541}" srcOrd="0" destOrd="0" presId="urn:microsoft.com/office/officeart/2005/8/layout/pList2"/>
    <dgm:cxn modelId="{8070E472-2AC4-4373-916F-0FCB78836329}" srcId="{8D190EA0-9506-4559-8506-B078C289FC2F}" destId="{AB6CE4E5-97DE-4DC8-B223-C9A1C4F25887}" srcOrd="2" destOrd="0" parTransId="{295732F9-71FD-444A-89DA-885CADA91B66}" sibTransId="{BD9F1711-2F9D-48B1-8FB5-D090377E074E}"/>
    <dgm:cxn modelId="{10B4EF07-29A9-4794-9D93-41697C4C677B}" type="presOf" srcId="{8D190EA0-9506-4559-8506-B078C289FC2F}" destId="{9D225A11-5A87-4DB7-B0B0-6CCD2CB76ED9}" srcOrd="0" destOrd="0" presId="urn:microsoft.com/office/officeart/2005/8/layout/pList2"/>
    <dgm:cxn modelId="{613E3C6B-80EB-4EFF-A78C-1E62FE326FA7}" type="presParOf" srcId="{9D225A11-5A87-4DB7-B0B0-6CCD2CB76ED9}" destId="{132F7C26-3347-40EB-9128-0B687514AC46}" srcOrd="0" destOrd="0" presId="urn:microsoft.com/office/officeart/2005/8/layout/pList2"/>
    <dgm:cxn modelId="{197A3977-2577-4280-ADF6-2FF449F1230E}" type="presParOf" srcId="{9D225A11-5A87-4DB7-B0B0-6CCD2CB76ED9}" destId="{20C43E96-141D-484F-9A4D-17D75ECB5E5D}" srcOrd="1" destOrd="0" presId="urn:microsoft.com/office/officeart/2005/8/layout/pList2"/>
    <dgm:cxn modelId="{DA8C881B-149D-4497-8A94-7ED0B82E59DC}" type="presParOf" srcId="{20C43E96-141D-484F-9A4D-17D75ECB5E5D}" destId="{64857BA3-C407-4CB8-97CB-8939CA4292C0}" srcOrd="0" destOrd="0" presId="urn:microsoft.com/office/officeart/2005/8/layout/pList2"/>
    <dgm:cxn modelId="{018C1529-F166-47F3-B78E-4DAC9BBC0CA9}" type="presParOf" srcId="{64857BA3-C407-4CB8-97CB-8939CA4292C0}" destId="{7802952A-42FE-408B-A8D9-BF3F48D6D541}" srcOrd="0" destOrd="0" presId="urn:microsoft.com/office/officeart/2005/8/layout/pList2"/>
    <dgm:cxn modelId="{98FB71FC-AF76-4CD5-BCEB-FC7FB8DCB52F}" type="presParOf" srcId="{64857BA3-C407-4CB8-97CB-8939CA4292C0}" destId="{2C042B38-A474-45AC-9FDB-206C0F85F604}" srcOrd="1" destOrd="0" presId="urn:microsoft.com/office/officeart/2005/8/layout/pList2"/>
    <dgm:cxn modelId="{78F66702-B4BA-4CF8-82EB-C8F5961CC133}" type="presParOf" srcId="{64857BA3-C407-4CB8-97CB-8939CA4292C0}" destId="{2F741775-3A0D-4987-A0FC-56F3E940BFE4}" srcOrd="2" destOrd="0" presId="urn:microsoft.com/office/officeart/2005/8/layout/pList2"/>
    <dgm:cxn modelId="{D86E4295-9C12-4893-8D99-8770B8386893}" type="presParOf" srcId="{20C43E96-141D-484F-9A4D-17D75ECB5E5D}" destId="{7CCE6800-7EC4-4658-A985-75345C3A08E9}" srcOrd="1" destOrd="0" presId="urn:microsoft.com/office/officeart/2005/8/layout/pList2"/>
    <dgm:cxn modelId="{39913FDE-5225-4D77-B13A-F01B7CEE2E04}" type="presParOf" srcId="{20C43E96-141D-484F-9A4D-17D75ECB5E5D}" destId="{2E7DC3AF-E6B5-4678-BC5E-3A8091243751}" srcOrd="2" destOrd="0" presId="urn:microsoft.com/office/officeart/2005/8/layout/pList2"/>
    <dgm:cxn modelId="{A696CA99-4D30-41AE-993A-D3BDB429587F}" type="presParOf" srcId="{2E7DC3AF-E6B5-4678-BC5E-3A8091243751}" destId="{854DE54B-650A-47C1-9C80-9578C28EF778}" srcOrd="0" destOrd="0" presId="urn:microsoft.com/office/officeart/2005/8/layout/pList2"/>
    <dgm:cxn modelId="{062F3626-D817-4CDA-AB4B-DD77A250569F}" type="presParOf" srcId="{2E7DC3AF-E6B5-4678-BC5E-3A8091243751}" destId="{FFAC12A5-BB91-46D8-A82D-FC3BAE706FE4}" srcOrd="1" destOrd="0" presId="urn:microsoft.com/office/officeart/2005/8/layout/pList2"/>
    <dgm:cxn modelId="{93078253-4B9C-4EBD-AB60-2F70AA446F13}" type="presParOf" srcId="{2E7DC3AF-E6B5-4678-BC5E-3A8091243751}" destId="{73E477EA-CD1F-4DD0-AFF8-8B7D414ECD9E}" srcOrd="2" destOrd="0" presId="urn:microsoft.com/office/officeart/2005/8/layout/pList2"/>
    <dgm:cxn modelId="{2377F434-EB6D-4116-9A53-72BD74FC86BB}" type="presParOf" srcId="{20C43E96-141D-484F-9A4D-17D75ECB5E5D}" destId="{2D94545D-EE76-4218-8019-EC32FBD4C4DA}" srcOrd="3" destOrd="0" presId="urn:microsoft.com/office/officeart/2005/8/layout/pList2"/>
    <dgm:cxn modelId="{A3367AE6-C99F-4290-B927-BDE6F64C2268}" type="presParOf" srcId="{20C43E96-141D-484F-9A4D-17D75ECB5E5D}" destId="{B42AB8F0-83AD-4EBA-8A55-57F07DCE967D}" srcOrd="4" destOrd="0" presId="urn:microsoft.com/office/officeart/2005/8/layout/pList2"/>
    <dgm:cxn modelId="{51183721-78D8-4927-80FE-FC9FE42F215C}" type="presParOf" srcId="{B42AB8F0-83AD-4EBA-8A55-57F07DCE967D}" destId="{05AB10C4-5E7A-4A09-9E04-0C55DB70E7E2}" srcOrd="0" destOrd="0" presId="urn:microsoft.com/office/officeart/2005/8/layout/pList2"/>
    <dgm:cxn modelId="{1BDEF0AE-38A2-469E-9230-CE9E67F5351A}" type="presParOf" srcId="{B42AB8F0-83AD-4EBA-8A55-57F07DCE967D}" destId="{52E18EA8-A2B7-4569-B3D0-D768B93CD5CE}" srcOrd="1" destOrd="0" presId="urn:microsoft.com/office/officeart/2005/8/layout/pList2"/>
    <dgm:cxn modelId="{2C6D99E0-84AC-4D85-B59C-AC697E9C124D}" type="presParOf" srcId="{B42AB8F0-83AD-4EBA-8A55-57F07DCE967D}" destId="{261DA0F1-A688-4753-B537-B5AA9365E7BF}" srcOrd="2" destOrd="0" presId="urn:microsoft.com/office/officeart/2005/8/layout/pList2"/>
    <dgm:cxn modelId="{10D4C694-BB40-4412-B92E-FF23FBEC8198}" type="presParOf" srcId="{20C43E96-141D-484F-9A4D-17D75ECB5E5D}" destId="{D0F3E078-3AA8-447B-B801-B33EB1E6805E}" srcOrd="5" destOrd="0" presId="urn:microsoft.com/office/officeart/2005/8/layout/pList2"/>
    <dgm:cxn modelId="{973BC870-B64F-40F2-8DD3-7551F2473684}" type="presParOf" srcId="{20C43E96-141D-484F-9A4D-17D75ECB5E5D}" destId="{63005FF5-71E1-4F36-B697-E5DA5B4D561A}" srcOrd="6" destOrd="0" presId="urn:microsoft.com/office/officeart/2005/8/layout/pList2"/>
    <dgm:cxn modelId="{E718190A-C387-48E1-8C89-304299D9DCCA}" type="presParOf" srcId="{63005FF5-71E1-4F36-B697-E5DA5B4D561A}" destId="{F8C7CB78-DE29-4447-AEE5-0E8C3B100824}" srcOrd="0" destOrd="0" presId="urn:microsoft.com/office/officeart/2005/8/layout/pList2"/>
    <dgm:cxn modelId="{F3942F8F-2464-4DDE-9FB4-DE79AF124AF7}" type="presParOf" srcId="{63005FF5-71E1-4F36-B697-E5DA5B4D561A}" destId="{598DDC6E-BEB6-48F8-80E5-960CF339EE06}" srcOrd="1" destOrd="0" presId="urn:microsoft.com/office/officeart/2005/8/layout/pList2"/>
    <dgm:cxn modelId="{BFAFDC25-B9B5-496F-9849-CEFAB2939F71}" type="presParOf" srcId="{63005FF5-71E1-4F36-B697-E5DA5B4D561A}" destId="{EFDF4E2B-741C-435C-949E-9254EE55653B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D096E9-A96F-4799-BE95-9BC24CD2BE5A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747CD-C731-485E-94C4-4E3A83791B38}">
      <dgm:prSet/>
      <dgm:spPr>
        <a:xfrm>
          <a:off x="0" y="0"/>
          <a:ext cx="11119103" cy="1409700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Типы </a:t>
          </a:r>
          <a:r>
            <a:rPr lang="en-US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/ </a:t>
          </a:r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Иерархия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DA5C050B-505D-4D17-8627-19539248DF7E}" type="parTrans" cxnId="{DF50D1CB-38B0-402D-9750-AF0CE63602F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C53503-0B09-435A-9277-3F164FDFD9C7}" type="sibTrans" cxnId="{DF50D1CB-38B0-402D-9750-AF0CE63602F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99D2D59-C03E-482B-A501-3FFAB776AB72}">
      <dgm:prSet/>
      <dgm:spPr>
        <a:xfrm>
          <a:off x="0" y="1550669"/>
          <a:ext cx="11119103" cy="1409700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Связи между сущностями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AD71019A-167D-4E34-A355-4F6B5AC0B0F4}" type="parTrans" cxnId="{68A5BC80-41A5-4569-A895-87146C32DA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B5A1DC-BAF7-4C2A-A5D7-310A188E87A2}" type="sibTrans" cxnId="{68A5BC80-41A5-4569-A895-87146C32DA5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885E9CF-818B-4123-9C5C-23FDB91546A3}">
      <dgm:prSet/>
      <dgm:spPr>
        <a:xfrm>
          <a:off x="0" y="3101339"/>
          <a:ext cx="11119103" cy="1409700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Простые и комплексные типы (свойства)</a:t>
          </a:r>
          <a:endParaRPr lang="en-US" dirty="0">
            <a:solidFill>
              <a:srgbClr val="464547"/>
            </a:solidFill>
            <a:latin typeface="Trebuchet MS"/>
            <a:ea typeface="+mn-ea"/>
            <a:cs typeface="+mn-cs"/>
          </a:endParaRPr>
        </a:p>
      </dgm:t>
    </dgm:pt>
    <dgm:pt modelId="{C0770BAA-4335-4DD5-B640-EC1414706F67}" type="parTrans" cxnId="{B7239453-3BC4-4E12-B4EA-E89597D49B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2081C05-4B0D-4B59-92A7-5FE0FD3AB613}" type="sibTrans" cxnId="{B7239453-3BC4-4E12-B4EA-E89597D49B8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4C54A0-6FA2-4528-B8DA-5211BB8E34FD}" type="pres">
      <dgm:prSet presAssocID="{3ED096E9-A96F-4799-BE95-9BC24CD2BE5A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0B4F14-24F1-466B-A984-9FFE2071C63F}" type="pres">
      <dgm:prSet presAssocID="{DF5747CD-C731-485E-94C4-4E3A83791B38}" presName="comp" presStyleCnt="0"/>
      <dgm:spPr/>
    </dgm:pt>
    <dgm:pt modelId="{6CCC31EB-C0F8-4C42-BC8D-F059A89057D2}" type="pres">
      <dgm:prSet presAssocID="{DF5747CD-C731-485E-94C4-4E3A83791B38}" presName="box" presStyleLbl="node1" presStyleIdx="0" presStyleCnt="3"/>
      <dgm:spPr/>
      <dgm:t>
        <a:bodyPr/>
        <a:lstStyle/>
        <a:p>
          <a:endParaRPr lang="en-US"/>
        </a:p>
      </dgm:t>
    </dgm:pt>
    <dgm:pt modelId="{5B2B9E15-FCC5-4DCA-A9E0-A6ED791DC1CC}" type="pres">
      <dgm:prSet presAssocID="{DF5747CD-C731-485E-94C4-4E3A83791B38}" presName="img" presStyleLbl="fgImgPlace1" presStyleIdx="0" presStyleCnt="3"/>
      <dgm:spPr>
        <a:xfrm>
          <a:off x="140969" y="140970"/>
          <a:ext cx="2223820" cy="1127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5CFB4EA8-012A-4C7C-815C-185F2AC5EA48}" type="pres">
      <dgm:prSet presAssocID="{DF5747CD-C731-485E-94C4-4E3A83791B38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EE5F8-D996-4725-8677-64EB5CD81BD0}" type="pres">
      <dgm:prSet presAssocID="{46C53503-0B09-435A-9277-3F164FDFD9C7}" presName="spacer" presStyleCnt="0"/>
      <dgm:spPr/>
    </dgm:pt>
    <dgm:pt modelId="{13FBF915-7A95-4122-9AF2-D089054B411F}" type="pres">
      <dgm:prSet presAssocID="{B99D2D59-C03E-482B-A501-3FFAB776AB72}" presName="comp" presStyleCnt="0"/>
      <dgm:spPr/>
    </dgm:pt>
    <dgm:pt modelId="{CFF94E08-42A0-4EB2-B4B8-38FF08CEC637}" type="pres">
      <dgm:prSet presAssocID="{B99D2D59-C03E-482B-A501-3FFAB776AB72}" presName="box" presStyleLbl="node1" presStyleIdx="1" presStyleCnt="3"/>
      <dgm:spPr/>
      <dgm:t>
        <a:bodyPr/>
        <a:lstStyle/>
        <a:p>
          <a:endParaRPr lang="en-US"/>
        </a:p>
      </dgm:t>
    </dgm:pt>
    <dgm:pt modelId="{3A805CF2-7D9B-436D-82BA-8FE9C0E6EF8A}" type="pres">
      <dgm:prSet presAssocID="{B99D2D59-C03E-482B-A501-3FFAB776AB72}" presName="img" presStyleLbl="fgImgPlace1" presStyleIdx="1" presStyleCnt="3"/>
      <dgm:spPr>
        <a:xfrm>
          <a:off x="140969" y="1691640"/>
          <a:ext cx="2223820" cy="1127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63BFC6DE-7447-40A5-BC6A-B6CC56CF1FDA}" type="pres">
      <dgm:prSet presAssocID="{B99D2D59-C03E-482B-A501-3FFAB776AB72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82FC61-16FD-4CCE-95D8-4A21DA4B106C}" type="pres">
      <dgm:prSet presAssocID="{E8B5A1DC-BAF7-4C2A-A5D7-310A188E87A2}" presName="spacer" presStyleCnt="0"/>
      <dgm:spPr/>
    </dgm:pt>
    <dgm:pt modelId="{0D7A9A6C-8DDE-41F3-96F7-826C6EEDF872}" type="pres">
      <dgm:prSet presAssocID="{C885E9CF-818B-4123-9C5C-23FDB91546A3}" presName="comp" presStyleCnt="0"/>
      <dgm:spPr/>
    </dgm:pt>
    <dgm:pt modelId="{D4595F9F-08CB-4A4B-9093-C519DCD6B77D}" type="pres">
      <dgm:prSet presAssocID="{C885E9CF-818B-4123-9C5C-23FDB91546A3}" presName="box" presStyleLbl="node1" presStyleIdx="2" presStyleCnt="3"/>
      <dgm:spPr/>
      <dgm:t>
        <a:bodyPr/>
        <a:lstStyle/>
        <a:p>
          <a:endParaRPr lang="en-US"/>
        </a:p>
      </dgm:t>
    </dgm:pt>
    <dgm:pt modelId="{CBF37BF4-2BA0-42C2-88F0-82F89AF2B22E}" type="pres">
      <dgm:prSet presAssocID="{C885E9CF-818B-4123-9C5C-23FDB91546A3}" presName="img" presStyleLbl="fgImgPlace1" presStyleIdx="2" presStyleCnt="3"/>
      <dgm:spPr>
        <a:xfrm>
          <a:off x="140969" y="3242310"/>
          <a:ext cx="2223820" cy="1127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FCDA4AFB-498B-402B-95D7-0FD16628FA47}" type="pres">
      <dgm:prSet presAssocID="{C885E9CF-818B-4123-9C5C-23FDB91546A3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C9B082-85AC-4FD8-B3EA-BE2F391FCC37}" type="presOf" srcId="{B99D2D59-C03E-482B-A501-3FFAB776AB72}" destId="{63BFC6DE-7447-40A5-BC6A-B6CC56CF1FDA}" srcOrd="1" destOrd="0" presId="urn:microsoft.com/office/officeart/2005/8/layout/vList4"/>
    <dgm:cxn modelId="{68A5BC80-41A5-4569-A895-87146C32DA5E}" srcId="{3ED096E9-A96F-4799-BE95-9BC24CD2BE5A}" destId="{B99D2D59-C03E-482B-A501-3FFAB776AB72}" srcOrd="1" destOrd="0" parTransId="{AD71019A-167D-4E34-A355-4F6B5AC0B0F4}" sibTransId="{E8B5A1DC-BAF7-4C2A-A5D7-310A188E87A2}"/>
    <dgm:cxn modelId="{B7239453-3BC4-4E12-B4EA-E89597D49B8A}" srcId="{3ED096E9-A96F-4799-BE95-9BC24CD2BE5A}" destId="{C885E9CF-818B-4123-9C5C-23FDB91546A3}" srcOrd="2" destOrd="0" parTransId="{C0770BAA-4335-4DD5-B640-EC1414706F67}" sibTransId="{92081C05-4B0D-4B59-92A7-5FE0FD3AB613}"/>
    <dgm:cxn modelId="{A3ACD2BC-3262-4085-8F9E-5DFEDAB78357}" type="presOf" srcId="{3ED096E9-A96F-4799-BE95-9BC24CD2BE5A}" destId="{394C54A0-6FA2-4528-B8DA-5211BB8E34FD}" srcOrd="0" destOrd="0" presId="urn:microsoft.com/office/officeart/2005/8/layout/vList4"/>
    <dgm:cxn modelId="{89035F2B-4B96-45A9-BB50-0AE4A7E117CB}" type="presOf" srcId="{C885E9CF-818B-4123-9C5C-23FDB91546A3}" destId="{FCDA4AFB-498B-402B-95D7-0FD16628FA47}" srcOrd="1" destOrd="0" presId="urn:microsoft.com/office/officeart/2005/8/layout/vList4"/>
    <dgm:cxn modelId="{B3A559C5-754A-4039-91B3-BC792AC5067E}" type="presOf" srcId="{C885E9CF-818B-4123-9C5C-23FDB91546A3}" destId="{D4595F9F-08CB-4A4B-9093-C519DCD6B77D}" srcOrd="0" destOrd="0" presId="urn:microsoft.com/office/officeart/2005/8/layout/vList4"/>
    <dgm:cxn modelId="{83FA1E2D-C26F-419A-BEEC-C2E43A2BA66F}" type="presOf" srcId="{B99D2D59-C03E-482B-A501-3FFAB776AB72}" destId="{CFF94E08-42A0-4EB2-B4B8-38FF08CEC637}" srcOrd="0" destOrd="0" presId="urn:microsoft.com/office/officeart/2005/8/layout/vList4"/>
    <dgm:cxn modelId="{8D860B50-DF33-41D9-AAA0-050ED45779DB}" type="presOf" srcId="{DF5747CD-C731-485E-94C4-4E3A83791B38}" destId="{5CFB4EA8-012A-4C7C-815C-185F2AC5EA48}" srcOrd="1" destOrd="0" presId="urn:microsoft.com/office/officeart/2005/8/layout/vList4"/>
    <dgm:cxn modelId="{58215AE6-797B-4BA5-BEAA-14BCD4D05AF0}" type="presOf" srcId="{DF5747CD-C731-485E-94C4-4E3A83791B38}" destId="{6CCC31EB-C0F8-4C42-BC8D-F059A89057D2}" srcOrd="0" destOrd="0" presId="urn:microsoft.com/office/officeart/2005/8/layout/vList4"/>
    <dgm:cxn modelId="{DF50D1CB-38B0-402D-9750-AF0CE63602FA}" srcId="{3ED096E9-A96F-4799-BE95-9BC24CD2BE5A}" destId="{DF5747CD-C731-485E-94C4-4E3A83791B38}" srcOrd="0" destOrd="0" parTransId="{DA5C050B-505D-4D17-8627-19539248DF7E}" sibTransId="{46C53503-0B09-435A-9277-3F164FDFD9C7}"/>
    <dgm:cxn modelId="{7597AC52-A6F9-477B-81D5-601C7FFFA187}" type="presParOf" srcId="{394C54A0-6FA2-4528-B8DA-5211BB8E34FD}" destId="{750B4F14-24F1-466B-A984-9FFE2071C63F}" srcOrd="0" destOrd="0" presId="urn:microsoft.com/office/officeart/2005/8/layout/vList4"/>
    <dgm:cxn modelId="{B985E278-E2CC-4785-98E4-6BD9088491A0}" type="presParOf" srcId="{750B4F14-24F1-466B-A984-9FFE2071C63F}" destId="{6CCC31EB-C0F8-4C42-BC8D-F059A89057D2}" srcOrd="0" destOrd="0" presId="urn:microsoft.com/office/officeart/2005/8/layout/vList4"/>
    <dgm:cxn modelId="{AD656413-8DC1-4FAA-830E-2FE55963B3D3}" type="presParOf" srcId="{750B4F14-24F1-466B-A984-9FFE2071C63F}" destId="{5B2B9E15-FCC5-4DCA-A9E0-A6ED791DC1CC}" srcOrd="1" destOrd="0" presId="urn:microsoft.com/office/officeart/2005/8/layout/vList4"/>
    <dgm:cxn modelId="{EC505A53-0586-41EF-A0FB-4F29916F5D85}" type="presParOf" srcId="{750B4F14-24F1-466B-A984-9FFE2071C63F}" destId="{5CFB4EA8-012A-4C7C-815C-185F2AC5EA48}" srcOrd="2" destOrd="0" presId="urn:microsoft.com/office/officeart/2005/8/layout/vList4"/>
    <dgm:cxn modelId="{4CD26F28-67A3-4555-B41E-F6FF27ED15A7}" type="presParOf" srcId="{394C54A0-6FA2-4528-B8DA-5211BB8E34FD}" destId="{010EE5F8-D996-4725-8677-64EB5CD81BD0}" srcOrd="1" destOrd="0" presId="urn:microsoft.com/office/officeart/2005/8/layout/vList4"/>
    <dgm:cxn modelId="{3CFA5AC7-6E53-47BD-AD85-8BFF089C97ED}" type="presParOf" srcId="{394C54A0-6FA2-4528-B8DA-5211BB8E34FD}" destId="{13FBF915-7A95-4122-9AF2-D089054B411F}" srcOrd="2" destOrd="0" presId="urn:microsoft.com/office/officeart/2005/8/layout/vList4"/>
    <dgm:cxn modelId="{EF3D36EA-BEA1-4116-B310-E686D458B0F0}" type="presParOf" srcId="{13FBF915-7A95-4122-9AF2-D089054B411F}" destId="{CFF94E08-42A0-4EB2-B4B8-38FF08CEC637}" srcOrd="0" destOrd="0" presId="urn:microsoft.com/office/officeart/2005/8/layout/vList4"/>
    <dgm:cxn modelId="{29AC0C14-2A0A-404E-8A31-546A63F3556F}" type="presParOf" srcId="{13FBF915-7A95-4122-9AF2-D089054B411F}" destId="{3A805CF2-7D9B-436D-82BA-8FE9C0E6EF8A}" srcOrd="1" destOrd="0" presId="urn:microsoft.com/office/officeart/2005/8/layout/vList4"/>
    <dgm:cxn modelId="{5942931A-310B-4410-ACB3-B85A41EFFA79}" type="presParOf" srcId="{13FBF915-7A95-4122-9AF2-D089054B411F}" destId="{63BFC6DE-7447-40A5-BC6A-B6CC56CF1FDA}" srcOrd="2" destOrd="0" presId="urn:microsoft.com/office/officeart/2005/8/layout/vList4"/>
    <dgm:cxn modelId="{2AB9688E-7000-4664-8542-23EDA0F7A4B0}" type="presParOf" srcId="{394C54A0-6FA2-4528-B8DA-5211BB8E34FD}" destId="{3382FC61-16FD-4CCE-95D8-4A21DA4B106C}" srcOrd="3" destOrd="0" presId="urn:microsoft.com/office/officeart/2005/8/layout/vList4"/>
    <dgm:cxn modelId="{92E4BB87-1B56-4B7D-BCC0-B2AE5C4FDECD}" type="presParOf" srcId="{394C54A0-6FA2-4528-B8DA-5211BB8E34FD}" destId="{0D7A9A6C-8DDE-41F3-96F7-826C6EEDF872}" srcOrd="4" destOrd="0" presId="urn:microsoft.com/office/officeart/2005/8/layout/vList4"/>
    <dgm:cxn modelId="{6709E0B8-EDF1-43AA-B5D1-072AD0033066}" type="presParOf" srcId="{0D7A9A6C-8DDE-41F3-96F7-826C6EEDF872}" destId="{D4595F9F-08CB-4A4B-9093-C519DCD6B77D}" srcOrd="0" destOrd="0" presId="urn:microsoft.com/office/officeart/2005/8/layout/vList4"/>
    <dgm:cxn modelId="{EC71B45F-B2B6-4216-9792-D047181AEF41}" type="presParOf" srcId="{0D7A9A6C-8DDE-41F3-96F7-826C6EEDF872}" destId="{CBF37BF4-2BA0-42C2-88F0-82F89AF2B22E}" srcOrd="1" destOrd="0" presId="urn:microsoft.com/office/officeart/2005/8/layout/vList4"/>
    <dgm:cxn modelId="{D65BD310-C3C2-4837-AA9E-AFD7DE0D3C9F}" type="presParOf" srcId="{0D7A9A6C-8DDE-41F3-96F7-826C6EEDF872}" destId="{FCDA4AFB-498B-402B-95D7-0FD16628FA4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8D1D71-C05F-41B9-84BF-0E43E3C4D4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71BB0A-2BBB-4647-9A70-67AD3D24A4AF}">
      <dgm:prSet/>
      <dgm:spPr/>
      <dgm:t>
        <a:bodyPr/>
        <a:lstStyle/>
        <a:p>
          <a:pPr rtl="0"/>
          <a:r>
            <a:rPr lang="ru-RU" baseline="0" dirty="0" smtClean="0"/>
            <a:t>Сохранение по одной сущности</a:t>
          </a:r>
          <a:endParaRPr lang="en-US" dirty="0"/>
        </a:p>
      </dgm:t>
    </dgm:pt>
    <dgm:pt modelId="{BC39F0BB-E1D3-4AAE-8670-139A5240FA7A}" type="parTrans" cxnId="{7015E478-5286-4918-831E-989E9DA38FDA}">
      <dgm:prSet/>
      <dgm:spPr/>
      <dgm:t>
        <a:bodyPr/>
        <a:lstStyle/>
        <a:p>
          <a:endParaRPr lang="en-US"/>
        </a:p>
      </dgm:t>
    </dgm:pt>
    <dgm:pt modelId="{90661952-FAC5-4127-9629-D352877C51F7}" type="sibTrans" cxnId="{7015E478-5286-4918-831E-989E9DA38FDA}">
      <dgm:prSet/>
      <dgm:spPr/>
      <dgm:t>
        <a:bodyPr/>
        <a:lstStyle/>
        <a:p>
          <a:endParaRPr lang="en-US"/>
        </a:p>
      </dgm:t>
    </dgm:pt>
    <dgm:pt modelId="{FBF8BA52-F634-479F-AD97-86BD99D896B6}">
      <dgm:prSet/>
      <dgm:spPr/>
      <dgm:t>
        <a:bodyPr/>
        <a:lstStyle/>
        <a:p>
          <a:pPr rtl="0"/>
          <a:r>
            <a:rPr lang="ru-RU" baseline="0" dirty="0" smtClean="0"/>
            <a:t>Конструирование запроса массового обновления</a:t>
          </a:r>
          <a:endParaRPr lang="en-US" dirty="0"/>
        </a:p>
      </dgm:t>
    </dgm:pt>
    <dgm:pt modelId="{403C3DEE-2693-4B30-8D91-5477DD2EB413}" type="parTrans" cxnId="{F0B62CC0-11BA-425E-96CD-7486E0ACBC84}">
      <dgm:prSet/>
      <dgm:spPr/>
      <dgm:t>
        <a:bodyPr/>
        <a:lstStyle/>
        <a:p>
          <a:endParaRPr lang="en-US"/>
        </a:p>
      </dgm:t>
    </dgm:pt>
    <dgm:pt modelId="{794ABB5A-71EB-4584-8F42-3E9510A5E232}" type="sibTrans" cxnId="{F0B62CC0-11BA-425E-96CD-7486E0ACBC84}">
      <dgm:prSet/>
      <dgm:spPr/>
      <dgm:t>
        <a:bodyPr/>
        <a:lstStyle/>
        <a:p>
          <a:endParaRPr lang="en-US"/>
        </a:p>
      </dgm:t>
    </dgm:pt>
    <dgm:pt modelId="{D0DD969E-4BFB-4186-A970-34536F255A64}">
      <dgm:prSet/>
      <dgm:spPr/>
      <dgm:t>
        <a:bodyPr/>
        <a:lstStyle/>
        <a:p>
          <a:pPr rtl="0"/>
          <a:r>
            <a:rPr lang="ru-RU" baseline="0" dirty="0" smtClean="0"/>
            <a:t>Обновление графа сущностей</a:t>
          </a:r>
          <a:endParaRPr lang="en-US" dirty="0"/>
        </a:p>
      </dgm:t>
    </dgm:pt>
    <dgm:pt modelId="{AE5345C6-C089-411F-B5EA-63ECC647C37E}" type="parTrans" cxnId="{D9E240C1-D822-4755-903A-056D8C36867E}">
      <dgm:prSet/>
      <dgm:spPr/>
      <dgm:t>
        <a:bodyPr/>
        <a:lstStyle/>
        <a:p>
          <a:endParaRPr lang="ru-RU"/>
        </a:p>
      </dgm:t>
    </dgm:pt>
    <dgm:pt modelId="{E4689177-F112-41A2-BE0A-83E6D7B6C667}" type="sibTrans" cxnId="{D9E240C1-D822-4755-903A-056D8C36867E}">
      <dgm:prSet/>
      <dgm:spPr/>
      <dgm:t>
        <a:bodyPr/>
        <a:lstStyle/>
        <a:p>
          <a:endParaRPr lang="ru-RU"/>
        </a:p>
      </dgm:t>
    </dgm:pt>
    <dgm:pt modelId="{54EDF670-5762-4B2F-9A7A-111E217DE124}" type="pres">
      <dgm:prSet presAssocID="{8D8D1D71-C05F-41B9-84BF-0E43E3C4D4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C9E4493-B380-4641-B443-8A9FEFD99768}" type="pres">
      <dgm:prSet presAssocID="{DC71BB0A-2BBB-4647-9A70-67AD3D24A4A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082604-D1BB-436D-B4D6-B3E27B6380B5}" type="pres">
      <dgm:prSet presAssocID="{90661952-FAC5-4127-9629-D352877C51F7}" presName="spacer" presStyleCnt="0"/>
      <dgm:spPr/>
    </dgm:pt>
    <dgm:pt modelId="{6E227594-DF2F-4AD7-84CB-152CBB706A25}" type="pres">
      <dgm:prSet presAssocID="{FBF8BA52-F634-479F-AD97-86BD99D896B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5B7B9FB-C200-4BBE-84B2-AA4BF1D67CC0}" type="pres">
      <dgm:prSet presAssocID="{794ABB5A-71EB-4584-8F42-3E9510A5E232}" presName="spacer" presStyleCnt="0"/>
      <dgm:spPr/>
    </dgm:pt>
    <dgm:pt modelId="{B644E110-3D9A-4A17-AF53-835A33920E72}" type="pres">
      <dgm:prSet presAssocID="{D0DD969E-4BFB-4186-A970-34536F255A6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9E240C1-D822-4755-903A-056D8C36867E}" srcId="{8D8D1D71-C05F-41B9-84BF-0E43E3C4D4C9}" destId="{D0DD969E-4BFB-4186-A970-34536F255A64}" srcOrd="2" destOrd="0" parTransId="{AE5345C6-C089-411F-B5EA-63ECC647C37E}" sibTransId="{E4689177-F112-41A2-BE0A-83E6D7B6C667}"/>
    <dgm:cxn modelId="{FCFDFE76-5170-4A2B-94B2-9A2D8B0016BD}" type="presOf" srcId="{8D8D1D71-C05F-41B9-84BF-0E43E3C4D4C9}" destId="{54EDF670-5762-4B2F-9A7A-111E217DE124}" srcOrd="0" destOrd="0" presId="urn:microsoft.com/office/officeart/2005/8/layout/vList2"/>
    <dgm:cxn modelId="{7015E478-5286-4918-831E-989E9DA38FDA}" srcId="{8D8D1D71-C05F-41B9-84BF-0E43E3C4D4C9}" destId="{DC71BB0A-2BBB-4647-9A70-67AD3D24A4AF}" srcOrd="0" destOrd="0" parTransId="{BC39F0BB-E1D3-4AAE-8670-139A5240FA7A}" sibTransId="{90661952-FAC5-4127-9629-D352877C51F7}"/>
    <dgm:cxn modelId="{A2FFDAB7-4F22-447E-B43C-2ED1B8E3D70D}" type="presOf" srcId="{DC71BB0A-2BBB-4647-9A70-67AD3D24A4AF}" destId="{DC9E4493-B380-4641-B443-8A9FEFD99768}" srcOrd="0" destOrd="0" presId="urn:microsoft.com/office/officeart/2005/8/layout/vList2"/>
    <dgm:cxn modelId="{F0B62CC0-11BA-425E-96CD-7486E0ACBC84}" srcId="{8D8D1D71-C05F-41B9-84BF-0E43E3C4D4C9}" destId="{FBF8BA52-F634-479F-AD97-86BD99D896B6}" srcOrd="1" destOrd="0" parTransId="{403C3DEE-2693-4B30-8D91-5477DD2EB413}" sibTransId="{794ABB5A-71EB-4584-8F42-3E9510A5E232}"/>
    <dgm:cxn modelId="{330186DE-20F7-43AD-92B7-3C7B23D9D511}" type="presOf" srcId="{FBF8BA52-F634-479F-AD97-86BD99D896B6}" destId="{6E227594-DF2F-4AD7-84CB-152CBB706A25}" srcOrd="0" destOrd="0" presId="urn:microsoft.com/office/officeart/2005/8/layout/vList2"/>
    <dgm:cxn modelId="{5685CCCF-1FA8-458F-9272-DA6FE1D220B0}" type="presOf" srcId="{D0DD969E-4BFB-4186-A970-34536F255A64}" destId="{B644E110-3D9A-4A17-AF53-835A33920E72}" srcOrd="0" destOrd="0" presId="urn:microsoft.com/office/officeart/2005/8/layout/vList2"/>
    <dgm:cxn modelId="{28FE2144-5389-46E2-AC4A-A09FAA58EBA7}" type="presParOf" srcId="{54EDF670-5762-4B2F-9A7A-111E217DE124}" destId="{DC9E4493-B380-4641-B443-8A9FEFD99768}" srcOrd="0" destOrd="0" presId="urn:microsoft.com/office/officeart/2005/8/layout/vList2"/>
    <dgm:cxn modelId="{1D4BB2C1-2178-48C7-9DF3-D9C5A5CBF2B5}" type="presParOf" srcId="{54EDF670-5762-4B2F-9A7A-111E217DE124}" destId="{AB082604-D1BB-436D-B4D6-B3E27B6380B5}" srcOrd="1" destOrd="0" presId="urn:microsoft.com/office/officeart/2005/8/layout/vList2"/>
    <dgm:cxn modelId="{B92C6DFF-665A-459B-A5A1-0E5783761643}" type="presParOf" srcId="{54EDF670-5762-4B2F-9A7A-111E217DE124}" destId="{6E227594-DF2F-4AD7-84CB-152CBB706A25}" srcOrd="2" destOrd="0" presId="urn:microsoft.com/office/officeart/2005/8/layout/vList2"/>
    <dgm:cxn modelId="{119D843E-AB75-4577-8BB8-1EC98D6E1341}" type="presParOf" srcId="{54EDF670-5762-4B2F-9A7A-111E217DE124}" destId="{A5B7B9FB-C200-4BBE-84B2-AA4BF1D67CC0}" srcOrd="3" destOrd="0" presId="urn:microsoft.com/office/officeart/2005/8/layout/vList2"/>
    <dgm:cxn modelId="{13DDB047-1A6B-451C-9F03-7D9EE41E9805}" type="presParOf" srcId="{54EDF670-5762-4B2F-9A7A-111E217DE124}" destId="{B644E110-3D9A-4A17-AF53-835A33920E7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FBA8A4-F8D8-467D-BE36-4253EF6DE7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3B4279-F43B-484C-BC80-291CEE1E67BF}">
      <dgm:prSet/>
      <dgm:spPr>
        <a:xfrm>
          <a:off x="0" y="36119"/>
          <a:ext cx="11119103" cy="936000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Из базы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72FD765B-BEC5-449B-8F84-5CE123F2C097}" type="parTrans" cxnId="{60FE2813-AA1E-4A75-9EBC-4280DEC74A0E}">
      <dgm:prSet/>
      <dgm:spPr/>
      <dgm:t>
        <a:bodyPr/>
        <a:lstStyle/>
        <a:p>
          <a:endParaRPr lang="en-US"/>
        </a:p>
      </dgm:t>
    </dgm:pt>
    <dgm:pt modelId="{728455E4-38AA-41BC-B953-2539E4CBE61F}" type="sibTrans" cxnId="{60FE2813-AA1E-4A75-9EBC-4280DEC74A0E}">
      <dgm:prSet/>
      <dgm:spPr/>
      <dgm:t>
        <a:bodyPr/>
        <a:lstStyle/>
        <a:p>
          <a:endParaRPr lang="en-US"/>
        </a:p>
      </dgm:t>
    </dgm:pt>
    <dgm:pt modelId="{45055A95-3EAB-4BFF-AA32-DEB3C7204187}">
      <dgm:prSet/>
      <dgm:spPr>
        <a:xfrm>
          <a:off x="0" y="972120"/>
          <a:ext cx="11119103" cy="1035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Механизмы </a:t>
          </a:r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Identity / Sequence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3987535B-F7FB-4870-BBB0-8C3A493B18D3}" type="parTrans" cxnId="{EFA331B7-61B1-42B4-A341-B313DFB13EA3}">
      <dgm:prSet/>
      <dgm:spPr/>
      <dgm:t>
        <a:bodyPr/>
        <a:lstStyle/>
        <a:p>
          <a:endParaRPr lang="en-US"/>
        </a:p>
      </dgm:t>
    </dgm:pt>
    <dgm:pt modelId="{CEB57D3F-F43F-4B5F-93CA-9C4A96C53DAA}" type="sibTrans" cxnId="{EFA331B7-61B1-42B4-A341-B313DFB13EA3}">
      <dgm:prSet/>
      <dgm:spPr/>
      <dgm:t>
        <a:bodyPr/>
        <a:lstStyle/>
        <a:p>
          <a:endParaRPr lang="en-US"/>
        </a:p>
      </dgm:t>
    </dgm:pt>
    <dgm:pt modelId="{4EFE6740-FBB3-4BBA-BF54-6608506FF36B}">
      <dgm:prSet/>
      <dgm:spPr>
        <a:xfrm>
          <a:off x="0" y="972120"/>
          <a:ext cx="11119103" cy="1035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High-Low (</a:t>
          </a:r>
          <a:r>
            <a:rPr lang="en-US" baseline="0" dirty="0" err="1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HiLo</a:t>
          </a:r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)</a:t>
          </a:r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 алгоритм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947391BB-C673-4627-B79A-37E66F7EF63A}" type="parTrans" cxnId="{642E5D2E-77C9-43CB-A91F-E676782DBE9F}">
      <dgm:prSet/>
      <dgm:spPr/>
      <dgm:t>
        <a:bodyPr/>
        <a:lstStyle/>
        <a:p>
          <a:endParaRPr lang="en-US"/>
        </a:p>
      </dgm:t>
    </dgm:pt>
    <dgm:pt modelId="{E0EAB4B3-79C6-4FE0-A537-C47FB79BEE16}" type="sibTrans" cxnId="{642E5D2E-77C9-43CB-A91F-E676782DBE9F}">
      <dgm:prSet/>
      <dgm:spPr/>
      <dgm:t>
        <a:bodyPr/>
        <a:lstStyle/>
        <a:p>
          <a:endParaRPr lang="en-US"/>
        </a:p>
      </dgm:t>
    </dgm:pt>
    <dgm:pt modelId="{28016296-DDB2-488D-AE80-0B53AD5B7943}">
      <dgm:prSet/>
      <dgm:spPr>
        <a:xfrm>
          <a:off x="0" y="2007120"/>
          <a:ext cx="11119103" cy="936000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С клиента</a:t>
          </a:r>
          <a:endParaRPr lang="en-US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ABE4A1DF-A0C0-4259-A739-0E8D8C61AA8C}" type="parTrans" cxnId="{7BA24505-4985-441B-8A26-618CC57C3DFB}">
      <dgm:prSet/>
      <dgm:spPr/>
      <dgm:t>
        <a:bodyPr/>
        <a:lstStyle/>
        <a:p>
          <a:endParaRPr lang="en-US"/>
        </a:p>
      </dgm:t>
    </dgm:pt>
    <dgm:pt modelId="{43322980-60C6-48F2-9E83-2C4E93740E93}" type="sibTrans" cxnId="{7BA24505-4985-441B-8A26-618CC57C3DFB}">
      <dgm:prSet/>
      <dgm:spPr/>
      <dgm:t>
        <a:bodyPr/>
        <a:lstStyle/>
        <a:p>
          <a:endParaRPr lang="en-US"/>
        </a:p>
      </dgm:t>
    </dgm:pt>
    <dgm:pt modelId="{EEB7A155-AB56-4692-9343-72C832A76803}">
      <dgm:prSet/>
      <dgm:spPr>
        <a:xfrm>
          <a:off x="0" y="2943120"/>
          <a:ext cx="11119103" cy="153179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Инкремент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EDB9B471-CA74-4429-BFD4-20D49F445D6A}" type="parTrans" cxnId="{7B48781D-1094-4E93-93E8-34448FB309AD}">
      <dgm:prSet/>
      <dgm:spPr/>
      <dgm:t>
        <a:bodyPr/>
        <a:lstStyle/>
        <a:p>
          <a:endParaRPr lang="en-US"/>
        </a:p>
      </dgm:t>
    </dgm:pt>
    <dgm:pt modelId="{00971192-CC61-4630-9573-E4BA5324B1CC}" type="sibTrans" cxnId="{7B48781D-1094-4E93-93E8-34448FB309AD}">
      <dgm:prSet/>
      <dgm:spPr/>
      <dgm:t>
        <a:bodyPr/>
        <a:lstStyle/>
        <a:p>
          <a:endParaRPr lang="en-US"/>
        </a:p>
      </dgm:t>
    </dgm:pt>
    <dgm:pt modelId="{1D7EA574-D26A-4670-9C9D-CC199254C1BF}">
      <dgm:prSet/>
      <dgm:spPr>
        <a:xfrm>
          <a:off x="0" y="2943120"/>
          <a:ext cx="11119103" cy="153179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aseline="0" dirty="0" err="1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Guid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AF60CE83-3D5E-4010-BBE1-2D7570AA9AA1}" type="parTrans" cxnId="{A810F900-34B8-48B7-87B7-1A6B9F914EC2}">
      <dgm:prSet/>
      <dgm:spPr/>
      <dgm:t>
        <a:bodyPr/>
        <a:lstStyle/>
        <a:p>
          <a:endParaRPr lang="en-US"/>
        </a:p>
      </dgm:t>
    </dgm:pt>
    <dgm:pt modelId="{557D9A7C-0783-4BA4-9C58-A69053686905}" type="sibTrans" cxnId="{A810F900-34B8-48B7-87B7-1A6B9F914EC2}">
      <dgm:prSet/>
      <dgm:spPr/>
      <dgm:t>
        <a:bodyPr/>
        <a:lstStyle/>
        <a:p>
          <a:endParaRPr lang="en-US"/>
        </a:p>
      </dgm:t>
    </dgm:pt>
    <dgm:pt modelId="{B4A8F020-B2AF-45F2-BB5A-3E8F5B2BBDC3}">
      <dgm:prSet/>
      <dgm:spPr>
        <a:xfrm>
          <a:off x="0" y="2943120"/>
          <a:ext cx="11119103" cy="1531799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Явное указание в коде</a:t>
          </a:r>
          <a:endParaRPr lang="en-US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E3B73972-B3A1-4525-A07D-86BAAAB94ADB}" type="parTrans" cxnId="{3FDB4E19-DE7E-4347-BF2F-344495FA9534}">
      <dgm:prSet/>
      <dgm:spPr/>
      <dgm:t>
        <a:bodyPr/>
        <a:lstStyle/>
        <a:p>
          <a:endParaRPr lang="en-US"/>
        </a:p>
      </dgm:t>
    </dgm:pt>
    <dgm:pt modelId="{4F23919E-3593-4251-9577-65B87031651D}" type="sibTrans" cxnId="{3FDB4E19-DE7E-4347-BF2F-344495FA9534}">
      <dgm:prSet/>
      <dgm:spPr/>
      <dgm:t>
        <a:bodyPr/>
        <a:lstStyle/>
        <a:p>
          <a:endParaRPr lang="en-US"/>
        </a:p>
      </dgm:t>
    </dgm:pt>
    <dgm:pt modelId="{27BAA48F-71D9-45CD-9FDC-EDF2FA729184}" type="pres">
      <dgm:prSet presAssocID="{4CFBA8A4-F8D8-467D-BE36-4253EF6DE77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B35EDE2-DF3C-42BF-B410-D409A0E867A4}" type="pres">
      <dgm:prSet presAssocID="{4D3B4279-F43B-484C-BC80-291CEE1E67BF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3554A5A-6B86-4180-93A0-9EB3EFB6E4FA}" type="pres">
      <dgm:prSet presAssocID="{4D3B4279-F43B-484C-BC80-291CEE1E67BF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0FF73A-15F0-40EA-93EA-B9BBE3F17FCF}" type="pres">
      <dgm:prSet presAssocID="{28016296-DDB2-488D-AE80-0B53AD5B794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AA6CA01-020A-4767-A489-C474579D317C}" type="pres">
      <dgm:prSet presAssocID="{28016296-DDB2-488D-AE80-0B53AD5B7943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CFE6CD1E-F14C-4B2B-BCCB-0770F6199A22}" type="presOf" srcId="{1D7EA574-D26A-4670-9C9D-CC199254C1BF}" destId="{0AA6CA01-020A-4767-A489-C474579D317C}" srcOrd="0" destOrd="1" presId="urn:microsoft.com/office/officeart/2005/8/layout/vList2"/>
    <dgm:cxn modelId="{ABAA95BF-A546-4135-889C-133A5577C749}" type="presOf" srcId="{45055A95-3EAB-4BFF-AA32-DEB3C7204187}" destId="{C3554A5A-6B86-4180-93A0-9EB3EFB6E4FA}" srcOrd="0" destOrd="0" presId="urn:microsoft.com/office/officeart/2005/8/layout/vList2"/>
    <dgm:cxn modelId="{7BA24505-4985-441B-8A26-618CC57C3DFB}" srcId="{4CFBA8A4-F8D8-467D-BE36-4253EF6DE77F}" destId="{28016296-DDB2-488D-AE80-0B53AD5B7943}" srcOrd="1" destOrd="0" parTransId="{ABE4A1DF-A0C0-4259-A739-0E8D8C61AA8C}" sibTransId="{43322980-60C6-48F2-9E83-2C4E93740E93}"/>
    <dgm:cxn modelId="{60FE2813-AA1E-4A75-9EBC-4280DEC74A0E}" srcId="{4CFBA8A4-F8D8-467D-BE36-4253EF6DE77F}" destId="{4D3B4279-F43B-484C-BC80-291CEE1E67BF}" srcOrd="0" destOrd="0" parTransId="{72FD765B-BEC5-449B-8F84-5CE123F2C097}" sibTransId="{728455E4-38AA-41BC-B953-2539E4CBE61F}"/>
    <dgm:cxn modelId="{7B48781D-1094-4E93-93E8-34448FB309AD}" srcId="{28016296-DDB2-488D-AE80-0B53AD5B7943}" destId="{EEB7A155-AB56-4692-9343-72C832A76803}" srcOrd="0" destOrd="0" parTransId="{EDB9B471-CA74-4429-BFD4-20D49F445D6A}" sibTransId="{00971192-CC61-4630-9573-E4BA5324B1CC}"/>
    <dgm:cxn modelId="{A810F900-34B8-48B7-87B7-1A6B9F914EC2}" srcId="{28016296-DDB2-488D-AE80-0B53AD5B7943}" destId="{1D7EA574-D26A-4670-9C9D-CC199254C1BF}" srcOrd="1" destOrd="0" parTransId="{AF60CE83-3D5E-4010-BBE1-2D7570AA9AA1}" sibTransId="{557D9A7C-0783-4BA4-9C58-A69053686905}"/>
    <dgm:cxn modelId="{3FDB4E19-DE7E-4347-BF2F-344495FA9534}" srcId="{28016296-DDB2-488D-AE80-0B53AD5B7943}" destId="{B4A8F020-B2AF-45F2-BB5A-3E8F5B2BBDC3}" srcOrd="2" destOrd="0" parTransId="{E3B73972-B3A1-4525-A07D-86BAAAB94ADB}" sibTransId="{4F23919E-3593-4251-9577-65B87031651D}"/>
    <dgm:cxn modelId="{DCF08A0B-B0AB-4AC1-8595-391A593E762F}" type="presOf" srcId="{28016296-DDB2-488D-AE80-0B53AD5B7943}" destId="{370FF73A-15F0-40EA-93EA-B9BBE3F17FCF}" srcOrd="0" destOrd="0" presId="urn:microsoft.com/office/officeart/2005/8/layout/vList2"/>
    <dgm:cxn modelId="{8D885A4C-95E5-4CF0-A80D-0C8BF6862C0E}" type="presOf" srcId="{EEB7A155-AB56-4692-9343-72C832A76803}" destId="{0AA6CA01-020A-4767-A489-C474579D317C}" srcOrd="0" destOrd="0" presId="urn:microsoft.com/office/officeart/2005/8/layout/vList2"/>
    <dgm:cxn modelId="{7321978D-D648-4DFF-88BE-58F89682CC4D}" type="presOf" srcId="{4D3B4279-F43B-484C-BC80-291CEE1E67BF}" destId="{7B35EDE2-DF3C-42BF-B410-D409A0E867A4}" srcOrd="0" destOrd="0" presId="urn:microsoft.com/office/officeart/2005/8/layout/vList2"/>
    <dgm:cxn modelId="{AF799960-91E5-4936-9002-0B3C91FCC4AE}" type="presOf" srcId="{4CFBA8A4-F8D8-467D-BE36-4253EF6DE77F}" destId="{27BAA48F-71D9-45CD-9FDC-EDF2FA729184}" srcOrd="0" destOrd="0" presId="urn:microsoft.com/office/officeart/2005/8/layout/vList2"/>
    <dgm:cxn modelId="{E02EB018-5BE3-4B7A-B6FB-C225F06E9F52}" type="presOf" srcId="{4EFE6740-FBB3-4BBA-BF54-6608506FF36B}" destId="{C3554A5A-6B86-4180-93A0-9EB3EFB6E4FA}" srcOrd="0" destOrd="1" presId="urn:microsoft.com/office/officeart/2005/8/layout/vList2"/>
    <dgm:cxn modelId="{F278C8A1-641B-402F-BD57-16A1E53CDDBB}" type="presOf" srcId="{B4A8F020-B2AF-45F2-BB5A-3E8F5B2BBDC3}" destId="{0AA6CA01-020A-4767-A489-C474579D317C}" srcOrd="0" destOrd="2" presId="urn:microsoft.com/office/officeart/2005/8/layout/vList2"/>
    <dgm:cxn modelId="{EFA331B7-61B1-42B4-A341-B313DFB13EA3}" srcId="{4D3B4279-F43B-484C-BC80-291CEE1E67BF}" destId="{45055A95-3EAB-4BFF-AA32-DEB3C7204187}" srcOrd="0" destOrd="0" parTransId="{3987535B-F7FB-4870-BBB0-8C3A493B18D3}" sibTransId="{CEB57D3F-F43F-4B5F-93CA-9C4A96C53DAA}"/>
    <dgm:cxn modelId="{642E5D2E-77C9-43CB-A91F-E676782DBE9F}" srcId="{4D3B4279-F43B-484C-BC80-291CEE1E67BF}" destId="{4EFE6740-FBB3-4BBA-BF54-6608506FF36B}" srcOrd="1" destOrd="0" parTransId="{947391BB-C673-4627-B79A-37E66F7EF63A}" sibTransId="{E0EAB4B3-79C6-4FE0-A537-C47FB79BEE16}"/>
    <dgm:cxn modelId="{78C5B39F-EE04-4460-A162-E9FA9B01B33D}" type="presParOf" srcId="{27BAA48F-71D9-45CD-9FDC-EDF2FA729184}" destId="{7B35EDE2-DF3C-42BF-B410-D409A0E867A4}" srcOrd="0" destOrd="0" presId="urn:microsoft.com/office/officeart/2005/8/layout/vList2"/>
    <dgm:cxn modelId="{CCC7C7E0-7CD5-461C-8E53-54D005293E2E}" type="presParOf" srcId="{27BAA48F-71D9-45CD-9FDC-EDF2FA729184}" destId="{C3554A5A-6B86-4180-93A0-9EB3EFB6E4FA}" srcOrd="1" destOrd="0" presId="urn:microsoft.com/office/officeart/2005/8/layout/vList2"/>
    <dgm:cxn modelId="{87F647B9-CC71-45E5-9C93-CDE12A512DEA}" type="presParOf" srcId="{27BAA48F-71D9-45CD-9FDC-EDF2FA729184}" destId="{370FF73A-15F0-40EA-93EA-B9BBE3F17FCF}" srcOrd="2" destOrd="0" presId="urn:microsoft.com/office/officeart/2005/8/layout/vList2"/>
    <dgm:cxn modelId="{6ECAB8F2-A054-42A1-8EB9-3AE5566DE97E}" type="presParOf" srcId="{27BAA48F-71D9-45CD-9FDC-EDF2FA729184}" destId="{0AA6CA01-020A-4767-A489-C474579D317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F7C26-3347-40EB-9128-0B687514AC46}">
      <dsp:nvSpPr>
        <dsp:cNvPr id="0" name=""/>
        <dsp:cNvSpPr/>
      </dsp:nvSpPr>
      <dsp:spPr>
        <a:xfrm>
          <a:off x="0" y="0"/>
          <a:ext cx="11119103" cy="2029968"/>
        </a:xfrm>
        <a:prstGeom prst="roundRect">
          <a:avLst>
            <a:gd name="adj" fmla="val 10000"/>
          </a:avLst>
        </a:prstGeom>
        <a:solidFill>
          <a:srgbClr val="CCCCCC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CCCCC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741775-3A0D-4987-A0FC-56F3E940BFE4}">
      <dsp:nvSpPr>
        <dsp:cNvPr id="0" name=""/>
        <dsp:cNvSpPr/>
      </dsp:nvSpPr>
      <dsp:spPr>
        <a:xfrm>
          <a:off x="336635" y="621126"/>
          <a:ext cx="2429263" cy="78771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02952A-42FE-408B-A8D9-BF3F48D6D541}">
      <dsp:nvSpPr>
        <dsp:cNvPr id="0" name=""/>
        <dsp:cNvSpPr/>
      </dsp:nvSpPr>
      <dsp:spPr>
        <a:xfrm rot="10800000">
          <a:off x="33663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Механизм объектно-реляционного </a:t>
          </a:r>
          <a:r>
            <a:rPr lang="ru-RU" sz="1900" kern="1200" baseline="0" dirty="0" err="1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маппинга</a:t>
          </a:r>
          <a:endParaRPr lang="en-US" sz="19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411343" y="2029967"/>
        <a:ext cx="2279847" cy="2406364"/>
      </dsp:txXfrm>
    </dsp:sp>
    <dsp:sp modelId="{73E477EA-CD1F-4DD0-AFF8-8B7D414ECD9E}">
      <dsp:nvSpPr>
        <dsp:cNvPr id="0" name=""/>
        <dsp:cNvSpPr/>
      </dsp:nvSpPr>
      <dsp:spPr>
        <a:xfrm>
          <a:off x="3008825" y="270662"/>
          <a:ext cx="2429263" cy="14886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" r="-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DE54B-650A-47C1-9C80-9578C28EF778}">
      <dsp:nvSpPr>
        <dsp:cNvPr id="0" name=""/>
        <dsp:cNvSpPr/>
      </dsp:nvSpPr>
      <dsp:spPr>
        <a:xfrm rot="10800000">
          <a:off x="300882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Прозрачная манипуляция графом объектов (связи между сущностями)</a:t>
          </a:r>
          <a:endParaRPr lang="en-US" sz="19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3083533" y="2029967"/>
        <a:ext cx="2279847" cy="2406364"/>
      </dsp:txXfrm>
    </dsp:sp>
    <dsp:sp modelId="{261DA0F1-A688-4753-B537-B5AA9365E7BF}">
      <dsp:nvSpPr>
        <dsp:cNvPr id="0" name=""/>
        <dsp:cNvSpPr/>
      </dsp:nvSpPr>
      <dsp:spPr>
        <a:xfrm>
          <a:off x="5681015" y="270662"/>
          <a:ext cx="2429263" cy="14886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0" r="-10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AB10C4-5E7A-4A09-9E04-0C55DB70E7E2}">
      <dsp:nvSpPr>
        <dsp:cNvPr id="0" name=""/>
        <dsp:cNvSpPr/>
      </dsp:nvSpPr>
      <dsp:spPr>
        <a:xfrm rot="10800000">
          <a:off x="568101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Абстрагирование от диалекта СУБД</a:t>
          </a:r>
          <a:endParaRPr lang="en-US" sz="19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5755723" y="2029967"/>
        <a:ext cx="2279847" cy="2406364"/>
      </dsp:txXfrm>
    </dsp:sp>
    <dsp:sp modelId="{EFDF4E2B-741C-435C-949E-9254EE55653B}">
      <dsp:nvSpPr>
        <dsp:cNvPr id="0" name=""/>
        <dsp:cNvSpPr/>
      </dsp:nvSpPr>
      <dsp:spPr>
        <a:xfrm>
          <a:off x="8353205" y="270662"/>
          <a:ext cx="2429263" cy="148864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7CB78-DE29-4447-AEE5-0E8C3B100824}">
      <dsp:nvSpPr>
        <dsp:cNvPr id="0" name=""/>
        <dsp:cNvSpPr/>
      </dsp:nvSpPr>
      <dsp:spPr>
        <a:xfrm rot="10800000">
          <a:off x="8353205" y="2029967"/>
          <a:ext cx="2429263" cy="2481072"/>
        </a:xfrm>
        <a:prstGeom prst="round2SameRect">
          <a:avLst>
            <a:gd name="adj1" fmla="val 10500"/>
            <a:gd name="adj2" fmla="val 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Инфраструктура для запросов и другого общения с БД</a:t>
          </a:r>
          <a:endParaRPr lang="en-US" sz="19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 rot="10800000">
        <a:off x="8427913" y="2029967"/>
        <a:ext cx="2279847" cy="2406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CC31EB-C0F8-4C42-BC8D-F059A89057D2}">
      <dsp:nvSpPr>
        <dsp:cNvPr id="0" name=""/>
        <dsp:cNvSpPr/>
      </dsp:nvSpPr>
      <dsp:spPr>
        <a:xfrm>
          <a:off x="0" y="0"/>
          <a:ext cx="11119103" cy="1409700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Типы </a:t>
          </a:r>
          <a:r>
            <a:rPr lang="en-US" sz="3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/ </a:t>
          </a:r>
          <a:r>
            <a:rPr lang="ru-RU" sz="3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Иерархия</a:t>
          </a:r>
          <a:endParaRPr lang="en-US" sz="38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2406079" y="41289"/>
        <a:ext cx="8671735" cy="1327122"/>
      </dsp:txXfrm>
    </dsp:sp>
    <dsp:sp modelId="{5B2B9E15-FCC5-4DCA-A9E0-A6ED791DC1CC}">
      <dsp:nvSpPr>
        <dsp:cNvPr id="0" name=""/>
        <dsp:cNvSpPr/>
      </dsp:nvSpPr>
      <dsp:spPr>
        <a:xfrm>
          <a:off x="140969" y="140970"/>
          <a:ext cx="2223820" cy="1127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9000" r="-49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94E08-42A0-4EB2-B4B8-38FF08CEC637}">
      <dsp:nvSpPr>
        <dsp:cNvPr id="0" name=""/>
        <dsp:cNvSpPr/>
      </dsp:nvSpPr>
      <dsp:spPr>
        <a:xfrm>
          <a:off x="0" y="1550669"/>
          <a:ext cx="11119103" cy="1409700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baseline="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Связи между сущностями</a:t>
          </a:r>
          <a:endParaRPr lang="en-US" sz="38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2406079" y="1591958"/>
        <a:ext cx="8671735" cy="1327122"/>
      </dsp:txXfrm>
    </dsp:sp>
    <dsp:sp modelId="{3A805CF2-7D9B-436D-82BA-8FE9C0E6EF8A}">
      <dsp:nvSpPr>
        <dsp:cNvPr id="0" name=""/>
        <dsp:cNvSpPr/>
      </dsp:nvSpPr>
      <dsp:spPr>
        <a:xfrm>
          <a:off x="140969" y="1691640"/>
          <a:ext cx="2223820" cy="1127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95F9F-08CB-4A4B-9093-C519DCD6B77D}">
      <dsp:nvSpPr>
        <dsp:cNvPr id="0" name=""/>
        <dsp:cNvSpPr/>
      </dsp:nvSpPr>
      <dsp:spPr>
        <a:xfrm>
          <a:off x="0" y="3101339"/>
          <a:ext cx="11119103" cy="1409700"/>
        </a:xfrm>
        <a:prstGeom prst="roundRect">
          <a:avLst>
            <a:gd name="adj" fmla="val 10000"/>
          </a:avLst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 smtClean="0">
              <a:solidFill>
                <a:srgbClr val="464547"/>
              </a:solidFill>
              <a:latin typeface="Trebuchet MS"/>
              <a:ea typeface="+mn-ea"/>
              <a:cs typeface="+mn-cs"/>
            </a:rPr>
            <a:t>Простые и комплексные типы (свойства)</a:t>
          </a:r>
          <a:endParaRPr lang="en-US" sz="3800" kern="1200" dirty="0">
            <a:solidFill>
              <a:srgbClr val="464547"/>
            </a:solidFill>
            <a:latin typeface="Trebuchet MS"/>
            <a:ea typeface="+mn-ea"/>
            <a:cs typeface="+mn-cs"/>
          </a:endParaRPr>
        </a:p>
      </dsp:txBody>
      <dsp:txXfrm>
        <a:off x="2406079" y="3142628"/>
        <a:ext cx="8671735" cy="1327122"/>
      </dsp:txXfrm>
    </dsp:sp>
    <dsp:sp modelId="{CBF37BF4-2BA0-42C2-88F0-82F89AF2B22E}">
      <dsp:nvSpPr>
        <dsp:cNvPr id="0" name=""/>
        <dsp:cNvSpPr/>
      </dsp:nvSpPr>
      <dsp:spPr>
        <a:xfrm>
          <a:off x="140969" y="3242310"/>
          <a:ext cx="2223820" cy="112776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9000" b="-49000"/>
          </a:stretch>
        </a:blip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E4493-B380-4641-B443-8A9FEFD99768}">
      <dsp:nvSpPr>
        <dsp:cNvPr id="0" name=""/>
        <dsp:cNvSpPr/>
      </dsp:nvSpPr>
      <dsp:spPr>
        <a:xfrm>
          <a:off x="0" y="701219"/>
          <a:ext cx="11119103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baseline="0" dirty="0" smtClean="0"/>
            <a:t>Сохранение по одной сущности</a:t>
          </a:r>
          <a:endParaRPr lang="en-US" sz="4000" kern="1200" dirty="0"/>
        </a:p>
      </dsp:txBody>
      <dsp:txXfrm>
        <a:off x="46834" y="748053"/>
        <a:ext cx="11025435" cy="865732"/>
      </dsp:txXfrm>
    </dsp:sp>
    <dsp:sp modelId="{6E227594-DF2F-4AD7-84CB-152CBB706A25}">
      <dsp:nvSpPr>
        <dsp:cNvPr id="0" name=""/>
        <dsp:cNvSpPr/>
      </dsp:nvSpPr>
      <dsp:spPr>
        <a:xfrm>
          <a:off x="0" y="1775820"/>
          <a:ext cx="11119103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baseline="0" dirty="0" smtClean="0"/>
            <a:t>Конструирование запроса массового обновления</a:t>
          </a:r>
          <a:endParaRPr lang="en-US" sz="4000" kern="1200" dirty="0"/>
        </a:p>
      </dsp:txBody>
      <dsp:txXfrm>
        <a:off x="46834" y="1822654"/>
        <a:ext cx="11025435" cy="865732"/>
      </dsp:txXfrm>
    </dsp:sp>
    <dsp:sp modelId="{B644E110-3D9A-4A17-AF53-835A33920E72}">
      <dsp:nvSpPr>
        <dsp:cNvPr id="0" name=""/>
        <dsp:cNvSpPr/>
      </dsp:nvSpPr>
      <dsp:spPr>
        <a:xfrm>
          <a:off x="0" y="2850420"/>
          <a:ext cx="11119103" cy="959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baseline="0" dirty="0" smtClean="0"/>
            <a:t>Обновление графа сущностей</a:t>
          </a:r>
          <a:endParaRPr lang="en-US" sz="4000" kern="1200" dirty="0"/>
        </a:p>
      </dsp:txBody>
      <dsp:txXfrm>
        <a:off x="46834" y="2897254"/>
        <a:ext cx="11025435" cy="865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5EDE2-DF3C-42BF-B410-D409A0E867A4}">
      <dsp:nvSpPr>
        <dsp:cNvPr id="0" name=""/>
        <dsp:cNvSpPr/>
      </dsp:nvSpPr>
      <dsp:spPr>
        <a:xfrm>
          <a:off x="0" y="36119"/>
          <a:ext cx="11119103" cy="936000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Из базы</a:t>
          </a:r>
          <a:endParaRPr lang="en-US" sz="40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5692" y="81811"/>
        <a:ext cx="11027719" cy="844616"/>
      </dsp:txXfrm>
    </dsp:sp>
    <dsp:sp modelId="{C3554A5A-6B86-4180-93A0-9EB3EFB6E4FA}">
      <dsp:nvSpPr>
        <dsp:cNvPr id="0" name=""/>
        <dsp:cNvSpPr/>
      </dsp:nvSpPr>
      <dsp:spPr>
        <a:xfrm>
          <a:off x="0" y="972120"/>
          <a:ext cx="11119103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032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Механизмы </a:t>
          </a:r>
          <a:r>
            <a:rPr lang="en-US" sz="31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Identity / Sequence</a:t>
          </a:r>
          <a:endParaRPr lang="en-US" sz="31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High-Low (</a:t>
          </a:r>
          <a:r>
            <a:rPr lang="en-US" sz="3100" kern="1200" baseline="0" dirty="0" err="1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HiLo</a:t>
          </a:r>
          <a:r>
            <a:rPr lang="en-US" sz="31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)</a:t>
          </a:r>
          <a:r>
            <a:rPr lang="ru-RU" sz="31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 алгоритм</a:t>
          </a:r>
          <a:endParaRPr lang="en-US" sz="31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sp:txBody>
      <dsp:txXfrm>
        <a:off x="0" y="972120"/>
        <a:ext cx="11119103" cy="1035000"/>
      </dsp:txXfrm>
    </dsp:sp>
    <dsp:sp modelId="{370FF73A-15F0-40EA-93EA-B9BBE3F17FCF}">
      <dsp:nvSpPr>
        <dsp:cNvPr id="0" name=""/>
        <dsp:cNvSpPr/>
      </dsp:nvSpPr>
      <dsp:spPr>
        <a:xfrm>
          <a:off x="0" y="2007120"/>
          <a:ext cx="11119103" cy="936000"/>
        </a:xfrm>
        <a:prstGeom prst="roundRect">
          <a:avLst/>
        </a:prstGeom>
        <a:solidFill>
          <a:srgbClr val="CCCCCC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000" kern="120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С клиента</a:t>
          </a:r>
          <a:endParaRPr lang="en-US" sz="40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5692" y="2052812"/>
        <a:ext cx="11027719" cy="844616"/>
      </dsp:txXfrm>
    </dsp:sp>
    <dsp:sp modelId="{0AA6CA01-020A-4767-A489-C474579D317C}">
      <dsp:nvSpPr>
        <dsp:cNvPr id="0" name=""/>
        <dsp:cNvSpPr/>
      </dsp:nvSpPr>
      <dsp:spPr>
        <a:xfrm>
          <a:off x="0" y="2943120"/>
          <a:ext cx="11119103" cy="153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032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Инкремент</a:t>
          </a:r>
          <a:endParaRPr lang="en-US" sz="31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kern="1200" baseline="0" dirty="0" err="1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Guid</a:t>
          </a:r>
          <a:endParaRPr lang="en-US" sz="31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31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Явное указание в коде</a:t>
          </a:r>
          <a:endParaRPr lang="en-US" sz="31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sp:txBody>
      <dsp:txXfrm>
        <a:off x="0" y="2943120"/>
        <a:ext cx="11119103" cy="1531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spnet/EntityFramework6" TargetMode="External"/><Relationship Id="rId3" Type="http://schemas.openxmlformats.org/officeDocument/2006/relationships/hyperlink" Target="https://dataobjects.net/" TargetMode="External"/><Relationship Id="rId7" Type="http://schemas.openxmlformats.org/officeDocument/2006/relationships/hyperlink" Target="https://nhibernate.info/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hyperlink" Target="https://www.learndapper.com/" TargetMode="External"/><Relationship Id="rId5" Type="http://schemas.openxmlformats.org/officeDocument/2006/relationships/hyperlink" Target="https://github.com/linq2db/linq2db" TargetMode="External"/><Relationship Id="rId10" Type="http://schemas.openxmlformats.org/officeDocument/2006/relationships/hyperlink" Target="https://learn.microsoft.com/ef/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ORM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Проецирование типов (иерархий)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81851" cy="4351338"/>
          </a:xfrm>
        </p:spPr>
        <p:txBody>
          <a:bodyPr/>
          <a:lstStyle/>
          <a:p>
            <a:r>
              <a:rPr lang="ru-RU" dirty="0" smtClean="0"/>
              <a:t>Классические </a:t>
            </a:r>
            <a:endParaRPr lang="en-US" dirty="0" smtClean="0"/>
          </a:p>
          <a:p>
            <a:pPr lvl="1"/>
            <a:r>
              <a:rPr lang="en-US" dirty="0" smtClean="0"/>
              <a:t>Table </a:t>
            </a:r>
            <a:r>
              <a:rPr lang="en-US" dirty="0"/>
              <a:t>per Hierarchy (TPH)</a:t>
            </a:r>
          </a:p>
          <a:p>
            <a:pPr lvl="1"/>
            <a:r>
              <a:rPr lang="en-US" dirty="0"/>
              <a:t>Table per Type (TPT)</a:t>
            </a:r>
          </a:p>
          <a:p>
            <a:pPr lvl="1"/>
            <a:r>
              <a:rPr lang="en-US" dirty="0"/>
              <a:t>Table per Concrete class (TPC)</a:t>
            </a:r>
          </a:p>
          <a:p>
            <a:endParaRPr lang="ru-RU" dirty="0" smtClean="0"/>
          </a:p>
          <a:p>
            <a:r>
              <a:rPr lang="ru-RU" dirty="0" smtClean="0"/>
              <a:t>Специальные</a:t>
            </a:r>
          </a:p>
          <a:p>
            <a:pPr lvl="1"/>
            <a:r>
              <a:rPr lang="en-US" dirty="0" smtClean="0"/>
              <a:t>Entity splitting</a:t>
            </a:r>
          </a:p>
          <a:p>
            <a:pPr lvl="1"/>
            <a:r>
              <a:rPr lang="en-US" dirty="0" smtClean="0"/>
              <a:t>Table splitting</a:t>
            </a:r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425" y="1825625"/>
            <a:ext cx="4296375" cy="336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Hierarchy (TPH)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29" y="1593783"/>
            <a:ext cx="409427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028" y="1714263"/>
            <a:ext cx="3918324" cy="241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5"/>
          <p:cNvSpPr/>
          <p:nvPr/>
        </p:nvSpPr>
        <p:spPr>
          <a:xfrm>
            <a:off x="5035479" y="2613994"/>
            <a:ext cx="990600" cy="342900"/>
          </a:xfrm>
          <a:prstGeom prst="rightArrow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30561"/>
              </p:ext>
            </p:extLst>
          </p:nvPr>
        </p:nvGraphicFramePr>
        <p:xfrm>
          <a:off x="5662025" y="5405274"/>
          <a:ext cx="6126480" cy="891540"/>
        </p:xfrm>
        <a:graphic>
          <a:graphicData uri="http://schemas.openxmlformats.org/drawingml/2006/table">
            <a:tbl>
              <a:tblPr firstRow="1"/>
              <a:tblGrid>
                <a:gridCol w="47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4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82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4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FirstName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Organization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Discriminator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Person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Employee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FirstName3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LastName3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ContactPerson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62025" y="5025618"/>
            <a:ext cx="89800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People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6288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Type (TPT)</a:t>
            </a:r>
            <a:endParaRPr lang="ru-RU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756" y="1784315"/>
            <a:ext cx="409484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76" y="1690688"/>
            <a:ext cx="4094273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>
            <a:off x="4900802" y="2681624"/>
            <a:ext cx="990600" cy="342900"/>
          </a:xfrm>
          <a:prstGeom prst="rightArrow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520464"/>
              </p:ext>
            </p:extLst>
          </p:nvPr>
        </p:nvGraphicFramePr>
        <p:xfrm>
          <a:off x="3877377" y="5534142"/>
          <a:ext cx="3260901" cy="891540"/>
        </p:xfrm>
        <a:graphic>
          <a:graphicData uri="http://schemas.openxmlformats.org/drawingml/2006/table">
            <a:tbl>
              <a:tblPr firstRow="1"/>
              <a:tblGrid>
                <a:gridCol w="1086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FirstName3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LastName3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211529"/>
              </p:ext>
            </p:extLst>
          </p:nvPr>
        </p:nvGraphicFramePr>
        <p:xfrm>
          <a:off x="7230178" y="5534142"/>
          <a:ext cx="1679858" cy="445770"/>
        </p:xfrm>
        <a:graphic>
          <a:graphicData uri="http://schemas.openxmlformats.org/drawingml/2006/table">
            <a:tbl>
              <a:tblPr firstRow="1"/>
              <a:tblGrid>
                <a:gridCol w="83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Position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495188"/>
              </p:ext>
            </p:extLst>
          </p:nvPr>
        </p:nvGraphicFramePr>
        <p:xfrm>
          <a:off x="9211376" y="5534142"/>
          <a:ext cx="2272750" cy="445770"/>
        </p:xfrm>
        <a:graphic>
          <a:graphicData uri="http://schemas.openxmlformats.org/drawingml/2006/table">
            <a:tbl>
              <a:tblPr firstRow="1"/>
              <a:tblGrid>
                <a:gridCol w="113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Organization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Org1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876314" y="5063972"/>
            <a:ext cx="89800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People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8278" y="5067891"/>
            <a:ext cx="122180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Employee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11376" y="5063972"/>
            <a:ext cx="172034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err="1" smtClean="0">
                <a:solidFill>
                  <a:srgbClr val="464547"/>
                </a:solidFill>
                <a:latin typeface="Trebuchet MS"/>
              </a:rPr>
              <a:t>ContactPerson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572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per Concrete class (TPC)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03" y="1755536"/>
            <a:ext cx="4114800" cy="3216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4"/>
          <p:cNvSpPr/>
          <p:nvPr/>
        </p:nvSpPr>
        <p:spPr>
          <a:xfrm>
            <a:off x="5409193" y="2816475"/>
            <a:ext cx="990600" cy="342900"/>
          </a:xfrm>
          <a:prstGeom prst="rightArrow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883" y="1690688"/>
            <a:ext cx="3657600" cy="3417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65884"/>
              </p:ext>
            </p:extLst>
          </p:nvPr>
        </p:nvGraphicFramePr>
        <p:xfrm>
          <a:off x="418748" y="5913230"/>
          <a:ext cx="2649029" cy="445770"/>
        </p:xfrm>
        <a:graphic>
          <a:graphicData uri="http://schemas.openxmlformats.org/drawingml/2006/table">
            <a:tbl>
              <a:tblPr firstRow="1"/>
              <a:tblGrid>
                <a:gridCol w="47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FirstName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LastName1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8748" y="5533574"/>
            <a:ext cx="89800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People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66020"/>
              </p:ext>
            </p:extLst>
          </p:nvPr>
        </p:nvGraphicFramePr>
        <p:xfrm>
          <a:off x="3453496" y="5913230"/>
          <a:ext cx="3437772" cy="445770"/>
        </p:xfrm>
        <a:graphic>
          <a:graphicData uri="http://schemas.openxmlformats.org/drawingml/2006/table">
            <a:tbl>
              <a:tblPr firstRow="1"/>
              <a:tblGrid>
                <a:gridCol w="47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FirstName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FirstName2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Position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53496" y="5533574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000" dirty="0">
                <a:solidFill>
                  <a:srgbClr val="464547"/>
                </a:solidFill>
                <a:latin typeface="Trebuchet MS"/>
              </a:rPr>
              <a:t>Employee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20759"/>
              </p:ext>
            </p:extLst>
          </p:nvPr>
        </p:nvGraphicFramePr>
        <p:xfrm>
          <a:off x="7276987" y="5913230"/>
          <a:ext cx="3859446" cy="445770"/>
        </p:xfrm>
        <a:graphic>
          <a:graphicData uri="http://schemas.openxmlformats.org/drawingml/2006/table">
            <a:tbl>
              <a:tblPr firstRow="1"/>
              <a:tblGrid>
                <a:gridCol w="47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4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FirstName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LastName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Organization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FirstName3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LastName3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Org1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76987" y="5533574"/>
            <a:ext cx="1830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000" dirty="0" err="1">
                <a:solidFill>
                  <a:srgbClr val="464547"/>
                </a:solidFill>
                <a:latin typeface="Trebuchet MS"/>
              </a:rPr>
              <a:t>ContactPerson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033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</a:t>
            </a:r>
            <a:r>
              <a:rPr lang="en-US" dirty="0" smtClean="0"/>
              <a:t>splitting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64" y="2003811"/>
            <a:ext cx="4991100" cy="32956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651" y="2003811"/>
            <a:ext cx="1552575" cy="265747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733332" y="3161098"/>
            <a:ext cx="990600" cy="342900"/>
          </a:xfrm>
          <a:prstGeom prst="rightArrow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91858"/>
              </p:ext>
            </p:extLst>
          </p:nvPr>
        </p:nvGraphicFramePr>
        <p:xfrm>
          <a:off x="418748" y="5913230"/>
          <a:ext cx="1577509" cy="445770"/>
        </p:xfrm>
        <a:graphic>
          <a:graphicData uri="http://schemas.openxmlformats.org/drawingml/2006/table">
            <a:tbl>
              <a:tblPr firstRow="1"/>
              <a:tblGrid>
                <a:gridCol w="476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4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Name1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8748" y="5533574"/>
            <a:ext cx="1295547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Customers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061812"/>
              </p:ext>
            </p:extLst>
          </p:nvPr>
        </p:nvGraphicFramePr>
        <p:xfrm>
          <a:off x="2451632" y="5908811"/>
          <a:ext cx="3595308" cy="445770"/>
        </p:xfrm>
        <a:graphic>
          <a:graphicData uri="http://schemas.openxmlformats.org/drawingml/2006/table">
            <a:tbl>
              <a:tblPr firstRow="1"/>
              <a:tblGrid>
                <a:gridCol w="84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4287353435"/>
                    </a:ext>
                  </a:extLst>
                </a:gridCol>
              </a:tblGrid>
              <a:tr h="704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CustoerId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Street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City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Postalcode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Country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ap="flat" cmpd="sng" algn="ctr">
                      <a:solidFill>
                        <a:srgbClr val="4645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Street1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City1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Country1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645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51632" y="5529155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000" dirty="0" smtClean="0">
                <a:solidFill>
                  <a:srgbClr val="464547"/>
                </a:solidFill>
                <a:latin typeface="Trebuchet MS"/>
              </a:rPr>
              <a:t>Addresses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718510"/>
              </p:ext>
            </p:extLst>
          </p:nvPr>
        </p:nvGraphicFramePr>
        <p:xfrm>
          <a:off x="7276987" y="5913230"/>
          <a:ext cx="2233613" cy="445770"/>
        </p:xfrm>
        <a:graphic>
          <a:graphicData uri="http://schemas.openxmlformats.org/drawingml/2006/table">
            <a:tbl>
              <a:tblPr firstRow="1"/>
              <a:tblGrid>
                <a:gridCol w="1001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4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CustomerId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PhoneNumber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Number1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76987" y="5533574"/>
            <a:ext cx="1873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000" dirty="0" err="1" smtClean="0">
                <a:solidFill>
                  <a:srgbClr val="464547"/>
                </a:solidFill>
                <a:latin typeface="Trebuchet MS"/>
              </a:rPr>
              <a:t>PhoneNumbers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254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dirty="0" smtClean="0"/>
              <a:t>splitting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495" y="2458444"/>
            <a:ext cx="2076450" cy="157162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520511" y="3153147"/>
            <a:ext cx="990600" cy="342900"/>
          </a:xfrm>
          <a:prstGeom prst="rightArrow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74" y="1690688"/>
            <a:ext cx="1905000" cy="3714750"/>
          </a:xfrm>
          <a:prstGeom prst="rect">
            <a:avLst/>
          </a:prstGeom>
        </p:spPr>
      </p:pic>
      <p:graphicFrame>
        <p:nvGraphicFramePr>
          <p:cNvPr id="7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873124"/>
              </p:ext>
            </p:extLst>
          </p:nvPr>
        </p:nvGraphicFramePr>
        <p:xfrm>
          <a:off x="5234588" y="6024548"/>
          <a:ext cx="4557867" cy="445770"/>
        </p:xfrm>
        <a:graphic>
          <a:graphicData uri="http://schemas.openxmlformats.org/drawingml/2006/table">
            <a:tbl>
              <a:tblPr firstRow="1"/>
              <a:tblGrid>
                <a:gridCol w="21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1240">
                  <a:extLst>
                    <a:ext uri="{9D8B030D-6E8A-4147-A177-3AD203B41FA5}">
                      <a16:colId xmlns:a16="http://schemas.microsoft.com/office/drawing/2014/main" val="2379835492"/>
                    </a:ext>
                  </a:extLst>
                </a:gridCol>
              </a:tblGrid>
              <a:tr h="704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Status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err="1" smtClean="0">
                          <a:effectLst/>
                        </a:rPr>
                        <a:t>BillingAddress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ShippingAddress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Trebuchet MS"/>
                          <a:ea typeface="+mn-ea"/>
                          <a:cs typeface="+mn-cs"/>
                        </a:rPr>
                        <a:t>Version</a:t>
                      </a:r>
                      <a:endParaRPr lang="en-US" sz="1400" b="1" u="none" strike="noStrike" kern="1200" dirty="0">
                        <a:solidFill>
                          <a:schemeClr val="tx1"/>
                        </a:solidFill>
                        <a:effectLst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ap="flat" cmpd="sng" algn="ctr">
                      <a:solidFill>
                        <a:srgbClr val="4645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Status1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Address1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l" fontAlgn="b"/>
                      <a:r>
                        <a:rPr lang="en-US" sz="1400" u="none" strike="noStrike" dirty="0" smtClean="0">
                          <a:effectLst/>
                        </a:rPr>
                        <a:t>Address2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645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234588" y="5644892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000" dirty="0" smtClean="0">
                <a:solidFill>
                  <a:srgbClr val="464547"/>
                </a:solidFill>
                <a:latin typeface="Trebuchet MS"/>
              </a:rPr>
              <a:t>Orders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8843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35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Связи между сущностями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9227" cy="4351338"/>
          </a:xfrm>
        </p:spPr>
        <p:txBody>
          <a:bodyPr/>
          <a:lstStyle/>
          <a:p>
            <a:r>
              <a:rPr lang="ru-RU" dirty="0" smtClean="0"/>
              <a:t>Только внешние ключи (без явного описания связей)</a:t>
            </a:r>
          </a:p>
          <a:p>
            <a:r>
              <a:rPr lang="ru-RU" dirty="0" smtClean="0"/>
              <a:t>Ассоциации</a:t>
            </a:r>
          </a:p>
          <a:p>
            <a:pPr lvl="1"/>
            <a:r>
              <a:rPr lang="en-US" dirty="0"/>
              <a:t>Many-to-One / One-to-Many</a:t>
            </a:r>
          </a:p>
          <a:p>
            <a:pPr lvl="1"/>
            <a:r>
              <a:rPr lang="en-US" dirty="0"/>
              <a:t>Many-to-Many</a:t>
            </a:r>
          </a:p>
          <a:p>
            <a:r>
              <a:rPr lang="ru-RU" dirty="0" smtClean="0"/>
              <a:t>Смешанные (и то, и другое)</a:t>
            </a:r>
            <a:endParaRPr lang="ru-RU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27" y="2390095"/>
            <a:ext cx="4714261" cy="25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Только внешние ключи</a:t>
            </a:r>
            <a:endParaRPr lang="ru-RU" dirty="0"/>
          </a:p>
        </p:txBody>
      </p:sp>
      <p:pic>
        <p:nvPicPr>
          <p:cNvPr id="3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86" y="1955132"/>
            <a:ext cx="5061163" cy="3650974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6223391" y="2060020"/>
            <a:ext cx="5253361" cy="1373933"/>
            <a:chOff x="6223391" y="2406686"/>
            <a:chExt cx="5253361" cy="1373933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6223391" y="2826512"/>
              <a:ext cx="5253361" cy="954107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from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 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db.Products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join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c 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db.Categories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on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p.CategoryID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equals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c.Id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where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c.Name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==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categoryName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select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p;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661989" y="2406686"/>
              <a:ext cx="18107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Filter expressions</a:t>
              </a:r>
              <a:endParaRPr lang="en-US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223391" y="4021838"/>
            <a:ext cx="5182829" cy="2292935"/>
            <a:chOff x="6223391" y="4021838"/>
            <a:chExt cx="5182829" cy="2292935"/>
          </a:xfrm>
        </p:grpSpPr>
        <p:sp>
          <p:nvSpPr>
            <p:cNvPr id="6" name="TextBox 5"/>
            <p:cNvSpPr txBox="1"/>
            <p:nvPr/>
          </p:nvSpPr>
          <p:spPr>
            <a:xfrm>
              <a:off x="10132153" y="4021838"/>
              <a:ext cx="1274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Navigations</a:t>
              </a:r>
              <a:endParaRPr lang="en-US" dirty="0"/>
            </a:p>
          </p:txBody>
        </p:sp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6223391" y="4498891"/>
              <a:ext cx="5182829" cy="1815882"/>
            </a:xfrm>
            <a:prstGeom prst="rect">
              <a:avLst/>
            </a:prstGeom>
            <a:ln/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category =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db.Categories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.Single(c =&gt;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c.Name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==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categoryName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products =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db.Products</a:t>
              </a:r>
              <a:endPara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.Where(p =&gt;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p.CategoryID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==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category.Id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foreach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(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 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products)</a:t>
              </a:r>
              <a:b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Console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.WriteLine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en-US" altLang="en-US" sz="1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p.Name</a:t>
              </a:r>
              <a:r>
                <a:rPr kumimoji="0" lang="en-US" altLang="en-US" sz="1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endPara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0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Ассоциации </a:t>
            </a:r>
            <a:endParaRPr lang="ru-RU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9" y="2142853"/>
            <a:ext cx="5562129" cy="352662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58190" y="2627843"/>
            <a:ext cx="3861955" cy="73866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p.Category.Name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58190" y="4466624"/>
            <a:ext cx="4785284" cy="116955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category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db.Categories</a:t>
            </a:r>
            <a:endParaRPr kumimoji="0" lang="en-US" alt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.Single(c =&gt;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category.Products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8372" y="2248187"/>
            <a:ext cx="182998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dirty="0"/>
              <a:t>Filter</a:t>
            </a:r>
            <a:r>
              <a:rPr lang="en-US" sz="1867" b="1" dirty="0" smtClean="0">
                <a:solidFill>
                  <a:srgbClr val="464547"/>
                </a:solidFill>
                <a:latin typeface="Trebuchet MS"/>
              </a:rPr>
              <a:t> </a:t>
            </a:r>
            <a:r>
              <a:rPr lang="en-US" dirty="0"/>
              <a:t>expressions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69407" y="3835682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dirty="0"/>
              <a:t>Navigations</a:t>
            </a:r>
          </a:p>
        </p:txBody>
      </p:sp>
    </p:spTree>
    <p:extLst>
      <p:ext uri="{BB962C8B-B14F-4D97-AF65-F5344CB8AC3E}">
        <p14:creationId xmlns:p14="http://schemas.microsoft.com/office/powerpoint/2010/main" val="22926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Общие моменты – что, для чего и что умеет…</a:t>
            </a:r>
          </a:p>
          <a:p>
            <a:r>
              <a:rPr lang="ru-RU" dirty="0" err="1" smtClean="0"/>
              <a:t>Маппинг</a:t>
            </a:r>
            <a:endParaRPr lang="ru-RU" dirty="0" smtClean="0"/>
          </a:p>
          <a:p>
            <a:pPr lvl="1"/>
            <a:r>
              <a:rPr lang="ru-RU" dirty="0" smtClean="0"/>
              <a:t>Сценарии</a:t>
            </a:r>
          </a:p>
          <a:p>
            <a:pPr lvl="1"/>
            <a:r>
              <a:rPr lang="ru-RU" dirty="0" smtClean="0"/>
              <a:t>Способы описания</a:t>
            </a:r>
          </a:p>
          <a:p>
            <a:r>
              <a:rPr lang="ru-RU" dirty="0" smtClean="0"/>
              <a:t>Работа с ассоциациями </a:t>
            </a:r>
          </a:p>
          <a:p>
            <a:r>
              <a:rPr lang="ru-RU" dirty="0" smtClean="0"/>
              <a:t>Выполнение запросов (языки запросов)</a:t>
            </a:r>
          </a:p>
          <a:p>
            <a:r>
              <a:rPr lang="ru-RU" dirty="0" smtClean="0"/>
              <a:t>Обновление сущностей</a:t>
            </a:r>
          </a:p>
          <a:p>
            <a:pPr lvl="1"/>
            <a:r>
              <a:rPr lang="ru-RU" dirty="0" smtClean="0"/>
              <a:t>Отслеживание изменений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Сложные типы (не самостоятельные сущности)</a:t>
            </a:r>
            <a:endParaRPr lang="ru-RU" dirty="0"/>
          </a:p>
        </p:txBody>
      </p:sp>
      <p:sp>
        <p:nvSpPr>
          <p:cNvPr id="6" name="Right Arrow 5"/>
          <p:cNvSpPr/>
          <p:nvPr/>
        </p:nvSpPr>
        <p:spPr>
          <a:xfrm>
            <a:off x="6088071" y="3729977"/>
            <a:ext cx="978408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9" y="1690688"/>
            <a:ext cx="3476771" cy="4883759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860" y="2752367"/>
            <a:ext cx="1949738" cy="27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1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</a:t>
            </a:r>
            <a:r>
              <a:rPr lang="ru-RU" dirty="0" err="1" smtClean="0"/>
              <a:t>маппинга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19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Автоматический (по имени) </a:t>
            </a:r>
            <a:r>
              <a:rPr lang="ru-RU" dirty="0" err="1" smtClean="0"/>
              <a:t>маппинг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71810" y="4062589"/>
            <a:ext cx="5949064" cy="203132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[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dbo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[Categories]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IDENTITY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1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NVARCHAR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[Description]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NTEXT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[Picture]  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CONSTRAINT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[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PK_Categories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PRIMARY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CLUSTERED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ASC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83899" y="2159711"/>
            <a:ext cx="4557658" cy="160043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Categories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Description {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 Picture {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ight Arrow 1"/>
          <p:cNvSpPr/>
          <p:nvPr/>
        </p:nvSpPr>
        <p:spPr>
          <a:xfrm rot="1861267">
            <a:off x="5282605" y="3360500"/>
            <a:ext cx="978408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3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описаний </a:t>
            </a:r>
            <a:r>
              <a:rPr lang="ru-RU" dirty="0" err="1" smtClean="0"/>
              <a:t>маппнга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25426" y="1936908"/>
            <a:ext cx="9385903" cy="403187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hibernate-mapping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xmlns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urn:nhibernate-mapping-2.2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assembly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NHibernateSample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   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namespace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NHibernateSample.Model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schema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&lt;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Categories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&lt;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generator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identity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&lt;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property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/&gt;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&lt;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property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Description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&lt;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property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Picture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&lt;/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&lt;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&lt;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generator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identity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&gt;&lt;/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&lt;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property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&lt;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many-to-one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/&gt;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&lt;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property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QuantityPerUnit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&lt;/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hibernate-mapping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6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Аттрибуты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7163" y="1879622"/>
            <a:ext cx="5121915" cy="427809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Northwind.Categories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PrimaryKey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Identity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Id {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Name {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Description {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byte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 Picture {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47416" y="648516"/>
            <a:ext cx="5458546" cy="550920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Table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Northwind.Products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),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Identity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PrimaryKey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Id {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Name {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Association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ThisKey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OtherKey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"Id"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QuantityPerUnit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[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decimal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UnitPrice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7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Программный код (</a:t>
            </a:r>
            <a:r>
              <a:rPr lang="en-US" dirty="0" smtClean="0"/>
              <a:t>Fluent</a:t>
            </a:r>
            <a:r>
              <a:rPr lang="ru-RU" dirty="0" smtClean="0"/>
              <a:t>-синтаксис)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39243" y="1820875"/>
            <a:ext cx="8542723" cy="452431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category =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modelBuilder.Entity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&gt;()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.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ToTable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Northwind.Categories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.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HasKey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 =&gt;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category.Property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 =&gt;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HasColumnName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.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HasDatabaseGeneratedOption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DatabaseGeneratedOption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.Identity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ru-RU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category.Property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 =&gt;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HasColumnName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ru-RU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IsRequired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().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HasMaxLength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(15);</a:t>
            </a:r>
            <a:endParaRPr kumimoji="0" lang="ru-RU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category.Property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 =&gt;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c.Description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HasColumnType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ntext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ru-RU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category.Property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 =&gt;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c.Picture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HasColumnType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"image"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ru-RU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category.HasMany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 =&gt;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c.Products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WithRequired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(p =&gt;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p.Category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54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58299"/>
              </p:ext>
            </p:extLst>
          </p:nvPr>
        </p:nvGraphicFramePr>
        <p:xfrm>
          <a:off x="430565" y="1356671"/>
          <a:ext cx="11118850" cy="3708400"/>
        </p:xfrm>
        <a:graphic>
          <a:graphicData uri="http://schemas.openxmlformats.org/drawingml/2006/table">
            <a:tbl>
              <a:tblPr firstRow="1" bandRow="1"/>
              <a:tblGrid>
                <a:gridCol w="222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Dapper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Linq2DB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NHibernate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Mapping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Types</a:t>
                      </a:r>
                      <a:r>
                        <a:rPr lang="en-US" baseline="0" dirty="0" smtClean="0"/>
                        <a:t> (Tables)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Associations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SP/SQL</a:t>
                      </a:r>
                      <a:r>
                        <a:rPr lang="en-US" baseline="0" dirty="0" smtClean="0"/>
                        <a:t> Query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Mapping description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By name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Configuration files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Attributes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28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Языки запросов и абстрагирование от</a:t>
            </a:r>
            <a:r>
              <a:rPr lang="en-US" dirty="0" smtClean="0"/>
              <a:t> </a:t>
            </a:r>
            <a:r>
              <a:rPr lang="ru-RU" dirty="0" smtClean="0"/>
              <a:t>СУБД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0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Прямой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0076" y="1967895"/>
            <a:ext cx="11202106" cy="3970318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"Beverages"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query =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"select p.* 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"from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Northwind.Products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 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"join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Northwind.Categories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 on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c.CategoryID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p.CategoryID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   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"where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c.CategoryName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@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connection =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SqlConnection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connectionString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connection.Open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products =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SqlMapper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.Query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Products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&gt;(connection, query,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{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} );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products)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p.ProductName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23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Встроенный текстовый язык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43130" y="1807875"/>
            <a:ext cx="8199681" cy="313932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"Beverages"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session =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sessionFactory.OpenSession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query =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session.CreateQuery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ru-RU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"from Product p where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p.Category.Name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: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query.SetString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query.List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&gt;()) 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 | 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c.Category.Name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22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</a:t>
            </a:r>
            <a:r>
              <a:rPr lang="en-US" dirty="0" smtClean="0"/>
              <a:t>ORM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 API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6307" y="2214435"/>
            <a:ext cx="9610323" cy="2554545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"Beverages"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session 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sessionFactory.OpenSession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query =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session.CreateCriteria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query.CreateAlias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).Add(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Restrictions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c.Name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                    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query.List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| 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c.Category.Name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28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122999" y="2632619"/>
            <a:ext cx="7782900" cy="286232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"Beverages"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session =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sessionFactory.OpenSession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query =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session.Query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&gt;()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.Where(p =&gt;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p.Category.Name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query)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 | "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alt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c.Category.Name</a:t>
            </a: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61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связанных сущностей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Ленивая загрузка (</a:t>
            </a:r>
            <a:r>
              <a:rPr lang="en-US" dirty="0" smtClean="0"/>
              <a:t>Lazy loading</a:t>
            </a:r>
            <a:r>
              <a:rPr lang="ru-RU" dirty="0" smtClean="0"/>
              <a:t>)</a:t>
            </a:r>
            <a:endParaRPr lang="en-US" dirty="0"/>
          </a:p>
          <a:p>
            <a:pPr lvl="0"/>
            <a:r>
              <a:rPr lang="ru-RU" dirty="0" smtClean="0"/>
              <a:t>Жадная загрузка (</a:t>
            </a:r>
            <a:r>
              <a:rPr lang="en-US" dirty="0" smtClean="0"/>
              <a:t>Eager loading</a:t>
            </a:r>
            <a:r>
              <a:rPr lang="ru-RU" dirty="0" smtClean="0"/>
              <a:t>)</a:t>
            </a:r>
            <a:endParaRPr lang="en-US" dirty="0"/>
          </a:p>
          <a:p>
            <a:pPr lvl="0"/>
            <a:r>
              <a:rPr lang="ru-RU" dirty="0" smtClean="0"/>
              <a:t>Явная загрузка (</a:t>
            </a:r>
            <a:r>
              <a:rPr lang="en-US" dirty="0" smtClean="0"/>
              <a:t>Explicitly Loading</a:t>
            </a:r>
            <a:r>
              <a:rPr lang="ru-RU" dirty="0" smtClean="0"/>
              <a:t>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4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Ленивая загрузка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2829" y="3113282"/>
            <a:ext cx="4785284" cy="206210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NorthwindDB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 | 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+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p.Category.Name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6176527" y="2528507"/>
            <a:ext cx="5861879" cy="13234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QuantityPerUnit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UnitPrice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UnitsInStock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UnitsOnOrder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ReorderLevel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Discontinued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</a:t>
            </a:r>
          </a:p>
        </p:txBody>
      </p:sp>
      <p:sp>
        <p:nvSpPr>
          <p:cNvPr id="5" name="Right Arrow 5"/>
          <p:cNvSpPr/>
          <p:nvPr/>
        </p:nvSpPr>
        <p:spPr>
          <a:xfrm rot="19533681">
            <a:off x="4987817" y="3123233"/>
            <a:ext cx="996554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ight Arrow 6"/>
          <p:cNvSpPr/>
          <p:nvPr/>
        </p:nvSpPr>
        <p:spPr>
          <a:xfrm rot="1438268">
            <a:off x="4993584" y="4833738"/>
            <a:ext cx="996554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1228" y="2148851"/>
            <a:ext cx="12442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b="1" dirty="0" smtClean="0">
                <a:solidFill>
                  <a:srgbClr val="464547"/>
                </a:solidFill>
                <a:latin typeface="Trebuchet MS"/>
              </a:rPr>
              <a:t>Один раз</a:t>
            </a:r>
            <a:endParaRPr lang="en-US" sz="1867" b="1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31328" y="4310109"/>
            <a:ext cx="360707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b="1" dirty="0" smtClean="0">
                <a:solidFill>
                  <a:srgbClr val="464547"/>
                </a:solidFill>
                <a:latin typeface="Trebuchet MS"/>
              </a:rPr>
              <a:t>Для каждой новой категории</a:t>
            </a:r>
            <a:endParaRPr lang="en-US" sz="1867" b="1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7994483" y="4838189"/>
            <a:ext cx="4043923" cy="13234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Description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Picture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Categories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70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«Магия» ленивой загрузки (</a:t>
            </a:r>
            <a:r>
              <a:rPr lang="en-US" dirty="0" smtClean="0"/>
              <a:t>proxy)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13285" y="5218768"/>
            <a:ext cx="2836033" cy="954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  <a:latin typeface="Trebuchet MS"/>
              </a:rPr>
              <a:t>Поддерживаются для</a:t>
            </a:r>
          </a:p>
          <a:p>
            <a:pPr marL="285750" indent="-285750" defTabSz="457189">
              <a:buFont typeface="Arial" panose="020B0604020202020204" pitchFamily="34" charset="0"/>
              <a:buChar char="•"/>
            </a:pPr>
            <a:r>
              <a:rPr lang="ru-RU" sz="1867" dirty="0" smtClean="0">
                <a:solidFill>
                  <a:srgbClr val="464547"/>
                </a:solidFill>
                <a:latin typeface="Trebuchet MS"/>
              </a:rPr>
              <a:t>Интерфейсов</a:t>
            </a:r>
            <a:endParaRPr lang="en-US" sz="1867" dirty="0" smtClean="0">
              <a:solidFill>
                <a:srgbClr val="464547"/>
              </a:solidFill>
              <a:latin typeface="Trebuchet MS"/>
            </a:endParaRPr>
          </a:p>
          <a:p>
            <a:pPr marL="285750" indent="-285750" defTabSz="457189">
              <a:buFont typeface="Arial" panose="020B0604020202020204" pitchFamily="34" charset="0"/>
              <a:buChar char="•"/>
            </a:pPr>
            <a:r>
              <a:rPr lang="ru-RU" sz="1867" dirty="0" smtClean="0">
                <a:solidFill>
                  <a:srgbClr val="464547"/>
                </a:solidFill>
                <a:latin typeface="Trebuchet MS"/>
              </a:rPr>
              <a:t>Виртуальных свойств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grpSp>
        <p:nvGrpSpPr>
          <p:cNvPr id="19" name="Group 2"/>
          <p:cNvGrpSpPr/>
          <p:nvPr/>
        </p:nvGrpSpPr>
        <p:grpSpPr>
          <a:xfrm>
            <a:off x="4578607" y="1690688"/>
            <a:ext cx="4534678" cy="2787083"/>
            <a:chOff x="4926564" y="1298802"/>
            <a:chExt cx="4534678" cy="2787083"/>
          </a:xfrm>
        </p:grpSpPr>
        <p:sp>
          <p:nvSpPr>
            <p:cNvPr id="20" name="Rounded Rectangle 3"/>
            <p:cNvSpPr/>
            <p:nvPr/>
          </p:nvSpPr>
          <p:spPr>
            <a:xfrm>
              <a:off x="4926564" y="1298802"/>
              <a:ext cx="4534678" cy="2787083"/>
            </a:xfrm>
            <a:prstGeom prst="round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bIns="0" rtlCol="0" anchor="b"/>
            <a:lstStyle/>
            <a:p>
              <a:pPr marL="0" marR="0" lvl="0" indent="0" algn="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Proxy for Product</a:t>
              </a:r>
            </a:p>
          </p:txBody>
        </p:sp>
        <p:sp>
          <p:nvSpPr>
            <p:cNvPr id="21" name="Rounded Rectangle 4"/>
            <p:cNvSpPr/>
            <p:nvPr/>
          </p:nvSpPr>
          <p:spPr>
            <a:xfrm>
              <a:off x="4926564" y="1860559"/>
              <a:ext cx="1184988" cy="457200"/>
            </a:xfrm>
            <a:prstGeom prst="roundRect">
              <a:avLst/>
            </a:prstGeom>
            <a:gradFill rotWithShape="1">
              <a:gsLst>
                <a:gs pos="0">
                  <a:srgbClr val="CCCCCC">
                    <a:tint val="50000"/>
                    <a:satMod val="300000"/>
                  </a:srgbClr>
                </a:gs>
                <a:gs pos="35000">
                  <a:srgbClr val="CCCCCC">
                    <a:tint val="37000"/>
                    <a:satMod val="300000"/>
                  </a:srgbClr>
                </a:gs>
                <a:gs pos="100000">
                  <a:srgbClr val="CCCCCC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Category</a:t>
              </a:r>
            </a:p>
          </p:txBody>
        </p:sp>
        <p:sp>
          <p:nvSpPr>
            <p:cNvPr id="22" name="Rounded Rectangle 5"/>
            <p:cNvSpPr/>
            <p:nvPr/>
          </p:nvSpPr>
          <p:spPr>
            <a:xfrm>
              <a:off x="4926564" y="2692343"/>
              <a:ext cx="1184988" cy="457200"/>
            </a:xfrm>
            <a:prstGeom prst="roundRect">
              <a:avLst/>
            </a:prstGeom>
            <a:gradFill rotWithShape="1">
              <a:gsLst>
                <a:gs pos="0">
                  <a:srgbClr val="CCCCCC">
                    <a:tint val="50000"/>
                    <a:satMod val="300000"/>
                  </a:srgbClr>
                </a:gs>
                <a:gs pos="35000">
                  <a:srgbClr val="CCCCCC">
                    <a:tint val="37000"/>
                    <a:satMod val="300000"/>
                  </a:srgbClr>
                </a:gs>
                <a:gs pos="100000">
                  <a:srgbClr val="CCCCCC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latin typeface="Trebuchet MS"/>
                  <a:ea typeface="+mn-ea"/>
                  <a:cs typeface="+mn-cs"/>
                </a:rPr>
                <a:t>…</a:t>
              </a:r>
            </a:p>
          </p:txBody>
        </p:sp>
      </p:grpSp>
      <p:sp>
        <p:nvSpPr>
          <p:cNvPr id="23" name="Rounded Rectangle 7"/>
          <p:cNvSpPr/>
          <p:nvPr/>
        </p:nvSpPr>
        <p:spPr>
          <a:xfrm>
            <a:off x="6454059" y="1961276"/>
            <a:ext cx="2528596" cy="2022896"/>
          </a:xfrm>
          <a:prstGeom prst="round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bIns="0" rtlCol="0" anchor="b"/>
          <a:lstStyle/>
          <a:p>
            <a:pPr marL="0" marR="0" lvl="0" indent="0" algn="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Product</a:t>
            </a:r>
          </a:p>
        </p:txBody>
      </p:sp>
      <p:sp>
        <p:nvSpPr>
          <p:cNvPr id="24" name="Rounded Rectangle 8"/>
          <p:cNvSpPr/>
          <p:nvPr/>
        </p:nvSpPr>
        <p:spPr>
          <a:xfrm>
            <a:off x="6454059" y="2347573"/>
            <a:ext cx="1184988" cy="457200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Category</a:t>
            </a:r>
          </a:p>
        </p:txBody>
      </p:sp>
      <p:sp>
        <p:nvSpPr>
          <p:cNvPr id="25" name="Rounded Rectangle 9"/>
          <p:cNvSpPr/>
          <p:nvPr/>
        </p:nvSpPr>
        <p:spPr>
          <a:xfrm>
            <a:off x="6454059" y="3075361"/>
            <a:ext cx="1184988" cy="457200"/>
          </a:xfrm>
          <a:prstGeom prst="roundRec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8492" y="3303961"/>
            <a:ext cx="211590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err="1" smtClean="0">
                <a:solidFill>
                  <a:srgbClr val="464547"/>
                </a:solidFill>
                <a:latin typeface="Trebuchet MS"/>
              </a:rPr>
              <a:t>product.Category</a:t>
            </a:r>
            <a:endParaRPr lang="en-US" sz="1867" dirty="0">
              <a:solidFill>
                <a:srgbClr val="464547"/>
              </a:solidFill>
              <a:latin typeface="Trebuchet MS"/>
            </a:endParaRPr>
          </a:p>
        </p:txBody>
      </p:sp>
      <p:cxnSp>
        <p:nvCxnSpPr>
          <p:cNvPr id="27" name="Straight Arrow Connector 11"/>
          <p:cNvCxnSpPr>
            <a:stCxn id="26" idx="3"/>
            <a:endCxn id="24" idx="1"/>
          </p:cNvCxnSpPr>
          <p:nvPr/>
        </p:nvCxnSpPr>
        <p:spPr>
          <a:xfrm flipV="1">
            <a:off x="2514392" y="2576173"/>
            <a:ext cx="3939667" cy="917616"/>
          </a:xfrm>
          <a:prstGeom prst="straightConnector1">
            <a:avLst/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" name="Straight Arrow Connector 12"/>
          <p:cNvCxnSpPr>
            <a:stCxn id="26" idx="3"/>
            <a:endCxn id="21" idx="1"/>
          </p:cNvCxnSpPr>
          <p:nvPr/>
        </p:nvCxnSpPr>
        <p:spPr>
          <a:xfrm flipV="1">
            <a:off x="2514392" y="2481045"/>
            <a:ext cx="2064215" cy="1012744"/>
          </a:xfrm>
          <a:prstGeom prst="straightConnector1">
            <a:avLst/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Rectangle 13"/>
          <p:cNvSpPr/>
          <p:nvPr/>
        </p:nvSpPr>
        <p:spPr>
          <a:xfrm>
            <a:off x="3281651" y="5253135"/>
            <a:ext cx="1905845" cy="923731"/>
          </a:xfrm>
          <a:prstGeom prst="rect">
            <a:avLst/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Interceptor</a:t>
            </a:r>
          </a:p>
        </p:txBody>
      </p:sp>
      <p:sp>
        <p:nvSpPr>
          <p:cNvPr id="30" name="Arc 14"/>
          <p:cNvSpPr/>
          <p:nvPr/>
        </p:nvSpPr>
        <p:spPr>
          <a:xfrm flipH="1">
            <a:off x="3477588" y="2576173"/>
            <a:ext cx="2509939" cy="5000284"/>
          </a:xfrm>
          <a:prstGeom prst="arc">
            <a:avLst>
              <a:gd name="adj1" fmla="val 16403963"/>
              <a:gd name="adj2" fmla="val 484526"/>
            </a:avLst>
          </a:prstGeom>
          <a:noFill/>
          <a:ln w="38100" cap="flat" cmpd="sng" algn="ctr">
            <a:solidFill>
              <a:srgbClr val="B22746"/>
            </a:solidFill>
            <a:prstDash val="solid"/>
            <a:headEnd type="none" w="med" len="med"/>
            <a:tailEnd type="triangl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1" name="Arc 15"/>
          <p:cNvSpPr/>
          <p:nvPr/>
        </p:nvSpPr>
        <p:spPr>
          <a:xfrm flipH="1">
            <a:off x="4186721" y="2481045"/>
            <a:ext cx="1726162" cy="5235372"/>
          </a:xfrm>
          <a:prstGeom prst="arc">
            <a:avLst>
              <a:gd name="adj1" fmla="val 16699422"/>
              <a:gd name="adj2" fmla="val 484526"/>
            </a:avLst>
          </a:prstGeom>
          <a:noFill/>
          <a:ln w="38100" cap="flat" cmpd="sng" algn="ctr">
            <a:solidFill>
              <a:srgbClr val="B22746"/>
            </a:solidFill>
            <a:prstDash val="solid"/>
            <a:headEnd type="triangl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cxnSp>
        <p:nvCxnSpPr>
          <p:cNvPr id="32" name="Straight Arrow Connector 16"/>
          <p:cNvCxnSpPr>
            <a:endCxn id="24" idx="1"/>
          </p:cNvCxnSpPr>
          <p:nvPr/>
        </p:nvCxnSpPr>
        <p:spPr>
          <a:xfrm>
            <a:off x="5751120" y="2520433"/>
            <a:ext cx="702939" cy="55740"/>
          </a:xfrm>
          <a:prstGeom prst="straightConnector1">
            <a:avLst/>
          </a:prstGeom>
          <a:noFill/>
          <a:ln w="25400" cap="flat" cmpd="sng" algn="ctr">
            <a:solidFill>
              <a:srgbClr val="39C2D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" name="Flowchart: Magnetic Disk 21"/>
          <p:cNvSpPr/>
          <p:nvPr/>
        </p:nvSpPr>
        <p:spPr>
          <a:xfrm>
            <a:off x="6150692" y="5168462"/>
            <a:ext cx="1818290" cy="1093076"/>
          </a:xfrm>
          <a:prstGeom prst="flowChartMagneticDisk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34" name="Rounded Rectangle 23"/>
          <p:cNvSpPr/>
          <p:nvPr/>
        </p:nvSpPr>
        <p:spPr>
          <a:xfrm>
            <a:off x="6474868" y="5341314"/>
            <a:ext cx="1184988" cy="457200"/>
          </a:xfrm>
          <a:prstGeom prst="roundRect">
            <a:avLst/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Category</a:t>
            </a:r>
          </a:p>
        </p:txBody>
      </p:sp>
      <p:sp>
        <p:nvSpPr>
          <p:cNvPr id="35" name="Right Arrow 24"/>
          <p:cNvSpPr/>
          <p:nvPr/>
        </p:nvSpPr>
        <p:spPr>
          <a:xfrm>
            <a:off x="5350661" y="5532183"/>
            <a:ext cx="597351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16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2.59259E-6 L -0.00221 -0.4365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 animBg="1"/>
      <p:bldP spid="30" grpId="0" animBg="1"/>
      <p:bldP spid="31" grpId="0" animBg="1"/>
      <p:bldP spid="34" grpId="0" animBg="1"/>
      <p:bldP spid="34" grpId="1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Явная загрузка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8911" y="2262488"/>
            <a:ext cx="5061001" cy="280076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NorthwindDB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   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db.Entry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(p)</a:t>
            </a: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.Reference(t =&gt;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t.Category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.Load();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 |</a:t>
            </a:r>
            <a:r>
              <a:rPr lang="en-US" altLang="en-US" sz="1600" kern="0" dirty="0">
                <a:solidFill>
                  <a:srgbClr val="A31515"/>
                </a:solidFill>
                <a:latin typeface="Consolas" panose="020B0609020204030204" pitchFamily="49" charset="0"/>
              </a:rPr>
              <a:t>  "</a:t>
            </a:r>
            <a:endParaRPr kumimoji="0" lang="ru-RU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p.Category.Name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867684"/>
            <a:ext cx="5902220" cy="13234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QuantityPerUnit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UnitPrice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UnitsInStock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UnitsOnOrder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ReorderLevel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Discontinued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</a:t>
            </a:r>
          </a:p>
        </p:txBody>
      </p:sp>
      <p:sp>
        <p:nvSpPr>
          <p:cNvPr id="5" name="Right Arrow 4"/>
          <p:cNvSpPr/>
          <p:nvPr/>
        </p:nvSpPr>
        <p:spPr>
          <a:xfrm rot="19533681">
            <a:off x="5049743" y="3090787"/>
            <a:ext cx="996554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 rot="2640126">
            <a:off x="5250277" y="4650428"/>
            <a:ext cx="996554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43358" y="1419292"/>
            <a:ext cx="12442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b="1" dirty="0" smtClean="0">
                <a:solidFill>
                  <a:srgbClr val="464547"/>
                </a:solidFill>
                <a:latin typeface="Trebuchet MS"/>
              </a:rPr>
              <a:t>Один раз</a:t>
            </a:r>
            <a:endParaRPr lang="en-US" sz="1867" b="1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24548" y="4403600"/>
            <a:ext cx="31662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b="1" dirty="0" smtClean="0">
                <a:solidFill>
                  <a:srgbClr val="464547"/>
                </a:solidFill>
                <a:latin typeface="Trebuchet MS"/>
              </a:rPr>
              <a:t>Для каждого продукта</a:t>
            </a:r>
            <a:r>
              <a:rPr lang="en-US" sz="1867" b="1" dirty="0" smtClean="0">
                <a:solidFill>
                  <a:srgbClr val="464547"/>
                </a:solidFill>
                <a:latin typeface="Trebuchet MS"/>
              </a:rPr>
              <a:t> (!)</a:t>
            </a:r>
            <a:endParaRPr lang="en-US" sz="1867" b="1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75306" y="4892744"/>
            <a:ext cx="3999813" cy="13234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Description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Picture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Categories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25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Жадная загрузка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3224" y="2244841"/>
            <a:ext cx="5009705" cy="23083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NorthwindDB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</a:t>
            </a: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.Include(t =&gt;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t.Category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.WriteLine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 | "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+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p.Category.Name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1040" y="1339088"/>
            <a:ext cx="4336444" cy="427809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QuantityPerUnit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UnitPrice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UnitsInStock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UnitsOnOrder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ReorderLevel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Discontinued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Description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Picture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INNER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JOIN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Categories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19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6468053"/>
              </p:ext>
            </p:extLst>
          </p:nvPr>
        </p:nvGraphicFramePr>
        <p:xfrm>
          <a:off x="399392" y="515007"/>
          <a:ext cx="11118850" cy="3977640"/>
        </p:xfrm>
        <a:graphic>
          <a:graphicData uri="http://schemas.openxmlformats.org/drawingml/2006/table">
            <a:tbl>
              <a:tblPr firstRow="1" bandRow="1"/>
              <a:tblGrid>
                <a:gridCol w="222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Dapper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Linq2DB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NHibernate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EF 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Queries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SQL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Own Language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 (HQL)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Criteria API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LINQ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Cross DBMS support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Loading related entities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Explicit (Join / …)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Navigation (Lazy / Eager</a:t>
                      </a:r>
                      <a:r>
                        <a:rPr lang="en-US" baseline="0" dirty="0" smtClean="0"/>
                        <a:t> / …)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76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Обновление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+ </a:t>
            </a:r>
            <a:r>
              <a:rPr lang="en-US" dirty="0" smtClean="0"/>
              <a:t>Change </a:t>
            </a:r>
            <a:r>
              <a:rPr lang="en-US" dirty="0"/>
              <a:t>tracking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Стратегия изменения</a:t>
            </a:r>
            <a:r>
              <a:rPr lang="en-US" dirty="0" smtClean="0"/>
              <a:t>/</a:t>
            </a:r>
            <a:r>
              <a:rPr lang="ru-RU" dirty="0" smtClean="0"/>
              <a:t>обновления</a:t>
            </a:r>
            <a:endParaRPr lang="ru-RU" dirty="0"/>
          </a:p>
        </p:txBody>
      </p:sp>
      <p:graphicFrame>
        <p:nvGraphicFramePr>
          <p:cNvPr id="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2671388"/>
              </p:ext>
            </p:extLst>
          </p:nvPr>
        </p:nvGraphicFramePr>
        <p:xfrm>
          <a:off x="480484" y="1439864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391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классических библиотек доступа к данным (</a:t>
            </a:r>
            <a:r>
              <a:rPr lang="en-US" dirty="0" err="1" smtClean="0"/>
              <a:t>ADO.Net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47754" y="1902817"/>
            <a:ext cx="7141699" cy="440120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IDbConnection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connection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SqlConnection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ConnectionString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command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connection.CreateCommand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command.CommandText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= 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"SELECT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CompanyName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City, Region FROM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Northwind.Customers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connection.Open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using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IDataReader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reader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command.ExecuteReader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while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reader.Read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Console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.WriteLine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{0}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-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{1}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3CB37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{2}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reader[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CompanyName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],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reader[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"City"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],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        reader[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"Region"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]);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    }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    }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ounded Rectangular Callout 4"/>
          <p:cNvSpPr/>
          <p:nvPr/>
        </p:nvSpPr>
        <p:spPr>
          <a:xfrm>
            <a:off x="5872617" y="5799096"/>
            <a:ext cx="2152185" cy="612648"/>
          </a:xfrm>
          <a:prstGeom prst="wedgeRoundRectCallout">
            <a:avLst>
              <a:gd name="adj1" fmla="val -145303"/>
              <a:gd name="adj2" fmla="val -189715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Литералы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Rounded Rectangular Callout 5"/>
          <p:cNvSpPr/>
          <p:nvPr/>
        </p:nvSpPr>
        <p:spPr>
          <a:xfrm>
            <a:off x="2949935" y="6105420"/>
            <a:ext cx="2594098" cy="612648"/>
          </a:xfrm>
          <a:prstGeom prst="wedgeRoundRectCallout">
            <a:avLst>
              <a:gd name="adj1" fmla="val -72718"/>
              <a:gd name="adj2" fmla="val -165605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67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Нетипизированный</a:t>
            </a:r>
            <a:r>
              <a:rPr kumimoji="0" lang="ru-RU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результат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Rounded Rectangular Callout 6"/>
          <p:cNvSpPr/>
          <p:nvPr/>
        </p:nvSpPr>
        <p:spPr>
          <a:xfrm>
            <a:off x="9375670" y="1834595"/>
            <a:ext cx="2152185" cy="612648"/>
          </a:xfrm>
          <a:prstGeom prst="wedgeRoundRectCallout">
            <a:avLst>
              <a:gd name="adj1" fmla="val -150278"/>
              <a:gd name="adj2" fmla="val 106306"/>
              <a:gd name="adj3" fmla="val 16667"/>
            </a:avLst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lvl="0" algn="ctr" defTabSz="457189"/>
            <a:r>
              <a:rPr lang="ru-RU" sz="1867" kern="0" dirty="0" smtClean="0">
                <a:solidFill>
                  <a:srgbClr val="464547"/>
                </a:solidFill>
                <a:latin typeface="Trebuchet MS"/>
              </a:rPr>
              <a:t>Прямой </a:t>
            </a:r>
            <a:r>
              <a:rPr lang="en-US" sz="1867" kern="0" dirty="0" smtClean="0">
                <a:solidFill>
                  <a:srgbClr val="464547"/>
                </a:solidFill>
                <a:latin typeface="Trebuchet MS"/>
              </a:rPr>
              <a:t>SQL</a:t>
            </a:r>
            <a:endParaRPr lang="ru-RU" sz="1867" kern="0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8158668" y="2776656"/>
            <a:ext cx="3656795" cy="332876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Прямые </a:t>
            </a:r>
            <a:r>
              <a:rPr lang="en-US" dirty="0" smtClean="0"/>
              <a:t>SQL-</a:t>
            </a:r>
            <a:r>
              <a:rPr lang="ru-RU" dirty="0" smtClean="0"/>
              <a:t>запросы</a:t>
            </a:r>
            <a:endParaRPr lang="en-US" dirty="0"/>
          </a:p>
          <a:p>
            <a:pPr lvl="1"/>
            <a:r>
              <a:rPr lang="ru-RU" dirty="0" smtClean="0"/>
              <a:t>Не переносимо между </a:t>
            </a:r>
            <a:r>
              <a:rPr lang="en-US" dirty="0" smtClean="0"/>
              <a:t>RDBMS </a:t>
            </a:r>
            <a:endParaRPr lang="en-US" dirty="0"/>
          </a:p>
          <a:p>
            <a:pPr lvl="1"/>
            <a:r>
              <a:rPr lang="ru-RU" dirty="0" smtClean="0"/>
              <a:t>Работа в терминах таблиц, а не объектов</a:t>
            </a:r>
            <a:r>
              <a:rPr lang="en-US" dirty="0" smtClean="0"/>
              <a:t>s</a:t>
            </a:r>
            <a:endParaRPr lang="en-US" dirty="0"/>
          </a:p>
          <a:p>
            <a:r>
              <a:rPr lang="ru-RU" dirty="0" smtClean="0"/>
              <a:t>Имена полей - строковые литералы </a:t>
            </a:r>
            <a:endParaRPr lang="en-US" dirty="0"/>
          </a:p>
          <a:p>
            <a:pPr lvl="1"/>
            <a:r>
              <a:rPr lang="ru-RU" dirty="0" smtClean="0"/>
              <a:t>Нет поддержки в </a:t>
            </a:r>
            <a:r>
              <a:rPr lang="en-US" dirty="0" smtClean="0"/>
              <a:t>IDE</a:t>
            </a:r>
            <a:r>
              <a:rPr lang="ru-RU" dirty="0" smtClean="0"/>
              <a:t> (подсказки)</a:t>
            </a:r>
            <a:endParaRPr lang="en-US" dirty="0"/>
          </a:p>
          <a:p>
            <a:pPr lvl="1"/>
            <a:r>
              <a:rPr lang="ru-RU" dirty="0" smtClean="0"/>
              <a:t>Нет проверки компилятором</a:t>
            </a:r>
            <a:endParaRPr lang="en-US" dirty="0"/>
          </a:p>
          <a:p>
            <a:r>
              <a:rPr lang="ru-RU" dirty="0" err="1" smtClean="0"/>
              <a:t>Нетипизированные</a:t>
            </a:r>
            <a:r>
              <a:rPr lang="ru-RU" dirty="0" smtClean="0"/>
              <a:t> (</a:t>
            </a:r>
            <a:r>
              <a:rPr lang="en-US" dirty="0" smtClean="0"/>
              <a:t>object)</a:t>
            </a:r>
            <a:r>
              <a:rPr lang="ru-RU" dirty="0" smtClean="0"/>
              <a:t> значения</a:t>
            </a:r>
            <a:endParaRPr lang="en-US" dirty="0"/>
          </a:p>
          <a:p>
            <a:pPr lvl="1"/>
            <a:r>
              <a:rPr lang="ru-RU" dirty="0" smtClean="0"/>
              <a:t>Нет контроля типов (связки между именем поля и типом)</a:t>
            </a:r>
            <a:endParaRPr lang="en-US" dirty="0"/>
          </a:p>
          <a:p>
            <a:pPr lvl="1"/>
            <a:r>
              <a:rPr lang="ru-RU" dirty="0" smtClean="0"/>
              <a:t>Ручное преобразование типов</a:t>
            </a:r>
            <a:endParaRPr lang="en-US" dirty="0"/>
          </a:p>
          <a:p>
            <a:r>
              <a:rPr lang="ru-RU" dirty="0" smtClean="0"/>
              <a:t>Нет ассоциаций </a:t>
            </a:r>
            <a:r>
              <a:rPr lang="en-US" dirty="0" smtClean="0"/>
              <a:t>/ </a:t>
            </a:r>
            <a:r>
              <a:rPr lang="ru-RU" dirty="0" smtClean="0"/>
              <a:t>навигации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Сохранение по одной </a:t>
            </a:r>
            <a:r>
              <a:rPr lang="ru-RU" dirty="0" smtClean="0"/>
              <a:t>сущности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5455" y="1402913"/>
            <a:ext cx="5949064" cy="526297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 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Name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"New product"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1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};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.ToInt32(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db.InsertWithIdentity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(p));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db.Products.Single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 =&gt;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t.Id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p.UnitPrice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++;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db.Update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(p);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 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db.Products.Single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 =&gt;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t.Id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db.Delete</a:t>
            </a: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(p);</a:t>
            </a:r>
            <a:b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7413574" y="1402913"/>
            <a:ext cx="4517583" cy="1938992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[Products]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QuantityPerUnit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UnitPrice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UnitsInStock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UnitsOnOrder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ReorderLevel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[Discontinued]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VALUES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@Name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QuantityPerUnit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UnitPrice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UnitsInStock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UnitsOnOrder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ReorderLevel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@Discontinued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SCOPE_IDENTITY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7413574" y="3504121"/>
            <a:ext cx="4318206" cy="2308324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UPDATE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[t1]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[t1]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[t1]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[t1]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QuantityPerUnit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QuantityPerUnit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[t1]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UnitPrice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UnitPrice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[t1]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UnitsInStock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UnitsInStock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[t1]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UnitsOnOrder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UnitsOnOrder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[t1]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ReorderLevel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ReorderLevel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[t1]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[Discontinued]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@Discontinued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[Products] [t1]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[t1]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@Id</a:t>
            </a:r>
          </a:p>
        </p:txBody>
      </p:sp>
      <p:sp>
        <p:nvSpPr>
          <p:cNvPr id="6" name="Rectangle 10"/>
          <p:cNvSpPr/>
          <p:nvPr/>
        </p:nvSpPr>
        <p:spPr>
          <a:xfrm>
            <a:off x="7413574" y="5937321"/>
            <a:ext cx="3578618" cy="64633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[t1]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[Products] [t1]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[t1]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@Id</a:t>
            </a:r>
          </a:p>
        </p:txBody>
      </p:sp>
    </p:spTree>
    <p:extLst>
      <p:ext uri="{BB962C8B-B14F-4D97-AF65-F5344CB8AC3E}">
        <p14:creationId xmlns:p14="http://schemas.microsoft.com/office/powerpoint/2010/main" val="162747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Конструирование запроса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4230" y="2120533"/>
            <a:ext cx="4448654" cy="403187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.Where(p =&gt;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p.UnitsInStock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0)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.Set(p =&gt;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p.Discontinued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.Update();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.Where(p =&gt; </a:t>
            </a:r>
            <a:r>
              <a:rPr kumimoji="0" lang="en-US" alt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p.Discontinued</a:t>
            </a: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.Delete();</a:t>
            </a:r>
            <a:b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6658606" y="2245149"/>
            <a:ext cx="4027843" cy="107721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UPDATE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[t1]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[t1]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[Discontinued]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[Products] [t1]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[t1]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UnitsInStock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</a:t>
            </a:r>
          </a:p>
        </p:txBody>
      </p:sp>
      <p:sp>
        <p:nvSpPr>
          <p:cNvPr id="5" name="Rectangle 5"/>
          <p:cNvSpPr/>
          <p:nvPr/>
        </p:nvSpPr>
        <p:spPr>
          <a:xfrm>
            <a:off x="6658607" y="4466873"/>
            <a:ext cx="3570642" cy="76944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DELETE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[t1]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Products] [t1]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[t1]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[Discontinued]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4110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графа сущностей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1634" y="1690688"/>
            <a:ext cx="4772460" cy="4708981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NorthwindDB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category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db.Categories.Create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category.Name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"New category"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category.Description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"New category description"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db.Categories.Add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(category);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product1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db.Products.Create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product1.Name 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"New product1"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product1.Category = category;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product2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db.Products.Create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product2.Name 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"New product2"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product2.Category = category;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db.Products.Add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(product1);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db.Products.Add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(product2);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beveragesProducts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db.Products.Where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 =&gt;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p.Category.Name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==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"Beverages"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foreach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var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bp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beveragesProducts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bp.Category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category;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/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db.SaveChanges</a:t>
            </a: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b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US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5599358" y="1567577"/>
            <a:ext cx="6369269" cy="5078313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[Categories]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[Description]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[Picture]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VALUES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@0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@1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NULL)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[Categories]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@@ROWCOUNT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scope_identity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UPDATE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[Products]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@0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@1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@2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UPDATE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[Products]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@0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@1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@2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 Repeat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[Products]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QuantityPerUnit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UnitPrice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UnitsInStock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UnitsOnOrder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ReorderLevel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[Discontinued]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VALUES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@0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@1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@2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[Products]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@@ROWCOUNT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scope_identity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[Products]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QuantityPerUnit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UnitPrice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UnitsInStock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UnitsOnOrder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ReorderLevel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[Discontinued]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CategoryID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VALUES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@0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@1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@2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it-IT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Northwind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[Products]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WHERE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@@ROWCOUNT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0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[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ProductID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scope_identity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5" name="Straight Arrow Connector 6"/>
          <p:cNvCxnSpPr/>
          <p:nvPr/>
        </p:nvCxnSpPr>
        <p:spPr>
          <a:xfrm flipV="1">
            <a:off x="4369647" y="1926571"/>
            <a:ext cx="1229711" cy="42907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6" name="Straight Arrow Connector 8"/>
          <p:cNvCxnSpPr/>
          <p:nvPr/>
        </p:nvCxnSpPr>
        <p:spPr>
          <a:xfrm flipV="1">
            <a:off x="3213509" y="3997418"/>
            <a:ext cx="2385849" cy="586417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7" name="Straight Arrow Connector 10"/>
          <p:cNvCxnSpPr/>
          <p:nvPr/>
        </p:nvCxnSpPr>
        <p:spPr>
          <a:xfrm>
            <a:off x="3055854" y="4836082"/>
            <a:ext cx="2543504" cy="586725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Arrow Connector 14"/>
          <p:cNvCxnSpPr/>
          <p:nvPr/>
        </p:nvCxnSpPr>
        <p:spPr>
          <a:xfrm flipV="1">
            <a:off x="4467632" y="2787183"/>
            <a:ext cx="1131726" cy="2416763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82325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Отслеживание изменений (</a:t>
            </a:r>
            <a:r>
              <a:rPr lang="en-US" dirty="0" smtClean="0"/>
              <a:t>change tracking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17" name="Объект 16"/>
          <p:cNvSpPr>
            <a:spLocks noGrp="1"/>
          </p:cNvSpPr>
          <p:nvPr>
            <p:ph idx="1"/>
          </p:nvPr>
        </p:nvSpPr>
        <p:spPr>
          <a:xfrm>
            <a:off x="838199" y="1825625"/>
            <a:ext cx="5004336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Snapshot</a:t>
            </a:r>
          </a:p>
          <a:p>
            <a:pPr lvl="1"/>
            <a:r>
              <a:rPr lang="ru-RU" dirty="0" smtClean="0"/>
              <a:t>Храним копию сущностей</a:t>
            </a:r>
          </a:p>
          <a:p>
            <a:pPr lvl="1"/>
            <a:r>
              <a:rPr lang="ru-RU" dirty="0" smtClean="0"/>
              <a:t>Обходим и сравниваем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Интерфейсы нотификации</a:t>
            </a:r>
            <a:r>
              <a:rPr lang="en-US" dirty="0" smtClean="0"/>
              <a:t> </a:t>
            </a:r>
            <a:r>
              <a:rPr lang="ru-RU" dirty="0" smtClean="0"/>
              <a:t>у сущностей</a:t>
            </a:r>
          </a:p>
          <a:p>
            <a:pPr lvl="1"/>
            <a:r>
              <a:rPr lang="ru-RU" dirty="0" smtClean="0"/>
              <a:t>Сущность сама фиксирует и уведомляет об изменении</a:t>
            </a:r>
          </a:p>
          <a:p>
            <a:pPr lvl="1"/>
            <a:r>
              <a:rPr lang="en-US" dirty="0" err="1" smtClean="0"/>
              <a:t>INotifyPropertyChanging</a:t>
            </a:r>
            <a:r>
              <a:rPr lang="en-US" dirty="0" smtClean="0"/>
              <a:t> / </a:t>
            </a:r>
            <a:r>
              <a:rPr lang="en-US" dirty="0" err="1" smtClean="0"/>
              <a:t>INotifyPropertyChanged</a:t>
            </a:r>
            <a:endParaRPr lang="en-US" dirty="0" smtClean="0"/>
          </a:p>
          <a:p>
            <a:pPr lvl="1"/>
            <a:endParaRPr lang="ru-RU" dirty="0"/>
          </a:p>
          <a:p>
            <a:r>
              <a:rPr lang="ru-RU" dirty="0" smtClean="0"/>
              <a:t> Прокси-объекты</a:t>
            </a:r>
          </a:p>
          <a:p>
            <a:pPr lvl="1"/>
            <a:r>
              <a:rPr lang="ru-RU" dirty="0" smtClean="0"/>
              <a:t>Как в </a:t>
            </a:r>
            <a:r>
              <a:rPr lang="en-US" dirty="0" smtClean="0"/>
              <a:t>Lazy</a:t>
            </a:r>
            <a:r>
              <a:rPr lang="ru-RU" dirty="0" smtClean="0"/>
              <a:t> </a:t>
            </a:r>
            <a:r>
              <a:rPr lang="en-US" dirty="0" smtClean="0"/>
              <a:t>Loading</a:t>
            </a:r>
            <a:r>
              <a:rPr lang="ru-RU" dirty="0" smtClean="0"/>
              <a:t> работаем не с объектами, а специальными обертками</a:t>
            </a:r>
          </a:p>
          <a:p>
            <a:pPr lvl="2"/>
            <a:r>
              <a:rPr lang="en-US" dirty="0" smtClean="0"/>
              <a:t>Proxy </a:t>
            </a:r>
            <a:r>
              <a:rPr lang="ru-RU" dirty="0" smtClean="0"/>
              <a:t>запоминает, что были изменения</a:t>
            </a:r>
          </a:p>
        </p:txBody>
      </p:sp>
      <p:sp>
        <p:nvSpPr>
          <p:cNvPr id="3" name="Flowchart: Magnetic Disk 3"/>
          <p:cNvSpPr/>
          <p:nvPr/>
        </p:nvSpPr>
        <p:spPr>
          <a:xfrm>
            <a:off x="9416330" y="5405731"/>
            <a:ext cx="1714501" cy="606035"/>
          </a:xfrm>
          <a:prstGeom prst="flowChartMagneticDisk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6615980" y="3630122"/>
            <a:ext cx="2110154" cy="738554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5" name="Oval 5"/>
          <p:cNvSpPr/>
          <p:nvPr/>
        </p:nvSpPr>
        <p:spPr>
          <a:xfrm>
            <a:off x="10088941" y="1825625"/>
            <a:ext cx="545123" cy="536330"/>
          </a:xfrm>
          <a:prstGeom prst="ellipse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6" name="Oval 7"/>
          <p:cNvSpPr/>
          <p:nvPr/>
        </p:nvSpPr>
        <p:spPr>
          <a:xfrm>
            <a:off x="9482272" y="1825625"/>
            <a:ext cx="545123" cy="536330"/>
          </a:xfrm>
          <a:prstGeom prst="ellipse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7" name="Oval 8"/>
          <p:cNvSpPr/>
          <p:nvPr/>
        </p:nvSpPr>
        <p:spPr>
          <a:xfrm>
            <a:off x="8875603" y="1825625"/>
            <a:ext cx="545123" cy="536330"/>
          </a:xfrm>
          <a:prstGeom prst="ellipse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8" name="Oval 9"/>
          <p:cNvSpPr/>
          <p:nvPr/>
        </p:nvSpPr>
        <p:spPr>
          <a:xfrm>
            <a:off x="7996373" y="3749523"/>
            <a:ext cx="545123" cy="536330"/>
          </a:xfrm>
          <a:prstGeom prst="ellipse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9" name="Oval 10"/>
          <p:cNvSpPr/>
          <p:nvPr/>
        </p:nvSpPr>
        <p:spPr>
          <a:xfrm>
            <a:off x="7389704" y="3749523"/>
            <a:ext cx="545123" cy="536330"/>
          </a:xfrm>
          <a:prstGeom prst="ellipse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Oval 11"/>
          <p:cNvSpPr/>
          <p:nvPr/>
        </p:nvSpPr>
        <p:spPr>
          <a:xfrm>
            <a:off x="6783035" y="3749523"/>
            <a:ext cx="545123" cy="536330"/>
          </a:xfrm>
          <a:prstGeom prst="ellipse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1" name="Down Arrow 16"/>
          <p:cNvSpPr/>
          <p:nvPr/>
        </p:nvSpPr>
        <p:spPr>
          <a:xfrm rot="10800000">
            <a:off x="9416330" y="3004480"/>
            <a:ext cx="484632" cy="1901916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ight Arrow 17"/>
          <p:cNvSpPr/>
          <p:nvPr/>
        </p:nvSpPr>
        <p:spPr>
          <a:xfrm flipH="1">
            <a:off x="8680238" y="3806833"/>
            <a:ext cx="978408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Copy</a:t>
            </a:r>
          </a:p>
        </p:txBody>
      </p:sp>
      <p:cxnSp>
        <p:nvCxnSpPr>
          <p:cNvPr id="13" name="Straight Arrow Connector 19"/>
          <p:cNvCxnSpPr>
            <a:stCxn id="5" idx="4"/>
            <a:endCxn id="8" idx="0"/>
          </p:cNvCxnSpPr>
          <p:nvPr/>
        </p:nvCxnSpPr>
        <p:spPr>
          <a:xfrm flipH="1">
            <a:off x="8268935" y="2361955"/>
            <a:ext cx="2092568" cy="1387568"/>
          </a:xfrm>
          <a:prstGeom prst="straightConnector1">
            <a:avLst/>
          </a:prstGeom>
          <a:noFill/>
          <a:ln w="9525" cap="flat" cmpd="sng" algn="ctr">
            <a:solidFill>
              <a:srgbClr val="46454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21"/>
          <p:cNvCxnSpPr>
            <a:stCxn id="6" idx="4"/>
            <a:endCxn id="9" idx="0"/>
          </p:cNvCxnSpPr>
          <p:nvPr/>
        </p:nvCxnSpPr>
        <p:spPr>
          <a:xfrm flipH="1">
            <a:off x="7662266" y="2361955"/>
            <a:ext cx="2092568" cy="1387568"/>
          </a:xfrm>
          <a:prstGeom prst="straightConnector1">
            <a:avLst/>
          </a:prstGeom>
          <a:noFill/>
          <a:ln w="9525" cap="flat" cmpd="sng" algn="ctr">
            <a:solidFill>
              <a:srgbClr val="46454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23"/>
          <p:cNvCxnSpPr>
            <a:stCxn id="7" idx="4"/>
            <a:endCxn id="10" idx="0"/>
          </p:cNvCxnSpPr>
          <p:nvPr/>
        </p:nvCxnSpPr>
        <p:spPr>
          <a:xfrm flipH="1">
            <a:off x="7055597" y="2361955"/>
            <a:ext cx="2092568" cy="1387568"/>
          </a:xfrm>
          <a:prstGeom prst="straightConnector1">
            <a:avLst/>
          </a:prstGeom>
          <a:noFill/>
          <a:ln w="9525" cap="flat" cmpd="sng" algn="ctr">
            <a:solidFill>
              <a:srgbClr val="464547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Down Arrow 24"/>
          <p:cNvSpPr/>
          <p:nvPr/>
        </p:nvSpPr>
        <p:spPr>
          <a:xfrm>
            <a:off x="10257929" y="3048441"/>
            <a:ext cx="484632" cy="1901916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37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45D3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7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3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3" grpId="0" animBg="1"/>
      <p:bldP spid="4" grpId="0" animBg="1"/>
      <p:bldP spid="5" grpId="0" animBg="1"/>
      <p:bldP spid="5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Генерация </a:t>
            </a:r>
            <a:r>
              <a:rPr lang="en-US" dirty="0" smtClean="0"/>
              <a:t>ID</a:t>
            </a:r>
            <a:r>
              <a:rPr lang="ru-RU" dirty="0" smtClean="0"/>
              <a:t>, установление связей</a:t>
            </a:r>
            <a:endParaRPr lang="ru-RU" dirty="0"/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02524"/>
              </p:ext>
            </p:extLst>
          </p:nvPr>
        </p:nvGraphicFramePr>
        <p:xfrm>
          <a:off x="536448" y="1690688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83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355907"/>
              </p:ext>
            </p:extLst>
          </p:nvPr>
        </p:nvGraphicFramePr>
        <p:xfrm>
          <a:off x="399392" y="515007"/>
          <a:ext cx="11118850" cy="4348480"/>
        </p:xfrm>
        <a:graphic>
          <a:graphicData uri="http://schemas.openxmlformats.org/drawingml/2006/table">
            <a:tbl>
              <a:tblPr firstRow="1" bandRow="1"/>
              <a:tblGrid>
                <a:gridCol w="2223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3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Dapper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Linq2DB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NHibernate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EF Core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Data update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One by one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Construct query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/>
                        <a:t>Update full graph / Change tracking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Id generation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16775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Identity / Sequence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7053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HiLo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72864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Increment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52424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 smtClean="0"/>
                        <a:t>Guid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0902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Assigned from code</a:t>
                      </a:r>
                      <a:endParaRPr lang="en-US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+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65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63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Работа из ООП среды с реляционной моделью</a:t>
            </a:r>
          </a:p>
          <a:p>
            <a:pPr lvl="1"/>
            <a:r>
              <a:rPr lang="ru-RU" dirty="0" err="1" smtClean="0"/>
              <a:t>маппинг</a:t>
            </a:r>
            <a:r>
              <a:rPr lang="ru-RU" dirty="0" smtClean="0"/>
              <a:t> одной в другую</a:t>
            </a:r>
          </a:p>
          <a:p>
            <a:pPr lvl="1"/>
            <a:endParaRPr lang="ru-RU" dirty="0"/>
          </a:p>
          <a:p>
            <a:r>
              <a:rPr lang="ru-RU" dirty="0" smtClean="0"/>
              <a:t>Изоляция от особенностей СУБД</a:t>
            </a:r>
          </a:p>
          <a:p>
            <a:endParaRPr lang="ru-RU" dirty="0"/>
          </a:p>
          <a:p>
            <a:r>
              <a:rPr lang="ru-RU" dirty="0" smtClean="0"/>
              <a:t>Механизмы массовых изменений и </a:t>
            </a:r>
            <a:r>
              <a:rPr lang="en-US" dirty="0" err="1" smtClean="0"/>
              <a:t>UnitOfWork</a:t>
            </a: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Объектная и реляционная модели разные</a:t>
            </a:r>
            <a:endParaRPr lang="ru-RU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920931" y="3626383"/>
            <a:ext cx="5017856" cy="2690281"/>
          </a:xfrm>
          <a:prstGeom prst="rect">
            <a:avLst/>
          </a:prstGeom>
        </p:spPr>
        <p:txBody>
          <a:bodyPr numCol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Arial Black" panose="020B0A04020102020204" pitchFamily="34" charset="0"/>
              </a:rPr>
              <a:t>Объектная модель</a:t>
            </a:r>
            <a:endParaRPr lang="en-US" dirty="0" smtClean="0">
              <a:latin typeface="Arial Black" panose="020B0A04020102020204" pitchFamily="34" charset="0"/>
            </a:endParaRPr>
          </a:p>
          <a:p>
            <a:r>
              <a:rPr lang="ru-RU" sz="2400" dirty="0"/>
              <a:t>Типы</a:t>
            </a:r>
            <a:endParaRPr lang="en-US" sz="2400" dirty="0"/>
          </a:p>
          <a:p>
            <a:pPr lvl="1"/>
            <a:r>
              <a:rPr lang="ru-RU" dirty="0"/>
              <a:t>Наследование</a:t>
            </a:r>
            <a:endParaRPr lang="en-US" dirty="0"/>
          </a:p>
          <a:p>
            <a:pPr lvl="1"/>
            <a:r>
              <a:rPr lang="ru-RU" dirty="0"/>
              <a:t>Композиция </a:t>
            </a:r>
            <a:r>
              <a:rPr lang="en-US" dirty="0"/>
              <a:t>(complex types)</a:t>
            </a:r>
          </a:p>
          <a:p>
            <a:pPr lvl="1"/>
            <a:r>
              <a:rPr lang="ru-RU" dirty="0"/>
              <a:t>Ассоциации</a:t>
            </a:r>
            <a:endParaRPr lang="en-US" dirty="0"/>
          </a:p>
          <a:p>
            <a:r>
              <a:rPr lang="ru-RU" sz="2400" dirty="0"/>
              <a:t>Императивный </a:t>
            </a:r>
            <a:r>
              <a:rPr lang="ru-RU" sz="2400" dirty="0" smtClean="0"/>
              <a:t>код</a:t>
            </a:r>
            <a:endParaRPr lang="en-US" sz="2400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34" y="1548860"/>
            <a:ext cx="1844553" cy="1827110"/>
          </a:xfrm>
          <a:prstGeom prst="rect">
            <a:avLst/>
          </a:prstGeom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6876416" y="3638499"/>
            <a:ext cx="4739054" cy="2690282"/>
          </a:xfrm>
          <a:prstGeom prst="rect">
            <a:avLst/>
          </a:prstGeom>
        </p:spPr>
        <p:txBody>
          <a:bodyPr vert="horz" lIns="68580" tIns="34290" rIns="68580" bIns="34290" numCol="1" rtlCol="0">
            <a:normAutofit fontScale="92500" lnSpcReduction="10000"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Lucida Grande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Char char="•"/>
              <a:defRPr sz="1467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spcBef>
                <a:spcPts val="1000"/>
              </a:spcBef>
              <a:buNone/>
            </a:pPr>
            <a:r>
              <a:rPr lang="ru-RU" sz="2800" dirty="0" smtClean="0">
                <a:latin typeface="Arial Black" panose="020B0A04020102020204" pitchFamily="34" charset="0"/>
              </a:rPr>
              <a:t>Реляционная модель</a:t>
            </a:r>
            <a:endParaRPr lang="en-US" sz="2800" dirty="0" smtClean="0">
              <a:latin typeface="Arial Black" panose="020B0A04020102020204" pitchFamily="34" charset="0"/>
            </a:endParaRPr>
          </a:p>
          <a:p>
            <a:pPr marL="288032" indent="-228600" defTabSz="9144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ru-RU" sz="2600" dirty="0" smtClean="0"/>
              <a:t>Таблицы (отношения)</a:t>
            </a:r>
            <a:endParaRPr lang="en-US" sz="2600" dirty="0" smtClean="0"/>
          </a:p>
          <a:p>
            <a:pPr marL="800082" lvl="1" indent="-228600" defTabSz="9144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ru-RU" sz="2600" dirty="0" smtClean="0"/>
              <a:t>Кортежи </a:t>
            </a:r>
            <a:r>
              <a:rPr lang="en-US" sz="2600" dirty="0" smtClean="0"/>
              <a:t>/ </a:t>
            </a:r>
            <a:r>
              <a:rPr lang="ru-RU" sz="2600" dirty="0" smtClean="0"/>
              <a:t>Записи</a:t>
            </a:r>
            <a:endParaRPr lang="en-US" sz="2600" dirty="0" smtClean="0"/>
          </a:p>
          <a:p>
            <a:pPr marL="800082" lvl="1" indent="-228600" defTabSz="9144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ru-RU" sz="2600" dirty="0" smtClean="0"/>
              <a:t>Ключи</a:t>
            </a:r>
            <a:endParaRPr lang="en-US" sz="2600" dirty="0" smtClean="0"/>
          </a:p>
          <a:p>
            <a:pPr marL="800082" lvl="1" indent="-228600" defTabSz="9144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ru-RU" sz="2600" dirty="0" smtClean="0"/>
              <a:t>Индексы</a:t>
            </a:r>
            <a:endParaRPr lang="en-US" sz="2600" dirty="0" smtClean="0"/>
          </a:p>
          <a:p>
            <a:pPr marL="288032" indent="-228600" defTabSz="914400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ru-RU" sz="2600" dirty="0" smtClean="0"/>
              <a:t>Декларативный язык</a:t>
            </a:r>
            <a:endParaRPr lang="en-US" sz="2600" dirty="0"/>
          </a:p>
        </p:txBody>
      </p:sp>
      <p:pic>
        <p:nvPicPr>
          <p:cNvPr id="6" name="Picture 9"/>
          <p:cNvPicPr>
            <a:picLocks noChangeAspect="1"/>
          </p:cNvPicPr>
          <p:nvPr/>
        </p:nvPicPr>
        <p:blipFill rotWithShape="1">
          <a:blip r:embed="rId3"/>
          <a:srcRect l="3495" t="16970"/>
          <a:stretch/>
        </p:blipFill>
        <p:spPr>
          <a:xfrm>
            <a:off x="6876416" y="1835772"/>
            <a:ext cx="2857501" cy="125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Возможности </a:t>
            </a:r>
            <a:r>
              <a:rPr lang="en-US" dirty="0" smtClean="0"/>
              <a:t>ORM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695249"/>
              </p:ext>
            </p:extLst>
          </p:nvPr>
        </p:nvGraphicFramePr>
        <p:xfrm>
          <a:off x="536448" y="1882626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08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Некоторые </a:t>
            </a:r>
            <a:r>
              <a:rPr lang="en-US" dirty="0" smtClean="0"/>
              <a:t>ORM </a:t>
            </a:r>
            <a:r>
              <a:rPr lang="ru-RU" dirty="0" smtClean="0"/>
              <a:t>в </a:t>
            </a:r>
            <a:r>
              <a:rPr lang="en-US" dirty="0" err="1" smtClean="0"/>
              <a:t>.Net</a:t>
            </a:r>
            <a:endParaRPr lang="ru-RU" dirty="0"/>
          </a:p>
        </p:txBody>
      </p:sp>
      <p:grpSp>
        <p:nvGrpSpPr>
          <p:cNvPr id="4" name="Group 6"/>
          <p:cNvGrpSpPr/>
          <p:nvPr/>
        </p:nvGrpSpPr>
        <p:grpSpPr>
          <a:xfrm>
            <a:off x="2057875" y="2015844"/>
            <a:ext cx="2531590" cy="1273822"/>
            <a:chOff x="337902" y="1713444"/>
            <a:chExt cx="2531590" cy="12738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6269" y="1713444"/>
              <a:ext cx="609600" cy="6096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37902" y="2340935"/>
              <a:ext cx="25315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DataObjects.Net </a:t>
              </a:r>
            </a:p>
            <a:p>
              <a:pPr algn="ctr"/>
              <a:r>
                <a:rPr lang="en-US" dirty="0" smtClean="0">
                  <a:hlinkClick r:id="rId3"/>
                </a:rPr>
                <a:t>https</a:t>
              </a:r>
              <a:r>
                <a:rPr lang="en-US" dirty="0">
                  <a:hlinkClick r:id="rId3"/>
                </a:rPr>
                <a:t>://dataobjects.net</a:t>
              </a:r>
              <a:r>
                <a:rPr lang="en-US" dirty="0" smtClean="0">
                  <a:hlinkClick r:id="rId3"/>
                </a:rPr>
                <a:t>/</a:t>
              </a:r>
              <a:endParaRPr lang="en-US" dirty="0"/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7904730" y="4077206"/>
            <a:ext cx="3620286" cy="2158441"/>
            <a:chOff x="6877233" y="4618166"/>
            <a:chExt cx="3620286" cy="2158441"/>
          </a:xfrm>
        </p:grpSpPr>
        <p:pic>
          <p:nvPicPr>
            <p:cNvPr id="12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5592" y="4618166"/>
              <a:ext cx="1368887" cy="136888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877233" y="6130276"/>
              <a:ext cx="3620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linq2db</a:t>
              </a:r>
            </a:p>
            <a:p>
              <a:pPr algn="ctr"/>
              <a:r>
                <a:rPr lang="en-US" dirty="0">
                  <a:hlinkClick r:id="rId5"/>
                </a:rPr>
                <a:t>https://</a:t>
              </a:r>
              <a:r>
                <a:rPr lang="en-US" dirty="0" smtClean="0">
                  <a:hlinkClick r:id="rId5"/>
                </a:rPr>
                <a:t>github.com/linq2db/linq2db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4" name="Group 19"/>
          <p:cNvGrpSpPr/>
          <p:nvPr/>
        </p:nvGrpSpPr>
        <p:grpSpPr>
          <a:xfrm>
            <a:off x="4859546" y="2856983"/>
            <a:ext cx="2502865" cy="2008462"/>
            <a:chOff x="4745661" y="2116404"/>
            <a:chExt cx="2502865" cy="2008462"/>
          </a:xfrm>
        </p:grpSpPr>
        <p:pic>
          <p:nvPicPr>
            <p:cNvPr id="15" name="Picture 10"/>
            <p:cNvPicPr>
              <a:picLocks noChangeAspect="1"/>
            </p:cNvPicPr>
            <p:nvPr/>
          </p:nvPicPr>
          <p:blipFill rotWithShape="1">
            <a:blip r:embed="rId6"/>
            <a:srcRect l="18689" r="19225"/>
            <a:stretch/>
          </p:blipFill>
          <p:spPr>
            <a:xfrm>
              <a:off x="4869445" y="2116404"/>
              <a:ext cx="2052085" cy="1438275"/>
            </a:xfrm>
            <a:prstGeom prst="rect">
              <a:avLst/>
            </a:prstGeom>
          </p:spPr>
        </p:pic>
        <p:sp>
          <p:nvSpPr>
            <p:cNvPr id="16" name="Rectangle 18"/>
            <p:cNvSpPr/>
            <p:nvPr/>
          </p:nvSpPr>
          <p:spPr>
            <a:xfrm>
              <a:off x="4745661" y="3478535"/>
              <a:ext cx="25028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NHibernate </a:t>
              </a:r>
              <a:endParaRPr lang="en-US" dirty="0" smtClean="0"/>
            </a:p>
            <a:p>
              <a:pPr algn="ctr"/>
              <a:r>
                <a:rPr lang="en-US" dirty="0">
                  <a:hlinkClick r:id="rId7"/>
                </a:rPr>
                <a:t>https://nhibernate.info</a:t>
              </a:r>
              <a:r>
                <a:rPr lang="en-US" dirty="0" smtClean="0">
                  <a:hlinkClick r:id="rId7"/>
                </a:rPr>
                <a:t>/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18" name="Group 22"/>
          <p:cNvGrpSpPr/>
          <p:nvPr/>
        </p:nvGrpSpPr>
        <p:grpSpPr>
          <a:xfrm>
            <a:off x="751573" y="4168467"/>
            <a:ext cx="3210366" cy="1441905"/>
            <a:chOff x="1200016" y="3192729"/>
            <a:chExt cx="3210366" cy="1441905"/>
          </a:xfrm>
        </p:grpSpPr>
        <p:pic>
          <p:nvPicPr>
            <p:cNvPr id="19" name="Picture 9">
              <a:hlinkClick r:id="rId8"/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21602" y="3192729"/>
              <a:ext cx="1905000" cy="723900"/>
            </a:xfrm>
            <a:prstGeom prst="rect">
              <a:avLst/>
            </a:prstGeom>
          </p:spPr>
        </p:pic>
        <p:sp>
          <p:nvSpPr>
            <p:cNvPr id="20" name="Rectangle 21"/>
            <p:cNvSpPr/>
            <p:nvPr/>
          </p:nvSpPr>
          <p:spPr>
            <a:xfrm>
              <a:off x="1200016" y="3988303"/>
              <a:ext cx="32103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Entity </a:t>
              </a:r>
              <a:r>
                <a:rPr lang="en-US" dirty="0" smtClean="0"/>
                <a:t>Framework / EF Core</a:t>
              </a:r>
            </a:p>
            <a:p>
              <a:pPr algn="ctr"/>
              <a:r>
                <a:rPr lang="en-US" dirty="0">
                  <a:hlinkClick r:id="rId10"/>
                </a:rPr>
                <a:t>https://learn.microsoft.com/ef</a:t>
              </a:r>
              <a:r>
                <a:rPr lang="en-US" dirty="0" smtClean="0">
                  <a:hlinkClick r:id="rId10"/>
                </a:rPr>
                <a:t>/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8284774" y="1623261"/>
            <a:ext cx="3179332" cy="1830539"/>
            <a:chOff x="8368945" y="722019"/>
            <a:chExt cx="3179332" cy="1830539"/>
          </a:xfrm>
        </p:grpSpPr>
        <p:sp>
          <p:nvSpPr>
            <p:cNvPr id="7" name="Rectangle 7"/>
            <p:cNvSpPr/>
            <p:nvPr/>
          </p:nvSpPr>
          <p:spPr>
            <a:xfrm>
              <a:off x="8368945" y="1906227"/>
              <a:ext cx="31793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/>
                <a:t>Dapper</a:t>
              </a:r>
            </a:p>
            <a:p>
              <a:pPr algn="ctr"/>
              <a:r>
                <a:rPr lang="en-US" dirty="0">
                  <a:hlinkClick r:id="rId11"/>
                </a:rPr>
                <a:t>https://www.learndapper.com</a:t>
              </a:r>
              <a:r>
                <a:rPr lang="en-US" dirty="0" smtClean="0">
                  <a:hlinkClick r:id="rId11"/>
                </a:rPr>
                <a:t>/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368462" y="722019"/>
              <a:ext cx="1180298" cy="1180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00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Маппинг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Mapping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58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нужно</a:t>
            </a:r>
            <a:endParaRPr lang="ru-RU" dirty="0"/>
          </a:p>
        </p:txBody>
      </p:sp>
      <p:graphicFrame>
        <p:nvGraphicFramePr>
          <p:cNvPr id="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479087"/>
              </p:ext>
            </p:extLst>
          </p:nvPr>
        </p:nvGraphicFramePr>
        <p:xfrm>
          <a:off x="536448" y="1892251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457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259</TotalTime>
  <Words>4047</Words>
  <Application>Microsoft Office PowerPoint</Application>
  <PresentationFormat>Широкоэкранный</PresentationFormat>
  <Paragraphs>536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Consolas</vt:lpstr>
      <vt:lpstr>Trebuchet MS</vt:lpstr>
      <vt:lpstr>Тема Office</vt:lpstr>
      <vt:lpstr>Введение в ORM</vt:lpstr>
      <vt:lpstr>Agenda</vt:lpstr>
      <vt:lpstr>Для чего ORM</vt:lpstr>
      <vt:lpstr>Недостатки классических библиотек доступа к данным (ADO.Net)</vt:lpstr>
      <vt:lpstr>Объектная и реляционная модели разные</vt:lpstr>
      <vt:lpstr>Возможности ORM</vt:lpstr>
      <vt:lpstr>Некоторые ORM в .Net</vt:lpstr>
      <vt:lpstr>Маппинг</vt:lpstr>
      <vt:lpstr>Что нужно</vt:lpstr>
      <vt:lpstr>Проецирование типов (иерархий)</vt:lpstr>
      <vt:lpstr>Table per Hierarchy (TPH)</vt:lpstr>
      <vt:lpstr>Table per Type (TPT)</vt:lpstr>
      <vt:lpstr>Table per Concrete class (TPC)</vt:lpstr>
      <vt:lpstr>Entity splitting</vt:lpstr>
      <vt:lpstr>Table splitting</vt:lpstr>
      <vt:lpstr>Ассоциации</vt:lpstr>
      <vt:lpstr>Связи между сущностями</vt:lpstr>
      <vt:lpstr>Только внешние ключи</vt:lpstr>
      <vt:lpstr>Ассоциации </vt:lpstr>
      <vt:lpstr>Сложные типы (не самостоятельные сущности)</vt:lpstr>
      <vt:lpstr>Описание маппинга</vt:lpstr>
      <vt:lpstr>Автоматический (по имени) маппинг</vt:lpstr>
      <vt:lpstr>Файлы описаний маппнга</vt:lpstr>
      <vt:lpstr>Аттрибуты</vt:lpstr>
      <vt:lpstr>Программный код (Fluent-синтаксис)</vt:lpstr>
      <vt:lpstr>Презентация PowerPoint</vt:lpstr>
      <vt:lpstr>Языки запросов и абстрагирование от СУБД</vt:lpstr>
      <vt:lpstr>Прямой SQL</vt:lpstr>
      <vt:lpstr>Встроенный текстовый язык</vt:lpstr>
      <vt:lpstr>Criteria API</vt:lpstr>
      <vt:lpstr>LINQ</vt:lpstr>
      <vt:lpstr>Получение связанных сущностей</vt:lpstr>
      <vt:lpstr>Ленивая загрузка</vt:lpstr>
      <vt:lpstr>«Магия» ленивой загрузки (proxy)</vt:lpstr>
      <vt:lpstr>Явная загрузка</vt:lpstr>
      <vt:lpstr>Жадная загрузка</vt:lpstr>
      <vt:lpstr>Презентация PowerPoint</vt:lpstr>
      <vt:lpstr>Обновление данных</vt:lpstr>
      <vt:lpstr>Стратегия изменения/обновления</vt:lpstr>
      <vt:lpstr>Сохранение по одной сущности</vt:lpstr>
      <vt:lpstr>Конструирование запроса</vt:lpstr>
      <vt:lpstr>Сохранение графа сущностей</vt:lpstr>
      <vt:lpstr>Отслеживание изменений (change tracking)</vt:lpstr>
      <vt:lpstr>Генерация ID, установление связей</vt:lpstr>
      <vt:lpstr>Презентация PowerPoint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ORM</dc:title>
  <dc:creator>Михаил Романов</dc:creator>
  <cp:lastModifiedBy>Михаил Романов</cp:lastModifiedBy>
  <cp:revision>25</cp:revision>
  <dcterms:created xsi:type="dcterms:W3CDTF">2024-09-29T07:59:35Z</dcterms:created>
  <dcterms:modified xsi:type="dcterms:W3CDTF">2024-11-08T09:29:33Z</dcterms:modified>
</cp:coreProperties>
</file>