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89" r:id="rId6"/>
    <p:sldId id="262" r:id="rId7"/>
    <p:sldId id="300" r:id="rId8"/>
    <p:sldId id="290" r:id="rId9"/>
    <p:sldId id="301" r:id="rId10"/>
    <p:sldId id="302" r:id="rId11"/>
    <p:sldId id="291" r:id="rId12"/>
    <p:sldId id="303" r:id="rId13"/>
    <p:sldId id="304" r:id="rId14"/>
    <p:sldId id="306" r:id="rId15"/>
    <p:sldId id="264" r:id="rId16"/>
    <p:sldId id="265" r:id="rId17"/>
    <p:sldId id="266" r:id="rId18"/>
    <p:sldId id="267" r:id="rId19"/>
    <p:sldId id="268" r:id="rId20"/>
    <p:sldId id="269" r:id="rId21"/>
    <p:sldId id="292" r:id="rId22"/>
    <p:sldId id="297" r:id="rId23"/>
    <p:sldId id="296" r:id="rId24"/>
    <p:sldId id="273" r:id="rId25"/>
    <p:sldId id="274" r:id="rId26"/>
    <p:sldId id="293" r:id="rId27"/>
    <p:sldId id="275" r:id="rId28"/>
    <p:sldId id="276" r:id="rId29"/>
    <p:sldId id="298" r:id="rId30"/>
    <p:sldId id="294" r:id="rId31"/>
    <p:sldId id="277" r:id="rId32"/>
    <p:sldId id="295" r:id="rId33"/>
    <p:sldId id="279" r:id="rId34"/>
    <p:sldId id="278" r:id="rId35"/>
    <p:sldId id="280" r:id="rId36"/>
    <p:sldId id="281" r:id="rId37"/>
    <p:sldId id="282" r:id="rId38"/>
    <p:sldId id="314" r:id="rId39"/>
    <p:sldId id="313" r:id="rId40"/>
    <p:sldId id="311" r:id="rId41"/>
    <p:sldId id="315" r:id="rId42"/>
    <p:sldId id="316" r:id="rId43"/>
    <p:sldId id="319" r:id="rId44"/>
    <p:sldId id="320" r:id="rId45"/>
    <p:sldId id="317" r:id="rId46"/>
    <p:sldId id="318" r:id="rId47"/>
    <p:sldId id="283" r:id="rId48"/>
    <p:sldId id="284" r:id="rId49"/>
    <p:sldId id="299" r:id="rId50"/>
    <p:sldId id="305" r:id="rId51"/>
    <p:sldId id="307" r:id="rId52"/>
    <p:sldId id="308" r:id="rId53"/>
    <p:sldId id="309" r:id="rId54"/>
    <p:sldId id="285" r:id="rId55"/>
    <p:sldId id="312" r:id="rId56"/>
    <p:sldId id="286" r:id="rId57"/>
    <p:sldId id="310" r:id="rId58"/>
    <p:sldId id="287" r:id="rId59"/>
    <p:sldId id="288" r:id="rId60"/>
    <p:sldId id="321" r:id="rId61"/>
    <p:sldId id="322" r:id="rId62"/>
    <p:sldId id="323" r:id="rId63"/>
    <p:sldId id="261" r:id="rId6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C1A0F1-991F-498D-83BA-871C9415C978}">
          <p14:sldIdLst>
            <p14:sldId id="256"/>
            <p14:sldId id="257"/>
          </p14:sldIdLst>
        </p14:section>
        <p14:section name="Общие сведения" id="{4C62F6CD-700A-4F63-B54E-3F57103040C4}">
          <p14:sldIdLst>
            <p14:sldId id="259"/>
            <p14:sldId id="260"/>
            <p14:sldId id="289"/>
          </p14:sldIdLst>
        </p14:section>
        <p14:section name="Пакеты и инструменты" id="{33588C54-A1D1-4129-A5CB-5380E8A08AF0}">
          <p14:sldIdLst>
            <p14:sldId id="262"/>
            <p14:sldId id="300"/>
          </p14:sldIdLst>
        </p14:section>
        <p14:section name="Основные задачи" id="{411BED7F-D4A2-47A6-B8E3-558ACCEB7823}">
          <p14:sldIdLst>
            <p14:sldId id="290"/>
            <p14:sldId id="301"/>
          </p14:sldIdLst>
        </p14:section>
        <p14:section name="Генерация моделей" id="{A50F276D-3FBD-45A8-A3C7-749760E5CA90}">
          <p14:sldIdLst>
            <p14:sldId id="302"/>
          </p14:sldIdLst>
        </p14:section>
        <p14:section name="Demo. Генерация моделей" id="{51163C1B-5166-461E-97E2-8313BC48B5F7}">
          <p14:sldIdLst>
            <p14:sldId id="291"/>
          </p14:sldIdLst>
        </p14:section>
        <p14:section name="DbContext" id="{5F49846C-13F0-4E0A-A604-C1F9E5612111}">
          <p14:sldIdLst>
            <p14:sldId id="303"/>
            <p14:sldId id="304"/>
            <p14:sldId id="306"/>
          </p14:sldIdLst>
        </p14:section>
        <p14:section name="Моделирование (маппинг)" id="{56420989-3CE9-4765-91F8-F94B02C1A4D8}">
          <p14:sldIdLst>
            <p14:sldId id="264"/>
            <p14:sldId id="265"/>
          </p14:sldIdLst>
        </p14:section>
        <p14:section name="Соглашения" id="{B322965E-0971-4D34-A778-0F5AD09EE133}">
          <p14:sldIdLst>
            <p14:sldId id="266"/>
            <p14:sldId id="267"/>
          </p14:sldIdLst>
        </p14:section>
        <p14:section name="Аннотации" id="{0C3435AC-3761-4D65-BBD6-233629174BF9}">
          <p14:sldIdLst>
            <p14:sldId id="268"/>
          </p14:sldIdLst>
        </p14:section>
        <p14:section name="Fluent API" id="{62AA5E88-C9AC-4F59-966C-49623546EC38}">
          <p14:sldIdLst>
            <p14:sldId id="269"/>
          </p14:sldIdLst>
        </p14:section>
        <p14:section name="Fluent API. Детали" id="{45B5FFA6-9AEB-41B5-995D-76A538E68088}">
          <p14:sldIdLst>
            <p14:sldId id="292"/>
            <p14:sldId id="297"/>
          </p14:sldIdLst>
        </p14:section>
        <p14:section name="Сущности и свойства" id="{E5599076-171B-46D3-8CEA-8E769B6F9911}">
          <p14:sldIdLst>
            <p14:sldId id="296"/>
            <p14:sldId id="273"/>
            <p14:sldId id="274"/>
            <p14:sldId id="293"/>
            <p14:sldId id="275"/>
            <p14:sldId id="276"/>
            <p14:sldId id="298"/>
          </p14:sldIdLst>
        </p14:section>
        <p14:section name="Связи" id="{1F8BD1FE-AD7F-4C88-AA73-DA4F8E27C398}">
          <p14:sldIdLst>
            <p14:sldId id="294"/>
            <p14:sldId id="277"/>
            <p14:sldId id="295"/>
            <p14:sldId id="279"/>
            <p14:sldId id="278"/>
            <p14:sldId id="280"/>
          </p14:sldIdLst>
        </p14:section>
        <p14:section name="Управление базами и миграции" id="{CE7057B6-A867-469D-9CDE-1C2D6FDC2886}">
          <p14:sldIdLst>
            <p14:sldId id="281"/>
            <p14:sldId id="282"/>
            <p14:sldId id="314"/>
            <p14:sldId id="313"/>
            <p14:sldId id="311"/>
          </p14:sldIdLst>
        </p14:section>
        <p14:section name="Генерация миграций" id="{19550F53-3EAF-4272-AD25-3ED9E4DEB012}">
          <p14:sldIdLst>
            <p14:sldId id="315"/>
          </p14:sldIdLst>
        </p14:section>
        <p14:section name="Demo. Генерация миграций" id="{718C95A1-340D-4C0B-AEB5-1719A9DBD025}">
          <p14:sldIdLst>
            <p14:sldId id="316"/>
          </p14:sldIdLst>
        </p14:section>
        <p14:section name="Применение миграций" id="{C4C03C4C-B8A9-4F36-8D99-5D251518A00E}">
          <p14:sldIdLst>
            <p14:sldId id="319"/>
          </p14:sldIdLst>
        </p14:section>
        <p14:section name="Demo. Применение миграций" id="{CA628E61-1B12-4F74-A94C-9B8F564BDBC3}">
          <p14:sldIdLst>
            <p14:sldId id="320"/>
          </p14:sldIdLst>
        </p14:section>
        <p14:section name="Справочные данные" id="{23C4A7E1-06C4-45E4-B810-09294AB7CE73}">
          <p14:sldIdLst>
            <p14:sldId id="317"/>
          </p14:sldIdLst>
        </p14:section>
        <p14:section name="Demo. Справочные данные и миграции" id="{44FA462A-0C34-49B5-A7A5-A03C1364A351}">
          <p14:sldIdLst>
            <p14:sldId id="318"/>
          </p14:sldIdLst>
        </p14:section>
        <p14:section name="Получение данных (запросы)" id="{A0B711F2-3DB9-424A-95CA-35F828FD6211}">
          <p14:sldIdLst>
            <p14:sldId id="283"/>
            <p14:sldId id="284"/>
          </p14:sldIdLst>
        </p14:section>
        <p14:section name="Загрузка связанных сущностей" id="{55D4B383-B9AE-429D-BD38-5FA322E57684}">
          <p14:sldIdLst>
            <p14:sldId id="299"/>
            <p14:sldId id="305"/>
            <p14:sldId id="307"/>
            <p14:sldId id="308"/>
            <p14:sldId id="309"/>
          </p14:sldIdLst>
        </p14:section>
        <p14:section name="Изменение данных" id="{DD4A0FC5-5458-4AF7-8A96-00A821389E5A}">
          <p14:sldIdLst>
            <p14:sldId id="285"/>
            <p14:sldId id="312"/>
            <p14:sldId id="286"/>
            <p14:sldId id="310"/>
          </p14:sldIdLst>
        </p14:section>
        <p14:section name="Тестирование, логгирование, отладка" id="{5955B201-8154-458D-ACC1-648C0E321FE0}">
          <p14:sldIdLst>
            <p14:sldId id="287"/>
            <p14:sldId id="288"/>
            <p14:sldId id="321"/>
            <p14:sldId id="322"/>
          </p14:sldIdLst>
        </p14:section>
        <p14:section name="Demo. Тестирование и отладка" id="{587A2FDB-FC2C-42DE-9D5C-4F6BAD70E0BD}">
          <p14:sldIdLst>
            <p14:sldId id="323"/>
          </p14:sldIdLst>
        </p14:section>
        <p14:section name="Summary" id="{E5E9EACD-A0AA-4F60-B092-329AE4847CC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190EA0-9506-4559-8506-B078C289FC2F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BFE844-AAAC-448B-B28C-D0546ABC0112}">
      <dgm:prSet/>
      <dgm:spPr>
        <a:xfrm rot="10800000">
          <a:off x="336635" y="2029967"/>
          <a:ext cx="2429263" cy="2481072"/>
        </a:xfr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ru-RU" baseline="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Описание модели </a:t>
          </a:r>
          <a:r>
            <a:rPr lang="en-US" baseline="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/</a:t>
          </a:r>
          <a:r>
            <a:rPr lang="ru-RU" baseline="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 </a:t>
          </a:r>
          <a:r>
            <a:rPr lang="ru-RU" baseline="0" dirty="0" err="1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маппинг</a:t>
          </a:r>
          <a:r>
            <a:rPr lang="ru-RU" baseline="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 между объектным и реляционным представлением</a:t>
          </a:r>
          <a:endParaRPr lang="en-US" dirty="0">
            <a:solidFill>
              <a:srgbClr val="464547"/>
            </a:solidFill>
            <a:latin typeface="Trebuchet MS"/>
            <a:ea typeface="+mn-ea"/>
            <a:cs typeface="+mn-cs"/>
          </a:endParaRPr>
        </a:p>
      </dgm:t>
    </dgm:pt>
    <dgm:pt modelId="{0CDAB7B7-EB8E-4FF5-9B27-B3032194F6F1}" type="parTrans" cxnId="{3E2C27FA-4CAD-4160-9F10-70182A4D714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8ACD7D7-2FC5-483C-A938-ADB1AB6160BF}" type="sibTrans" cxnId="{3E2C27FA-4CAD-4160-9F10-70182A4D714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8A34838-EE63-4214-B31B-0D3B7EFEA583}">
      <dgm:prSet/>
      <dgm:spPr>
        <a:xfrm rot="10800000">
          <a:off x="3008825" y="2029967"/>
          <a:ext cx="2429263" cy="2481072"/>
        </a:xfr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ru-RU" baseline="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Обслуживание БД - миграция с версии на версию</a:t>
          </a:r>
        </a:p>
        <a:p>
          <a:pPr rtl="0"/>
          <a:r>
            <a:rPr lang="ru-RU" baseline="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- справочные данные,</a:t>
          </a:r>
        </a:p>
        <a:p>
          <a:pPr rtl="0"/>
          <a:r>
            <a:rPr lang="ru-RU" baseline="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…</a:t>
          </a:r>
          <a:endParaRPr lang="en-US" dirty="0">
            <a:solidFill>
              <a:srgbClr val="464547"/>
            </a:solidFill>
            <a:latin typeface="Trebuchet MS"/>
            <a:ea typeface="+mn-ea"/>
            <a:cs typeface="+mn-cs"/>
          </a:endParaRPr>
        </a:p>
      </dgm:t>
    </dgm:pt>
    <dgm:pt modelId="{A148142F-5D35-4476-9ADD-9F9153C5ABCC}" type="parTrans" cxnId="{02D3F93A-FB34-499A-8D18-A6FB01B5B4F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146D0BB-6791-4E57-B277-9C274FD194A9}" type="sibTrans" cxnId="{02D3F93A-FB34-499A-8D18-A6FB01B5B4F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B6CE4E5-97DE-4DC8-B223-C9A1C4F25887}">
      <dgm:prSet/>
      <dgm:spPr>
        <a:xfrm rot="10800000">
          <a:off x="5681015" y="2029967"/>
          <a:ext cx="2429263" cy="2481072"/>
        </a:xfr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ru-RU" baseline="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Тестирование и отладка</a:t>
          </a:r>
          <a:endParaRPr lang="en-US" dirty="0">
            <a:solidFill>
              <a:srgbClr val="464547"/>
            </a:solidFill>
            <a:latin typeface="Trebuchet MS"/>
            <a:ea typeface="+mn-ea"/>
            <a:cs typeface="+mn-cs"/>
          </a:endParaRPr>
        </a:p>
      </dgm:t>
    </dgm:pt>
    <dgm:pt modelId="{295732F9-71FD-444A-89DA-885CADA91B66}" type="parTrans" cxnId="{8070E472-2AC4-4373-916F-0FCB7883632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D9F1711-2F9D-48B1-8FB5-D090377E074E}" type="sibTrans" cxnId="{8070E472-2AC4-4373-916F-0FCB7883632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A60C7F4-DA96-458B-90A6-BD44248DBDEB}">
      <dgm:prSet/>
      <dgm:spPr>
        <a:xfrm rot="10800000">
          <a:off x="8353205" y="2029967"/>
          <a:ext cx="2429263" cy="2481072"/>
        </a:xfr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ru-RU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Манипулирование данными </a:t>
          </a:r>
        </a:p>
        <a:p>
          <a:pPr rtl="0"/>
          <a:r>
            <a:rPr lang="ru-RU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- получение,</a:t>
          </a:r>
        </a:p>
        <a:p>
          <a:pPr rtl="0"/>
          <a:r>
            <a:rPr lang="ru-RU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- изменение, </a:t>
          </a:r>
        </a:p>
        <a:p>
          <a:pPr rtl="0"/>
          <a:r>
            <a:rPr lang="ru-RU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- …</a:t>
          </a:r>
          <a:endParaRPr lang="en-US" dirty="0">
            <a:solidFill>
              <a:srgbClr val="464547"/>
            </a:solidFill>
            <a:latin typeface="Trebuchet MS"/>
            <a:ea typeface="+mn-ea"/>
            <a:cs typeface="+mn-cs"/>
          </a:endParaRPr>
        </a:p>
      </dgm:t>
    </dgm:pt>
    <dgm:pt modelId="{16AF6F2C-FFD8-4E32-8DF8-9C4F98094F82}" type="parTrans" cxnId="{BFADA58D-A7E7-4F8F-AA46-071BE2EB748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BA5894D-D6FE-4EA0-A833-7D37CE2419D1}" type="sibTrans" cxnId="{BFADA58D-A7E7-4F8F-AA46-071BE2EB748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D225A11-5A87-4DB7-B0B0-6CCD2CB76ED9}" type="pres">
      <dgm:prSet presAssocID="{8D190EA0-9506-4559-8506-B078C289FC2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2F7C26-3347-40EB-9128-0B687514AC46}" type="pres">
      <dgm:prSet presAssocID="{8D190EA0-9506-4559-8506-B078C289FC2F}" presName="bkgdShp" presStyleLbl="alignAccFollowNode1" presStyleIdx="0" presStyleCnt="1"/>
      <dgm:spPr>
        <a:xfrm>
          <a:off x="0" y="0"/>
          <a:ext cx="11119103" cy="2029968"/>
        </a:xfrm>
        <a:prstGeom prst="roundRect">
          <a:avLst>
            <a:gd name="adj" fmla="val 10000"/>
          </a:avLst>
        </a:prstGeom>
        <a:solidFill>
          <a:srgbClr val="CCCCCC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CCCCC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20C43E96-141D-484F-9A4D-17D75ECB5E5D}" type="pres">
      <dgm:prSet presAssocID="{8D190EA0-9506-4559-8506-B078C289FC2F}" presName="linComp" presStyleCnt="0"/>
      <dgm:spPr/>
    </dgm:pt>
    <dgm:pt modelId="{64857BA3-C407-4CB8-97CB-8939CA4292C0}" type="pres">
      <dgm:prSet presAssocID="{ACBFE844-AAAC-448B-B28C-D0546ABC0112}" presName="compNode" presStyleCnt="0"/>
      <dgm:spPr/>
    </dgm:pt>
    <dgm:pt modelId="{7802952A-42FE-408B-A8D9-BF3F48D6D541}" type="pres">
      <dgm:prSet presAssocID="{ACBFE844-AAAC-448B-B28C-D0546ABC0112}" presName="node" presStyleLbl="node1" presStyleIdx="0" presStyleCnt="4">
        <dgm:presLayoutVars>
          <dgm:bulletEnabled val="1"/>
        </dgm:presLayoutVars>
      </dgm:prSet>
      <dgm:spPr>
        <a:prstGeom prst="round2SameRect">
          <a:avLst>
            <a:gd name="adj1" fmla="val 10500"/>
            <a:gd name="adj2" fmla="val 0"/>
          </a:avLst>
        </a:prstGeom>
      </dgm:spPr>
      <dgm:t>
        <a:bodyPr/>
        <a:lstStyle/>
        <a:p>
          <a:endParaRPr lang="en-US"/>
        </a:p>
      </dgm:t>
    </dgm:pt>
    <dgm:pt modelId="{2C042B38-A474-45AC-9FDB-206C0F85F604}" type="pres">
      <dgm:prSet presAssocID="{ACBFE844-AAAC-448B-B28C-D0546ABC0112}" presName="invisiNode" presStyleLbl="node1" presStyleIdx="0" presStyleCnt="4"/>
      <dgm:spPr/>
    </dgm:pt>
    <dgm:pt modelId="{2F741775-3A0D-4987-A0FC-56F3E940BFE4}" type="pres">
      <dgm:prSet presAssocID="{ACBFE844-AAAC-448B-B28C-D0546ABC0112}" presName="imagNode" presStyleLbl="fgImgPlace1" presStyleIdx="0" presStyleCnt="4" custScaleY="52915"/>
      <dgm:spPr>
        <a:xfrm>
          <a:off x="336635" y="621126"/>
          <a:ext cx="2429263" cy="78771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7CCE6800-7EC4-4658-A985-75345C3A08E9}" type="pres">
      <dgm:prSet presAssocID="{58ACD7D7-2FC5-483C-A938-ADB1AB6160B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3005FF5-71E1-4F36-B697-E5DA5B4D561A}" type="pres">
      <dgm:prSet presAssocID="{EA60C7F4-DA96-458B-90A6-BD44248DBDEB}" presName="compNode" presStyleCnt="0"/>
      <dgm:spPr/>
    </dgm:pt>
    <dgm:pt modelId="{F8C7CB78-DE29-4447-AEE5-0E8C3B100824}" type="pres">
      <dgm:prSet presAssocID="{EA60C7F4-DA96-458B-90A6-BD44248DBDEB}" presName="node" presStyleLbl="node1" presStyleIdx="1" presStyleCnt="4">
        <dgm:presLayoutVars>
          <dgm:bulletEnabled val="1"/>
        </dgm:presLayoutVars>
      </dgm:prSet>
      <dgm:spPr>
        <a:prstGeom prst="round2SameRect">
          <a:avLst>
            <a:gd name="adj1" fmla="val 10500"/>
            <a:gd name="adj2" fmla="val 0"/>
          </a:avLst>
        </a:prstGeom>
      </dgm:spPr>
      <dgm:t>
        <a:bodyPr/>
        <a:lstStyle/>
        <a:p>
          <a:endParaRPr lang="en-US"/>
        </a:p>
      </dgm:t>
    </dgm:pt>
    <dgm:pt modelId="{598DDC6E-BEB6-48F8-80E5-960CF339EE06}" type="pres">
      <dgm:prSet presAssocID="{EA60C7F4-DA96-458B-90A6-BD44248DBDEB}" presName="invisiNode" presStyleLbl="node1" presStyleIdx="1" presStyleCnt="4"/>
      <dgm:spPr/>
    </dgm:pt>
    <dgm:pt modelId="{EFDF4E2B-741C-435C-949E-9254EE55653B}" type="pres">
      <dgm:prSet presAssocID="{EA60C7F4-DA96-458B-90A6-BD44248DBDEB}" presName="imagNode" presStyleLbl="fgImgPlace1" presStyleIdx="1" presStyleCnt="4"/>
      <dgm:spPr>
        <a:xfrm>
          <a:off x="8353205" y="270662"/>
          <a:ext cx="2429263" cy="148864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E96C9AEB-F72F-4A78-9B4C-782F2894FD16}" type="pres">
      <dgm:prSet presAssocID="{3BA5894D-D6FE-4EA0-A833-7D37CE2419D1}" presName="sibTrans" presStyleLbl="sibTrans2D1" presStyleIdx="0" presStyleCnt="0"/>
      <dgm:spPr/>
      <dgm:t>
        <a:bodyPr/>
        <a:lstStyle/>
        <a:p>
          <a:endParaRPr lang="ru-RU"/>
        </a:p>
      </dgm:t>
    </dgm:pt>
    <dgm:pt modelId="{2E7DC3AF-E6B5-4678-BC5E-3A8091243751}" type="pres">
      <dgm:prSet presAssocID="{98A34838-EE63-4214-B31B-0D3B7EFEA583}" presName="compNode" presStyleCnt="0"/>
      <dgm:spPr/>
    </dgm:pt>
    <dgm:pt modelId="{854DE54B-650A-47C1-9C80-9578C28EF778}" type="pres">
      <dgm:prSet presAssocID="{98A34838-EE63-4214-B31B-0D3B7EFEA583}" presName="node" presStyleLbl="node1" presStyleIdx="2" presStyleCnt="4">
        <dgm:presLayoutVars>
          <dgm:bulletEnabled val="1"/>
        </dgm:presLayoutVars>
      </dgm:prSet>
      <dgm:spPr>
        <a:prstGeom prst="round2SameRect">
          <a:avLst>
            <a:gd name="adj1" fmla="val 10500"/>
            <a:gd name="adj2" fmla="val 0"/>
          </a:avLst>
        </a:prstGeom>
      </dgm:spPr>
      <dgm:t>
        <a:bodyPr/>
        <a:lstStyle/>
        <a:p>
          <a:endParaRPr lang="en-US"/>
        </a:p>
      </dgm:t>
    </dgm:pt>
    <dgm:pt modelId="{FFAC12A5-BB91-46D8-A82D-FC3BAE706FE4}" type="pres">
      <dgm:prSet presAssocID="{98A34838-EE63-4214-B31B-0D3B7EFEA583}" presName="invisiNode" presStyleLbl="node1" presStyleIdx="2" presStyleCnt="4"/>
      <dgm:spPr/>
    </dgm:pt>
    <dgm:pt modelId="{73E477EA-CD1F-4DD0-AFF8-8B7D414ECD9E}" type="pres">
      <dgm:prSet presAssocID="{98A34838-EE63-4214-B31B-0D3B7EFEA583}" presName="imagNode" presStyleLbl="fgImgPlace1" presStyleIdx="2" presStyleCnt="4" custScaleX="59112"/>
      <dgm:spPr>
        <a:xfrm>
          <a:off x="3008825" y="270662"/>
          <a:ext cx="2429263" cy="148864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2D94545D-EE76-4218-8019-EC32FBD4C4DA}" type="pres">
      <dgm:prSet presAssocID="{9146D0BB-6791-4E57-B277-9C274FD194A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42AB8F0-83AD-4EBA-8A55-57F07DCE967D}" type="pres">
      <dgm:prSet presAssocID="{AB6CE4E5-97DE-4DC8-B223-C9A1C4F25887}" presName="compNode" presStyleCnt="0"/>
      <dgm:spPr/>
    </dgm:pt>
    <dgm:pt modelId="{05AB10C4-5E7A-4A09-9E04-0C55DB70E7E2}" type="pres">
      <dgm:prSet presAssocID="{AB6CE4E5-97DE-4DC8-B223-C9A1C4F25887}" presName="node" presStyleLbl="node1" presStyleIdx="3" presStyleCnt="4">
        <dgm:presLayoutVars>
          <dgm:bulletEnabled val="1"/>
        </dgm:presLayoutVars>
      </dgm:prSet>
      <dgm:spPr>
        <a:prstGeom prst="round2SameRect">
          <a:avLst>
            <a:gd name="adj1" fmla="val 10500"/>
            <a:gd name="adj2" fmla="val 0"/>
          </a:avLst>
        </a:prstGeom>
      </dgm:spPr>
      <dgm:t>
        <a:bodyPr/>
        <a:lstStyle/>
        <a:p>
          <a:endParaRPr lang="en-US"/>
        </a:p>
      </dgm:t>
    </dgm:pt>
    <dgm:pt modelId="{52E18EA8-A2B7-4569-B3D0-D768B93CD5CE}" type="pres">
      <dgm:prSet presAssocID="{AB6CE4E5-97DE-4DC8-B223-C9A1C4F25887}" presName="invisiNode" presStyleLbl="node1" presStyleIdx="3" presStyleCnt="4"/>
      <dgm:spPr/>
    </dgm:pt>
    <dgm:pt modelId="{261DA0F1-A688-4753-B537-B5AA9365E7BF}" type="pres">
      <dgm:prSet presAssocID="{AB6CE4E5-97DE-4DC8-B223-C9A1C4F25887}" presName="imagNode" presStyleLbl="fgImgPlace1" presStyleIdx="3" presStyleCnt="4" custScaleX="64658"/>
      <dgm:spPr>
        <a:xfrm>
          <a:off x="5681015" y="270662"/>
          <a:ext cx="2429263" cy="148864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ru-RU"/>
        </a:p>
      </dgm:t>
    </dgm:pt>
  </dgm:ptLst>
  <dgm:cxnLst>
    <dgm:cxn modelId="{02D3F93A-FB34-499A-8D18-A6FB01B5B4F7}" srcId="{8D190EA0-9506-4559-8506-B078C289FC2F}" destId="{98A34838-EE63-4214-B31B-0D3B7EFEA583}" srcOrd="2" destOrd="0" parTransId="{A148142F-5D35-4476-9ADD-9F9153C5ABCC}" sibTransId="{9146D0BB-6791-4E57-B277-9C274FD194A9}"/>
    <dgm:cxn modelId="{550AFD4A-CC04-4045-A481-D4CC4FD0D2DB}" type="presOf" srcId="{AB6CE4E5-97DE-4DC8-B223-C9A1C4F25887}" destId="{05AB10C4-5E7A-4A09-9E04-0C55DB70E7E2}" srcOrd="0" destOrd="0" presId="urn:microsoft.com/office/officeart/2005/8/layout/pList2"/>
    <dgm:cxn modelId="{4CB826FD-49D2-4053-9F46-F354E00A5912}" type="presOf" srcId="{98A34838-EE63-4214-B31B-0D3B7EFEA583}" destId="{854DE54B-650A-47C1-9C80-9578C28EF778}" srcOrd="0" destOrd="0" presId="urn:microsoft.com/office/officeart/2005/8/layout/pList2"/>
    <dgm:cxn modelId="{D09EDCBB-A010-4163-84E8-E59A0C4DF50D}" type="presOf" srcId="{3BA5894D-D6FE-4EA0-A833-7D37CE2419D1}" destId="{E96C9AEB-F72F-4A78-9B4C-782F2894FD16}" srcOrd="0" destOrd="0" presId="urn:microsoft.com/office/officeart/2005/8/layout/pList2"/>
    <dgm:cxn modelId="{BFADA58D-A7E7-4F8F-AA46-071BE2EB748C}" srcId="{8D190EA0-9506-4559-8506-B078C289FC2F}" destId="{EA60C7F4-DA96-458B-90A6-BD44248DBDEB}" srcOrd="1" destOrd="0" parTransId="{16AF6F2C-FFD8-4E32-8DF8-9C4F98094F82}" sibTransId="{3BA5894D-D6FE-4EA0-A833-7D37CE2419D1}"/>
    <dgm:cxn modelId="{7F9C0977-5DF0-4D0E-9E7C-807D9384DC99}" type="presOf" srcId="{58ACD7D7-2FC5-483C-A938-ADB1AB6160BF}" destId="{7CCE6800-7EC4-4658-A985-75345C3A08E9}" srcOrd="0" destOrd="0" presId="urn:microsoft.com/office/officeart/2005/8/layout/pList2"/>
    <dgm:cxn modelId="{602A9438-7F53-481E-987F-13794E0D1F4A}" type="presOf" srcId="{9146D0BB-6791-4E57-B277-9C274FD194A9}" destId="{2D94545D-EE76-4218-8019-EC32FBD4C4DA}" srcOrd="0" destOrd="0" presId="urn:microsoft.com/office/officeart/2005/8/layout/pList2"/>
    <dgm:cxn modelId="{6D167BC0-BD94-4241-8A8D-9D5AC3F84270}" type="presOf" srcId="{ACBFE844-AAAC-448B-B28C-D0546ABC0112}" destId="{7802952A-42FE-408B-A8D9-BF3F48D6D541}" srcOrd="0" destOrd="0" presId="urn:microsoft.com/office/officeart/2005/8/layout/pList2"/>
    <dgm:cxn modelId="{D70A8C86-FC23-4833-92B8-E045235CE0F2}" type="presOf" srcId="{EA60C7F4-DA96-458B-90A6-BD44248DBDEB}" destId="{F8C7CB78-DE29-4447-AEE5-0E8C3B100824}" srcOrd="0" destOrd="0" presId="urn:microsoft.com/office/officeart/2005/8/layout/pList2"/>
    <dgm:cxn modelId="{3E2C27FA-4CAD-4160-9F10-70182A4D714A}" srcId="{8D190EA0-9506-4559-8506-B078C289FC2F}" destId="{ACBFE844-AAAC-448B-B28C-D0546ABC0112}" srcOrd="0" destOrd="0" parTransId="{0CDAB7B7-EB8E-4FF5-9B27-B3032194F6F1}" sibTransId="{58ACD7D7-2FC5-483C-A938-ADB1AB6160BF}"/>
    <dgm:cxn modelId="{8070E472-2AC4-4373-916F-0FCB78836329}" srcId="{8D190EA0-9506-4559-8506-B078C289FC2F}" destId="{AB6CE4E5-97DE-4DC8-B223-C9A1C4F25887}" srcOrd="3" destOrd="0" parTransId="{295732F9-71FD-444A-89DA-885CADA91B66}" sibTransId="{BD9F1711-2F9D-48B1-8FB5-D090377E074E}"/>
    <dgm:cxn modelId="{10B4EF07-29A9-4794-9D93-41697C4C677B}" type="presOf" srcId="{8D190EA0-9506-4559-8506-B078C289FC2F}" destId="{9D225A11-5A87-4DB7-B0B0-6CCD2CB76ED9}" srcOrd="0" destOrd="0" presId="urn:microsoft.com/office/officeart/2005/8/layout/pList2"/>
    <dgm:cxn modelId="{EFAFB43B-6145-4577-8671-D6B0A0F373B4}" type="presParOf" srcId="{9D225A11-5A87-4DB7-B0B0-6CCD2CB76ED9}" destId="{132F7C26-3347-40EB-9128-0B687514AC46}" srcOrd="0" destOrd="0" presId="urn:microsoft.com/office/officeart/2005/8/layout/pList2"/>
    <dgm:cxn modelId="{9C6D4809-C768-4614-AD34-2B6C25FEF0E1}" type="presParOf" srcId="{9D225A11-5A87-4DB7-B0B0-6CCD2CB76ED9}" destId="{20C43E96-141D-484F-9A4D-17D75ECB5E5D}" srcOrd="1" destOrd="0" presId="urn:microsoft.com/office/officeart/2005/8/layout/pList2"/>
    <dgm:cxn modelId="{C29CF9A0-3AA4-44DD-A79A-FCE754269FC7}" type="presParOf" srcId="{20C43E96-141D-484F-9A4D-17D75ECB5E5D}" destId="{64857BA3-C407-4CB8-97CB-8939CA4292C0}" srcOrd="0" destOrd="0" presId="urn:microsoft.com/office/officeart/2005/8/layout/pList2"/>
    <dgm:cxn modelId="{E0C43214-1586-4F08-AB9C-1AE748A92504}" type="presParOf" srcId="{64857BA3-C407-4CB8-97CB-8939CA4292C0}" destId="{7802952A-42FE-408B-A8D9-BF3F48D6D541}" srcOrd="0" destOrd="0" presId="urn:microsoft.com/office/officeart/2005/8/layout/pList2"/>
    <dgm:cxn modelId="{2A505C60-5E52-48F0-BC8A-D2A7FEB4028D}" type="presParOf" srcId="{64857BA3-C407-4CB8-97CB-8939CA4292C0}" destId="{2C042B38-A474-45AC-9FDB-206C0F85F604}" srcOrd="1" destOrd="0" presId="urn:microsoft.com/office/officeart/2005/8/layout/pList2"/>
    <dgm:cxn modelId="{BB4FAA2E-3D41-4B05-A62E-8CF9A007E623}" type="presParOf" srcId="{64857BA3-C407-4CB8-97CB-8939CA4292C0}" destId="{2F741775-3A0D-4987-A0FC-56F3E940BFE4}" srcOrd="2" destOrd="0" presId="urn:microsoft.com/office/officeart/2005/8/layout/pList2"/>
    <dgm:cxn modelId="{760279DB-71C1-4DB4-863F-AECBEC9039AF}" type="presParOf" srcId="{20C43E96-141D-484F-9A4D-17D75ECB5E5D}" destId="{7CCE6800-7EC4-4658-A985-75345C3A08E9}" srcOrd="1" destOrd="0" presId="urn:microsoft.com/office/officeart/2005/8/layout/pList2"/>
    <dgm:cxn modelId="{4D105474-A748-42F8-8F98-2921BCEDF3A1}" type="presParOf" srcId="{20C43E96-141D-484F-9A4D-17D75ECB5E5D}" destId="{63005FF5-71E1-4F36-B697-E5DA5B4D561A}" srcOrd="2" destOrd="0" presId="urn:microsoft.com/office/officeart/2005/8/layout/pList2"/>
    <dgm:cxn modelId="{32A5CFAC-90D4-40E8-B541-EF422CD0A727}" type="presParOf" srcId="{63005FF5-71E1-4F36-B697-E5DA5B4D561A}" destId="{F8C7CB78-DE29-4447-AEE5-0E8C3B100824}" srcOrd="0" destOrd="0" presId="urn:microsoft.com/office/officeart/2005/8/layout/pList2"/>
    <dgm:cxn modelId="{D2DC206A-FA58-4434-BABD-4118A8783DE5}" type="presParOf" srcId="{63005FF5-71E1-4F36-B697-E5DA5B4D561A}" destId="{598DDC6E-BEB6-48F8-80E5-960CF339EE06}" srcOrd="1" destOrd="0" presId="urn:microsoft.com/office/officeart/2005/8/layout/pList2"/>
    <dgm:cxn modelId="{7614B172-3027-457E-83E1-2E53D9837CB6}" type="presParOf" srcId="{63005FF5-71E1-4F36-B697-E5DA5B4D561A}" destId="{EFDF4E2B-741C-435C-949E-9254EE55653B}" srcOrd="2" destOrd="0" presId="urn:microsoft.com/office/officeart/2005/8/layout/pList2"/>
    <dgm:cxn modelId="{69FC48A7-2F2A-4004-B789-FD4748DF4153}" type="presParOf" srcId="{20C43E96-141D-484F-9A4D-17D75ECB5E5D}" destId="{E96C9AEB-F72F-4A78-9B4C-782F2894FD16}" srcOrd="3" destOrd="0" presId="urn:microsoft.com/office/officeart/2005/8/layout/pList2"/>
    <dgm:cxn modelId="{FB4485FB-C4BE-4546-B821-5B6AD695D506}" type="presParOf" srcId="{20C43E96-141D-484F-9A4D-17D75ECB5E5D}" destId="{2E7DC3AF-E6B5-4678-BC5E-3A8091243751}" srcOrd="4" destOrd="0" presId="urn:microsoft.com/office/officeart/2005/8/layout/pList2"/>
    <dgm:cxn modelId="{B03AFC5D-058A-4157-922F-AD48E547DC12}" type="presParOf" srcId="{2E7DC3AF-E6B5-4678-BC5E-3A8091243751}" destId="{854DE54B-650A-47C1-9C80-9578C28EF778}" srcOrd="0" destOrd="0" presId="urn:microsoft.com/office/officeart/2005/8/layout/pList2"/>
    <dgm:cxn modelId="{4449707C-CB43-40FD-B15C-A12D673C30F9}" type="presParOf" srcId="{2E7DC3AF-E6B5-4678-BC5E-3A8091243751}" destId="{FFAC12A5-BB91-46D8-A82D-FC3BAE706FE4}" srcOrd="1" destOrd="0" presId="urn:microsoft.com/office/officeart/2005/8/layout/pList2"/>
    <dgm:cxn modelId="{26F56BF2-FB88-4BC1-BE18-F1E8BDB9D185}" type="presParOf" srcId="{2E7DC3AF-E6B5-4678-BC5E-3A8091243751}" destId="{73E477EA-CD1F-4DD0-AFF8-8B7D414ECD9E}" srcOrd="2" destOrd="0" presId="urn:microsoft.com/office/officeart/2005/8/layout/pList2"/>
    <dgm:cxn modelId="{078FEC51-40DC-496C-812F-D831DDAAC19E}" type="presParOf" srcId="{20C43E96-141D-484F-9A4D-17D75ECB5E5D}" destId="{2D94545D-EE76-4218-8019-EC32FBD4C4DA}" srcOrd="5" destOrd="0" presId="urn:microsoft.com/office/officeart/2005/8/layout/pList2"/>
    <dgm:cxn modelId="{9FED27E6-C0C4-48A6-90A1-DFA7F45D7BA4}" type="presParOf" srcId="{20C43E96-141D-484F-9A4D-17D75ECB5E5D}" destId="{B42AB8F0-83AD-4EBA-8A55-57F07DCE967D}" srcOrd="6" destOrd="0" presId="urn:microsoft.com/office/officeart/2005/8/layout/pList2"/>
    <dgm:cxn modelId="{7F748601-7FFD-4093-899F-4EF094D75115}" type="presParOf" srcId="{B42AB8F0-83AD-4EBA-8A55-57F07DCE967D}" destId="{05AB10C4-5E7A-4A09-9E04-0C55DB70E7E2}" srcOrd="0" destOrd="0" presId="urn:microsoft.com/office/officeart/2005/8/layout/pList2"/>
    <dgm:cxn modelId="{0F92F767-985B-4356-AE48-405DF42A338F}" type="presParOf" srcId="{B42AB8F0-83AD-4EBA-8A55-57F07DCE967D}" destId="{52E18EA8-A2B7-4569-B3D0-D768B93CD5CE}" srcOrd="1" destOrd="0" presId="urn:microsoft.com/office/officeart/2005/8/layout/pList2"/>
    <dgm:cxn modelId="{48C4EBCC-86DB-4229-87A9-066EFDF867C0}" type="presParOf" srcId="{B42AB8F0-83AD-4EBA-8A55-57F07DCE967D}" destId="{261DA0F1-A688-4753-B537-B5AA9365E7BF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F7C26-3347-40EB-9128-0B687514AC46}">
      <dsp:nvSpPr>
        <dsp:cNvPr id="0" name=""/>
        <dsp:cNvSpPr/>
      </dsp:nvSpPr>
      <dsp:spPr>
        <a:xfrm>
          <a:off x="0" y="0"/>
          <a:ext cx="11119103" cy="2029968"/>
        </a:xfrm>
        <a:prstGeom prst="roundRect">
          <a:avLst>
            <a:gd name="adj" fmla="val 10000"/>
          </a:avLst>
        </a:prstGeom>
        <a:solidFill>
          <a:srgbClr val="CCCCCC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CCCCC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741775-3A0D-4987-A0FC-56F3E940BFE4}">
      <dsp:nvSpPr>
        <dsp:cNvPr id="0" name=""/>
        <dsp:cNvSpPr/>
      </dsp:nvSpPr>
      <dsp:spPr>
        <a:xfrm>
          <a:off x="336635" y="621126"/>
          <a:ext cx="2429263" cy="78771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2952A-42FE-408B-A8D9-BF3F48D6D541}">
      <dsp:nvSpPr>
        <dsp:cNvPr id="0" name=""/>
        <dsp:cNvSpPr/>
      </dsp:nvSpPr>
      <dsp:spPr>
        <a:xfrm rot="10800000">
          <a:off x="336635" y="2029967"/>
          <a:ext cx="2429263" cy="2481072"/>
        </a:xfrm>
        <a:prstGeom prst="round2SameRect">
          <a:avLst>
            <a:gd name="adj1" fmla="val 10500"/>
            <a:gd name="adj2" fmla="val 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baseline="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Описание модели </a:t>
          </a:r>
          <a:r>
            <a:rPr lang="en-US" sz="1800" kern="1200" baseline="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/</a:t>
          </a:r>
          <a:r>
            <a:rPr lang="ru-RU" sz="1800" kern="1200" baseline="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 </a:t>
          </a:r>
          <a:r>
            <a:rPr lang="ru-RU" sz="1800" kern="1200" baseline="0" dirty="0" err="1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маппинг</a:t>
          </a:r>
          <a:r>
            <a:rPr lang="ru-RU" sz="1800" kern="1200" baseline="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 между объектным и реляционным представлением</a:t>
          </a:r>
          <a:endParaRPr lang="en-US" sz="1800" kern="1200" dirty="0">
            <a:solidFill>
              <a:srgbClr val="464547"/>
            </a:solidFill>
            <a:latin typeface="Trebuchet MS"/>
            <a:ea typeface="+mn-ea"/>
            <a:cs typeface="+mn-cs"/>
          </a:endParaRPr>
        </a:p>
      </dsp:txBody>
      <dsp:txXfrm rot="10800000">
        <a:off x="411343" y="2029967"/>
        <a:ext cx="2279847" cy="2406364"/>
      </dsp:txXfrm>
    </dsp:sp>
    <dsp:sp modelId="{EFDF4E2B-741C-435C-949E-9254EE55653B}">
      <dsp:nvSpPr>
        <dsp:cNvPr id="0" name=""/>
        <dsp:cNvSpPr/>
      </dsp:nvSpPr>
      <dsp:spPr>
        <a:xfrm>
          <a:off x="3008825" y="270662"/>
          <a:ext cx="2429263" cy="148864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7CB78-DE29-4447-AEE5-0E8C3B100824}">
      <dsp:nvSpPr>
        <dsp:cNvPr id="0" name=""/>
        <dsp:cNvSpPr/>
      </dsp:nvSpPr>
      <dsp:spPr>
        <a:xfrm rot="10800000">
          <a:off x="3008825" y="2029967"/>
          <a:ext cx="2429263" cy="2481072"/>
        </a:xfrm>
        <a:prstGeom prst="round2SameRect">
          <a:avLst>
            <a:gd name="adj1" fmla="val 10500"/>
            <a:gd name="adj2" fmla="val 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Манипулирование данными 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- получение,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- изменение, 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- …</a:t>
          </a:r>
          <a:endParaRPr lang="en-US" sz="1800" kern="1200" dirty="0">
            <a:solidFill>
              <a:srgbClr val="464547"/>
            </a:solidFill>
            <a:latin typeface="Trebuchet MS"/>
            <a:ea typeface="+mn-ea"/>
            <a:cs typeface="+mn-cs"/>
          </a:endParaRPr>
        </a:p>
      </dsp:txBody>
      <dsp:txXfrm rot="10800000">
        <a:off x="3083533" y="2029967"/>
        <a:ext cx="2279847" cy="2406364"/>
      </dsp:txXfrm>
    </dsp:sp>
    <dsp:sp modelId="{73E477EA-CD1F-4DD0-AFF8-8B7D414ECD9E}">
      <dsp:nvSpPr>
        <dsp:cNvPr id="0" name=""/>
        <dsp:cNvSpPr/>
      </dsp:nvSpPr>
      <dsp:spPr>
        <a:xfrm>
          <a:off x="6177653" y="270662"/>
          <a:ext cx="1435986" cy="148864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4DE54B-650A-47C1-9C80-9578C28EF778}">
      <dsp:nvSpPr>
        <dsp:cNvPr id="0" name=""/>
        <dsp:cNvSpPr/>
      </dsp:nvSpPr>
      <dsp:spPr>
        <a:xfrm rot="10800000">
          <a:off x="5681015" y="2029967"/>
          <a:ext cx="2429263" cy="2481072"/>
        </a:xfrm>
        <a:prstGeom prst="round2SameRect">
          <a:avLst>
            <a:gd name="adj1" fmla="val 10500"/>
            <a:gd name="adj2" fmla="val 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baseline="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Обслуживание БД - миграция с версии на версию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baseline="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- справочные данные,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baseline="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…</a:t>
          </a:r>
          <a:endParaRPr lang="en-US" sz="1800" kern="1200" dirty="0">
            <a:solidFill>
              <a:srgbClr val="464547"/>
            </a:solidFill>
            <a:latin typeface="Trebuchet MS"/>
            <a:ea typeface="+mn-ea"/>
            <a:cs typeface="+mn-cs"/>
          </a:endParaRPr>
        </a:p>
      </dsp:txBody>
      <dsp:txXfrm rot="10800000">
        <a:off x="5755723" y="2029967"/>
        <a:ext cx="2279847" cy="2406364"/>
      </dsp:txXfrm>
    </dsp:sp>
    <dsp:sp modelId="{261DA0F1-A688-4753-B537-B5AA9365E7BF}">
      <dsp:nvSpPr>
        <dsp:cNvPr id="0" name=""/>
        <dsp:cNvSpPr/>
      </dsp:nvSpPr>
      <dsp:spPr>
        <a:xfrm>
          <a:off x="8782480" y="270662"/>
          <a:ext cx="1570713" cy="148864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AB10C4-5E7A-4A09-9E04-0C55DB70E7E2}">
      <dsp:nvSpPr>
        <dsp:cNvPr id="0" name=""/>
        <dsp:cNvSpPr/>
      </dsp:nvSpPr>
      <dsp:spPr>
        <a:xfrm rot="10800000">
          <a:off x="8353205" y="2029967"/>
          <a:ext cx="2429263" cy="2481072"/>
        </a:xfrm>
        <a:prstGeom prst="round2SameRect">
          <a:avLst>
            <a:gd name="adj1" fmla="val 10500"/>
            <a:gd name="adj2" fmla="val 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baseline="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Тестирование и отладка</a:t>
          </a:r>
          <a:endParaRPr lang="en-US" sz="1800" kern="1200" dirty="0">
            <a:solidFill>
              <a:srgbClr val="464547"/>
            </a:solidFill>
            <a:latin typeface="Trebuchet MS"/>
            <a:ea typeface="+mn-ea"/>
            <a:cs typeface="+mn-cs"/>
          </a:endParaRPr>
        </a:p>
      </dsp:txBody>
      <dsp:txXfrm rot="10800000">
        <a:off x="8427913" y="2029967"/>
        <a:ext cx="2279847" cy="2406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2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22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8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5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2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D7DD-4C94-4601-9FB2-14EBDFE40896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ef/core/managing-schemas/scaffolding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ef/core/modeling/bulk-configuration#conventions" TargetMode="Externa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ef/efcore-and-ef6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ef/core/testin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ef/core/providers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7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Скаффолдинг</a:t>
            </a:r>
            <a:r>
              <a:rPr lang="ru-RU" dirty="0" smtClean="0"/>
              <a:t> (генерация) модели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23575" y="6119379"/>
            <a:ext cx="7352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https://learn.microsoft.com/en-us/ef/core/managing-schemas/scaffolding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74923" y="1775885"/>
            <a:ext cx="4649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проекте должны быть подключены пакеты: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Microsoft.EntityFrameworkCore.Design</a:t>
            </a:r>
            <a:endParaRPr lang="ru-RU" dirty="0" smtClean="0"/>
          </a:p>
          <a:p>
            <a:pPr marL="285750" indent="-285750">
              <a:buFontTx/>
              <a:buChar char="-"/>
            </a:pPr>
            <a:r>
              <a:rPr lang="ru-RU" dirty="0" smtClean="0"/>
              <a:t>провайдер(ы) баз(ы)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199" y="3128543"/>
            <a:ext cx="790119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dotnet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dbcontext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scaffold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ru-RU" dirty="0" err="1" smtClean="0">
                <a:latin typeface="Consolas" panose="020B0609020204030204" pitchFamily="49" charset="0"/>
              </a:rPr>
              <a:t>строка_подключения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ru-RU" dirty="0" smtClean="0">
                <a:latin typeface="Consolas" panose="020B0609020204030204" pitchFamily="49" charset="0"/>
              </a:rPr>
              <a:t>провайдер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endParaRPr lang="ru-RU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858085"/>
              </p:ext>
            </p:extLst>
          </p:nvPr>
        </p:nvGraphicFramePr>
        <p:xfrm>
          <a:off x="3298629" y="4055729"/>
          <a:ext cx="6744209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616">
                  <a:extLst>
                    <a:ext uri="{9D8B030D-6E8A-4147-A177-3AD203B41FA5}">
                      <a16:colId xmlns:a16="http://schemas.microsoft.com/office/drawing/2014/main" val="3611234325"/>
                    </a:ext>
                  </a:extLst>
                </a:gridCol>
                <a:gridCol w="5375593">
                  <a:extLst>
                    <a:ext uri="{9D8B030D-6E8A-4147-A177-3AD203B41FA5}">
                      <a16:colId xmlns:a16="http://schemas.microsoft.com/office/drawing/2014/main" val="1405582236"/>
                    </a:ext>
                  </a:extLst>
                </a:gridCol>
              </a:tblGrid>
              <a:tr h="162704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Параметр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Комментарий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96573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--table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Включить в генерацию указанную </a:t>
                      </a:r>
                      <a:r>
                        <a:rPr lang="en-US" sz="1200" dirty="0" smtClean="0"/>
                        <a:t>table/view (</a:t>
                      </a:r>
                      <a:r>
                        <a:rPr lang="ru-RU" sz="1200" dirty="0" smtClean="0"/>
                        <a:t>если таких нет, берутся все)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543008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--data-annotations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При генерации размечать</a:t>
                      </a:r>
                      <a:r>
                        <a:rPr lang="ru-RU" sz="1200" baseline="0" dirty="0" smtClean="0"/>
                        <a:t> </a:t>
                      </a:r>
                      <a:r>
                        <a:rPr lang="ru-RU" sz="1200" baseline="0" dirty="0" err="1" smtClean="0"/>
                        <a:t>аттрибутами</a:t>
                      </a:r>
                      <a:r>
                        <a:rPr lang="ru-RU" sz="1200" baseline="0" dirty="0" smtClean="0"/>
                        <a:t> (по умолчанию используется </a:t>
                      </a:r>
                      <a:r>
                        <a:rPr lang="en-US" sz="1200" baseline="0" dirty="0" smtClean="0"/>
                        <a:t>Fluent API)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837877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--output-</a:t>
                      </a:r>
                      <a:r>
                        <a:rPr lang="en-US" sz="1200" dirty="0" err="1" smtClean="0"/>
                        <a:t>dir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Сохранить сгенерированное в подпапку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86168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--namespace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Указать</a:t>
                      </a:r>
                      <a:r>
                        <a:rPr lang="ru-RU" sz="1200" baseline="0" dirty="0" smtClean="0"/>
                        <a:t> сгенерированным типам пространство имен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217590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--force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Принудительно переписать уже</a:t>
                      </a:r>
                      <a:r>
                        <a:rPr lang="ru-RU" sz="1200" baseline="0" dirty="0" smtClean="0"/>
                        <a:t> имеющееся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9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6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Генерация модели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130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DbContext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центральная точка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971" y="1624799"/>
            <a:ext cx="4841061" cy="4835425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30589" y="2147117"/>
            <a:ext cx="5333511" cy="36317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DbContextOptions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: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DbSet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Categories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DbSet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OnModelCreating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ToTable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Categories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Northwind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.Description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HasColumnType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ntext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ToTable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Northwind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.ProductId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HasColumnName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4685481" y="1471637"/>
            <a:ext cx="1468829" cy="306324"/>
          </a:xfrm>
          <a:prstGeom prst="wedgeRoundRectCallout">
            <a:avLst>
              <a:gd name="adj1" fmla="val -218124"/>
              <a:gd name="adj2" fmla="val 18969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Наследник </a:t>
            </a:r>
            <a:r>
              <a:rPr lang="en-US" sz="1100" dirty="0" err="1" smtClean="0"/>
              <a:t>DbContext</a:t>
            </a:r>
            <a:endParaRPr lang="ru-RU" sz="1100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4971289" y="2080502"/>
            <a:ext cx="1757238" cy="306324"/>
          </a:xfrm>
          <a:prstGeom prst="wedgeRoundRectCallout">
            <a:avLst>
              <a:gd name="adj1" fmla="val -151602"/>
              <a:gd name="adj2" fmla="val 9364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Параметры </a:t>
            </a:r>
            <a:r>
              <a:rPr lang="en-US" sz="1100" dirty="0" err="1" smtClean="0"/>
              <a:t>DbContext</a:t>
            </a:r>
            <a:endParaRPr lang="ru-RU" sz="1100" dirty="0"/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5805297" y="2932214"/>
            <a:ext cx="1034548" cy="306324"/>
          </a:xfrm>
          <a:prstGeom prst="wedgeRoundRectCallout">
            <a:avLst>
              <a:gd name="adj1" fmla="val -170275"/>
              <a:gd name="adj2" fmla="val 1837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Сущности</a:t>
            </a:r>
            <a:endParaRPr lang="ru-RU" sz="1100" dirty="0"/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5408171" y="3769132"/>
            <a:ext cx="1757238" cy="306324"/>
          </a:xfrm>
          <a:prstGeom prst="wedgeRoundRectCallout">
            <a:avLst>
              <a:gd name="adj1" fmla="val -164272"/>
              <a:gd name="adj2" fmla="val -9324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Настройка модели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77487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Опции</a:t>
            </a:r>
            <a:r>
              <a:rPr lang="en-US" dirty="0" smtClean="0"/>
              <a:t> </a:t>
            </a:r>
            <a:r>
              <a:rPr lang="ru-RU" dirty="0" smtClean="0"/>
              <a:t>и запросы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16835" y="1758688"/>
            <a:ext cx="7061549" cy="401648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connectionString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localdb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MSSQLLocalDB;Initial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Catalog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DbContextOptionsBuilder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UseSqlServer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connectionString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EnableDetailedErrors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firstProducts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.Products.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Take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(10).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Эквивалент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context.Categories.ToList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allCategories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Скругленная прямоугольная выноска 3"/>
          <p:cNvSpPr/>
          <p:nvPr/>
        </p:nvSpPr>
        <p:spPr>
          <a:xfrm>
            <a:off x="9049868" y="2616192"/>
            <a:ext cx="2303932" cy="771063"/>
          </a:xfrm>
          <a:prstGeom prst="wedgeRoundRectCallout">
            <a:avLst>
              <a:gd name="adj1" fmla="val -178422"/>
              <a:gd name="adj2" fmla="val -1383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Настройка опций работы </a:t>
            </a:r>
            <a:r>
              <a:rPr lang="en-US" sz="1400" dirty="0" err="1" smtClean="0"/>
              <a:t>DbContext</a:t>
            </a:r>
            <a:endParaRPr lang="ru-RU" sz="1400" dirty="0"/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9049868" y="3641697"/>
            <a:ext cx="2916844" cy="954157"/>
          </a:xfrm>
          <a:prstGeom prst="wedgeRoundRectCallout">
            <a:avLst>
              <a:gd name="adj1" fmla="val -149454"/>
              <a:gd name="adj2" fmla="val -1621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en-US" sz="1400" dirty="0" err="1" smtClean="0"/>
              <a:t>DbContext</a:t>
            </a:r>
            <a:r>
              <a:rPr lang="ru-RU" sz="1400" dirty="0" smtClean="0"/>
              <a:t> (с </a:t>
            </a:r>
            <a:r>
              <a:rPr lang="en-US" sz="1400" dirty="0" smtClean="0"/>
              <a:t>Dispose())</a:t>
            </a:r>
            <a:r>
              <a:rPr lang="ru-RU" sz="1400" dirty="0" smtClean="0"/>
              <a:t> при окончании работы</a:t>
            </a:r>
            <a:endParaRPr lang="ru-RU" sz="1400" dirty="0"/>
          </a:p>
        </p:txBody>
      </p:sp>
      <p:sp>
        <p:nvSpPr>
          <p:cNvPr id="6" name="Left Brace 6"/>
          <p:cNvSpPr/>
          <p:nvPr/>
        </p:nvSpPr>
        <p:spPr>
          <a:xfrm rot="10800000">
            <a:off x="6962560" y="4309606"/>
            <a:ext cx="384048" cy="1162057"/>
          </a:xfrm>
          <a:prstGeom prst="leftBrace">
            <a:avLst>
              <a:gd name="adj1" fmla="val 8333"/>
              <a:gd name="adj2" fmla="val 4962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9049868" y="4850296"/>
            <a:ext cx="2916844" cy="954157"/>
          </a:xfrm>
          <a:prstGeom prst="wedgeRoundRectCallout">
            <a:avLst>
              <a:gd name="adj1" fmla="val -100659"/>
              <a:gd name="adj2" fmla="val -4038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Обращение к сущностям (через объявленное свойства и универсальный метод </a:t>
            </a:r>
            <a:r>
              <a:rPr lang="en-US" sz="1400" dirty="0" smtClean="0"/>
              <a:t>Set&lt;&gt;()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63210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DI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56592" y="1870190"/>
            <a:ext cx="5551520" cy="116955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CategoryService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=&gt;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.Categories.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56592" y="3553591"/>
            <a:ext cx="7439857" cy="24622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AddDbContext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optionsBuilder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optionsBuilder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UseSqlServer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connectionString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AddTransient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CategoryService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serviceProvider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BuildServiceProvider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categoryService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serviceProvider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GetService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CategoryService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&gt;()!;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categoryService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7520793" y="1986872"/>
            <a:ext cx="2876584" cy="771063"/>
          </a:xfrm>
          <a:prstGeom prst="wedgeRoundRectCallout">
            <a:avLst>
              <a:gd name="adj1" fmla="val -106975"/>
              <a:gd name="adj2" fmla="val -2371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Класс зависящий от </a:t>
            </a:r>
            <a:r>
              <a:rPr lang="en-US" sz="1400" dirty="0" err="1" smtClean="0"/>
              <a:t>DbContext</a:t>
            </a:r>
            <a:r>
              <a:rPr lang="en-US" sz="1400" dirty="0" smtClean="0"/>
              <a:t> </a:t>
            </a:r>
            <a:endParaRPr lang="ru-RU" sz="1400" dirty="0" smtClean="0"/>
          </a:p>
          <a:p>
            <a:pPr algn="ctr"/>
            <a:r>
              <a:rPr lang="ru-RU" sz="1400" dirty="0" smtClean="0"/>
              <a:t>Не обязательно использовать </a:t>
            </a:r>
            <a:r>
              <a:rPr lang="en-US" sz="1400" dirty="0" smtClean="0"/>
              <a:t>primary constructors</a:t>
            </a:r>
            <a:endParaRPr lang="ru-RU" sz="1400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8477216" y="3640789"/>
            <a:ext cx="2876584" cy="505337"/>
          </a:xfrm>
          <a:prstGeom prst="wedgeRoundRectCallout">
            <a:avLst>
              <a:gd name="adj1" fmla="val -149456"/>
              <a:gd name="adj2" fmla="val 5325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Регистрируем наш </a:t>
            </a:r>
            <a:r>
              <a:rPr lang="en-US" sz="1400" dirty="0" err="1" smtClean="0"/>
              <a:t>DbContext</a:t>
            </a:r>
            <a:r>
              <a:rPr lang="ru-RU" sz="1400" dirty="0" smtClean="0"/>
              <a:t> с нужными опциями</a:t>
            </a:r>
            <a:endParaRPr lang="ru-RU" sz="1400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8477216" y="4783955"/>
            <a:ext cx="2876584" cy="505337"/>
          </a:xfrm>
          <a:prstGeom prst="wedgeRoundRectCallout">
            <a:avLst>
              <a:gd name="adj1" fmla="val -149922"/>
              <a:gd name="adj2" fmla="val -7271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Регистрируем класс</a:t>
            </a:r>
            <a:endParaRPr lang="ru-RU" sz="1400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8421557" y="5585476"/>
            <a:ext cx="2876584" cy="505337"/>
          </a:xfrm>
          <a:prstGeom prst="wedgeRoundRectCallout">
            <a:avLst>
              <a:gd name="adj1" fmla="val -77457"/>
              <a:gd name="adj2" fmla="val -2169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Теперь можно получать готовый проинициализированный класс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8246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Моделирование </a:t>
            </a:r>
            <a:r>
              <a:rPr lang="en-US" dirty="0" smtClean="0"/>
              <a:t>(</a:t>
            </a:r>
            <a:r>
              <a:rPr lang="ru-RU" dirty="0" err="1" smtClean="0"/>
              <a:t>маппинг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07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описания </a:t>
            </a:r>
            <a:r>
              <a:rPr lang="ru-RU" dirty="0" err="1" smtClean="0"/>
              <a:t>маппинга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Соглашения (</a:t>
            </a:r>
            <a:r>
              <a:rPr lang="en-US" dirty="0" smtClean="0"/>
              <a:t>conventions</a:t>
            </a:r>
            <a:r>
              <a:rPr lang="ru-RU" dirty="0" smtClean="0"/>
              <a:t>, по именам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Встроенные</a:t>
            </a:r>
          </a:p>
          <a:p>
            <a:pPr lvl="1"/>
            <a:r>
              <a:rPr lang="ru-RU" dirty="0" smtClean="0"/>
              <a:t>Пользовательские (</a:t>
            </a:r>
            <a:r>
              <a:rPr lang="en-US" dirty="0" smtClean="0"/>
              <a:t>custom)</a:t>
            </a:r>
          </a:p>
          <a:p>
            <a:r>
              <a:rPr lang="ru-RU" dirty="0" smtClean="0"/>
              <a:t>Атрибуты (</a:t>
            </a:r>
            <a:r>
              <a:rPr lang="en-US" dirty="0" smtClean="0"/>
              <a:t>data annotations)</a:t>
            </a:r>
          </a:p>
          <a:p>
            <a:r>
              <a:rPr lang="en-US" dirty="0" smtClean="0"/>
              <a:t>Fluent API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Порядок применения как выше</a:t>
            </a:r>
          </a:p>
          <a:p>
            <a:pPr lvl="1"/>
            <a:r>
              <a:rPr lang="ru-RU" dirty="0" smtClean="0"/>
              <a:t>Каждый следующий – дополняет</a:t>
            </a:r>
            <a:r>
              <a:rPr lang="en-US" dirty="0" smtClean="0"/>
              <a:t>/</a:t>
            </a:r>
            <a:r>
              <a:rPr lang="ru-RU" dirty="0" smtClean="0"/>
              <a:t>переопределяет предыдущий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131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Встроенные соглашения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159" y="1844908"/>
            <a:ext cx="2657475" cy="3438525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99715" y="1908869"/>
            <a:ext cx="3498073" cy="10156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9715" y="3400026"/>
            <a:ext cx="3752950" cy="12003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99715" y="5098933"/>
            <a:ext cx="4262705" cy="12003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SampleDB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SampleDB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65005" y="4880177"/>
            <a:ext cx="1593410" cy="9144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6454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DbSets</a:t>
            </a: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in </a:t>
            </a:r>
            <a:r>
              <a:rPr kumimoji="0" lang="en-US" sz="1867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DbContext</a:t>
            </a:r>
            <a:endParaRPr kumimoji="0" lang="en-US" sz="1867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8" name="Straight Arrow Connector 9"/>
          <p:cNvCxnSpPr>
            <a:stCxn id="7" idx="1"/>
          </p:cNvCxnSpPr>
          <p:nvPr/>
        </p:nvCxnSpPr>
        <p:spPr>
          <a:xfrm flipH="1">
            <a:off x="4820520" y="5337377"/>
            <a:ext cx="1244485" cy="657906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" name="Straight Arrow Connector 11"/>
          <p:cNvCxnSpPr>
            <a:stCxn id="7" idx="3"/>
          </p:cNvCxnSpPr>
          <p:nvPr/>
        </p:nvCxnSpPr>
        <p:spPr>
          <a:xfrm flipV="1">
            <a:off x="7658415" y="2733389"/>
            <a:ext cx="1781721" cy="2603988"/>
          </a:xfrm>
          <a:prstGeom prst="straightConnector1">
            <a:avLst/>
          </a:prstGeom>
          <a:noFill/>
          <a:ln w="25400" cap="flat" cmpd="sng" algn="ctr">
            <a:solidFill>
              <a:srgbClr val="46454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" name="Straight Arrow Connector 13"/>
          <p:cNvCxnSpPr>
            <a:stCxn id="7" idx="3"/>
          </p:cNvCxnSpPr>
          <p:nvPr/>
        </p:nvCxnSpPr>
        <p:spPr>
          <a:xfrm flipV="1">
            <a:off x="7658415" y="4803461"/>
            <a:ext cx="1593410" cy="533916"/>
          </a:xfrm>
          <a:prstGeom prst="straightConnector1">
            <a:avLst/>
          </a:prstGeom>
          <a:noFill/>
          <a:ln w="25400" cap="flat" cmpd="sng" algn="ctr">
            <a:solidFill>
              <a:srgbClr val="46454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" name="Rectangle 14"/>
          <p:cNvSpPr/>
          <p:nvPr/>
        </p:nvSpPr>
        <p:spPr>
          <a:xfrm>
            <a:off x="5955526" y="2199473"/>
            <a:ext cx="1593410" cy="9144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6454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Property “{Entity}Id”</a:t>
            </a:r>
          </a:p>
        </p:txBody>
      </p:sp>
      <p:cxnSp>
        <p:nvCxnSpPr>
          <p:cNvPr id="12" name="Straight Arrow Connector 16"/>
          <p:cNvCxnSpPr>
            <a:stCxn id="11" idx="1"/>
          </p:cNvCxnSpPr>
          <p:nvPr/>
        </p:nvCxnSpPr>
        <p:spPr>
          <a:xfrm flipH="1" flipV="1">
            <a:off x="4068148" y="2434041"/>
            <a:ext cx="1887378" cy="222632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Straight Arrow Connector 18"/>
          <p:cNvCxnSpPr>
            <a:stCxn id="11" idx="1"/>
          </p:cNvCxnSpPr>
          <p:nvPr/>
        </p:nvCxnSpPr>
        <p:spPr>
          <a:xfrm flipH="1">
            <a:off x="3427012" y="2656673"/>
            <a:ext cx="2528514" cy="1260497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" name="Straight Arrow Connector 20"/>
          <p:cNvCxnSpPr>
            <a:stCxn id="11" idx="3"/>
          </p:cNvCxnSpPr>
          <p:nvPr/>
        </p:nvCxnSpPr>
        <p:spPr>
          <a:xfrm flipV="1">
            <a:off x="7548936" y="2276189"/>
            <a:ext cx="1891200" cy="380484"/>
          </a:xfrm>
          <a:prstGeom prst="straightConnector1">
            <a:avLst/>
          </a:prstGeom>
          <a:noFill/>
          <a:ln w="25400" cap="flat" cmpd="sng" algn="ctr">
            <a:solidFill>
              <a:srgbClr val="39C2D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" name="Straight Arrow Connector 23"/>
          <p:cNvCxnSpPr>
            <a:stCxn id="11" idx="3"/>
          </p:cNvCxnSpPr>
          <p:nvPr/>
        </p:nvCxnSpPr>
        <p:spPr>
          <a:xfrm>
            <a:off x="7548936" y="2656673"/>
            <a:ext cx="1664223" cy="1793276"/>
          </a:xfrm>
          <a:prstGeom prst="straightConnector1">
            <a:avLst/>
          </a:prstGeom>
          <a:noFill/>
          <a:ln w="25400" cap="flat" cmpd="sng" algn="ctr">
            <a:solidFill>
              <a:srgbClr val="39C2D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" name="Rectangle 26"/>
          <p:cNvSpPr/>
          <p:nvPr/>
        </p:nvSpPr>
        <p:spPr>
          <a:xfrm>
            <a:off x="5955526" y="3539825"/>
            <a:ext cx="1593410" cy="9144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6454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Navigation property</a:t>
            </a:r>
          </a:p>
        </p:txBody>
      </p:sp>
      <p:cxnSp>
        <p:nvCxnSpPr>
          <p:cNvPr id="17" name="Straight Arrow Connector 28"/>
          <p:cNvCxnSpPr>
            <a:stCxn id="16" idx="1"/>
          </p:cNvCxnSpPr>
          <p:nvPr/>
        </p:nvCxnSpPr>
        <p:spPr>
          <a:xfrm flipH="1">
            <a:off x="4338400" y="3997025"/>
            <a:ext cx="1617126" cy="298611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" name="Straight Arrow Connector 30"/>
          <p:cNvCxnSpPr>
            <a:stCxn id="16" idx="3"/>
          </p:cNvCxnSpPr>
          <p:nvPr/>
        </p:nvCxnSpPr>
        <p:spPr>
          <a:xfrm>
            <a:off x="7548936" y="3997025"/>
            <a:ext cx="2024434" cy="883152"/>
          </a:xfrm>
          <a:prstGeom prst="straightConnector1">
            <a:avLst/>
          </a:prstGeom>
          <a:noFill/>
          <a:ln w="25400" cap="flat" cmpd="sng" algn="ctr">
            <a:solidFill>
              <a:srgbClr val="7F993A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Straight Arrow Connector 32"/>
          <p:cNvCxnSpPr>
            <a:stCxn id="16" idx="3"/>
          </p:cNvCxnSpPr>
          <p:nvPr/>
        </p:nvCxnSpPr>
        <p:spPr>
          <a:xfrm flipV="1">
            <a:off x="7548936" y="3725293"/>
            <a:ext cx="2453805" cy="271732"/>
          </a:xfrm>
          <a:prstGeom prst="straightConnector1">
            <a:avLst/>
          </a:prstGeom>
          <a:noFill/>
          <a:ln w="25400" cap="flat" cmpd="sng" algn="ctr">
            <a:solidFill>
              <a:srgbClr val="7F993A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1" name="Прямоугольник 30"/>
          <p:cNvSpPr/>
          <p:nvPr/>
        </p:nvSpPr>
        <p:spPr>
          <a:xfrm>
            <a:off x="3668201" y="6379118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learn.microsoft.com/en-us/ef/core/modeling/bulk-configuration#conventions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589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Собственные (</a:t>
            </a:r>
            <a:r>
              <a:rPr lang="en-US" dirty="0" smtClean="0"/>
              <a:t>custom) </a:t>
            </a:r>
            <a:r>
              <a:rPr lang="ru-RU" dirty="0" smtClean="0"/>
              <a:t>соглашения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63880" y="1684771"/>
            <a:ext cx="6109365" cy="31393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CodeToId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IEntityTypeAddedConvention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ProcessEntityTypeAdded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IConventionEntityTypeBuilder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entityTypeBuilder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IConventionContext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IConventionEntityTypeBuilder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entityTypeBuilder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.Metadata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codeProperty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GetDeclaredProperties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SingleOrDefault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.ClrType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&amp;&amp;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codeProperty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FindPrimaryKey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==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columnName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codeProperty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00C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SetPrimaryKey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codeProperty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63880" y="5074853"/>
            <a:ext cx="5262979" cy="14465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SampleDB1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ConfigureConventions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ModelConfigurationBuilder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configurationBuilder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configurationBuilder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.Conventions.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CodeToId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945" y="1684771"/>
            <a:ext cx="4067175" cy="13620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607" y="4696173"/>
            <a:ext cx="48958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Аннотации</a:t>
            </a:r>
            <a:endParaRPr lang="ru-RU" dirty="0"/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847954"/>
              </p:ext>
            </p:extLst>
          </p:nvPr>
        </p:nvGraphicFramePr>
        <p:xfrm>
          <a:off x="5505061" y="1263721"/>
          <a:ext cx="6453246" cy="3596640"/>
        </p:xfrm>
        <a:graphic>
          <a:graphicData uri="http://schemas.openxmlformats.org/drawingml/2006/table">
            <a:tbl>
              <a:tblPr firstRow="1" bandRow="1"/>
              <a:tblGrid>
                <a:gridCol w="215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4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Attribute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[Table] 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ru-RU" sz="1600" dirty="0" err="1" smtClean="0"/>
                        <a:t>Маппинг</a:t>
                      </a:r>
                      <a:r>
                        <a:rPr lang="ru-RU" sz="1600" dirty="0" smtClean="0"/>
                        <a:t> сущности на таблицу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[Key] 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ru-RU" sz="1600" dirty="0" smtClean="0"/>
                        <a:t>Свойство – первичный ключ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DatabaseGenerated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ru-RU" sz="1600" dirty="0" smtClean="0"/>
                        <a:t>Свойство – идентификатор, генерируемый в базе: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baseline="0" dirty="0" smtClean="0"/>
                        <a:t>None, Identity, Generated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ForeignKey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ru-RU" sz="1600" dirty="0" smtClean="0"/>
                        <a:t>Свойство – внешний ключ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[Required]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ru-RU" sz="1600" dirty="0" smtClean="0"/>
                        <a:t>Обязательное свойство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NotMapped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ru-RU" sz="1600" dirty="0" smtClean="0"/>
                        <a:t>Это свойство не проецируется на базу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[Column] 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ru-RU" sz="1600" dirty="0" smtClean="0"/>
                        <a:t>Свойство</a:t>
                      </a:r>
                      <a:r>
                        <a:rPr lang="ru-RU" sz="1600" baseline="0" dirty="0" smtClean="0"/>
                        <a:t> проецируется на столбец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ComplexType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ru-RU" sz="1600" dirty="0" smtClean="0"/>
                        <a:t>Класс - </a:t>
                      </a:r>
                      <a:r>
                        <a:rPr lang="en-US" sz="1600" baseline="0" dirty="0" smtClean="0"/>
                        <a:t>complex type (</a:t>
                      </a:r>
                      <a:r>
                        <a:rPr lang="ru-RU" sz="1600" baseline="0" dirty="0" smtClean="0"/>
                        <a:t>не сущность</a:t>
                      </a:r>
                      <a:r>
                        <a:rPr lang="en-US" sz="1600" baseline="0" dirty="0" smtClean="0"/>
                        <a:t>!)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600" dirty="0" smtClean="0"/>
                        <a:t>[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r>
                        <a:rPr lang="en-US" sz="1600" dirty="0" smtClean="0"/>
                        <a:t>]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ru-RU" sz="1600" dirty="0" smtClean="0"/>
                        <a:t>Свойство – штамп времени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05274" y="2816679"/>
            <a:ext cx="4584830" cy="310854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[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Table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"Customer"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, Schema =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"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SalesLT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"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)]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public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Customer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public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CustomerID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{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get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set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}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[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Required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]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public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string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FirstName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{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get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set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}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[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Required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]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public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string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LastName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{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get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set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}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[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MaxLength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(200)]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public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string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EmailAddress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{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get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set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}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256560" y="5639882"/>
            <a:ext cx="47929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System.ComponentModel.DataAnnotations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System.ComponentModel.DataAnnotations.Schema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Microsoft.EntityFrameworkCore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56560" y="527055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Пространства имен: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657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Начало работы и общие моменты</a:t>
            </a:r>
          </a:p>
          <a:p>
            <a:r>
              <a:rPr lang="ru-RU" dirty="0" smtClean="0"/>
              <a:t>Описание моделей</a:t>
            </a:r>
          </a:p>
          <a:p>
            <a:r>
              <a:rPr lang="ru-RU" dirty="0" smtClean="0"/>
              <a:t>Работа с базой и миграции</a:t>
            </a:r>
          </a:p>
          <a:p>
            <a:r>
              <a:rPr lang="ru-RU" dirty="0" smtClean="0"/>
              <a:t>Данные</a:t>
            </a:r>
          </a:p>
          <a:p>
            <a:pPr lvl="1"/>
            <a:r>
              <a:rPr lang="ru-RU" dirty="0" smtClean="0"/>
              <a:t>Запросы</a:t>
            </a:r>
          </a:p>
          <a:p>
            <a:pPr lvl="1"/>
            <a:r>
              <a:rPr lang="ru-RU" dirty="0" smtClean="0"/>
              <a:t>Изменение</a:t>
            </a:r>
          </a:p>
          <a:p>
            <a:r>
              <a:rPr lang="ru-RU" dirty="0" smtClean="0"/>
              <a:t>Отладка кода, работающего с </a:t>
            </a:r>
            <a:r>
              <a:rPr lang="en-US" dirty="0" smtClean="0"/>
              <a:t>EF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API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7699" y="1690688"/>
            <a:ext cx="7638630" cy="461664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DbContextOptions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: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{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Categories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OnModelCreating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ToTable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Categories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Northwind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HasIndex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.CategoryName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CategoryName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.CategoryId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HasColumnName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CategoryID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.CategoryName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HasMaxLength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(15);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.Description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HasColumnType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.Picture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HasColumnType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Скругленная прямоугольная выноска 3"/>
          <p:cNvSpPr/>
          <p:nvPr/>
        </p:nvSpPr>
        <p:spPr>
          <a:xfrm>
            <a:off x="8926081" y="1409356"/>
            <a:ext cx="2876584" cy="563823"/>
          </a:xfrm>
          <a:prstGeom prst="wedgeRoundRectCallout">
            <a:avLst>
              <a:gd name="adj1" fmla="val -93256"/>
              <a:gd name="adj2" fmla="val 27759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Вся настройка в </a:t>
            </a:r>
            <a:r>
              <a:rPr lang="en-US" sz="1400" dirty="0" err="1" smtClean="0"/>
              <a:t>OnModelCreating</a:t>
            </a:r>
            <a:endParaRPr lang="ru-RU" sz="1400" dirty="0"/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8926081" y="3435189"/>
            <a:ext cx="2876584" cy="722925"/>
          </a:xfrm>
          <a:prstGeom prst="wedgeRoundRectCallout">
            <a:avLst>
              <a:gd name="adj1" fmla="val -165531"/>
              <a:gd name="adj2" fmla="val 2323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Обычно </a:t>
            </a:r>
            <a:r>
              <a:rPr lang="ru-RU" sz="1400" dirty="0" smtClean="0"/>
              <a:t>указывают настройки дополняющие или меняющие соглашения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55860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API</a:t>
            </a:r>
            <a:r>
              <a:rPr lang="ru-RU" dirty="0" smtClean="0"/>
              <a:t>. Детали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44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API: </a:t>
            </a:r>
            <a:r>
              <a:rPr lang="ru-RU" dirty="0" err="1" smtClean="0"/>
              <a:t>билдеры</a:t>
            </a:r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64489" y="2685580"/>
            <a:ext cx="3752950" cy="19389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OnModelCreating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{    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1F37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1F377F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.CategoryId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HasColumnName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CategoryID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1" y="1348782"/>
            <a:ext cx="6343525" cy="5378702"/>
          </a:xfrm>
          <a:prstGeom prst="rect">
            <a:avLst/>
          </a:prstGeom>
        </p:spPr>
      </p:pic>
      <p:sp>
        <p:nvSpPr>
          <p:cNvPr id="9" name="Скругленная прямоугольная выноска 8"/>
          <p:cNvSpPr/>
          <p:nvPr/>
        </p:nvSpPr>
        <p:spPr>
          <a:xfrm>
            <a:off x="4746928" y="5006816"/>
            <a:ext cx="2099145" cy="612648"/>
          </a:xfrm>
          <a:prstGeom prst="wedgeRoundRectCallout">
            <a:avLst>
              <a:gd name="adj1" fmla="val -97348"/>
              <a:gd name="adj2" fmla="val -28532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EntityTypeBuilder</a:t>
            </a:r>
            <a:endParaRPr lang="ru-RU" dirty="0"/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3037397" y="5814072"/>
            <a:ext cx="1820850" cy="612648"/>
          </a:xfrm>
          <a:prstGeom prst="wedgeRoundRectCallout">
            <a:avLst>
              <a:gd name="adj1" fmla="val -108370"/>
              <a:gd name="adj2" fmla="val -33594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PropertyBuilder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284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Сущности и свойства</a:t>
            </a:r>
            <a:endParaRPr lang="ru-RU" dirty="0"/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88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Иерархии классов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825625"/>
            <a:ext cx="4918544" cy="4351338"/>
          </a:xfrm>
        </p:spPr>
        <p:txBody>
          <a:bodyPr/>
          <a:lstStyle/>
          <a:p>
            <a:r>
              <a:rPr lang="en-US" dirty="0"/>
              <a:t>Table per Hierarchy (TPH) </a:t>
            </a:r>
          </a:p>
          <a:p>
            <a:pPr lvl="1"/>
            <a:r>
              <a:rPr lang="en-US" dirty="0"/>
              <a:t>Default</a:t>
            </a:r>
          </a:p>
          <a:p>
            <a:r>
              <a:rPr lang="en-US" dirty="0"/>
              <a:t>Table per Type (TPT)</a:t>
            </a:r>
          </a:p>
          <a:p>
            <a:r>
              <a:rPr lang="en-US" dirty="0"/>
              <a:t>Table per Concrete class (TPC)</a:t>
            </a:r>
          </a:p>
          <a:p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618211" y="1299277"/>
            <a:ext cx="3922869" cy="3354765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Person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Id {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}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FirstName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{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}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LastName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{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}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Employee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: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Person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Position {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}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ContactPerson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: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Person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Organization {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}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kumimoji="0" lang="en-US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34068" y="5078162"/>
            <a:ext cx="5707012" cy="13849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SampleDB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SampleDB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People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ContactPerson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ContactPersons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02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Hierarchy (TPH)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8988" y="1817299"/>
            <a:ext cx="5707012" cy="13849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SampleDB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SampleDB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People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ContactPerson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ContactPersons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514" y="1820020"/>
            <a:ext cx="3790950" cy="2247900"/>
          </a:xfrm>
          <a:prstGeom prst="rect">
            <a:avLst/>
          </a:prstGeom>
        </p:spPr>
      </p:pic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190036"/>
              </p:ext>
            </p:extLst>
          </p:nvPr>
        </p:nvGraphicFramePr>
        <p:xfrm>
          <a:off x="5299544" y="4972016"/>
          <a:ext cx="6190091" cy="8915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82268">
                  <a:extLst>
                    <a:ext uri="{9D8B030D-6E8A-4147-A177-3AD203B41FA5}">
                      <a16:colId xmlns:a16="http://schemas.microsoft.com/office/drawing/2014/main" val="211740966"/>
                    </a:ext>
                  </a:extLst>
                </a:gridCol>
                <a:gridCol w="1168689">
                  <a:extLst>
                    <a:ext uri="{9D8B030D-6E8A-4147-A177-3AD203B41FA5}">
                      <a16:colId xmlns:a16="http://schemas.microsoft.com/office/drawing/2014/main" val="261291044"/>
                    </a:ext>
                  </a:extLst>
                </a:gridCol>
                <a:gridCol w="1114217">
                  <a:extLst>
                    <a:ext uri="{9D8B030D-6E8A-4147-A177-3AD203B41FA5}">
                      <a16:colId xmlns:a16="http://schemas.microsoft.com/office/drawing/2014/main" val="3205956310"/>
                    </a:ext>
                  </a:extLst>
                </a:gridCol>
                <a:gridCol w="1465813">
                  <a:extLst>
                    <a:ext uri="{9D8B030D-6E8A-4147-A177-3AD203B41FA5}">
                      <a16:colId xmlns:a16="http://schemas.microsoft.com/office/drawing/2014/main" val="913532447"/>
                    </a:ext>
                  </a:extLst>
                </a:gridCol>
                <a:gridCol w="1287539">
                  <a:extLst>
                    <a:ext uri="{9D8B030D-6E8A-4147-A177-3AD203B41FA5}">
                      <a16:colId xmlns:a16="http://schemas.microsoft.com/office/drawing/2014/main" val="866911996"/>
                    </a:ext>
                  </a:extLst>
                </a:gridCol>
                <a:gridCol w="871565">
                  <a:extLst>
                    <a:ext uri="{9D8B030D-6E8A-4147-A177-3AD203B41FA5}">
                      <a16:colId xmlns:a16="http://schemas.microsoft.com/office/drawing/2014/main" val="26174987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FirstName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LastName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Discriminator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Organization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Position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93435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FirstName2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LastName2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ContactPerson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Org2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4462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FirstName3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LastName3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Employee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Pos3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1887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FirstName1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LastName1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Person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NULL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110018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62526" y="4067920"/>
            <a:ext cx="4061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Поведение по умолчанию – можно ничего дополнительно не настраивать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920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TPH</a:t>
            </a:r>
            <a:r>
              <a:rPr lang="ru-RU" dirty="0" smtClean="0"/>
              <a:t> – настройка дискриминатора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4030" y="1786941"/>
            <a:ext cx="5791970" cy="323165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OnModelCreating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personEntity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personEntity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ToTable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AllEntities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HasDiscriminator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EntityType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EntityType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ContactPerson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EntityType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.ContactPerson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EntityType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.Employee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EntityType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ContactPerson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391" y="1690688"/>
            <a:ext cx="3790950" cy="2247900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652056"/>
              </p:ext>
            </p:extLst>
          </p:nvPr>
        </p:nvGraphicFramePr>
        <p:xfrm>
          <a:off x="6309313" y="5417289"/>
          <a:ext cx="5133028" cy="8915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82268">
                  <a:extLst>
                    <a:ext uri="{9D8B030D-6E8A-4147-A177-3AD203B41FA5}">
                      <a16:colId xmlns:a16="http://schemas.microsoft.com/office/drawing/2014/main" val="211740966"/>
                    </a:ext>
                  </a:extLst>
                </a:gridCol>
                <a:gridCol w="1168689">
                  <a:extLst>
                    <a:ext uri="{9D8B030D-6E8A-4147-A177-3AD203B41FA5}">
                      <a16:colId xmlns:a16="http://schemas.microsoft.com/office/drawing/2014/main" val="261291044"/>
                    </a:ext>
                  </a:extLst>
                </a:gridCol>
                <a:gridCol w="1114217">
                  <a:extLst>
                    <a:ext uri="{9D8B030D-6E8A-4147-A177-3AD203B41FA5}">
                      <a16:colId xmlns:a16="http://schemas.microsoft.com/office/drawing/2014/main" val="3205956310"/>
                    </a:ext>
                  </a:extLst>
                </a:gridCol>
                <a:gridCol w="408750">
                  <a:extLst>
                    <a:ext uri="{9D8B030D-6E8A-4147-A177-3AD203B41FA5}">
                      <a16:colId xmlns:a16="http://schemas.microsoft.com/office/drawing/2014/main" val="913532447"/>
                    </a:ext>
                  </a:extLst>
                </a:gridCol>
                <a:gridCol w="1287539">
                  <a:extLst>
                    <a:ext uri="{9D8B030D-6E8A-4147-A177-3AD203B41FA5}">
                      <a16:colId xmlns:a16="http://schemas.microsoft.com/office/drawing/2014/main" val="866911996"/>
                    </a:ext>
                  </a:extLst>
                </a:gridCol>
                <a:gridCol w="871565">
                  <a:extLst>
                    <a:ext uri="{9D8B030D-6E8A-4147-A177-3AD203B41FA5}">
                      <a16:colId xmlns:a16="http://schemas.microsoft.com/office/drawing/2014/main" val="26174987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smtClean="0">
                          <a:effectLst/>
                        </a:rPr>
                        <a:t>FirstName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smtClean="0">
                          <a:effectLst/>
                        </a:rPr>
                        <a:t>LastName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Type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smtClean="0">
                          <a:effectLst/>
                        </a:rPr>
                        <a:t>Organization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Position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93435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FirstName2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LastName2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Org2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4462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</a:rPr>
                        <a:t>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FirstName3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LastName3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NULL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Pos3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1887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FirstName1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LastName1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NULL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NULL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1100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92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Type (TPT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9070" y="1967906"/>
            <a:ext cx="4714752" cy="181588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OnModelCreating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ToTable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Employees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ContactPerson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alt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ToTable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ContactPersons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251" y="1380587"/>
            <a:ext cx="5113594" cy="2990520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746940"/>
              </p:ext>
            </p:extLst>
          </p:nvPr>
        </p:nvGraphicFramePr>
        <p:xfrm>
          <a:off x="6541251" y="4955865"/>
          <a:ext cx="2292792" cy="8915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52295">
                  <a:extLst>
                    <a:ext uri="{9D8B030D-6E8A-4147-A177-3AD203B41FA5}">
                      <a16:colId xmlns:a16="http://schemas.microsoft.com/office/drawing/2014/main" val="2795474851"/>
                    </a:ext>
                  </a:extLst>
                </a:gridCol>
                <a:gridCol w="1044593">
                  <a:extLst>
                    <a:ext uri="{9D8B030D-6E8A-4147-A177-3AD203B41FA5}">
                      <a16:colId xmlns:a16="http://schemas.microsoft.com/office/drawing/2014/main" val="2936782814"/>
                    </a:ext>
                  </a:extLst>
                </a:gridCol>
                <a:gridCol w="995904">
                  <a:extLst>
                    <a:ext uri="{9D8B030D-6E8A-4147-A177-3AD203B41FA5}">
                      <a16:colId xmlns:a16="http://schemas.microsoft.com/office/drawing/2014/main" val="207663216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FirstName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LastName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50078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FirstName2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LastName2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40233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FirstName3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LastName3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72047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FirstName1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LastName1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3598559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341015"/>
              </p:ext>
            </p:extLst>
          </p:nvPr>
        </p:nvGraphicFramePr>
        <p:xfrm>
          <a:off x="6541251" y="6066596"/>
          <a:ext cx="927100" cy="4457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357">
                  <a:extLst>
                    <a:ext uri="{9D8B030D-6E8A-4147-A177-3AD203B41FA5}">
                      <a16:colId xmlns:a16="http://schemas.microsoft.com/office/drawing/2014/main" val="2136868471"/>
                    </a:ext>
                  </a:extLst>
                </a:gridCol>
                <a:gridCol w="746743">
                  <a:extLst>
                    <a:ext uri="{9D8B030D-6E8A-4147-A177-3AD203B41FA5}">
                      <a16:colId xmlns:a16="http://schemas.microsoft.com/office/drawing/2014/main" val="265124503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Position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0262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Pos3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2558356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040015"/>
              </p:ext>
            </p:extLst>
          </p:nvPr>
        </p:nvGraphicFramePr>
        <p:xfrm>
          <a:off x="9647861" y="4958067"/>
          <a:ext cx="1221574" cy="4457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17685">
                  <a:extLst>
                    <a:ext uri="{9D8B030D-6E8A-4147-A177-3AD203B41FA5}">
                      <a16:colId xmlns:a16="http://schemas.microsoft.com/office/drawing/2014/main" val="3915865617"/>
                    </a:ext>
                  </a:extLst>
                </a:gridCol>
                <a:gridCol w="1003889">
                  <a:extLst>
                    <a:ext uri="{9D8B030D-6E8A-4147-A177-3AD203B41FA5}">
                      <a16:colId xmlns:a16="http://schemas.microsoft.com/office/drawing/2014/main" val="7782891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Organization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627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Org2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3262334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19070" y="4371089"/>
            <a:ext cx="5949064" cy="116955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OnModelCreating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UseTptMappingStrategy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48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Concrete class (TPC)</a:t>
            </a:r>
            <a:endParaRPr lang="ru-RU" dirty="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978" y="1329287"/>
            <a:ext cx="2577779" cy="522886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7321" y="2043305"/>
            <a:ext cx="6744154" cy="95410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OnModelCreating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UseTpcMappingStrategy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052467"/>
              </p:ext>
            </p:extLst>
          </p:nvPr>
        </p:nvGraphicFramePr>
        <p:xfrm>
          <a:off x="4856700" y="3973094"/>
          <a:ext cx="2530061" cy="4457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78404">
                  <a:extLst>
                    <a:ext uri="{9D8B030D-6E8A-4147-A177-3AD203B41FA5}">
                      <a16:colId xmlns:a16="http://schemas.microsoft.com/office/drawing/2014/main" val="237480089"/>
                    </a:ext>
                  </a:extLst>
                </a:gridCol>
                <a:gridCol w="1152692">
                  <a:extLst>
                    <a:ext uri="{9D8B030D-6E8A-4147-A177-3AD203B41FA5}">
                      <a16:colId xmlns:a16="http://schemas.microsoft.com/office/drawing/2014/main" val="133116961"/>
                    </a:ext>
                  </a:extLst>
                </a:gridCol>
                <a:gridCol w="1098965">
                  <a:extLst>
                    <a:ext uri="{9D8B030D-6E8A-4147-A177-3AD203B41FA5}">
                      <a16:colId xmlns:a16="http://schemas.microsoft.com/office/drawing/2014/main" val="364163518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FirstName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LastName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82897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FirstName1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LastName1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4622964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453010"/>
              </p:ext>
            </p:extLst>
          </p:nvPr>
        </p:nvGraphicFramePr>
        <p:xfrm>
          <a:off x="4856700" y="4852415"/>
          <a:ext cx="3038944" cy="4457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22648">
                  <a:extLst>
                    <a:ext uri="{9D8B030D-6E8A-4147-A177-3AD203B41FA5}">
                      <a16:colId xmlns:a16="http://schemas.microsoft.com/office/drawing/2014/main" val="2274623652"/>
                    </a:ext>
                  </a:extLst>
                </a:gridCol>
                <a:gridCol w="921839">
                  <a:extLst>
                    <a:ext uri="{9D8B030D-6E8A-4147-A177-3AD203B41FA5}">
                      <a16:colId xmlns:a16="http://schemas.microsoft.com/office/drawing/2014/main" val="68404301"/>
                    </a:ext>
                  </a:extLst>
                </a:gridCol>
                <a:gridCol w="878872">
                  <a:extLst>
                    <a:ext uri="{9D8B030D-6E8A-4147-A177-3AD203B41FA5}">
                      <a16:colId xmlns:a16="http://schemas.microsoft.com/office/drawing/2014/main" val="1026460237"/>
                    </a:ext>
                  </a:extLst>
                </a:gridCol>
                <a:gridCol w="1015585">
                  <a:extLst>
                    <a:ext uri="{9D8B030D-6E8A-4147-A177-3AD203B41FA5}">
                      <a16:colId xmlns:a16="http://schemas.microsoft.com/office/drawing/2014/main" val="33637956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FirstName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LastName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Organization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1889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FirstName2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LastName2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Org2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042944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824885"/>
              </p:ext>
            </p:extLst>
          </p:nvPr>
        </p:nvGraphicFramePr>
        <p:xfrm>
          <a:off x="4856700" y="5775060"/>
          <a:ext cx="3038944" cy="4457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22648">
                  <a:extLst>
                    <a:ext uri="{9D8B030D-6E8A-4147-A177-3AD203B41FA5}">
                      <a16:colId xmlns:a16="http://schemas.microsoft.com/office/drawing/2014/main" val="2901208933"/>
                    </a:ext>
                  </a:extLst>
                </a:gridCol>
                <a:gridCol w="921839">
                  <a:extLst>
                    <a:ext uri="{9D8B030D-6E8A-4147-A177-3AD203B41FA5}">
                      <a16:colId xmlns:a16="http://schemas.microsoft.com/office/drawing/2014/main" val="1175463280"/>
                    </a:ext>
                  </a:extLst>
                </a:gridCol>
                <a:gridCol w="878872">
                  <a:extLst>
                    <a:ext uri="{9D8B030D-6E8A-4147-A177-3AD203B41FA5}">
                      <a16:colId xmlns:a16="http://schemas.microsoft.com/office/drawing/2014/main" val="1900458574"/>
                    </a:ext>
                  </a:extLst>
                </a:gridCol>
                <a:gridCol w="1015585">
                  <a:extLst>
                    <a:ext uri="{9D8B030D-6E8A-4147-A177-3AD203B41FA5}">
                      <a16:colId xmlns:a16="http://schemas.microsoft.com/office/drawing/2014/main" val="356014749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FirstName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LastName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Position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0298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</a:rPr>
                        <a:t>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FirstName3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LastName3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Pos3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5481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46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Сложные типы и простые коллекции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01096" y="1560714"/>
            <a:ext cx="4262705" cy="286232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DeliveryAddress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BillingAddress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[]?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ZipCode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01096" y="4946072"/>
            <a:ext cx="5791970" cy="15696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OnModelCreating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ComplexProperty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.DeliveryAddress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ComplexProperty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.BillingAddress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954" y="1690688"/>
            <a:ext cx="3790950" cy="2933700"/>
          </a:xfrm>
          <a:prstGeom prst="rect">
            <a:avLst/>
          </a:prstGeom>
        </p:spPr>
      </p:pic>
      <p:sp>
        <p:nvSpPr>
          <p:cNvPr id="7" name="Скругленная прямоугольная выноска 6"/>
          <p:cNvSpPr/>
          <p:nvPr/>
        </p:nvSpPr>
        <p:spPr>
          <a:xfrm>
            <a:off x="8118280" y="5643627"/>
            <a:ext cx="3053301" cy="612648"/>
          </a:xfrm>
          <a:prstGeom prst="wedgeRoundRectCallout">
            <a:avLst>
              <a:gd name="adj1" fmla="val -144986"/>
              <a:gd name="adj2" fmla="val 1058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Если не указать явно, что это </a:t>
            </a:r>
            <a:r>
              <a:rPr lang="en-US" sz="1400" dirty="0" err="1" smtClean="0"/>
              <a:t>ComplexProperty</a:t>
            </a:r>
            <a:r>
              <a:rPr lang="ru-RU" sz="1400" dirty="0" smtClean="0"/>
              <a:t>, они будут считаться связанными сущностями</a:t>
            </a:r>
            <a:endParaRPr lang="ru-RU" sz="1400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5059670" y="2991875"/>
            <a:ext cx="1999420" cy="612648"/>
          </a:xfrm>
          <a:prstGeom prst="wedgeRoundRectCallout">
            <a:avLst>
              <a:gd name="adj1" fmla="val -102061"/>
              <a:gd name="adj2" fmla="val -6858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Простые коллекции хранятся как </a:t>
            </a:r>
            <a:r>
              <a:rPr lang="en-US" sz="1400" dirty="0" smtClean="0"/>
              <a:t>JSON</a:t>
            </a:r>
            <a:r>
              <a:rPr lang="ru-RU" sz="1400" dirty="0" smtClean="0"/>
              <a:t>-строка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86148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сведения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2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817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Кардинальность (</a:t>
            </a:r>
            <a:r>
              <a:rPr lang="en-US" dirty="0" smtClean="0"/>
              <a:t>cardinality</a:t>
            </a:r>
            <a:r>
              <a:rPr lang="ru-RU" dirty="0" smtClean="0"/>
              <a:t>)</a:t>
            </a:r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930274" y="1817565"/>
            <a:ext cx="4295775" cy="2057975"/>
            <a:chOff x="930274" y="1817565"/>
            <a:chExt cx="4295775" cy="2057975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0274" y="2161040"/>
              <a:ext cx="4295775" cy="1714500"/>
            </a:xfrm>
            <a:prstGeom prst="rect">
              <a:avLst/>
            </a:prstGeom>
          </p:spPr>
        </p:pic>
        <p:sp>
          <p:nvSpPr>
            <p:cNvPr id="7" name="Прямоугольник 6"/>
            <p:cNvSpPr/>
            <p:nvPr/>
          </p:nvSpPr>
          <p:spPr>
            <a:xfrm>
              <a:off x="1000172" y="1817565"/>
              <a:ext cx="1301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One-to-One</a:t>
              </a: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1000172" y="4345892"/>
            <a:ext cx="4295775" cy="2043038"/>
            <a:chOff x="1393359" y="3916334"/>
            <a:chExt cx="4295775" cy="2043038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3359" y="4244872"/>
              <a:ext cx="4295775" cy="1714500"/>
            </a:xfrm>
            <a:prstGeom prst="rect">
              <a:avLst/>
            </a:prstGeom>
          </p:spPr>
        </p:pic>
        <p:sp>
          <p:nvSpPr>
            <p:cNvPr id="8" name="Прямоугольник 7"/>
            <p:cNvSpPr/>
            <p:nvPr/>
          </p:nvSpPr>
          <p:spPr>
            <a:xfrm>
              <a:off x="1393359" y="3916334"/>
              <a:ext cx="14412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Many-to-One</a:t>
              </a: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6636997" y="3061815"/>
            <a:ext cx="4295775" cy="2083832"/>
            <a:chOff x="7349096" y="2824920"/>
            <a:chExt cx="4295775" cy="2083832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9096" y="3194252"/>
              <a:ext cx="4295775" cy="1714500"/>
            </a:xfrm>
            <a:prstGeom prst="rect">
              <a:avLst/>
            </a:prstGeom>
          </p:spPr>
        </p:pic>
        <p:sp>
          <p:nvSpPr>
            <p:cNvPr id="9" name="Прямоугольник 8"/>
            <p:cNvSpPr/>
            <p:nvPr/>
          </p:nvSpPr>
          <p:spPr>
            <a:xfrm>
              <a:off x="7419715" y="2824920"/>
              <a:ext cx="1581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Many-to-Many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591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связей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3309648" y="1770635"/>
            <a:ext cx="3240819" cy="1376446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Связи:</a:t>
            </a:r>
          </a:p>
          <a:p>
            <a:pPr lvl="1"/>
            <a:r>
              <a:rPr lang="ru-RU" dirty="0" smtClean="0"/>
              <a:t>Внешний ключ</a:t>
            </a:r>
          </a:p>
          <a:p>
            <a:pPr lvl="1"/>
            <a:r>
              <a:rPr lang="ru-RU" dirty="0" smtClean="0"/>
              <a:t>Навигационные свойства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90" y="2659800"/>
            <a:ext cx="2638425" cy="2838450"/>
          </a:xfrm>
          <a:prstGeom prst="rect">
            <a:avLst/>
          </a:prstGeom>
        </p:spPr>
      </p:pic>
      <p:grpSp>
        <p:nvGrpSpPr>
          <p:cNvPr id="13" name="Группа 12"/>
          <p:cNvGrpSpPr/>
          <p:nvPr/>
        </p:nvGrpSpPr>
        <p:grpSpPr>
          <a:xfrm>
            <a:off x="7207979" y="800437"/>
            <a:ext cx="4295775" cy="1930857"/>
            <a:chOff x="7207979" y="800437"/>
            <a:chExt cx="4295775" cy="1930857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07979" y="1188244"/>
              <a:ext cx="4295775" cy="154305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811612" y="800437"/>
              <a:ext cx="3542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Ключ + 2 навигационных свойства</a:t>
              </a:r>
              <a:endParaRPr lang="ru-RU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7207979" y="2934435"/>
            <a:ext cx="4295775" cy="1660668"/>
            <a:chOff x="7207979" y="2838983"/>
            <a:chExt cx="4295775" cy="1660668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07979" y="3137576"/>
              <a:ext cx="4295775" cy="136207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811612" y="2838983"/>
              <a:ext cx="2798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1 навигационное свойство</a:t>
              </a:r>
              <a:endParaRPr lang="ru-RU" dirty="0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7207979" y="4798244"/>
            <a:ext cx="4295775" cy="1829168"/>
            <a:chOff x="7207979" y="4798244"/>
            <a:chExt cx="4295775" cy="1829168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07979" y="5084362"/>
              <a:ext cx="4295775" cy="154305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8184551" y="4798244"/>
              <a:ext cx="2342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Только внешний ключ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58715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</a:t>
            </a:r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71276" y="4464614"/>
            <a:ext cx="3413114" cy="8309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HasMany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.DeliveryAddresses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WithOne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HasForeignKey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FkPersonId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6027089" y="1523945"/>
            <a:ext cx="5532120" cy="1354017"/>
            <a:chOff x="6027089" y="1523945"/>
            <a:chExt cx="5532120" cy="1354017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27089" y="1937180"/>
              <a:ext cx="5532120" cy="94078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686013" y="1523945"/>
              <a:ext cx="4035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По умолчанию (механизм соглашений)</a:t>
              </a:r>
              <a:endParaRPr lang="ru-RU" dirty="0"/>
            </a:p>
          </p:txBody>
        </p:sp>
      </p:grp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98" y="1726533"/>
            <a:ext cx="4524375" cy="1362075"/>
          </a:xfrm>
          <a:prstGeom prst="rect">
            <a:avLst/>
          </a:prstGeom>
        </p:spPr>
      </p:pic>
      <p:grpSp>
        <p:nvGrpSpPr>
          <p:cNvPr id="4" name="Группа 3"/>
          <p:cNvGrpSpPr/>
          <p:nvPr/>
        </p:nvGrpSpPr>
        <p:grpSpPr>
          <a:xfrm>
            <a:off x="6027089" y="3768449"/>
            <a:ext cx="5532120" cy="1536481"/>
            <a:chOff x="6027089" y="3768449"/>
            <a:chExt cx="5532120" cy="1536481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27089" y="4372282"/>
              <a:ext cx="5532120" cy="93264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126631" y="3768449"/>
              <a:ext cx="3002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Смена поля внешнего ключа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91882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One-to-One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930887" y="1598501"/>
            <a:ext cx="4759518" cy="11350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Т.к. связь «равноправная», требуется определить у какой сущности хранится внешний ключ:</a:t>
            </a:r>
          </a:p>
          <a:p>
            <a:pPr lvl="1"/>
            <a:r>
              <a:rPr lang="ru-RU" dirty="0" smtClean="0"/>
              <a:t>Указать свойство в самой сущности</a:t>
            </a:r>
          </a:p>
          <a:p>
            <a:pPr lvl="1"/>
            <a:r>
              <a:rPr lang="ru-RU" dirty="0" smtClean="0"/>
              <a:t>Настроить в модели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5626" y="4405315"/>
            <a:ext cx="3583032" cy="8309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HasOne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.DeliveryAddress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WithOne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HasForeignKey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PersonId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26" y="1598501"/>
            <a:ext cx="4524375" cy="13620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550" y="4226954"/>
            <a:ext cx="5133519" cy="96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1757"/>
            <a:ext cx="4524375" cy="1362075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7324826" y="781069"/>
            <a:ext cx="4382228" cy="2732152"/>
            <a:chOff x="7548934" y="1212005"/>
            <a:chExt cx="4158119" cy="2468250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8934" y="1690688"/>
              <a:ext cx="3804865" cy="198956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671974" y="1212005"/>
              <a:ext cx="4035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По умолчанию (механизм соглашений)</a:t>
              </a:r>
              <a:endParaRPr lang="ru-RU" dirty="0"/>
            </a:p>
          </p:txBody>
        </p:sp>
      </p:grp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2760" y="4372438"/>
            <a:ext cx="4517583" cy="175432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HasMany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.DeliveryAddresses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WithMany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.People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UsingEntity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AddressPeopleReference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je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je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HasOne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WithMany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HasForeignKey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je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je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HasOne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WithMany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HasForeignKey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7324826" y="3888606"/>
            <a:ext cx="4125226" cy="2699371"/>
            <a:chOff x="7548934" y="4066523"/>
            <a:chExt cx="3804865" cy="2454077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48934" y="4531033"/>
              <a:ext cx="3804865" cy="198956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791244" y="4066523"/>
              <a:ext cx="3519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Полностью настроенный </a:t>
              </a:r>
              <a:r>
                <a:rPr lang="ru-RU" dirty="0" err="1" smtClean="0"/>
                <a:t>маппинг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13842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базами и миграции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4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DatabaseFacade</a:t>
            </a:r>
            <a:r>
              <a:rPr lang="en-US" dirty="0" smtClean="0"/>
              <a:t> – </a:t>
            </a:r>
            <a:r>
              <a:rPr lang="ru-RU" dirty="0" smtClean="0"/>
              <a:t>операции уровня БД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743613"/>
            <a:ext cx="3916680" cy="4849549"/>
          </a:xfrm>
          <a:prstGeom prst="rect">
            <a:avLst/>
          </a:prstGeom>
        </p:spPr>
      </p:pic>
      <p:grpSp>
        <p:nvGrpSpPr>
          <p:cNvPr id="6" name="Группа 5"/>
          <p:cNvGrpSpPr/>
          <p:nvPr/>
        </p:nvGrpSpPr>
        <p:grpSpPr>
          <a:xfrm>
            <a:off x="5812404" y="2452445"/>
            <a:ext cx="5707012" cy="1384995"/>
            <a:chOff x="5812404" y="2452445"/>
            <a:chExt cx="5707012" cy="1384995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5812404" y="2821777"/>
              <a:ext cx="5707012" cy="1015663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dbContext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.Database.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EnsureDeleted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dbContext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.Database.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EnsureCreated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dbContext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.Database.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IsSqlServer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dbContext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.Database.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ExecuteSql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$"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exec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sp_changedbowner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'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sa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'"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endPara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60410" y="2452445"/>
              <a:ext cx="2459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Пересоздание базы с 0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6942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Итеративное обновление</a:t>
            </a:r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838200" y="1784785"/>
            <a:ext cx="4263008" cy="3508525"/>
            <a:chOff x="838200" y="1784785"/>
            <a:chExt cx="4263008" cy="3508525"/>
          </a:xfrm>
        </p:grpSpPr>
        <p:sp>
          <p:nvSpPr>
            <p:cNvPr id="3" name="Text Placeholder 6"/>
            <p:cNvSpPr txBox="1">
              <a:spLocks/>
            </p:cNvSpPr>
            <p:nvPr/>
          </p:nvSpPr>
          <p:spPr>
            <a:xfrm>
              <a:off x="949610" y="1784785"/>
              <a:ext cx="4040188" cy="63976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tabLst/>
                <a:defRPr sz="2400" b="1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tabLst/>
                <a:defRPr sz="2000" b="1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tabLst/>
                <a:defRPr sz="1800" b="1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tabLst/>
                <a:defRPr sz="1600" b="1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tabLst/>
                <a:defRPr sz="1600" b="1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 1.0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Rectangle 3"/>
            <p:cNvSpPr/>
            <p:nvPr/>
          </p:nvSpPr>
          <p:spPr>
            <a:xfrm>
              <a:off x="838200" y="2615654"/>
              <a:ext cx="4263008" cy="267765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CREATE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TABLE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[</a:t>
              </a:r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dbo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]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[Suppliers]</a:t>
              </a:r>
              <a:r>
                <a:rPr lang="en-US" sz="12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endPara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[</a:t>
              </a:r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SupplierID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]   </a:t>
              </a:r>
              <a:r>
                <a:rPr lang="en-US" sz="12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200" dirty="0" smtClean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IDENTITY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1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NOT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NULL,</a:t>
              </a:r>
              <a:endPara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[</a:t>
              </a:r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CompanyName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]  </a:t>
              </a:r>
              <a:r>
                <a:rPr lang="en-US" sz="12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NVARCHAR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40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NOT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NULL,</a:t>
              </a:r>
              <a:endPara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[</a:t>
              </a:r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ContactName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]  </a:t>
              </a:r>
              <a:r>
                <a:rPr lang="en-US" sz="12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NVARCHAR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30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NULL,</a:t>
              </a:r>
              <a:endPara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[</a:t>
              </a:r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ContactTitle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] </a:t>
              </a:r>
              <a:r>
                <a:rPr lang="en-US" sz="12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NVARCHAR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30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NULL,</a:t>
              </a:r>
              <a:endPara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[Address]      </a:t>
              </a:r>
              <a:r>
                <a:rPr lang="en-US" sz="12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NVARCHAR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60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NULL,</a:t>
              </a:r>
              <a:endPara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[City]         </a:t>
              </a:r>
              <a:r>
                <a:rPr lang="en-US" sz="12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NVARCHAR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15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NULL,</a:t>
              </a:r>
              <a:endPara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[Region]       </a:t>
              </a:r>
              <a:r>
                <a:rPr lang="en-US" sz="12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NVARCHAR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15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NULL,</a:t>
              </a:r>
              <a:endPara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[</a:t>
              </a:r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PostalCode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]   </a:t>
              </a:r>
              <a:r>
                <a:rPr lang="en-US" sz="12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NVARCHAR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10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NULL,</a:t>
              </a:r>
              <a:endPara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[Country]      </a:t>
              </a:r>
              <a:r>
                <a:rPr lang="en-US" sz="12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NVARCHAR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15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NULL,</a:t>
              </a:r>
              <a:endPara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[Phone]        </a:t>
              </a:r>
              <a:r>
                <a:rPr lang="en-US" sz="12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NVARCHAR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24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NULL,</a:t>
              </a:r>
              <a:endPara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[Fax]          </a:t>
              </a:r>
              <a:r>
                <a:rPr lang="en-US" sz="12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NVARCHAR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24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NULL,</a:t>
              </a:r>
              <a:endPara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[</a:t>
              </a:r>
              <a:r>
                <a:rPr lang="en-US" sz="12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HomePage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]     </a:t>
              </a:r>
              <a:r>
                <a:rPr lang="en-US" sz="12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NTEXT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     </a:t>
              </a:r>
              <a:r>
                <a:rPr lang="en-US" sz="1200" dirty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NULL,</a:t>
              </a:r>
              <a:endPara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  <a:p>
              <a:r>
                <a:rPr lang="en-US" sz="1200" dirty="0" smtClean="0">
                  <a:solidFill>
                    <a:srgbClr val="8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  <a:endPara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</p:grpSp>
      <p:sp>
        <p:nvSpPr>
          <p:cNvPr id="6" name="Right Arrow 10"/>
          <p:cNvSpPr/>
          <p:nvPr/>
        </p:nvSpPr>
        <p:spPr>
          <a:xfrm>
            <a:off x="5452300" y="3712166"/>
            <a:ext cx="978408" cy="484632"/>
          </a:xfrm>
          <a:prstGeom prst="rightArrow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6781800" y="2126804"/>
            <a:ext cx="3348162" cy="1129492"/>
            <a:chOff x="6781800" y="2126804"/>
            <a:chExt cx="3348162" cy="1129492"/>
          </a:xfrm>
        </p:grpSpPr>
        <p:sp>
          <p:nvSpPr>
            <p:cNvPr id="4" name="Text Placeholder 8"/>
            <p:cNvSpPr txBox="1">
              <a:spLocks/>
            </p:cNvSpPr>
            <p:nvPr/>
          </p:nvSpPr>
          <p:spPr>
            <a:xfrm>
              <a:off x="7573888" y="2126804"/>
              <a:ext cx="1075928" cy="4888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tabLst/>
                <a:defRPr sz="2400" b="1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tabLst/>
                <a:defRPr sz="2000" b="1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tabLst/>
                <a:defRPr sz="1800" b="1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tabLst/>
                <a:defRPr sz="1600" b="1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tabLst/>
                <a:defRPr sz="1600" b="1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 1.1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 2"/>
            <p:cNvSpPr/>
            <p:nvPr/>
          </p:nvSpPr>
          <p:spPr>
            <a:xfrm>
              <a:off x="6781800" y="2794631"/>
              <a:ext cx="3348162" cy="46166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ALTER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TABLE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 [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dbo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]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.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[Suppliers]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ADD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 [Email]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NVARCHAR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(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50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)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NULL;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6781800" y="3826669"/>
            <a:ext cx="4111487" cy="2445931"/>
            <a:chOff x="6781800" y="3826669"/>
            <a:chExt cx="4111487" cy="2445931"/>
          </a:xfrm>
        </p:grpSpPr>
        <p:sp>
          <p:nvSpPr>
            <p:cNvPr id="8" name="Rectangle 5"/>
            <p:cNvSpPr/>
            <p:nvPr/>
          </p:nvSpPr>
          <p:spPr>
            <a:xfrm>
              <a:off x="6781800" y="4518274"/>
              <a:ext cx="4111487" cy="175432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GO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ALTER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TABLE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 [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dbo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]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.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[Suppliers]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 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ALTER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COLUMN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 [Email]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NVARCHAR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(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150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)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NULL;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GO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ALTER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TABLE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 [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dbo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]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.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[Suppliers]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ADD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 [Rating]         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INT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 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NULL,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        [</a:t>
              </a: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DateOfFoundation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]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DATE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NULL;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" name="Text Placeholder 8"/>
            <p:cNvSpPr txBox="1">
              <a:spLocks/>
            </p:cNvSpPr>
            <p:nvPr/>
          </p:nvSpPr>
          <p:spPr>
            <a:xfrm>
              <a:off x="7573888" y="3826669"/>
              <a:ext cx="1075928" cy="4888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tabLst/>
                <a:defRPr sz="2400" b="1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tabLst/>
                <a:defRPr sz="2000" b="1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tabLst/>
                <a:defRPr sz="1800" b="1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tabLst/>
                <a:defRPr sz="1600" b="1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tabLst/>
                <a:defRPr sz="1600" b="1" kern="1200">
                  <a:solidFill>
                    <a:srgbClr val="002060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 1.3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435213" y="1133465"/>
            <a:ext cx="2427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Здесь обновление только в одну строну (без «отката»)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161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Миграции в </a:t>
            </a:r>
            <a:r>
              <a:rPr lang="en-US" dirty="0" smtClean="0"/>
              <a:t>EF Core</a:t>
            </a:r>
            <a:endParaRPr lang="ru-RU" dirty="0"/>
          </a:p>
        </p:txBody>
      </p:sp>
      <p:sp>
        <p:nvSpPr>
          <p:cNvPr id="4" name="Блок-схема: магнитный диск 3"/>
          <p:cNvSpPr/>
          <p:nvPr/>
        </p:nvSpPr>
        <p:spPr>
          <a:xfrm>
            <a:off x="1399921" y="3552403"/>
            <a:ext cx="1505119" cy="10519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Блок-схема: магнитный диск 4"/>
          <p:cNvSpPr/>
          <p:nvPr/>
        </p:nvSpPr>
        <p:spPr>
          <a:xfrm>
            <a:off x="4491079" y="3552403"/>
            <a:ext cx="1505119" cy="10519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</a:t>
            </a:r>
            <a:endParaRPr lang="ru-RU" dirty="0"/>
          </a:p>
        </p:txBody>
      </p:sp>
      <p:sp>
        <p:nvSpPr>
          <p:cNvPr id="6" name="Блок-схема: магнитный диск 5"/>
          <p:cNvSpPr/>
          <p:nvPr/>
        </p:nvSpPr>
        <p:spPr>
          <a:xfrm>
            <a:off x="7493225" y="3552403"/>
            <a:ext cx="1505119" cy="10519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3261818" y="3552402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</a:t>
            </a:r>
            <a:endParaRPr lang="ru-RU" dirty="0"/>
          </a:p>
        </p:txBody>
      </p:sp>
      <p:sp>
        <p:nvSpPr>
          <p:cNvPr id="9" name="Блок-схема: документ 8"/>
          <p:cNvSpPr/>
          <p:nvPr/>
        </p:nvSpPr>
        <p:spPr>
          <a:xfrm>
            <a:off x="3261818" y="2330507"/>
            <a:ext cx="978408" cy="993872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</a:t>
            </a:r>
            <a:endParaRPr lang="ru-RU" dirty="0"/>
          </a:p>
        </p:txBody>
      </p:sp>
      <p:sp>
        <p:nvSpPr>
          <p:cNvPr id="10" name="Стрелка влево 9"/>
          <p:cNvSpPr/>
          <p:nvPr/>
        </p:nvSpPr>
        <p:spPr>
          <a:xfrm>
            <a:off x="3208855" y="4037034"/>
            <a:ext cx="978408" cy="48463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</a:t>
            </a:r>
            <a:endParaRPr lang="ru-RU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6352977" y="3552402"/>
            <a:ext cx="97840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</a:t>
            </a:r>
            <a:endParaRPr lang="ru-RU" dirty="0"/>
          </a:p>
        </p:txBody>
      </p:sp>
      <p:sp>
        <p:nvSpPr>
          <p:cNvPr id="12" name="Блок-схема: документ 11"/>
          <p:cNvSpPr/>
          <p:nvPr/>
        </p:nvSpPr>
        <p:spPr>
          <a:xfrm>
            <a:off x="6352977" y="2330507"/>
            <a:ext cx="978408" cy="993872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ru-RU" dirty="0"/>
          </a:p>
        </p:txBody>
      </p:sp>
      <p:sp>
        <p:nvSpPr>
          <p:cNvPr id="13" name="Стрелка влево 12"/>
          <p:cNvSpPr/>
          <p:nvPr/>
        </p:nvSpPr>
        <p:spPr>
          <a:xfrm>
            <a:off x="6300014" y="4037034"/>
            <a:ext cx="978408" cy="48463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9330117" y="3552402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…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98192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</a:t>
            </a:r>
            <a:r>
              <a:rPr lang="en-US" dirty="0" smtClean="0"/>
              <a:t>EF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2560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EF (or EF 3.5)</a:t>
            </a:r>
          </a:p>
          <a:p>
            <a:pPr lvl="1"/>
            <a:r>
              <a:rPr lang="en-US" dirty="0"/>
              <a:t>Initial </a:t>
            </a:r>
            <a:r>
              <a:rPr lang="en-US" dirty="0" smtClean="0"/>
              <a:t>release</a:t>
            </a:r>
            <a:endParaRPr lang="ru-RU" dirty="0" smtClean="0"/>
          </a:p>
          <a:p>
            <a:pPr lvl="1"/>
            <a:endParaRPr lang="en-US" dirty="0"/>
          </a:p>
          <a:p>
            <a:r>
              <a:rPr lang="en-US" dirty="0"/>
              <a:t>EF </a:t>
            </a:r>
            <a:r>
              <a:rPr lang="en-US" dirty="0" smtClean="0"/>
              <a:t>4.X – 5.0 (</a:t>
            </a:r>
            <a:r>
              <a:rPr lang="en-US" dirty="0" err="1" smtClean="0"/>
              <a:t>.Net</a:t>
            </a:r>
            <a:r>
              <a:rPr lang="en-US" dirty="0" smtClean="0"/>
              <a:t> Framework 4)</a:t>
            </a:r>
            <a:endParaRPr lang="en-US" dirty="0"/>
          </a:p>
          <a:p>
            <a:pPr lvl="1"/>
            <a:r>
              <a:rPr lang="en-US" dirty="0"/>
              <a:t>POCO support, lazy loading, testability improvements, customizable code generation</a:t>
            </a:r>
          </a:p>
          <a:p>
            <a:pPr lvl="1"/>
            <a:r>
              <a:rPr lang="en-US" dirty="0" smtClean="0"/>
              <a:t>Code </a:t>
            </a:r>
            <a:r>
              <a:rPr lang="en-US" dirty="0"/>
              <a:t>First Migrations </a:t>
            </a:r>
            <a:r>
              <a:rPr lang="en-US" dirty="0" smtClean="0"/>
              <a:t>feature</a:t>
            </a:r>
            <a:endParaRPr lang="ru-RU" dirty="0" smtClean="0"/>
          </a:p>
          <a:p>
            <a:pPr lvl="1"/>
            <a:r>
              <a:rPr lang="en-US" dirty="0" err="1"/>
              <a:t>NuGet</a:t>
            </a:r>
            <a:r>
              <a:rPr lang="en-US" dirty="0"/>
              <a:t> (</a:t>
            </a:r>
            <a:r>
              <a:rPr lang="ru-RU" dirty="0" smtClean="0"/>
              <a:t>но большая зависимость от </a:t>
            </a:r>
            <a:r>
              <a:rPr lang="en-US" dirty="0" smtClean="0"/>
              <a:t>Framework)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EF 6 </a:t>
            </a:r>
            <a:r>
              <a:rPr lang="ru-RU" dirty="0" smtClean="0"/>
              <a:t>(полностью независимый </a:t>
            </a:r>
            <a:r>
              <a:rPr lang="en-US" dirty="0" err="1" smtClean="0"/>
              <a:t>NuGet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Connection Resiliency, Code-Based Configuration, Custom Code First Conventions, Custom Migrations Operations, and many-many-many </a:t>
            </a:r>
            <a:r>
              <a:rPr lang="en-US" dirty="0" smtClean="0"/>
              <a:t>…</a:t>
            </a:r>
            <a:endParaRPr lang="ru-RU" dirty="0" smtClean="0"/>
          </a:p>
          <a:p>
            <a:pPr lvl="1"/>
            <a:endParaRPr lang="en-US" dirty="0"/>
          </a:p>
          <a:p>
            <a:r>
              <a:rPr lang="en-US" dirty="0"/>
              <a:t>EF </a:t>
            </a:r>
            <a:r>
              <a:rPr lang="en-US" dirty="0" smtClean="0"/>
              <a:t>Core 1.0 – 9.0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753395" y="5804653"/>
            <a:ext cx="5286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https://learn.microsoft.com/en-us/ef/efcore-and-ef6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715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миграции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993" y="365126"/>
            <a:ext cx="3933344" cy="626477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31520" y="1704636"/>
            <a:ext cx="3996607" cy="489364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Migration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"20241111000000_V_2"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V_2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Migration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MigrationBuilder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migrationBuilder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migrationBuilder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AddColumn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[]&gt;(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Northwind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Categories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rowversion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rowVersion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nullable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defaultValue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MigrationBuilder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migrationBuilder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migrationBuilder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DropColumn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Northwind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Categories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5608740" y="1509585"/>
            <a:ext cx="1999420" cy="612648"/>
          </a:xfrm>
          <a:prstGeom prst="wedgeRoundRectCallout">
            <a:avLst>
              <a:gd name="adj1" fmla="val -126612"/>
              <a:gd name="adj2" fmla="val 3982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Привязка к </a:t>
            </a:r>
            <a:r>
              <a:rPr lang="en-US" sz="1400" dirty="0" err="1" smtClean="0"/>
              <a:t>DbContext</a:t>
            </a:r>
            <a:r>
              <a:rPr lang="ru-RU" sz="1400" dirty="0"/>
              <a:t> </a:t>
            </a:r>
            <a:r>
              <a:rPr lang="ru-RU" sz="1400" dirty="0" smtClean="0"/>
              <a:t>и уникальный </a:t>
            </a:r>
            <a:r>
              <a:rPr lang="en-US" sz="1400" dirty="0" smtClean="0"/>
              <a:t>Id</a:t>
            </a:r>
            <a:endParaRPr lang="ru-RU" sz="1400" dirty="0" smtClean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5608740" y="2666198"/>
            <a:ext cx="1999420" cy="906819"/>
          </a:xfrm>
          <a:prstGeom prst="wedgeRoundRectCallout">
            <a:avLst>
              <a:gd name="adj1" fmla="val -109762"/>
              <a:gd name="adj2" fmla="val -5512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Действия для перехода с предыдущей на текущую версию</a:t>
            </a:r>
            <a:endParaRPr lang="ru-RU" sz="1400" dirty="0" smtClean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5608740" y="4918510"/>
            <a:ext cx="1999420" cy="906819"/>
          </a:xfrm>
          <a:prstGeom prst="wedgeRoundRectCallout">
            <a:avLst>
              <a:gd name="adj1" fmla="val -110243"/>
              <a:gd name="adj2" fmla="val -4556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Действия для отката на предыдущую версию</a:t>
            </a:r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420599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Скаффолдинг</a:t>
            </a:r>
            <a:r>
              <a:rPr lang="ru-RU" dirty="0" smtClean="0"/>
              <a:t> (генерация) миграций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56768" y="2298129"/>
            <a:ext cx="398378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dotnet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ef</a:t>
            </a:r>
            <a:r>
              <a:rPr lang="en-US" dirty="0">
                <a:latin typeface="Consolas" panose="020B0609020204030204" pitchFamily="49" charset="0"/>
              </a:rPr>
              <a:t> migrations add 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ru-RU" dirty="0" smtClean="0">
                <a:latin typeface="Consolas" panose="020B0609020204030204" pitchFamily="49" charset="0"/>
              </a:rPr>
              <a:t>имя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56768" y="2905570"/>
            <a:ext cx="360387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dotnet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ef</a:t>
            </a:r>
            <a:r>
              <a:rPr lang="en-US" dirty="0">
                <a:latin typeface="Consolas" panose="020B0609020204030204" pitchFamily="49" charset="0"/>
              </a:rPr>
              <a:t> migrations </a:t>
            </a:r>
            <a:r>
              <a:rPr lang="en-US" dirty="0" smtClean="0">
                <a:latin typeface="Consolas" panose="020B0609020204030204" pitchFamily="49" charset="0"/>
              </a:rPr>
              <a:t>remove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56768" y="3513011"/>
            <a:ext cx="335059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dotnet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ef</a:t>
            </a:r>
            <a:r>
              <a:rPr lang="en-US" dirty="0">
                <a:latin typeface="Consolas" panose="020B0609020204030204" pitchFamily="49" charset="0"/>
              </a:rPr>
              <a:t> migrations </a:t>
            </a:r>
            <a:r>
              <a:rPr lang="en-US" dirty="0" smtClean="0">
                <a:latin typeface="Consolas" panose="020B0609020204030204" pitchFamily="49" charset="0"/>
              </a:rPr>
              <a:t>list</a:t>
            </a:r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851" y="2298129"/>
            <a:ext cx="3710370" cy="216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6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Генерация миграций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59588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миграций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825625"/>
            <a:ext cx="5165035" cy="4351338"/>
          </a:xfrm>
        </p:spPr>
        <p:txBody>
          <a:bodyPr/>
          <a:lstStyle/>
          <a:p>
            <a:r>
              <a:rPr lang="ru-RU" dirty="0" smtClean="0"/>
              <a:t>Через </a:t>
            </a:r>
            <a:r>
              <a:rPr lang="en-US" dirty="0" smtClean="0"/>
              <a:t>CLI (</a:t>
            </a:r>
            <a:r>
              <a:rPr lang="ru-RU" dirty="0" smtClean="0"/>
              <a:t>только для тестовых сред)</a:t>
            </a:r>
            <a:endParaRPr lang="en-US" dirty="0" smtClean="0"/>
          </a:p>
          <a:p>
            <a:pPr lvl="1"/>
            <a:r>
              <a:rPr lang="ru-RU" dirty="0" smtClean="0"/>
              <a:t>Нужен исходный проект</a:t>
            </a:r>
          </a:p>
          <a:p>
            <a:r>
              <a:rPr lang="ru-RU" dirty="0" smtClean="0"/>
              <a:t>Генерация скрипта обновления</a:t>
            </a:r>
          </a:p>
          <a:p>
            <a:r>
              <a:rPr lang="ru-RU" dirty="0" smtClean="0"/>
              <a:t>Генерация программы-</a:t>
            </a:r>
            <a:r>
              <a:rPr lang="ru-RU" dirty="0" err="1" smtClean="0"/>
              <a:t>мигратора</a:t>
            </a:r>
            <a:endParaRPr lang="ru-RU" dirty="0" smtClean="0"/>
          </a:p>
          <a:p>
            <a:r>
              <a:rPr lang="ru-RU" dirty="0" smtClean="0"/>
              <a:t>Собственным кодом</a:t>
            </a:r>
            <a:endParaRPr lang="ru-RU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7222236" y="1088358"/>
            <a:ext cx="4606260" cy="1375988"/>
            <a:chOff x="7222236" y="1088358"/>
            <a:chExt cx="4606260" cy="1375988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7222236" y="1690688"/>
              <a:ext cx="2669320" cy="30777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</a:rPr>
                <a:t>dotnet</a:t>
              </a:r>
              <a:r>
                <a:rPr lang="en-US" sz="1400" dirty="0"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latin typeface="Consolas" panose="020B0609020204030204" pitchFamily="49" charset="0"/>
                </a:rPr>
                <a:t>ef</a:t>
              </a:r>
              <a:r>
                <a:rPr lang="en-US" sz="1400" dirty="0">
                  <a:latin typeface="Consolas" panose="020B0609020204030204" pitchFamily="49" charset="0"/>
                </a:rPr>
                <a:t> database update</a:t>
              </a:r>
              <a:endParaRPr lang="ru-RU" sz="1400" dirty="0">
                <a:latin typeface="Consolas" panose="020B0609020204030204" pitchFamily="49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222236" y="2156569"/>
              <a:ext cx="4060727" cy="30777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</a:rPr>
                <a:t>dotnet</a:t>
              </a:r>
              <a:r>
                <a:rPr lang="en-US" sz="1400" dirty="0"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latin typeface="Consolas" panose="020B0609020204030204" pitchFamily="49" charset="0"/>
                </a:rPr>
                <a:t>ef</a:t>
              </a:r>
              <a:r>
                <a:rPr lang="en-US" sz="1400" dirty="0">
                  <a:latin typeface="Consolas" panose="020B0609020204030204" pitchFamily="49" charset="0"/>
                </a:rPr>
                <a:t> database </a:t>
              </a:r>
              <a:r>
                <a:rPr lang="en-US" sz="1400" dirty="0" smtClean="0">
                  <a:latin typeface="Consolas" panose="020B0609020204030204" pitchFamily="49" charset="0"/>
                </a:rPr>
                <a:t>update</a:t>
              </a:r>
              <a:r>
                <a:rPr lang="ru-RU" sz="1400" dirty="0" smtClean="0">
                  <a:latin typeface="Consolas" panose="020B0609020204030204" pitchFamily="49" charset="0"/>
                </a:rPr>
                <a:t> </a:t>
              </a:r>
              <a:r>
                <a:rPr lang="en-US" sz="1400" dirty="0" smtClean="0">
                  <a:latin typeface="Consolas" panose="020B0609020204030204" pitchFamily="49" charset="0"/>
                </a:rPr>
                <a:t>&lt;</a:t>
              </a:r>
              <a:r>
                <a:rPr lang="ru-RU" sz="1400" dirty="0" err="1" smtClean="0">
                  <a:latin typeface="Consolas" panose="020B0609020204030204" pitchFamily="49" charset="0"/>
                </a:rPr>
                <a:t>имя_миграци</a:t>
              </a:r>
              <a:r>
                <a:rPr lang="en-US" sz="1400" dirty="0" smtClean="0">
                  <a:latin typeface="Consolas" panose="020B0609020204030204" pitchFamily="49" charset="0"/>
                </a:rPr>
                <a:t>&gt;</a:t>
              </a:r>
              <a:endParaRPr lang="ru-RU" sz="1400" dirty="0">
                <a:latin typeface="Consolas" panose="020B06090202040302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302292" y="1088358"/>
              <a:ext cx="2526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Обновление из проекта</a:t>
              </a:r>
              <a:endParaRPr lang="ru-RU" dirty="0"/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7222236" y="2930227"/>
            <a:ext cx="4606260" cy="1762083"/>
            <a:chOff x="7222236" y="2930227"/>
            <a:chExt cx="4606260" cy="1762083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7222236" y="3422871"/>
              <a:ext cx="2868093" cy="30777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</a:rPr>
                <a:t>dotnet</a:t>
              </a:r>
              <a:r>
                <a:rPr lang="en-US" sz="1400" dirty="0"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latin typeface="Consolas" panose="020B0609020204030204" pitchFamily="49" charset="0"/>
                </a:rPr>
                <a:t>ef</a:t>
              </a:r>
              <a:r>
                <a:rPr lang="en-US" sz="1400" dirty="0">
                  <a:latin typeface="Consolas" panose="020B0609020204030204" pitchFamily="49" charset="0"/>
                </a:rPr>
                <a:t> migrations script</a:t>
              </a:r>
              <a:endParaRPr lang="ru-RU" sz="1400" dirty="0">
                <a:latin typeface="Consolas" panose="020B0609020204030204" pitchFamily="49" charset="0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7222236" y="3891316"/>
              <a:ext cx="4259499" cy="30777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fr-FR" sz="1400" dirty="0">
                  <a:latin typeface="Consolas" panose="020B0609020204030204" pitchFamily="49" charset="0"/>
                </a:rPr>
                <a:t>dotnet ef migrations script </a:t>
              </a:r>
              <a:r>
                <a:rPr lang="en-US" sz="1400" dirty="0" smtClean="0">
                  <a:latin typeface="Consolas" panose="020B0609020204030204" pitchFamily="49" charset="0"/>
                </a:rPr>
                <a:t>&lt;from&gt;</a:t>
              </a:r>
              <a:r>
                <a:rPr lang="fr-FR" sz="1400" dirty="0" smtClean="0">
                  <a:latin typeface="Consolas" panose="020B0609020204030204" pitchFamily="49" charset="0"/>
                </a:rPr>
                <a:t> [&lt;to&gt;]</a:t>
              </a:r>
              <a:endParaRPr lang="ru-RU" sz="1400" dirty="0">
                <a:latin typeface="Consolas" panose="020B0609020204030204" pitchFamily="49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7222236" y="4384533"/>
              <a:ext cx="4160113" cy="30777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fr-FR" sz="1400" dirty="0" smtClean="0">
                  <a:latin typeface="Consolas" panose="020B0609020204030204" pitchFamily="49" charset="0"/>
                </a:rPr>
                <a:t>dotnet </a:t>
              </a:r>
              <a:r>
                <a:rPr lang="fr-FR" sz="1400" dirty="0">
                  <a:latin typeface="Consolas" panose="020B0609020204030204" pitchFamily="49" charset="0"/>
                </a:rPr>
                <a:t>ef migrations script --idempotent</a:t>
              </a:r>
              <a:endParaRPr lang="ru-RU" sz="1400" dirty="0">
                <a:latin typeface="Consolas" panose="020B06090202040302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796145" y="2930227"/>
              <a:ext cx="2032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Генерация скрипта</a:t>
              </a:r>
              <a:endParaRPr lang="ru-RU" dirty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7222236" y="5254706"/>
            <a:ext cx="4606260" cy="722935"/>
            <a:chOff x="7222236" y="5254706"/>
            <a:chExt cx="4606260" cy="722935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7222236" y="5669864"/>
              <a:ext cx="2868093" cy="30777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400" dirty="0" err="1">
                  <a:latin typeface="Consolas" panose="020B0609020204030204" pitchFamily="49" charset="0"/>
                </a:rPr>
                <a:t>dotnet</a:t>
              </a:r>
              <a:r>
                <a:rPr lang="en-US" sz="1400" dirty="0"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latin typeface="Consolas" panose="020B0609020204030204" pitchFamily="49" charset="0"/>
                </a:rPr>
                <a:t>ef</a:t>
              </a:r>
              <a:r>
                <a:rPr lang="en-US" sz="1400" dirty="0">
                  <a:latin typeface="Consolas" panose="020B0609020204030204" pitchFamily="49" charset="0"/>
                </a:rPr>
                <a:t> migrations bundle</a:t>
              </a:r>
              <a:endParaRPr lang="ru-RU" sz="1400" dirty="0">
                <a:latin typeface="Consolas" panose="020B06090202040302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99718" y="5254706"/>
              <a:ext cx="3728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Компиляции программы-</a:t>
              </a:r>
              <a:r>
                <a:rPr lang="ru-RU" dirty="0" err="1" smtClean="0"/>
                <a:t>мигратора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3442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миграций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419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Справочные данные (инициализация данных)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825625"/>
            <a:ext cx="4695908" cy="4351338"/>
          </a:xfrm>
        </p:spPr>
        <p:txBody>
          <a:bodyPr/>
          <a:lstStyle/>
          <a:p>
            <a:r>
              <a:rPr lang="ru-RU" dirty="0" smtClean="0"/>
              <a:t>Данные – часть модели</a:t>
            </a:r>
          </a:p>
          <a:p>
            <a:pPr lvl="1"/>
            <a:r>
              <a:rPr lang="ru-RU" dirty="0" smtClean="0"/>
              <a:t>Задаются в описании модели</a:t>
            </a:r>
          </a:p>
          <a:p>
            <a:pPr lvl="1"/>
            <a:r>
              <a:rPr lang="ru-RU" dirty="0" smtClean="0"/>
              <a:t>Обновляются в миграциях (если надо)</a:t>
            </a:r>
          </a:p>
          <a:p>
            <a:r>
              <a:rPr lang="ru-RU" dirty="0" smtClean="0"/>
              <a:t>Специальная операция </a:t>
            </a:r>
            <a:r>
              <a:rPr lang="en-US" dirty="0" smtClean="0"/>
              <a:t>(seeding) – </a:t>
            </a:r>
            <a:r>
              <a:rPr lang="ru-RU" dirty="0" smtClean="0"/>
              <a:t>в </a:t>
            </a:r>
            <a:r>
              <a:rPr lang="en-US" dirty="0" smtClean="0"/>
              <a:t>EF 9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629524" y="3627978"/>
            <a:ext cx="6417141" cy="26314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modelBuilder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ToTable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Categories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Northwind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HasIndex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.CategoryName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CategoryName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.CategoryId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HasColumnName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CategoryID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.CategoryName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HasMaxLength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(15);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.Description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HasColumnType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HasData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1,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"C1"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"D1"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2,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"C2"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"D2"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]);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26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Справочные данные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015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данных (запросы)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6317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сущностей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333955" y="1666361"/>
            <a:ext cx="5197257" cy="2111040"/>
            <a:chOff x="333955" y="1666361"/>
            <a:chExt cx="5197257" cy="2111040"/>
          </a:xfrm>
        </p:grpSpPr>
        <p:sp>
          <p:nvSpPr>
            <p:cNvPr id="3" name="Rectangle 1"/>
            <p:cNvSpPr>
              <a:spLocks noChangeArrowheads="1"/>
            </p:cNvSpPr>
            <p:nvPr/>
          </p:nvSpPr>
          <p:spPr bwMode="auto">
            <a:xfrm>
              <a:off x="333955" y="2023075"/>
              <a:ext cx="5197257" cy="175432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NorthwindContext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category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.Categories.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Find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id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message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category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==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null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?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not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found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: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category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.CategoryName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Console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WriteLine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$"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Category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with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id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id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message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3955" y="1666361"/>
              <a:ext cx="2366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По первичному ключу</a:t>
              </a:r>
              <a:endParaRPr lang="ru-RU" dirty="0"/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333955" y="4109788"/>
            <a:ext cx="5707012" cy="2501849"/>
            <a:chOff x="333955" y="3925122"/>
            <a:chExt cx="5707012" cy="2501849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333955" y="4303313"/>
              <a:ext cx="5707012" cy="2123658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NorthwindContext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products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p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.Products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   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where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p.Discontinued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&amp;&amp;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p.UnitsInStock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&gt; 10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   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select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p;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foreach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p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products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Console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WriteLine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$"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p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.ProductName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-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p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.UnitsInStock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3955" y="3925122"/>
              <a:ext cx="1385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LINQ-</a:t>
              </a:r>
              <a:r>
                <a:rPr lang="ru-RU" dirty="0" smtClean="0"/>
                <a:t>запрос</a:t>
              </a:r>
              <a:endParaRPr lang="ru-RU" dirty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6373670" y="2627668"/>
            <a:ext cx="5707012" cy="3077448"/>
            <a:chOff x="6373670" y="2627668"/>
            <a:chExt cx="5707012" cy="307744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6373670" y="3027460"/>
              <a:ext cx="5707012" cy="267765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NorthwindContext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products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.Products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FromSql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$"""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select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*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Northwind.Products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where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Discontinued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= 1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and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UnitsInStock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&gt; 10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       """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ToList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foreach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p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products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Console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WriteLine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$"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p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.ProductName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-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p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.UnitsInStock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73670" y="2627668"/>
              <a:ext cx="1284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SQL-</a:t>
              </a:r>
              <a:r>
                <a:rPr lang="ru-RU" dirty="0" smtClean="0"/>
                <a:t>запрос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03099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Загрузка связанных сущностей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Подстановка загруженных сущностей</a:t>
            </a:r>
          </a:p>
          <a:p>
            <a:pPr lvl="1"/>
            <a:r>
              <a:rPr lang="ru-RU" dirty="0" smtClean="0"/>
              <a:t>По умолчанию</a:t>
            </a:r>
          </a:p>
          <a:p>
            <a:r>
              <a:rPr lang="ru-RU" dirty="0" smtClean="0"/>
              <a:t>Жадная загрузка</a:t>
            </a:r>
          </a:p>
          <a:p>
            <a:r>
              <a:rPr lang="ru-RU" dirty="0" smtClean="0"/>
              <a:t>Явная (принудительная) загрузка</a:t>
            </a:r>
          </a:p>
          <a:p>
            <a:r>
              <a:rPr lang="ru-RU" dirty="0" smtClean="0"/>
              <a:t>Ленивая загрузка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34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</a:t>
            </a:r>
            <a:r>
              <a:rPr lang="en-US" dirty="0" smtClean="0"/>
              <a:t>EF Core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ru-RU" dirty="0" smtClean="0"/>
              <a:t>Моделирование</a:t>
            </a:r>
          </a:p>
          <a:p>
            <a:pPr lvl="1"/>
            <a:r>
              <a:rPr lang="ru-RU" dirty="0" smtClean="0"/>
              <a:t>в коде (на базе соглашений, атрибутов, </a:t>
            </a:r>
            <a:r>
              <a:rPr lang="en-US" dirty="0" smtClean="0"/>
              <a:t>Fluent </a:t>
            </a:r>
            <a:r>
              <a:rPr lang="en-US" dirty="0"/>
              <a:t>A</a:t>
            </a:r>
            <a:r>
              <a:rPr lang="en-US" dirty="0" smtClean="0"/>
              <a:t>PI)</a:t>
            </a:r>
          </a:p>
          <a:p>
            <a:pPr lvl="1"/>
            <a:r>
              <a:rPr lang="ru-RU" dirty="0" smtClean="0"/>
              <a:t>иерархии типов, связи, сложные поля, ограничения, …</a:t>
            </a:r>
          </a:p>
          <a:p>
            <a:pPr lvl="1"/>
            <a:r>
              <a:rPr lang="ru-RU" dirty="0" err="1" smtClean="0"/>
              <a:t>маппинг</a:t>
            </a:r>
            <a:r>
              <a:rPr lang="ru-RU" dirty="0" smtClean="0"/>
              <a:t> на таблицы, </a:t>
            </a:r>
            <a:r>
              <a:rPr lang="en-US" dirty="0" smtClean="0"/>
              <a:t>view</a:t>
            </a:r>
            <a:r>
              <a:rPr lang="ru-RU" dirty="0" smtClean="0"/>
              <a:t>, ХП, …</a:t>
            </a:r>
          </a:p>
          <a:p>
            <a:r>
              <a:rPr lang="ru-RU" dirty="0" smtClean="0"/>
              <a:t>Запросы</a:t>
            </a:r>
          </a:p>
          <a:p>
            <a:pPr lvl="1"/>
            <a:r>
              <a:rPr lang="en-US" dirty="0" smtClean="0"/>
              <a:t>LINQ</a:t>
            </a:r>
            <a:endParaRPr lang="ru-RU" dirty="0" smtClean="0"/>
          </a:p>
          <a:p>
            <a:pPr lvl="1"/>
            <a:r>
              <a:rPr lang="ru-RU" dirty="0"/>
              <a:t>п</a:t>
            </a:r>
            <a:r>
              <a:rPr lang="ru-RU" dirty="0" smtClean="0"/>
              <a:t>рямой </a:t>
            </a:r>
            <a:r>
              <a:rPr lang="en-US" dirty="0" smtClean="0"/>
              <a:t>SQL</a:t>
            </a:r>
          </a:p>
          <a:p>
            <a:pPr lvl="1"/>
            <a:r>
              <a:rPr lang="ru-RU" dirty="0" smtClean="0"/>
              <a:t>загрузка связанных сущностей </a:t>
            </a:r>
          </a:p>
          <a:p>
            <a:pPr lvl="2"/>
            <a:r>
              <a:rPr lang="en-US" dirty="0" smtClean="0"/>
              <a:t>lazy, eager, explicit</a:t>
            </a:r>
          </a:p>
          <a:p>
            <a:endParaRPr lang="ru-RU" dirty="0"/>
          </a:p>
          <a:p>
            <a:r>
              <a:rPr lang="ru-RU" dirty="0" smtClean="0"/>
              <a:t>Обновление данных</a:t>
            </a:r>
          </a:p>
          <a:p>
            <a:pPr lvl="1"/>
            <a:r>
              <a:rPr lang="ru-RU" dirty="0" smtClean="0"/>
              <a:t>граф изменений </a:t>
            </a:r>
          </a:p>
          <a:p>
            <a:pPr lvl="2"/>
            <a:r>
              <a:rPr lang="en-US" dirty="0" smtClean="0"/>
              <a:t>change tracking</a:t>
            </a:r>
          </a:p>
          <a:p>
            <a:pPr lvl="1"/>
            <a:r>
              <a:rPr lang="ru-RU" dirty="0" smtClean="0"/>
              <a:t>генерация запросов обновления</a:t>
            </a:r>
            <a:r>
              <a:rPr lang="en-US" dirty="0" smtClean="0"/>
              <a:t>/</a:t>
            </a:r>
            <a:r>
              <a:rPr lang="ru-RU" dirty="0" smtClean="0"/>
              <a:t>удаления</a:t>
            </a:r>
            <a:endParaRPr lang="en-US" dirty="0" smtClean="0"/>
          </a:p>
          <a:p>
            <a:r>
              <a:rPr lang="ru-RU" dirty="0" smtClean="0"/>
              <a:t>Обновление версий базы</a:t>
            </a:r>
          </a:p>
          <a:p>
            <a:pPr lvl="1"/>
            <a:r>
              <a:rPr lang="ru-RU" dirty="0" smtClean="0"/>
              <a:t>миграции</a:t>
            </a:r>
          </a:p>
          <a:p>
            <a:r>
              <a:rPr lang="ru-RU" dirty="0" err="1" smtClean="0"/>
              <a:t>Логгирование</a:t>
            </a:r>
            <a:r>
              <a:rPr lang="ru-RU" dirty="0" smtClean="0"/>
              <a:t>, диагностика, тестирование</a:t>
            </a:r>
          </a:p>
          <a:p>
            <a:r>
              <a:rPr lang="ru-RU" dirty="0" smtClean="0"/>
              <a:t>…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109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Подстановка загруженных </a:t>
            </a:r>
            <a:r>
              <a:rPr lang="ru-RU" dirty="0" smtClean="0"/>
              <a:t>сущностей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31466" y="2002328"/>
            <a:ext cx="6346609" cy="2893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firstProduct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.Products.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firstProduct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??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"Не загружен"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allCategories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.Categories.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firstProduct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??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"Не загружен"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7524025" y="1685228"/>
            <a:ext cx="2735249" cy="612648"/>
          </a:xfrm>
          <a:prstGeom prst="wedgeRoundRectCallout">
            <a:avLst>
              <a:gd name="adj1" fmla="val -76730"/>
              <a:gd name="adj2" fmla="val 18579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Категории еще не загружены</a:t>
            </a:r>
            <a:endParaRPr lang="ru-RU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7635763" y="4209523"/>
            <a:ext cx="2735249" cy="612648"/>
          </a:xfrm>
          <a:prstGeom prst="wedgeRoundRectCallout">
            <a:avLst>
              <a:gd name="adj1" fmla="val -77602"/>
              <a:gd name="adj2" fmla="val -2445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Подставилась загруженная категория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938956" y="5513983"/>
            <a:ext cx="6454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Если загружать данные частями, то сложно контролировать ситуации: «данных нет» </a:t>
            </a:r>
            <a:r>
              <a:rPr lang="en-US" dirty="0" smtClean="0"/>
              <a:t>/ </a:t>
            </a:r>
            <a:r>
              <a:rPr lang="ru-RU" dirty="0" smtClean="0"/>
              <a:t>«не всё загружено»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957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Жадная загрузка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19597" y="1981445"/>
            <a:ext cx="5650906" cy="332398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.Products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.Discontinued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.Category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.Category.Products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??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"Не загружен"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Скругленная прямоугольная выноска 3"/>
          <p:cNvSpPr/>
          <p:nvPr/>
        </p:nvSpPr>
        <p:spPr>
          <a:xfrm>
            <a:off x="6582964" y="1466570"/>
            <a:ext cx="3008057" cy="612648"/>
          </a:xfrm>
          <a:prstGeom prst="wedgeRoundRectCallout">
            <a:avLst>
              <a:gd name="adj1" fmla="val -117313"/>
              <a:gd name="adj2" fmla="val 16441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Include() </a:t>
            </a:r>
            <a:r>
              <a:rPr lang="ru-RU" dirty="0" smtClean="0"/>
              <a:t>можно добавлять к любому запросу</a:t>
            </a:r>
            <a:endParaRPr lang="ru-RU" dirty="0"/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6971899" y="2624275"/>
            <a:ext cx="3881480" cy="612648"/>
          </a:xfrm>
          <a:prstGeom prst="wedgeRoundRectCallout">
            <a:avLst>
              <a:gd name="adj1" fmla="val -118348"/>
              <a:gd name="adj2" fmla="val 1126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Параметр – навигационное свойство (одиночное или коллекция)</a:t>
            </a:r>
            <a:endParaRPr lang="ru-RU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6971899" y="3587178"/>
            <a:ext cx="3185565" cy="612648"/>
          </a:xfrm>
          <a:prstGeom prst="wedgeRoundRectCallout">
            <a:avLst>
              <a:gd name="adj1" fmla="val -138317"/>
              <a:gd name="adj2" fmla="val -8522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Можно указывать цепочку сущностей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5513983"/>
            <a:ext cx="5297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Загрузка коллекций в «жадном» режиме может быть очень дорогой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053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Явная загрузка</a:t>
            </a:r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453224" y="1620093"/>
            <a:ext cx="3837910" cy="2321203"/>
            <a:chOff x="453224" y="1620093"/>
            <a:chExt cx="3837910" cy="2321203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453224" y="2002304"/>
              <a:ext cx="3837910" cy="1938992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NorthwindContext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foreach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p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.Products.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ToList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p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.Discontinued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Entry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p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    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Reference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p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=&gt;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p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.Category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    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Load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3224" y="1620093"/>
              <a:ext cx="2252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Одиночная сущность</a:t>
              </a:r>
              <a:endParaRPr lang="ru-RU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453224" y="4169438"/>
            <a:ext cx="4007828" cy="2123658"/>
            <a:chOff x="453224" y="4169438"/>
            <a:chExt cx="4007828" cy="2123658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53224" y="4538770"/>
              <a:ext cx="4007828" cy="175432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NorthwindContext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foreach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.Categories.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ToList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Entry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Collection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=&gt;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.Products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Load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3224" y="4169438"/>
              <a:ext cx="1239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Коллекция</a:t>
              </a:r>
              <a:endParaRPr lang="ru-RU" dirty="0"/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6927917" y="1798707"/>
            <a:ext cx="4140425" cy="3772416"/>
            <a:chOff x="6029701" y="1692374"/>
            <a:chExt cx="4140425" cy="3772416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6096000" y="2417802"/>
              <a:ext cx="4007828" cy="3046988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NorthwindContext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foreach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.Categories.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ToList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count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Entry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Collection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=&gt;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.Products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Query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Count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Entry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Collection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=&gt;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.Products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Query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Where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p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=&gt;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p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.Discontinued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Load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29701" y="1692374"/>
              <a:ext cx="4140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Запросы к связанным сущностям (для загрузки и просто получения данных)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50358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Ленивая загрузка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165035" cy="2650959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С использованием </a:t>
            </a:r>
            <a:r>
              <a:rPr lang="en-US" dirty="0" smtClean="0"/>
              <a:t>proxy</a:t>
            </a:r>
            <a:endParaRPr lang="ru-RU" dirty="0" smtClean="0"/>
          </a:p>
          <a:p>
            <a:pPr lvl="1"/>
            <a:r>
              <a:rPr lang="ru-RU" dirty="0" smtClean="0"/>
              <a:t>Навигационные свойства – виртуальные</a:t>
            </a:r>
          </a:p>
          <a:p>
            <a:pPr lvl="1"/>
            <a:r>
              <a:rPr lang="ru-RU" dirty="0" smtClean="0"/>
              <a:t>Класс может наследоваться (не </a:t>
            </a:r>
            <a:r>
              <a:rPr lang="en-US" dirty="0" smtClean="0"/>
              <a:t>sealed)</a:t>
            </a:r>
          </a:p>
          <a:p>
            <a:pPr lvl="1"/>
            <a:r>
              <a:rPr lang="ru-RU" dirty="0"/>
              <a:t>П</a:t>
            </a:r>
            <a:r>
              <a:rPr lang="ru-RU" dirty="0" smtClean="0"/>
              <a:t>акет </a:t>
            </a:r>
            <a:r>
              <a:rPr lang="en-US" dirty="0" err="1"/>
              <a:t>Microsoft.EntityFrameworkCore.Proxies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Использование в сущностях интерфейса </a:t>
            </a:r>
            <a:r>
              <a:rPr lang="en-US" dirty="0" err="1" smtClean="0"/>
              <a:t>ILazyLoader</a:t>
            </a:r>
            <a:r>
              <a:rPr lang="en-US" dirty="0" smtClean="0"/>
              <a:t> </a:t>
            </a:r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6877172" y="158725"/>
            <a:ext cx="4878259" cy="2858485"/>
            <a:chOff x="6932831" y="63309"/>
            <a:chExt cx="4878259" cy="2858485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6932831" y="459581"/>
              <a:ext cx="4878259" cy="2462213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options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DbContextOptionsBuilder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NorthwindContext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&gt;()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.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UseSqlServer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ConnectionString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.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UseLazyLoadingProxies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.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Options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NorthwindContext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options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foreach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.Categories.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ToList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())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Console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WriteLine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.CategoryName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Console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WriteLine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Join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 | "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.Products.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Select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p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=&gt;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p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.ProductName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)));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540597" y="63309"/>
              <a:ext cx="227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Использование </a:t>
              </a:r>
              <a:r>
                <a:rPr lang="en-US" dirty="0" smtClean="0"/>
                <a:t>proxy</a:t>
              </a:r>
              <a:endParaRPr lang="ru-RU" dirty="0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7437014" y="3207082"/>
            <a:ext cx="4318417" cy="3521850"/>
            <a:chOff x="6932831" y="3052728"/>
            <a:chExt cx="4318417" cy="3521850"/>
          </a:xfrm>
        </p:grpSpPr>
        <p:sp>
          <p:nvSpPr>
            <p:cNvPr id="9" name="TextBox 8"/>
            <p:cNvSpPr txBox="1"/>
            <p:nvPr/>
          </p:nvSpPr>
          <p:spPr>
            <a:xfrm>
              <a:off x="8897206" y="3052728"/>
              <a:ext cx="2354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Использование </a:t>
              </a:r>
              <a:r>
                <a:rPr lang="en-US" dirty="0" smtClean="0"/>
                <a:t>loader</a:t>
              </a:r>
              <a:endParaRPr lang="ru-RU" dirty="0"/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6932831" y="3435257"/>
              <a:ext cx="4262705" cy="313932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Category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private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readonly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ILazyLoader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?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lazyLoader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ICollection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Product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&gt;?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products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Category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ILazyLoader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lazyLoader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this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.lazyLoader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lazyLoader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 Прочие поля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virtual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ICollection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Product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&gt;?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Products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get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=&gt;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lazyLoader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?.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Load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this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ref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products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set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=&gt;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products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</a:t>
              </a:r>
              <a:b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960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данных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37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DbContext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54826" y="1825625"/>
            <a:ext cx="5770418" cy="4351338"/>
          </a:xfrm>
        </p:spPr>
        <p:txBody>
          <a:bodyPr/>
          <a:lstStyle/>
          <a:p>
            <a:r>
              <a:rPr lang="ru-RU" dirty="0" smtClean="0"/>
              <a:t>Представляет реализацию </a:t>
            </a:r>
            <a:r>
              <a:rPr lang="en-US" dirty="0" err="1" smtClean="0"/>
              <a:t>UnitOfWork</a:t>
            </a:r>
            <a:r>
              <a:rPr lang="ru-RU" dirty="0" smtClean="0"/>
              <a:t>:</a:t>
            </a:r>
            <a:endParaRPr lang="en-US" dirty="0" smtClean="0"/>
          </a:p>
          <a:p>
            <a:pPr lvl="1"/>
            <a:r>
              <a:rPr lang="ru-RU" dirty="0" smtClean="0"/>
              <a:t>Изменения сущностей</a:t>
            </a:r>
          </a:p>
          <a:p>
            <a:pPr lvl="1"/>
            <a:r>
              <a:rPr lang="ru-RU" dirty="0" smtClean="0"/>
              <a:t>Добавление </a:t>
            </a:r>
            <a:r>
              <a:rPr lang="en-US" dirty="0" smtClean="0"/>
              <a:t>/ </a:t>
            </a:r>
            <a:r>
              <a:rPr lang="ru-RU" dirty="0" err="1" smtClean="0"/>
              <a:t>удалени</a:t>
            </a:r>
            <a:endParaRPr lang="ru-RU" dirty="0" smtClean="0"/>
          </a:p>
          <a:p>
            <a:pPr lvl="1"/>
            <a:r>
              <a:rPr lang="ru-RU" dirty="0" smtClean="0"/>
              <a:t>Сохранение в рамках одной </a:t>
            </a:r>
            <a:r>
              <a:rPr lang="ru-RU" dirty="0" err="1" smtClean="0"/>
              <a:t>транзации</a:t>
            </a:r>
            <a:endParaRPr lang="ru-RU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7049193" y="208000"/>
            <a:ext cx="4237490" cy="6367368"/>
            <a:chOff x="7049193" y="208000"/>
            <a:chExt cx="4237490" cy="6367368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9193" y="208000"/>
              <a:ext cx="4237490" cy="6367368"/>
            </a:xfrm>
            <a:prstGeom prst="rect">
              <a:avLst/>
            </a:prstGeom>
          </p:spPr>
        </p:pic>
        <p:cxnSp>
          <p:nvCxnSpPr>
            <p:cNvPr id="11" name="Прямая соединительная линия 10"/>
            <p:cNvCxnSpPr/>
            <p:nvPr/>
          </p:nvCxnSpPr>
          <p:spPr>
            <a:xfrm>
              <a:off x="7232073" y="2410692"/>
              <a:ext cx="1396538" cy="166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7232073" y="2552006"/>
              <a:ext cx="1537854" cy="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V="1">
              <a:off x="7173884" y="2701635"/>
              <a:ext cx="1596043" cy="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flipV="1">
              <a:off x="7232073" y="2842954"/>
              <a:ext cx="1396538" cy="83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>
              <a:off x="7340138" y="4879572"/>
              <a:ext cx="1429789" cy="83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>
              <a:off x="7232073" y="5012576"/>
              <a:ext cx="1429789" cy="83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7232072" y="5162206"/>
              <a:ext cx="1429789" cy="83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>
              <a:off x="7232073" y="5303524"/>
              <a:ext cx="1429789" cy="83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>
              <a:off x="9584575" y="2477194"/>
              <a:ext cx="1429789" cy="83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>
              <a:off x="9742517" y="2626823"/>
              <a:ext cx="1429789" cy="83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>
              <a:off x="9584575" y="2784766"/>
              <a:ext cx="1429789" cy="83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>
              <a:off x="9584575" y="2934395"/>
              <a:ext cx="1429789" cy="83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>
              <a:off x="9584575" y="4551220"/>
              <a:ext cx="1429789" cy="83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>
              <a:off x="9552709" y="4705004"/>
              <a:ext cx="1429789" cy="83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960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DbContext</a:t>
            </a:r>
            <a:r>
              <a:rPr lang="en-US" dirty="0" smtClean="0"/>
              <a:t> </a:t>
            </a:r>
            <a:r>
              <a:rPr lang="ru-RU" dirty="0" smtClean="0"/>
              <a:t>- пример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841928"/>
            <a:ext cx="4801314" cy="48320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productsForSpliting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.Products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!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.Discontinued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.UnitsInStock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100)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dscCategory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Dsc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Discontinued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productsForSpliting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newProduct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newProduct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.Category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dscCategory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newProduct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.ProductId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newProduct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.Discontinued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newProduct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.ProductName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Dsc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newProduct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.UnitsInStock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/= 2;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.UnitsInStock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newProduct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.UnitsInStock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.Products.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newProduct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SaveChanges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Скругленная прямоугольная выноска 3"/>
          <p:cNvSpPr/>
          <p:nvPr/>
        </p:nvSpPr>
        <p:spPr>
          <a:xfrm>
            <a:off x="6536575" y="2330027"/>
            <a:ext cx="3185565" cy="612648"/>
          </a:xfrm>
          <a:prstGeom prst="wedgeRoundRectCallout">
            <a:avLst>
              <a:gd name="adj1" fmla="val -80482"/>
              <a:gd name="adj2" fmla="val -767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Получаем список для изменения</a:t>
            </a:r>
            <a:endParaRPr lang="ru-RU" dirty="0"/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6536575" y="3211176"/>
            <a:ext cx="4817225" cy="612648"/>
          </a:xfrm>
          <a:prstGeom prst="wedgeRoundRectCallout">
            <a:avLst>
              <a:gd name="adj1" fmla="val -105992"/>
              <a:gd name="adj2" fmla="val -5516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Создаем, но не добавляем новую категорию (она добавится, если будут ссылки)</a:t>
            </a:r>
            <a:endParaRPr lang="ru-RU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6536575" y="4624340"/>
            <a:ext cx="4817225" cy="612648"/>
          </a:xfrm>
          <a:prstGeom prst="wedgeRoundRectCallout">
            <a:avLst>
              <a:gd name="adj1" fmla="val -91669"/>
              <a:gd name="adj2" fmla="val -4701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Создаем, новый продукт, как копию существующего и меняем оба</a:t>
            </a:r>
            <a:endParaRPr lang="ru-RU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6536575" y="5605242"/>
            <a:ext cx="2998124" cy="432262"/>
          </a:xfrm>
          <a:prstGeom prst="wedgeRoundRectCallout">
            <a:avLst>
              <a:gd name="adj1" fmla="val -140860"/>
              <a:gd name="adj2" fmla="val 963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Добавляем явно</a:t>
            </a:r>
            <a:endParaRPr lang="ru-RU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6536575" y="6189627"/>
            <a:ext cx="2998124" cy="432262"/>
          </a:xfrm>
          <a:prstGeom prst="wedgeRoundRectCallout">
            <a:avLst>
              <a:gd name="adj1" fmla="val -173300"/>
              <a:gd name="adj2" fmla="val -1151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Сохраняем всё разом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724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Массовые операции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66638" y="1853285"/>
            <a:ext cx="4673074" cy="206210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deletedCount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.Products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.UnitsInStock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10)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ExecuteDelete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deletedCount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599582" y="2656904"/>
            <a:ext cx="4897495" cy="30469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updatedCount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.Products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.Discontinued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&amp;&amp;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.UnitsInStock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100)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ExecuteUpdate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setter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setter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SetProperty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.UnitsInStock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.UnitsInStock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- 3));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updatedCount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9126" y="5474226"/>
            <a:ext cx="5297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Операция выполняется сразу.</a:t>
            </a:r>
          </a:p>
          <a:p>
            <a:r>
              <a:rPr lang="ru-RU" dirty="0" smtClean="0"/>
              <a:t>Вызывать </a:t>
            </a:r>
            <a:r>
              <a:rPr lang="en-US" dirty="0" err="1" smtClean="0"/>
              <a:t>SaveChanges</a:t>
            </a:r>
            <a:r>
              <a:rPr lang="en-US" dirty="0" smtClean="0"/>
              <a:t>() </a:t>
            </a:r>
            <a:r>
              <a:rPr lang="ru-RU" dirty="0" smtClean="0"/>
              <a:t>не нужно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622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Тестирование, </a:t>
            </a:r>
            <a:r>
              <a:rPr lang="ru-RU" dirty="0" err="1" smtClean="0"/>
              <a:t>логгирование</a:t>
            </a:r>
            <a:r>
              <a:rPr lang="ru-RU" dirty="0" smtClean="0"/>
              <a:t>, отладка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31526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Модульные тесты</a:t>
            </a:r>
            <a:endParaRPr lang="en-US" dirty="0" smtClean="0"/>
          </a:p>
          <a:p>
            <a:pPr lvl="1"/>
            <a:r>
              <a:rPr lang="ru-RU" dirty="0" smtClean="0"/>
              <a:t>Не опускаться до уровня </a:t>
            </a:r>
            <a:r>
              <a:rPr lang="en-US" dirty="0" err="1" smtClean="0"/>
              <a:t>DbContext</a:t>
            </a:r>
            <a:r>
              <a:rPr lang="en-US" dirty="0" smtClean="0"/>
              <a:t> </a:t>
            </a:r>
            <a:r>
              <a:rPr lang="ru-RU" dirty="0" smtClean="0"/>
              <a:t>в тестах</a:t>
            </a:r>
          </a:p>
          <a:p>
            <a:pPr lvl="2"/>
            <a:r>
              <a:rPr lang="ru-RU" dirty="0" smtClean="0"/>
              <a:t>Спрятать обращение за слоем </a:t>
            </a:r>
            <a:r>
              <a:rPr lang="ru-RU" dirty="0" err="1" smtClean="0"/>
              <a:t>репозиториев</a:t>
            </a:r>
            <a:r>
              <a:rPr lang="ru-RU" dirty="0" smtClean="0"/>
              <a:t> и </a:t>
            </a:r>
            <a:r>
              <a:rPr lang="ru-RU" dirty="0" err="1" smtClean="0"/>
              <a:t>мокировать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Интеграционные, системные, …</a:t>
            </a:r>
            <a:endParaRPr lang="en-US" dirty="0" smtClean="0"/>
          </a:p>
          <a:p>
            <a:pPr lvl="1"/>
            <a:r>
              <a:rPr lang="ru-RU" dirty="0" smtClean="0"/>
              <a:t>Использовать </a:t>
            </a:r>
            <a:r>
              <a:rPr lang="en-US" dirty="0" smtClean="0"/>
              <a:t>in-memory </a:t>
            </a:r>
            <a:r>
              <a:rPr lang="ru-RU" dirty="0" smtClean="0"/>
              <a:t>варианты</a:t>
            </a:r>
          </a:p>
          <a:p>
            <a:pPr lvl="2"/>
            <a:r>
              <a:rPr lang="en-US" dirty="0" smtClean="0"/>
              <a:t>SQLite </a:t>
            </a:r>
            <a:r>
              <a:rPr lang="ru-RU" dirty="0" smtClean="0"/>
              <a:t>в </a:t>
            </a:r>
            <a:r>
              <a:rPr lang="en-US" dirty="0" smtClean="0"/>
              <a:t>in-memory </a:t>
            </a:r>
            <a:r>
              <a:rPr lang="ru-RU" dirty="0" smtClean="0"/>
              <a:t>режиме</a:t>
            </a:r>
          </a:p>
          <a:p>
            <a:pPr lvl="2"/>
            <a:r>
              <a:rPr lang="ru-RU" dirty="0" smtClean="0"/>
              <a:t>Пакет </a:t>
            </a:r>
            <a:r>
              <a:rPr lang="en-US" dirty="0" err="1"/>
              <a:t>Microsoft.EntityFrameworkCore.InMemory</a:t>
            </a:r>
            <a:endParaRPr lang="ru-RU" dirty="0"/>
          </a:p>
          <a:p>
            <a:pPr lvl="1"/>
            <a:r>
              <a:rPr lang="ru-RU" dirty="0" smtClean="0"/>
              <a:t>Реальная БД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620498" y="6043193"/>
            <a:ext cx="5046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https://learn.microsoft.com/en-us/ef/core/testing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099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 Core</a:t>
            </a:r>
            <a:r>
              <a:rPr lang="ru-RU" dirty="0" smtClean="0"/>
              <a:t>: пакеты и инструменты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635833"/>
              </p:ext>
            </p:extLst>
          </p:nvPr>
        </p:nvGraphicFramePr>
        <p:xfrm>
          <a:off x="437322" y="1817540"/>
          <a:ext cx="1134468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2671">
                  <a:extLst>
                    <a:ext uri="{9D8B030D-6E8A-4147-A177-3AD203B41FA5}">
                      <a16:colId xmlns:a16="http://schemas.microsoft.com/office/drawing/2014/main" val="1849282268"/>
                    </a:ext>
                  </a:extLst>
                </a:gridCol>
                <a:gridCol w="7862011">
                  <a:extLst>
                    <a:ext uri="{9D8B030D-6E8A-4147-A177-3AD203B41FA5}">
                      <a16:colId xmlns:a16="http://schemas.microsoft.com/office/drawing/2014/main" val="936273110"/>
                    </a:ext>
                  </a:extLst>
                </a:gridCol>
              </a:tblGrid>
              <a:tr h="15343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Пакет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Описание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701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Microsoft.EntityFrameworkCore.Abstractions</a:t>
                      </a:r>
                      <a:endParaRPr lang="en-US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Базовые абстракции для описания</a:t>
                      </a:r>
                      <a:r>
                        <a:rPr lang="ru-RU" sz="1200" baseline="0" dirty="0" smtClean="0"/>
                        <a:t> моделей: </a:t>
                      </a:r>
                      <a:r>
                        <a:rPr lang="ru-RU" sz="1200" baseline="0" dirty="0" err="1" smtClean="0"/>
                        <a:t>аттрибуты</a:t>
                      </a:r>
                      <a:r>
                        <a:rPr lang="ru-RU" sz="1200" baseline="0" dirty="0" smtClean="0"/>
                        <a:t> для </a:t>
                      </a:r>
                      <a:r>
                        <a:rPr lang="ru-RU" sz="1200" baseline="0" dirty="0" err="1" smtClean="0"/>
                        <a:t>маппинга</a:t>
                      </a:r>
                      <a:r>
                        <a:rPr lang="ru-RU" sz="1200" baseline="0" dirty="0" smtClean="0"/>
                        <a:t>, специальные типы (коллекции, …).</a:t>
                      </a:r>
                    </a:p>
                    <a:p>
                      <a:r>
                        <a:rPr lang="ru-RU" sz="1200" dirty="0" smtClean="0"/>
                        <a:t>Используется, когда не хочется подключать </a:t>
                      </a:r>
                      <a:r>
                        <a:rPr lang="en-US" sz="1200" dirty="0" err="1" smtClean="0"/>
                        <a:t>Microsoft.EntityFrameworkCore</a:t>
                      </a:r>
                      <a:endParaRPr 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325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Microsoft.EntityFrameworkCore</a:t>
                      </a:r>
                      <a:endParaRPr lang="en-US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Основной пакет,</a:t>
                      </a:r>
                      <a:r>
                        <a:rPr lang="ru-RU" sz="1200" baseline="0" dirty="0" smtClean="0"/>
                        <a:t> включает полный </a:t>
                      </a:r>
                      <a:r>
                        <a:rPr lang="en-US" sz="1200" baseline="0" dirty="0" smtClean="0"/>
                        <a:t>API </a:t>
                      </a:r>
                      <a:r>
                        <a:rPr lang="ru-RU" sz="1200" baseline="0" dirty="0" smtClean="0"/>
                        <a:t>базового функционала: моделирование, манипулирование данными, работу с источниками данных, …</a:t>
                      </a:r>
                    </a:p>
                    <a:p>
                      <a:r>
                        <a:rPr lang="ru-RU" sz="1200" baseline="0" dirty="0" smtClean="0"/>
                        <a:t>Но </a:t>
                      </a:r>
                      <a:r>
                        <a:rPr lang="en-US" sz="1200" baseline="0" dirty="0" smtClean="0"/>
                        <a:t>API </a:t>
                      </a:r>
                      <a:r>
                        <a:rPr lang="ru-RU" sz="1200" baseline="0" dirty="0" smtClean="0"/>
                        <a:t>максимально не содержит специфики реляционных баз + большая часть – абстрактные типы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514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Microsoft.EntityFrameworkCore.Relational</a:t>
                      </a:r>
                      <a:endParaRPr lang="en-US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Независимая от СУБД реализация работы с реляционными данными: реляционные</a:t>
                      </a:r>
                      <a:r>
                        <a:rPr lang="ru-RU" sz="1200" baseline="0" dirty="0" smtClean="0"/>
                        <a:t> понятия в моделях (таблицы, индексы, ключи, …), поддержка </a:t>
                      </a:r>
                      <a:r>
                        <a:rPr lang="en-US" sz="1200" baseline="0" dirty="0" smtClean="0"/>
                        <a:t>SQL</a:t>
                      </a:r>
                      <a:r>
                        <a:rPr lang="ru-RU" sz="1200" baseline="0" dirty="0" smtClean="0"/>
                        <a:t>, генерация запросов, …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40259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174243"/>
              </p:ext>
            </p:extLst>
          </p:nvPr>
        </p:nvGraphicFramePr>
        <p:xfrm>
          <a:off x="445414" y="4146852"/>
          <a:ext cx="11328497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6628">
                  <a:extLst>
                    <a:ext uri="{9D8B030D-6E8A-4147-A177-3AD203B41FA5}">
                      <a16:colId xmlns:a16="http://schemas.microsoft.com/office/drawing/2014/main" val="1849282268"/>
                    </a:ext>
                  </a:extLst>
                </a:gridCol>
                <a:gridCol w="7861869">
                  <a:extLst>
                    <a:ext uri="{9D8B030D-6E8A-4147-A177-3AD203B41FA5}">
                      <a16:colId xmlns:a16="http://schemas.microsoft.com/office/drawing/2014/main" val="9362731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Пакет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Описание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701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Microsoft.EntityFrameworkCore.Tools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Пакет</a:t>
                      </a:r>
                      <a:r>
                        <a:rPr lang="ru-RU" sz="1200" baseline="0" dirty="0" smtClean="0"/>
                        <a:t> для: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ru-RU" sz="1200" baseline="0" dirty="0" smtClean="0"/>
                        <a:t>генерации модели по базе, создания и управления миграциями, … - из </a:t>
                      </a:r>
                      <a:r>
                        <a:rPr lang="en-US" sz="1200" baseline="0" dirty="0" smtClean="0"/>
                        <a:t>PowerShell </a:t>
                      </a:r>
                      <a:r>
                        <a:rPr lang="ru-RU" sz="1200" baseline="0" dirty="0" smtClean="0"/>
                        <a:t>С</a:t>
                      </a:r>
                      <a:r>
                        <a:rPr lang="en-US" sz="1200" baseline="0" dirty="0" err="1" smtClean="0"/>
                        <a:t>onsole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ru-RU" sz="1200" baseline="0" dirty="0" smtClean="0"/>
                        <a:t>в </a:t>
                      </a:r>
                      <a:r>
                        <a:rPr lang="en-US" sz="1200" baseline="0" dirty="0" smtClean="0"/>
                        <a:t>Visual Studio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325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dotnet-ef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Утилита командной</a:t>
                      </a:r>
                      <a:r>
                        <a:rPr lang="ru-RU" sz="1200" baseline="0" dirty="0" smtClean="0"/>
                        <a:t> строки для выполнения тех же действий, что и </a:t>
                      </a:r>
                      <a:r>
                        <a:rPr lang="en-US" sz="1200" dirty="0" err="1" smtClean="0"/>
                        <a:t>Microsoft.EntityFrameworkCore.Tools</a:t>
                      </a:r>
                      <a:endParaRPr lang="ru-RU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279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Microsoft.EntityFrameworkCore.Design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Пакет, подключаемый к проекту для поддержки первых 2-х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514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Microsoft.EntityFrameworkCore.Analyzers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Анализаторы кода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806695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96783"/>
              </p:ext>
            </p:extLst>
          </p:nvPr>
        </p:nvGraphicFramePr>
        <p:xfrm>
          <a:off x="437321" y="6018965"/>
          <a:ext cx="1132849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0623">
                  <a:extLst>
                    <a:ext uri="{9D8B030D-6E8A-4147-A177-3AD203B41FA5}">
                      <a16:colId xmlns:a16="http://schemas.microsoft.com/office/drawing/2014/main" val="1849282268"/>
                    </a:ext>
                  </a:extLst>
                </a:gridCol>
                <a:gridCol w="7837874">
                  <a:extLst>
                    <a:ext uri="{9D8B030D-6E8A-4147-A177-3AD203B41FA5}">
                      <a16:colId xmlns:a16="http://schemas.microsoft.com/office/drawing/2014/main" val="9362731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Пакет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Описание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701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Microsoft.EntityFrameworkCore.Proxies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Генерация </a:t>
                      </a:r>
                      <a:r>
                        <a:rPr lang="en-US" sz="1200" dirty="0" smtClean="0"/>
                        <a:t>runtime proxy</a:t>
                      </a:r>
                      <a:r>
                        <a:rPr lang="ru-RU" sz="1200" baseline="0" dirty="0" smtClean="0"/>
                        <a:t> для </a:t>
                      </a:r>
                      <a:r>
                        <a:rPr lang="en-US" sz="1200" baseline="0" dirty="0" smtClean="0"/>
                        <a:t>lazy-loading </a:t>
                      </a:r>
                      <a:r>
                        <a:rPr lang="ru-RU" sz="1200" baseline="0" dirty="0" smtClean="0"/>
                        <a:t>и</a:t>
                      </a:r>
                      <a:r>
                        <a:rPr lang="en-US" sz="1200" baseline="0" dirty="0" smtClean="0"/>
                        <a:t> change tracking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32553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055718" y="1448208"/>
            <a:ext cx="271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Базовые </a:t>
            </a:r>
            <a:r>
              <a:rPr lang="en-US" dirty="0" smtClean="0"/>
              <a:t>(runtime) </a:t>
            </a:r>
            <a:r>
              <a:rPr lang="ru-RU" dirty="0" smtClean="0"/>
              <a:t>пакеты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9292450" y="3777520"/>
            <a:ext cx="247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Пакеты</a:t>
            </a:r>
            <a:r>
              <a:rPr lang="en-US" dirty="0"/>
              <a:t> </a:t>
            </a:r>
            <a:r>
              <a:rPr lang="ru-RU" dirty="0" smtClean="0"/>
              <a:t>для </a:t>
            </a:r>
            <a:r>
              <a:rPr lang="en-US" dirty="0" smtClean="0"/>
              <a:t>design-time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592210" y="5649632"/>
            <a:ext cx="217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Пакеты расширения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078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Базы в памяти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24786" y="1825320"/>
            <a:ext cx="8135560" cy="181588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contextOptions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DbContextOptionsBuilder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UseInMemoryDatabase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TestDb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ConfigureWarnings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Ignore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InMemoryEventId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.TransactionIgnoredWarning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contextOptions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.Database.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EnsureCreated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785521" y="4175218"/>
            <a:ext cx="6942926" cy="22467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SqliteConnection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=: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contextOptions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DbContextOptionsBuilder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UseSqlite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contextOptions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.Database.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EnsureCreated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3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Простое (отладочное) </a:t>
            </a:r>
            <a:r>
              <a:rPr lang="ru-RU" dirty="0" err="1" smtClean="0"/>
              <a:t>логгирование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72494" y="1677848"/>
            <a:ext cx="6247223" cy="28931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DbContextOptionsBuilder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UseSqlServer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LogTo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{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RelationalEventId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.CommandExecuting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.Products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.Discontinued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.Category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925898" y="4977295"/>
            <a:ext cx="9787638" cy="16158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dbug</a:t>
            </a:r>
            <a:r>
              <a:rPr lang="en-US" sz="1100" dirty="0">
                <a:latin typeface="Consolas" panose="020B0609020204030204" pitchFamily="49" charset="0"/>
              </a:rPr>
              <a:t>: 13.11.2024 22:31:21.844 </a:t>
            </a:r>
            <a:r>
              <a:rPr lang="en-US" sz="1100" dirty="0" err="1">
                <a:latin typeface="Consolas" panose="020B0609020204030204" pitchFamily="49" charset="0"/>
              </a:rPr>
              <a:t>RelationalEventId.CommandExecuting</a:t>
            </a:r>
            <a:r>
              <a:rPr lang="en-US" sz="1100" dirty="0">
                <a:latin typeface="Consolas" panose="020B0609020204030204" pitchFamily="49" charset="0"/>
              </a:rPr>
              <a:t>[20100] </a:t>
            </a:r>
            <a:r>
              <a:rPr lang="en-US" sz="1100" dirty="0" smtClean="0">
                <a:latin typeface="Consolas" panose="020B0609020204030204" pitchFamily="49" charset="0"/>
              </a:rPr>
              <a:t> (</a:t>
            </a:r>
            <a:r>
              <a:rPr lang="en-US" sz="1100" dirty="0" err="1">
                <a:latin typeface="Consolas" panose="020B0609020204030204" pitchFamily="49" charset="0"/>
              </a:rPr>
              <a:t>Microsoft.EntityFrameworkCore.Database.Command</a:t>
            </a:r>
            <a:r>
              <a:rPr lang="en-US" sz="11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Executing </a:t>
            </a:r>
            <a:r>
              <a:rPr lang="en-US" sz="1100" dirty="0" err="1">
                <a:latin typeface="Consolas" panose="020B0609020204030204" pitchFamily="49" charset="0"/>
              </a:rPr>
              <a:t>DbCommand</a:t>
            </a:r>
            <a:r>
              <a:rPr lang="en-US" sz="1100" dirty="0">
                <a:latin typeface="Consolas" panose="020B0609020204030204" pitchFamily="49" charset="0"/>
              </a:rPr>
              <a:t> [Parameters=[], </a:t>
            </a:r>
            <a:r>
              <a:rPr lang="en-US" sz="1100" dirty="0" err="1">
                <a:latin typeface="Consolas" panose="020B0609020204030204" pitchFamily="49" charset="0"/>
              </a:rPr>
              <a:t>CommandType</a:t>
            </a:r>
            <a:r>
              <a:rPr lang="en-US" sz="1100" dirty="0">
                <a:latin typeface="Consolas" panose="020B0609020204030204" pitchFamily="49" charset="0"/>
              </a:rPr>
              <a:t>='Text', </a:t>
            </a:r>
            <a:r>
              <a:rPr lang="en-US" sz="1100" dirty="0" err="1">
                <a:latin typeface="Consolas" panose="020B0609020204030204" pitchFamily="49" charset="0"/>
              </a:rPr>
              <a:t>CommandTimeout</a:t>
            </a:r>
            <a:r>
              <a:rPr lang="en-US" sz="1100" dirty="0">
                <a:latin typeface="Consolas" panose="020B0609020204030204" pitchFamily="49" charset="0"/>
              </a:rPr>
              <a:t>='30']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SELECT [p].[</a:t>
            </a:r>
            <a:r>
              <a:rPr lang="en-US" sz="1100" dirty="0" err="1">
                <a:latin typeface="Consolas" panose="020B0609020204030204" pitchFamily="49" charset="0"/>
              </a:rPr>
              <a:t>ProductID</a:t>
            </a:r>
            <a:r>
              <a:rPr lang="en-US" sz="1100" dirty="0">
                <a:latin typeface="Consolas" panose="020B0609020204030204" pitchFamily="49" charset="0"/>
              </a:rPr>
              <a:t>], [p].[</a:t>
            </a:r>
            <a:r>
              <a:rPr lang="en-US" sz="1100" dirty="0" err="1">
                <a:latin typeface="Consolas" panose="020B0609020204030204" pitchFamily="49" charset="0"/>
              </a:rPr>
              <a:t>CategoryID</a:t>
            </a:r>
            <a:r>
              <a:rPr lang="en-US" sz="1100" dirty="0">
                <a:latin typeface="Consolas" panose="020B0609020204030204" pitchFamily="49" charset="0"/>
              </a:rPr>
              <a:t>], [p].[Discontinued], [p].[</a:t>
            </a:r>
            <a:r>
              <a:rPr lang="en-US" sz="1100" dirty="0" err="1">
                <a:latin typeface="Consolas" panose="020B0609020204030204" pitchFamily="49" charset="0"/>
              </a:rPr>
              <a:t>ProductName</a:t>
            </a:r>
            <a:r>
              <a:rPr lang="en-US" sz="1100" dirty="0">
                <a:latin typeface="Consolas" panose="020B0609020204030204" pitchFamily="49" charset="0"/>
              </a:rPr>
              <a:t>], </a:t>
            </a:r>
            <a:endParaRPr lang="en-US" sz="1100" dirty="0" smtClean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latin typeface="Consolas" panose="020B0609020204030204" pitchFamily="49" charset="0"/>
              </a:rPr>
              <a:t>[</a:t>
            </a:r>
            <a:r>
              <a:rPr lang="en-US" sz="1100" dirty="0">
                <a:latin typeface="Consolas" panose="020B0609020204030204" pitchFamily="49" charset="0"/>
              </a:rPr>
              <a:t>p].[</a:t>
            </a:r>
            <a:r>
              <a:rPr lang="en-US" sz="1100" dirty="0" err="1">
                <a:latin typeface="Consolas" panose="020B0609020204030204" pitchFamily="49" charset="0"/>
              </a:rPr>
              <a:t>QuantityPerUnit</a:t>
            </a:r>
            <a:r>
              <a:rPr lang="en-US" sz="1100" dirty="0">
                <a:latin typeface="Consolas" panose="020B0609020204030204" pitchFamily="49" charset="0"/>
              </a:rPr>
              <a:t>], [p].[</a:t>
            </a:r>
            <a:r>
              <a:rPr lang="en-US" sz="1100" dirty="0" err="1">
                <a:latin typeface="Consolas" panose="020B0609020204030204" pitchFamily="49" charset="0"/>
              </a:rPr>
              <a:t>ReorderLevel</a:t>
            </a:r>
            <a:r>
              <a:rPr lang="en-US" sz="1100" dirty="0">
                <a:latin typeface="Consolas" panose="020B0609020204030204" pitchFamily="49" charset="0"/>
              </a:rPr>
              <a:t>], [p].[</a:t>
            </a:r>
            <a:r>
              <a:rPr lang="en-US" sz="1100" dirty="0" err="1">
                <a:latin typeface="Consolas" panose="020B0609020204030204" pitchFamily="49" charset="0"/>
              </a:rPr>
              <a:t>SupplierID</a:t>
            </a:r>
            <a:r>
              <a:rPr lang="en-US" sz="1100" dirty="0">
                <a:latin typeface="Consolas" panose="020B0609020204030204" pitchFamily="49" charset="0"/>
              </a:rPr>
              <a:t>], [p].[</a:t>
            </a:r>
            <a:r>
              <a:rPr lang="en-US" sz="1100" dirty="0" err="1">
                <a:latin typeface="Consolas" panose="020B0609020204030204" pitchFamily="49" charset="0"/>
              </a:rPr>
              <a:t>UnitPrice</a:t>
            </a:r>
            <a:r>
              <a:rPr lang="en-US" sz="1100" dirty="0">
                <a:latin typeface="Consolas" panose="020B0609020204030204" pitchFamily="49" charset="0"/>
              </a:rPr>
              <a:t>], </a:t>
            </a:r>
            <a:endParaRPr lang="en-US" sz="1100" dirty="0" smtClean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latin typeface="Consolas" panose="020B0609020204030204" pitchFamily="49" charset="0"/>
              </a:rPr>
              <a:t>[</a:t>
            </a:r>
            <a:r>
              <a:rPr lang="en-US" sz="1100" dirty="0">
                <a:latin typeface="Consolas" panose="020B0609020204030204" pitchFamily="49" charset="0"/>
              </a:rPr>
              <a:t>p].[</a:t>
            </a:r>
            <a:r>
              <a:rPr lang="en-US" sz="1100" dirty="0" err="1">
                <a:latin typeface="Consolas" panose="020B0609020204030204" pitchFamily="49" charset="0"/>
              </a:rPr>
              <a:t>UnitsInStock</a:t>
            </a:r>
            <a:r>
              <a:rPr lang="en-US" sz="1100" dirty="0">
                <a:latin typeface="Consolas" panose="020B0609020204030204" pitchFamily="49" charset="0"/>
              </a:rPr>
              <a:t>], [p].[</a:t>
            </a:r>
            <a:r>
              <a:rPr lang="en-US" sz="1100" dirty="0" err="1">
                <a:latin typeface="Consolas" panose="020B0609020204030204" pitchFamily="49" charset="0"/>
              </a:rPr>
              <a:t>UnitsOnOrder</a:t>
            </a:r>
            <a:r>
              <a:rPr lang="en-US" sz="1100" dirty="0">
                <a:latin typeface="Consolas" panose="020B0609020204030204" pitchFamily="49" charset="0"/>
              </a:rPr>
              <a:t>], [c].[</a:t>
            </a:r>
            <a:r>
              <a:rPr lang="en-US" sz="1100" dirty="0" err="1">
                <a:latin typeface="Consolas" panose="020B0609020204030204" pitchFamily="49" charset="0"/>
              </a:rPr>
              <a:t>CategoryID</a:t>
            </a:r>
            <a:r>
              <a:rPr lang="en-US" sz="1100" dirty="0">
                <a:latin typeface="Consolas" panose="020B0609020204030204" pitchFamily="49" charset="0"/>
              </a:rPr>
              <a:t>], [c].[</a:t>
            </a:r>
            <a:r>
              <a:rPr lang="en-US" sz="1100" dirty="0" err="1">
                <a:latin typeface="Consolas" panose="020B0609020204030204" pitchFamily="49" charset="0"/>
              </a:rPr>
              <a:t>CategoryName</a:t>
            </a:r>
            <a:r>
              <a:rPr lang="en-US" sz="1100" dirty="0">
                <a:latin typeface="Consolas" panose="020B0609020204030204" pitchFamily="49" charset="0"/>
              </a:rPr>
              <a:t>], </a:t>
            </a:r>
            <a:endParaRPr lang="en-US" sz="1100" dirty="0" smtClean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latin typeface="Consolas" panose="020B0609020204030204" pitchFamily="49" charset="0"/>
              </a:rPr>
              <a:t>[</a:t>
            </a:r>
            <a:r>
              <a:rPr lang="en-US" sz="1100" dirty="0">
                <a:latin typeface="Consolas" panose="020B0609020204030204" pitchFamily="49" charset="0"/>
              </a:rPr>
              <a:t>c].[Description], [c].[Picture]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FROM [</a:t>
            </a:r>
            <a:r>
              <a:rPr lang="en-US" sz="1100" dirty="0" err="1">
                <a:latin typeface="Consolas" panose="020B0609020204030204" pitchFamily="49" charset="0"/>
              </a:rPr>
              <a:t>Northwind</a:t>
            </a:r>
            <a:r>
              <a:rPr lang="en-US" sz="1100" dirty="0">
                <a:latin typeface="Consolas" panose="020B0609020204030204" pitchFamily="49" charset="0"/>
              </a:rPr>
              <a:t>].[Products] AS [p]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LEFT JOIN [</a:t>
            </a:r>
            <a:r>
              <a:rPr lang="en-US" sz="1100" dirty="0" err="1">
                <a:latin typeface="Consolas" panose="020B0609020204030204" pitchFamily="49" charset="0"/>
              </a:rPr>
              <a:t>Northwind</a:t>
            </a:r>
            <a:r>
              <a:rPr lang="en-US" sz="1100" dirty="0">
                <a:latin typeface="Consolas" panose="020B0609020204030204" pitchFamily="49" charset="0"/>
              </a:rPr>
              <a:t>].[Categories] AS [c] ON [p].[</a:t>
            </a:r>
            <a:r>
              <a:rPr lang="en-US" sz="1100" dirty="0" err="1">
                <a:latin typeface="Consolas" panose="020B0609020204030204" pitchFamily="49" charset="0"/>
              </a:rPr>
              <a:t>CategoryID</a:t>
            </a:r>
            <a:r>
              <a:rPr lang="en-US" sz="1100" dirty="0">
                <a:latin typeface="Consolas" panose="020B0609020204030204" pitchFamily="49" charset="0"/>
              </a:rPr>
              <a:t>] = [c].[</a:t>
            </a:r>
            <a:r>
              <a:rPr lang="en-US" sz="1100" dirty="0" err="1">
                <a:latin typeface="Consolas" panose="020B0609020204030204" pitchFamily="49" charset="0"/>
              </a:rPr>
              <a:t>CategoryID</a:t>
            </a:r>
            <a:r>
              <a:rPr lang="en-US" sz="1100" dirty="0">
                <a:latin typeface="Consolas" panose="020B0609020204030204" pitchFamily="49" charset="0"/>
              </a:rPr>
              <a:t>]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WHERE [p].[Discontinued] = CAST(1 AS bit)</a:t>
            </a:r>
            <a:endParaRPr lang="ru-RU" sz="1100" dirty="0">
              <a:latin typeface="Consolas" panose="020B0609020204030204" pitchFamily="49" charset="0"/>
            </a:endParaRPr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7065965" y="2291526"/>
            <a:ext cx="3569951" cy="612648"/>
          </a:xfrm>
          <a:prstGeom prst="wedgeRoundRectCallout">
            <a:avLst>
              <a:gd name="adj1" fmla="val -80482"/>
              <a:gd name="adj2" fmla="val -767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Указываем только нужные события (иначе </a:t>
            </a:r>
            <a:r>
              <a:rPr lang="ru-RU" dirty="0" err="1" smtClean="0"/>
              <a:t>логгируется</a:t>
            </a:r>
            <a:r>
              <a:rPr lang="ru-RU" dirty="0" smtClean="0"/>
              <a:t> всё)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96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и отладка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18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Подведем итог…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EF Core</a:t>
            </a:r>
            <a:r>
              <a:rPr lang="ru-RU" dirty="0" smtClean="0"/>
              <a:t> - </a:t>
            </a:r>
            <a:r>
              <a:rPr lang="en-US" dirty="0" smtClean="0"/>
              <a:t>full featured ORM</a:t>
            </a:r>
          </a:p>
          <a:p>
            <a:pPr lvl="1"/>
            <a:r>
              <a:rPr lang="ru-RU" dirty="0" err="1" smtClean="0"/>
              <a:t>Маппинг</a:t>
            </a:r>
            <a:r>
              <a:rPr lang="ru-RU" dirty="0" smtClean="0"/>
              <a:t> (множество сценариев), </a:t>
            </a:r>
          </a:p>
          <a:p>
            <a:pPr lvl="1"/>
            <a:r>
              <a:rPr lang="ru-RU" dirty="0" smtClean="0"/>
              <a:t>Получение и изменение данных</a:t>
            </a:r>
          </a:p>
          <a:p>
            <a:pPr lvl="1"/>
            <a:r>
              <a:rPr lang="ru-RU" dirty="0" smtClean="0"/>
              <a:t>…</a:t>
            </a:r>
          </a:p>
          <a:p>
            <a:endParaRPr lang="ru-RU" dirty="0" smtClean="0"/>
          </a:p>
          <a:p>
            <a:r>
              <a:rPr lang="en-US" dirty="0" smtClean="0"/>
              <a:t>Code First </a:t>
            </a:r>
            <a:r>
              <a:rPr lang="ru-RU" dirty="0" smtClean="0"/>
              <a:t>подход</a:t>
            </a:r>
          </a:p>
          <a:p>
            <a:pPr lvl="1"/>
            <a:r>
              <a:rPr lang="ru-RU" dirty="0" smtClean="0"/>
              <a:t>от </a:t>
            </a:r>
            <a:r>
              <a:rPr lang="ru-RU" dirty="0" err="1" smtClean="0"/>
              <a:t>моделирвания</a:t>
            </a:r>
            <a:r>
              <a:rPr lang="ru-RU" dirty="0" smtClean="0"/>
              <a:t> к генерации кода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Возможности отладки и тестирования</a:t>
            </a:r>
            <a:endParaRPr lang="ru-RU" dirty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4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 Core</a:t>
            </a:r>
            <a:r>
              <a:rPr lang="ru-RU" dirty="0" smtClean="0"/>
              <a:t>: провайдеры для различных СУБД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03574"/>
              </p:ext>
            </p:extLst>
          </p:nvPr>
        </p:nvGraphicFramePr>
        <p:xfrm>
          <a:off x="838200" y="1927860"/>
          <a:ext cx="10021312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6348">
                  <a:extLst>
                    <a:ext uri="{9D8B030D-6E8A-4147-A177-3AD203B41FA5}">
                      <a16:colId xmlns:a16="http://schemas.microsoft.com/office/drawing/2014/main" val="1849282268"/>
                    </a:ext>
                  </a:extLst>
                </a:gridCol>
                <a:gridCol w="6224964">
                  <a:extLst>
                    <a:ext uri="{9D8B030D-6E8A-4147-A177-3AD203B41FA5}">
                      <a16:colId xmlns:a16="http://schemas.microsoft.com/office/drawing/2014/main" val="936273110"/>
                    </a:ext>
                  </a:extLst>
                </a:gridCol>
              </a:tblGrid>
              <a:tr h="15343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Пакет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701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Microsoft.EntityFrameworkCore.SqlServer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SQL Server and SQL Azure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325535"/>
                  </a:ext>
                </a:extLst>
              </a:tr>
              <a:tr h="20640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Microsoft.EntityFrameworkCore.Sqlite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SQLite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514149"/>
                  </a:ext>
                </a:extLst>
              </a:tr>
              <a:tr h="20640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Npgsql.EntityFrameworkCore.PostgreSQL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PostgreSQL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43168"/>
                  </a:ext>
                </a:extLst>
              </a:tr>
              <a:tr h="20640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Microsoft.EntityFrameworkCore.InMemory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Ограниченная БД в памяти – исключительно для целей тестирования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03743"/>
                  </a:ext>
                </a:extLst>
              </a:tr>
              <a:tr h="20640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Pomelo.EntityFrameworkCore.MySql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MySQL, </a:t>
                      </a:r>
                      <a:r>
                        <a:rPr lang="en-US" sz="1600" dirty="0" err="1" smtClean="0"/>
                        <a:t>MariaDB</a:t>
                      </a:r>
                      <a:r>
                        <a:rPr lang="en-US" sz="1600" dirty="0" smtClean="0"/>
                        <a:t>, Amazon Aurora, Azure Database for MySQL and other MySQL-compatible databases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217194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4963603" y="5149320"/>
            <a:ext cx="56036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https://learn.microsoft.com/en-us/ef/core/providers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888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задачи</a:t>
            </a:r>
            <a:endParaRPr lang="ru-RU" dirty="0"/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0956163"/>
              </p:ext>
            </p:extLst>
          </p:nvPr>
        </p:nvGraphicFramePr>
        <p:xfrm>
          <a:off x="536448" y="1882626"/>
          <a:ext cx="11119104" cy="4511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723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32F7C26-3347-40EB-9128-0B687514AC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132F7C26-3347-40EB-9128-0B687514AC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F741775-3A0D-4987-A0FC-56F3E940BF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2F741775-3A0D-4987-A0FC-56F3E940BF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802952A-42FE-408B-A8D9-BF3F48D6D5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graphicEl>
                                              <a:dgm id="{7802952A-42FE-408B-A8D9-BF3F48D6D5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FDF4E2B-741C-435C-949E-9254EE556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EFDF4E2B-741C-435C-949E-9254EE556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8C7CB78-DE29-4447-AEE5-0E8C3B1008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F8C7CB78-DE29-4447-AEE5-0E8C3B1008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3E477EA-CD1F-4DD0-AFF8-8B7D414ECD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73E477EA-CD1F-4DD0-AFF8-8B7D414ECD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54DE54B-650A-47C1-9C80-9578C28EF7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graphicEl>
                                              <a:dgm id="{854DE54B-650A-47C1-9C80-9578C28EF7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61DA0F1-A688-4753-B537-B5AA9365E7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graphicEl>
                                              <a:dgm id="{261DA0F1-A688-4753-B537-B5AA9365E7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AB10C4-5E7A-4A09-9E04-0C55DB70E7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graphicEl>
                                              <a:dgm id="{05AB10C4-5E7A-4A09-9E04-0C55DB70E7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Подходы к моделированию</a:t>
            </a:r>
            <a:endParaRPr lang="ru-RU" dirty="0"/>
          </a:p>
        </p:txBody>
      </p:sp>
      <p:sp>
        <p:nvSpPr>
          <p:cNvPr id="3" name="Блок-схема: магнитный диск 2"/>
          <p:cNvSpPr/>
          <p:nvPr/>
        </p:nvSpPr>
        <p:spPr>
          <a:xfrm>
            <a:off x="1574357" y="2433100"/>
            <a:ext cx="1502797" cy="9541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6685586" y="1846620"/>
            <a:ext cx="3452326" cy="186974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[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Table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"Customer"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)]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public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class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Customer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public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int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CustomerID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{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get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set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}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[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Required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]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public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string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FirstName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{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get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set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}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[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Required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]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public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string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LastName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{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get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set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}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[</a:t>
            </a: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MaxLength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(200)]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public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string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EmailAddress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{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get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set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}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}</a:t>
            </a:r>
          </a:p>
        </p:txBody>
      </p:sp>
      <p:sp>
        <p:nvSpPr>
          <p:cNvPr id="5" name="Rectangle 3"/>
          <p:cNvSpPr/>
          <p:nvPr/>
        </p:nvSpPr>
        <p:spPr>
          <a:xfrm>
            <a:off x="1048111" y="4629577"/>
            <a:ext cx="3452326" cy="186974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[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Table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"Customer"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)]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public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class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Customer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public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int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CustomerID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{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get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set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}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[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Required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]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public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string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FirstName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{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get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set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}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[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Required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]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public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string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LastName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{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get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set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}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[</a:t>
            </a: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MaxLength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(200)]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public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string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105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EmailAddress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{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get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set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 }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}</a:t>
            </a:r>
          </a:p>
        </p:txBody>
      </p:sp>
      <p:sp>
        <p:nvSpPr>
          <p:cNvPr id="6" name="Блок-схема: магнитный диск 5"/>
          <p:cNvSpPr/>
          <p:nvPr/>
        </p:nvSpPr>
        <p:spPr>
          <a:xfrm>
            <a:off x="7660350" y="5087370"/>
            <a:ext cx="1502797" cy="9541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с вырезом 6"/>
          <p:cNvSpPr/>
          <p:nvPr/>
        </p:nvSpPr>
        <p:spPr>
          <a:xfrm>
            <a:off x="4392166" y="2690693"/>
            <a:ext cx="978408" cy="484632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с вырезом 7"/>
          <p:cNvSpPr/>
          <p:nvPr/>
        </p:nvSpPr>
        <p:spPr>
          <a:xfrm>
            <a:off x="5591189" y="5322132"/>
            <a:ext cx="978408" cy="484632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860605" y="1690688"/>
            <a:ext cx="447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Генерация модели для существующей базы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674461" y="4361666"/>
            <a:ext cx="655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Описание модели в коде (вручную) и генерация базы по модели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03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. Creating Types in C" id="{F2E59D16-3580-4F1B-B291-C12C13E0F8CF}" vid="{9CF71352-9A11-413D-9085-BB779D7C4D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лекции модуля</Template>
  <TotalTime>2798</TotalTime>
  <Words>6922</Words>
  <Application>Microsoft Office PowerPoint</Application>
  <PresentationFormat>Широкоэкранный</PresentationFormat>
  <Paragraphs>555</Paragraphs>
  <Slides>63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63</vt:i4>
      </vt:variant>
    </vt:vector>
  </HeadingPairs>
  <TitlesOfParts>
    <vt:vector size="69" baseType="lpstr">
      <vt:lpstr>Arial</vt:lpstr>
      <vt:lpstr>Calibri</vt:lpstr>
      <vt:lpstr>Calibri Light</vt:lpstr>
      <vt:lpstr>Consolas</vt:lpstr>
      <vt:lpstr>Trebuchet MS</vt:lpstr>
      <vt:lpstr>Тема Office</vt:lpstr>
      <vt:lpstr>Entity Framework Core</vt:lpstr>
      <vt:lpstr>Agenda</vt:lpstr>
      <vt:lpstr>Общие сведения</vt:lpstr>
      <vt:lpstr>История EF</vt:lpstr>
      <vt:lpstr>Возможности EF Core</vt:lpstr>
      <vt:lpstr>EF Core: пакеты и инструменты</vt:lpstr>
      <vt:lpstr>EF Core: провайдеры для различных СУБД</vt:lpstr>
      <vt:lpstr>Основные задачи</vt:lpstr>
      <vt:lpstr>Подходы к моделированию</vt:lpstr>
      <vt:lpstr>Скаффолдинг (генерация) модели</vt:lpstr>
      <vt:lpstr>Генерация модели</vt:lpstr>
      <vt:lpstr>DbContext – центральная точка</vt:lpstr>
      <vt:lpstr>Опции и запросы</vt:lpstr>
      <vt:lpstr>Использование DI</vt:lpstr>
      <vt:lpstr>Моделирование (маппинг)</vt:lpstr>
      <vt:lpstr>Способы описания маппинга</vt:lpstr>
      <vt:lpstr>Встроенные соглашения</vt:lpstr>
      <vt:lpstr>Собственные (custom) соглашения</vt:lpstr>
      <vt:lpstr>Аннотации</vt:lpstr>
      <vt:lpstr>Fluent API</vt:lpstr>
      <vt:lpstr>Fluent API. Детали</vt:lpstr>
      <vt:lpstr>Modeling API: билдеры</vt:lpstr>
      <vt:lpstr>Сущности и свойства</vt:lpstr>
      <vt:lpstr>Иерархии классов</vt:lpstr>
      <vt:lpstr>Table per Hierarchy (TPH)</vt:lpstr>
      <vt:lpstr>TPH – настройка дискриминатора</vt:lpstr>
      <vt:lpstr>Table per Type (TPT)</vt:lpstr>
      <vt:lpstr>Table per Concrete class (TPC)</vt:lpstr>
      <vt:lpstr>Сложные типы и простые коллекции</vt:lpstr>
      <vt:lpstr>Связи</vt:lpstr>
      <vt:lpstr>Кардинальность (cardinality)</vt:lpstr>
      <vt:lpstr>Представление связей</vt:lpstr>
      <vt:lpstr>Many-To-One</vt:lpstr>
      <vt:lpstr>One-to-One</vt:lpstr>
      <vt:lpstr>Many-to-Many</vt:lpstr>
      <vt:lpstr>Управление базами и миграции</vt:lpstr>
      <vt:lpstr>DatabaseFacade – операции уровня БД</vt:lpstr>
      <vt:lpstr>Итеративное обновление</vt:lpstr>
      <vt:lpstr>Миграции в EF Core</vt:lpstr>
      <vt:lpstr>Класс миграции</vt:lpstr>
      <vt:lpstr>Скаффолдинг (генерация) миграций</vt:lpstr>
      <vt:lpstr>Генерация миграций</vt:lpstr>
      <vt:lpstr>Применение миграций</vt:lpstr>
      <vt:lpstr>Применение миграций</vt:lpstr>
      <vt:lpstr>Справочные данные (инициализация данных)</vt:lpstr>
      <vt:lpstr>Справочные данные</vt:lpstr>
      <vt:lpstr>Получение данных (запросы)</vt:lpstr>
      <vt:lpstr>Получение сущностей</vt:lpstr>
      <vt:lpstr>Загрузка связанных сущностей</vt:lpstr>
      <vt:lpstr>Подстановка загруженных сущностей</vt:lpstr>
      <vt:lpstr>Жадная загрузка</vt:lpstr>
      <vt:lpstr>Явная загрузка</vt:lpstr>
      <vt:lpstr>Ленивая загрузка</vt:lpstr>
      <vt:lpstr>Изменение данных</vt:lpstr>
      <vt:lpstr>DbContext </vt:lpstr>
      <vt:lpstr>DbContext - пример</vt:lpstr>
      <vt:lpstr>Массовые операции</vt:lpstr>
      <vt:lpstr>Тестирование, логгирование, отладка</vt:lpstr>
      <vt:lpstr>Тестирование</vt:lpstr>
      <vt:lpstr>Базы в памяти</vt:lpstr>
      <vt:lpstr>Простое (отладочное) логгирование</vt:lpstr>
      <vt:lpstr>Тестирование и отладка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</dc:title>
  <dc:creator>Михаил Романов</dc:creator>
  <cp:lastModifiedBy>Михаил Романов</cp:lastModifiedBy>
  <cp:revision>103</cp:revision>
  <dcterms:created xsi:type="dcterms:W3CDTF">2024-09-29T08:00:18Z</dcterms:created>
  <dcterms:modified xsi:type="dcterms:W3CDTF">2024-11-14T08:11:55Z</dcterms:modified>
</cp:coreProperties>
</file>