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6" r:id="rId4"/>
    <p:sldId id="259" r:id="rId5"/>
    <p:sldId id="260" r:id="rId6"/>
    <p:sldId id="275" r:id="rId7"/>
    <p:sldId id="276" r:id="rId8"/>
    <p:sldId id="277" r:id="rId9"/>
    <p:sldId id="278" r:id="rId10"/>
    <p:sldId id="279" r:id="rId11"/>
    <p:sldId id="280" r:id="rId12"/>
    <p:sldId id="294" r:id="rId13"/>
    <p:sldId id="281" r:id="rId14"/>
    <p:sldId id="282" r:id="rId15"/>
    <p:sldId id="285" r:id="rId16"/>
    <p:sldId id="295" r:id="rId17"/>
    <p:sldId id="283" r:id="rId18"/>
    <p:sldId id="284" r:id="rId19"/>
    <p:sldId id="286" r:id="rId20"/>
    <p:sldId id="287" r:id="rId21"/>
    <p:sldId id="288" r:id="rId22"/>
    <p:sldId id="289" r:id="rId23"/>
    <p:sldId id="290" r:id="rId24"/>
    <p:sldId id="261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3C1A0F1-991F-498D-83BA-871C9415C978}">
          <p14:sldIdLst>
            <p14:sldId id="256"/>
            <p14:sldId id="257"/>
            <p14:sldId id="296"/>
          </p14:sldIdLst>
        </p14:section>
        <p14:section name="Connected и Disconnected модели" id="{4C62F6CD-700A-4F63-B54E-3F57103040C4}">
          <p14:sldIdLst>
            <p14:sldId id="259"/>
            <p14:sldId id="260"/>
            <p14:sldId id="275"/>
            <p14:sldId id="276"/>
            <p14:sldId id="277"/>
          </p14:sldIdLst>
        </p14:section>
        <p14:section name="Провайдеры в ADO.Net" id="{2F245E82-98BE-49BA-BB70-54241B839960}">
          <p14:sldIdLst>
            <p14:sldId id="278"/>
            <p14:sldId id="279"/>
            <p14:sldId id="280"/>
            <p14:sldId id="294"/>
          </p14:sldIdLst>
        </p14:section>
        <p14:section name="Фабрики провайдеров" id="{D8CC43DA-69C1-40BB-8E82-9F55C679443D}">
          <p14:sldIdLst>
            <p14:sldId id="281"/>
            <p14:sldId id="282"/>
            <p14:sldId id="285"/>
            <p14:sldId id="295"/>
          </p14:sldIdLst>
        </p14:section>
        <p14:section name="Типы данных в ADO.Net" id="{FB1E87FB-F6D8-4E07-BD03-CD24E9B92F6E}">
          <p14:sldIdLst>
            <p14:sldId id="283"/>
            <p14:sldId id="284"/>
            <p14:sldId id="286"/>
            <p14:sldId id="287"/>
            <p14:sldId id="288"/>
            <p14:sldId id="289"/>
            <p14:sldId id="290"/>
          </p14:sldIdLst>
        </p14:section>
        <p14:section name="Summary" id="{E5E9EACD-A0AA-4F60-B092-329AE4847CCA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3560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225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444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F4A8D-F03B-4EE9-A970-8B78973D4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883" y="4924826"/>
            <a:ext cx="6272917" cy="760385"/>
          </a:xfrm>
        </p:spPr>
        <p:txBody>
          <a:bodyPr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430A2C-8D2F-4BF5-9FD9-DD5D81ACA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EC59-8FBD-4CB9-B5B6-26984AAED752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BA31F-CDF3-4F2F-807D-5060C2C97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F8407-509E-4517-B154-74E2152A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76F2-FD7F-49D7-91DC-427668F5804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A82960-CECD-4D92-8FE7-55840CC5C5CF}"/>
              </a:ext>
            </a:extLst>
          </p:cNvPr>
          <p:cNvSpPr txBox="1"/>
          <p:nvPr userDrawn="1"/>
        </p:nvSpPr>
        <p:spPr>
          <a:xfrm>
            <a:off x="3684923" y="2321005"/>
            <a:ext cx="482215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75221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085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133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390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303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7711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545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245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628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2D7DD-4C94-4601-9FB2-14EBDFE40896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6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previous-versions/t9f29wbk(v=vs.85)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Основы </a:t>
            </a:r>
            <a:r>
              <a:rPr lang="en-US" smtClean="0"/>
              <a:t>ADO.Net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78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Базовые компоненты </a:t>
            </a:r>
            <a:r>
              <a:rPr lang="en-US" dirty="0" err="1" smtClean="0"/>
              <a:t>ADO.Net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9342784" y="4182385"/>
            <a:ext cx="2011016" cy="1994577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Connection</a:t>
            </a:r>
          </a:p>
          <a:p>
            <a:r>
              <a:rPr lang="en-US" dirty="0"/>
              <a:t>Command</a:t>
            </a:r>
          </a:p>
          <a:p>
            <a:r>
              <a:rPr lang="en-US" dirty="0"/>
              <a:t>Transaction</a:t>
            </a:r>
          </a:p>
          <a:p>
            <a:r>
              <a:rPr lang="en-US" dirty="0" err="1"/>
              <a:t>DataReader</a:t>
            </a:r>
            <a:endParaRPr lang="en-US" dirty="0"/>
          </a:p>
          <a:p>
            <a:r>
              <a:rPr lang="en-US" dirty="0" err="1"/>
              <a:t>DataAdapter</a:t>
            </a:r>
            <a:endParaRPr lang="en-US" dirty="0"/>
          </a:p>
          <a:p>
            <a:r>
              <a:rPr lang="en-US" dirty="0" err="1"/>
              <a:t>DataSet</a:t>
            </a:r>
            <a:endParaRPr lang="en-US" dirty="0"/>
          </a:p>
          <a:p>
            <a:endParaRPr lang="ru-RU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047" y="4402885"/>
            <a:ext cx="5943600" cy="1844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447" y="1469065"/>
            <a:ext cx="702527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173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провайдеров в </a:t>
            </a:r>
            <a:r>
              <a:rPr lang="en-US" dirty="0" err="1" smtClean="0"/>
              <a:t>ADO.Net</a:t>
            </a:r>
            <a:endParaRPr lang="ru-RU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1671897"/>
              </p:ext>
            </p:extLst>
          </p:nvPr>
        </p:nvGraphicFramePr>
        <p:xfrm>
          <a:off x="838200" y="1781091"/>
          <a:ext cx="10515599" cy="4573243"/>
        </p:xfrm>
        <a:graphic>
          <a:graphicData uri="http://schemas.openxmlformats.org/drawingml/2006/table">
            <a:tbl>
              <a:tblPr firstRow="1" bandRow="1"/>
              <a:tblGrid>
                <a:gridCol w="2381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1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19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32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Интерфейсы</a:t>
                      </a:r>
                      <a:endParaRPr lang="en-US" sz="18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System.Data</a:t>
                      </a:r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Абстрактные</a:t>
                      </a:r>
                      <a:r>
                        <a:rPr lang="ru-RU" sz="18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классы</a:t>
                      </a:r>
                      <a:endParaRPr lang="en-US" sz="18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System.Data.Common</a:t>
                      </a:r>
                      <a:r>
                        <a:rPr lang="ru-RU" sz="18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Конкретные</a:t>
                      </a:r>
                      <a:r>
                        <a:rPr lang="ru-RU" sz="18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реализации (провайдеры)</a:t>
                      </a:r>
                      <a:endParaRPr 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8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n-lt"/>
                          <a:cs typeface="Consolas" pitchFamily="49" charset="0"/>
                        </a:rPr>
                        <a:t>IDbConnection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n-lt"/>
                          <a:cs typeface="Consolas" pitchFamily="49" charset="0"/>
                        </a:rPr>
                        <a:t>DbConnection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  <a:latin typeface="+mn-lt"/>
                          <a:cs typeface="Consolas" pitchFamily="49" charset="0"/>
                        </a:rPr>
                        <a:t>System.Data.Odbc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n-lt"/>
                          <a:cs typeface="Consolas" pitchFamily="49" charset="0"/>
                        </a:rPr>
                        <a:t>.OdbcConnection</a:t>
                      </a:r>
                      <a:endParaRPr lang="en-US" sz="1600" dirty="0" smtClean="0">
                        <a:solidFill>
                          <a:schemeClr val="tx1"/>
                        </a:solidFill>
                        <a:latin typeface="+mn-lt"/>
                        <a:cs typeface="Consolas" pitchFamily="49" charset="0"/>
                      </a:endParaRPr>
                    </a:p>
                    <a:p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  <a:latin typeface="+mn-lt"/>
                          <a:cs typeface="Consolas" pitchFamily="49" charset="0"/>
                        </a:rPr>
                        <a:t>System.Data.OleDb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n-lt"/>
                          <a:cs typeface="Consolas" pitchFamily="49" charset="0"/>
                        </a:rPr>
                        <a:t>.OleDbConnection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n-lt"/>
                          <a:cs typeface="Consolas" pitchFamily="49" charset="0"/>
                        </a:rPr>
                        <a:t>  </a:t>
                      </a:r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  <a:latin typeface="+mn-lt"/>
                          <a:cs typeface="Consolas" pitchFamily="49" charset="0"/>
                        </a:rPr>
                        <a:t>System.Data.OracleClient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n-lt"/>
                          <a:cs typeface="Consolas" pitchFamily="49" charset="0"/>
                        </a:rPr>
                        <a:t>.OracleConnection</a:t>
                      </a:r>
                      <a:endParaRPr lang="en-US" sz="1600" dirty="0" smtClean="0">
                        <a:solidFill>
                          <a:schemeClr val="tx1"/>
                        </a:solidFill>
                        <a:latin typeface="+mn-lt"/>
                        <a:cs typeface="Consolas" pitchFamily="49" charset="0"/>
                      </a:endParaRPr>
                    </a:p>
                    <a:p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  <a:latin typeface="+mn-lt"/>
                          <a:cs typeface="Consolas" pitchFamily="49" charset="0"/>
                        </a:rPr>
                        <a:t>System.Data.SqlClient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n-lt"/>
                          <a:cs typeface="Consolas" pitchFamily="49" charset="0"/>
                        </a:rPr>
                        <a:t>.SqlConnection</a:t>
                      </a:r>
                      <a:endParaRPr lang="en-US" sz="1600" dirty="0" smtClean="0">
                        <a:solidFill>
                          <a:schemeClr val="tx1"/>
                        </a:solidFill>
                        <a:latin typeface="+mn-lt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38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n-lt"/>
                          <a:cs typeface="Consolas" pitchFamily="49" charset="0"/>
                        </a:rPr>
                        <a:t>IDbCommand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n-lt"/>
                          <a:cs typeface="Consolas" pitchFamily="49" charset="0"/>
                        </a:rPr>
                        <a:t>DbCommand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n-lt"/>
                          <a:cs typeface="Consolas" pitchFamily="49" charset="0"/>
                        </a:rPr>
                        <a:t>System.Data.Odbc.OdbcCommand</a:t>
                      </a:r>
                      <a:endParaRPr lang="en-US" sz="1600" dirty="0" smtClean="0">
                        <a:solidFill>
                          <a:schemeClr val="tx1"/>
                        </a:solidFill>
                        <a:latin typeface="+mn-lt"/>
                        <a:cs typeface="Consolas" pitchFamily="49" charset="0"/>
                      </a:endParaRPr>
                    </a:p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n-lt"/>
                          <a:cs typeface="Consolas" pitchFamily="49" charset="0"/>
                        </a:rPr>
                        <a:t>System.Data.OleDb.OleDbCommand</a:t>
                      </a:r>
                      <a:endParaRPr lang="en-US" sz="1600" dirty="0" smtClean="0">
                        <a:solidFill>
                          <a:schemeClr val="tx1"/>
                        </a:solidFill>
                        <a:latin typeface="+mn-lt"/>
                        <a:cs typeface="Consolas" pitchFamily="49" charset="0"/>
                      </a:endParaRPr>
                    </a:p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n-lt"/>
                          <a:cs typeface="Consolas" pitchFamily="49" charset="0"/>
                        </a:rPr>
                        <a:t>System.Data.OracleClient.OracleCommand</a:t>
                      </a:r>
                      <a:endParaRPr lang="en-US" sz="1600" dirty="0" smtClean="0">
                        <a:solidFill>
                          <a:schemeClr val="tx1"/>
                        </a:solidFill>
                        <a:latin typeface="+mn-lt"/>
                        <a:cs typeface="Consolas" pitchFamily="49" charset="0"/>
                      </a:endParaRPr>
                    </a:p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n-lt"/>
                          <a:cs typeface="Consolas" pitchFamily="49" charset="0"/>
                        </a:rPr>
                        <a:t>System.Data.SqlClient.SqlCommand</a:t>
                      </a:r>
                      <a:endParaRPr lang="en-US" sz="1600" dirty="0" smtClean="0">
                        <a:solidFill>
                          <a:schemeClr val="tx1"/>
                        </a:solidFill>
                        <a:latin typeface="+mn-lt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6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n-lt"/>
                          <a:cs typeface="Consolas" pitchFamily="49" charset="0"/>
                        </a:rPr>
                        <a:t>IDataReader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n-lt"/>
                          <a:cs typeface="Consolas" pitchFamily="49" charset="0"/>
                        </a:rPr>
                        <a:t>DbDataReader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+mn-lt"/>
                          <a:cs typeface="Consolas" pitchFamily="49" charset="0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13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n-lt"/>
                          <a:cs typeface="Consolas" pitchFamily="49" charset="0"/>
                        </a:rPr>
                        <a:t>IDbDataAdapter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n-lt"/>
                          <a:cs typeface="Consolas" pitchFamily="49" charset="0"/>
                        </a:rPr>
                        <a:t>DbDataAdapter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+mn-lt"/>
                          <a:cs typeface="Consolas" pitchFamily="49" charset="0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13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n-lt"/>
                          <a:cs typeface="Consolas" pitchFamily="49" charset="0"/>
                        </a:rPr>
                        <a:t>IDbTransaction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n-lt"/>
                          <a:cs typeface="Consolas" pitchFamily="49" charset="0"/>
                        </a:rPr>
                        <a:t>DbTransaction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+mn-lt"/>
                          <a:cs typeface="Consolas" pitchFamily="49" charset="0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48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ru-RU" sz="2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…</a:t>
                      </a:r>
                      <a:endParaRPr lang="en-US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endParaRPr lang="en-US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endParaRPr lang="en-US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286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Провайдеры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3291418"/>
              </p:ext>
            </p:extLst>
          </p:nvPr>
        </p:nvGraphicFramePr>
        <p:xfrm>
          <a:off x="838200" y="1825625"/>
          <a:ext cx="10583719" cy="2494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72549">
                  <a:extLst>
                    <a:ext uri="{9D8B030D-6E8A-4147-A177-3AD203B41FA5}">
                      <a16:colId xmlns:a16="http://schemas.microsoft.com/office/drawing/2014/main" val="1638794352"/>
                    </a:ext>
                  </a:extLst>
                </a:gridCol>
                <a:gridCol w="7211170">
                  <a:extLst>
                    <a:ext uri="{9D8B030D-6E8A-4147-A177-3AD203B41FA5}">
                      <a16:colId xmlns:a16="http://schemas.microsoft.com/office/drawing/2014/main" val="3461375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СУБД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Пакет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609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MS</a:t>
                      </a:r>
                      <a:r>
                        <a:rPr lang="en-US" baseline="0" dirty="0" smtClean="0"/>
                        <a:t> SQL Server / Azure SQL Server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Microsoft.Data.SqlClient</a:t>
                      </a:r>
                      <a:endParaRPr lang="en-US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 smtClean="0">
                          <a:effectLst/>
                        </a:rPr>
                        <a:t>System.Data.SqlClient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305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PostgreSQL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 smtClean="0">
                          <a:effectLst/>
                        </a:rPr>
                        <a:t>Npgsql</a:t>
                      </a:r>
                      <a:r>
                        <a:rPr lang="en-US" sz="1800" kern="1200" dirty="0" smtClean="0">
                          <a:effectLst/>
                        </a:rPr>
                        <a:t> 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966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Sqlite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 smtClean="0">
                          <a:effectLst/>
                        </a:rPr>
                        <a:t>Microsoft.Data.Sqlite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119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Oracle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 smtClean="0">
                          <a:effectLst/>
                        </a:rPr>
                        <a:t>Oracle.ManagedDataAccess.Core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681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</a:rPr>
                        <a:t>Firebird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 smtClean="0">
                          <a:effectLst/>
                        </a:rPr>
                        <a:t>FirebirdSql.Data.FirebirdClient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815548"/>
                  </a:ext>
                </a:extLst>
              </a:tr>
            </a:tbl>
          </a:graphicData>
        </a:graphic>
      </p:graphicFrame>
      <p:graphicFrame>
        <p:nvGraphicFramePr>
          <p:cNvPr id="5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2250924"/>
              </p:ext>
            </p:extLst>
          </p:nvPr>
        </p:nvGraphicFramePr>
        <p:xfrm>
          <a:off x="838199" y="4910731"/>
          <a:ext cx="10583719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72549">
                  <a:extLst>
                    <a:ext uri="{9D8B030D-6E8A-4147-A177-3AD203B41FA5}">
                      <a16:colId xmlns:a16="http://schemas.microsoft.com/office/drawing/2014/main" val="1638794352"/>
                    </a:ext>
                  </a:extLst>
                </a:gridCol>
                <a:gridCol w="7211170">
                  <a:extLst>
                    <a:ext uri="{9D8B030D-6E8A-4147-A177-3AD203B41FA5}">
                      <a16:colId xmlns:a16="http://schemas.microsoft.com/office/drawing/2014/main" val="3461375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Технология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Пакет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609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OLE DB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System.Data.OleDb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305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ODBC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System.Data.Odbc</a:t>
                      </a:r>
                      <a:endParaRPr lang="en-US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620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580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Провайдер-инвариантный код</a:t>
            </a:r>
            <a:endParaRPr lang="ru-RU" dirty="0"/>
          </a:p>
        </p:txBody>
      </p:sp>
      <p:sp>
        <p:nvSpPr>
          <p:cNvPr id="3" name="Rounded Rectangle 3"/>
          <p:cNvSpPr/>
          <p:nvPr/>
        </p:nvSpPr>
        <p:spPr>
          <a:xfrm>
            <a:off x="1602397" y="2026088"/>
            <a:ext cx="2358189" cy="914400"/>
          </a:xfrm>
          <a:prstGeom prst="roundRect">
            <a:avLst/>
          </a:prstGeom>
          <a:solidFill>
            <a:srgbClr val="CCCCCC"/>
          </a:solidFill>
          <a:ln w="25400" cap="flat" cmpd="sng" algn="ctr">
            <a:solidFill>
              <a:srgbClr val="CCCCC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DbProviderFactories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4" name="Rounded Rectangle 4"/>
          <p:cNvSpPr/>
          <p:nvPr/>
        </p:nvSpPr>
        <p:spPr>
          <a:xfrm>
            <a:off x="3219440" y="3351651"/>
            <a:ext cx="2358189" cy="914400"/>
          </a:xfrm>
          <a:prstGeom prst="roundRect">
            <a:avLst/>
          </a:prstGeom>
          <a:solidFill>
            <a:srgbClr val="CCCCCC"/>
          </a:solidFill>
          <a:ln w="25400" cap="flat" cmpd="sng" algn="ctr">
            <a:solidFill>
              <a:srgbClr val="CCCCC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DbProviderFactory</a:t>
            </a:r>
            <a:endParaRPr kumimoji="0" lang="en-US" sz="1867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5" name="Rounded Rectangle 5"/>
          <p:cNvSpPr/>
          <p:nvPr/>
        </p:nvSpPr>
        <p:spPr>
          <a:xfrm>
            <a:off x="7117672" y="2178822"/>
            <a:ext cx="2358189" cy="712215"/>
          </a:xfrm>
          <a:prstGeom prst="roundRect">
            <a:avLst/>
          </a:prstGeom>
          <a:solidFill>
            <a:srgbClr val="CCCCCC"/>
          </a:solidFill>
          <a:ln w="25400" cap="flat" cmpd="sng" algn="ctr">
            <a:solidFill>
              <a:srgbClr val="CCCCC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DbConnection</a:t>
            </a:r>
            <a:endParaRPr kumimoji="0" lang="en-US" sz="1867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6" name="Rounded Rectangle 6"/>
          <p:cNvSpPr/>
          <p:nvPr/>
        </p:nvSpPr>
        <p:spPr>
          <a:xfrm>
            <a:off x="7117671" y="2965649"/>
            <a:ext cx="2358189" cy="712215"/>
          </a:xfrm>
          <a:prstGeom prst="roundRect">
            <a:avLst/>
          </a:prstGeom>
          <a:solidFill>
            <a:srgbClr val="CCCCCC"/>
          </a:solidFill>
          <a:ln w="25400" cap="flat" cmpd="sng" algn="ctr">
            <a:solidFill>
              <a:srgbClr val="CCCCC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DbCommand</a:t>
            </a:r>
            <a:endParaRPr kumimoji="0" lang="en-US" sz="1867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7" name="Rounded Rectangle 7"/>
          <p:cNvSpPr/>
          <p:nvPr/>
        </p:nvSpPr>
        <p:spPr>
          <a:xfrm>
            <a:off x="7117670" y="3752476"/>
            <a:ext cx="2358189" cy="712215"/>
          </a:xfrm>
          <a:prstGeom prst="roundRect">
            <a:avLst/>
          </a:prstGeom>
          <a:solidFill>
            <a:srgbClr val="CCCCCC"/>
          </a:solidFill>
          <a:ln w="25400" cap="flat" cmpd="sng" algn="ctr">
            <a:solidFill>
              <a:srgbClr val="CCCCC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DbDataAdapter</a:t>
            </a:r>
            <a:endParaRPr kumimoji="0" lang="en-US" sz="1867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8" name="Right Arrow 8"/>
          <p:cNvSpPr/>
          <p:nvPr/>
        </p:nvSpPr>
        <p:spPr>
          <a:xfrm rot="2957284">
            <a:off x="3614078" y="2965649"/>
            <a:ext cx="346508" cy="356107"/>
          </a:xfrm>
          <a:prstGeom prst="rightArrow">
            <a:avLst/>
          </a:prstGeom>
          <a:solidFill>
            <a:srgbClr val="CCCCCC"/>
          </a:solidFill>
          <a:ln w="25400" cap="flat" cmpd="sng" algn="ctr">
            <a:solidFill>
              <a:srgbClr val="CCCCC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cxnSp>
        <p:nvCxnSpPr>
          <p:cNvPr id="9" name="Straight Arrow Connector 9"/>
          <p:cNvCxnSpPr>
            <a:stCxn id="4" idx="3"/>
            <a:endCxn id="5" idx="1"/>
          </p:cNvCxnSpPr>
          <p:nvPr/>
        </p:nvCxnSpPr>
        <p:spPr>
          <a:xfrm flipV="1">
            <a:off x="5577629" y="2534930"/>
            <a:ext cx="1540043" cy="1273921"/>
          </a:xfrm>
          <a:prstGeom prst="straightConnector1">
            <a:avLst/>
          </a:prstGeom>
          <a:noFill/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10" name="Straight Arrow Connector 10"/>
          <p:cNvCxnSpPr>
            <a:stCxn id="4" idx="3"/>
            <a:endCxn id="6" idx="1"/>
          </p:cNvCxnSpPr>
          <p:nvPr/>
        </p:nvCxnSpPr>
        <p:spPr>
          <a:xfrm flipV="1">
            <a:off x="5577629" y="3321757"/>
            <a:ext cx="1540042" cy="487094"/>
          </a:xfrm>
          <a:prstGeom prst="straightConnector1">
            <a:avLst/>
          </a:prstGeom>
          <a:noFill/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11" name="Straight Arrow Connector 11"/>
          <p:cNvCxnSpPr>
            <a:stCxn id="4" idx="3"/>
            <a:endCxn id="7" idx="1"/>
          </p:cNvCxnSpPr>
          <p:nvPr/>
        </p:nvCxnSpPr>
        <p:spPr>
          <a:xfrm>
            <a:off x="5577629" y="3808851"/>
            <a:ext cx="1540041" cy="299733"/>
          </a:xfrm>
          <a:prstGeom prst="straightConnector1">
            <a:avLst/>
          </a:prstGeom>
          <a:noFill/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12" name="Rounded Rectangle 12"/>
          <p:cNvSpPr/>
          <p:nvPr/>
        </p:nvSpPr>
        <p:spPr>
          <a:xfrm>
            <a:off x="7117670" y="4960445"/>
            <a:ext cx="2358189" cy="712215"/>
          </a:xfrm>
          <a:prstGeom prst="roundRect">
            <a:avLst/>
          </a:prstGeom>
          <a:solidFill>
            <a:srgbClr val="CCCCCC"/>
          </a:solidFill>
          <a:ln w="25400" cap="flat" cmpd="sng" algn="ctr">
            <a:solidFill>
              <a:srgbClr val="CCCCC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…</a:t>
            </a:r>
          </a:p>
        </p:txBody>
      </p:sp>
      <p:cxnSp>
        <p:nvCxnSpPr>
          <p:cNvPr id="13" name="Straight Arrow Connector 13"/>
          <p:cNvCxnSpPr>
            <a:stCxn id="4" idx="3"/>
            <a:endCxn id="12" idx="1"/>
          </p:cNvCxnSpPr>
          <p:nvPr/>
        </p:nvCxnSpPr>
        <p:spPr>
          <a:xfrm>
            <a:off x="5577629" y="3808851"/>
            <a:ext cx="1540041" cy="1507702"/>
          </a:xfrm>
          <a:prstGeom prst="straightConnector1">
            <a:avLst/>
          </a:prstGeom>
          <a:noFill/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14" name="Прямоугольник 13"/>
          <p:cNvSpPr/>
          <p:nvPr/>
        </p:nvSpPr>
        <p:spPr>
          <a:xfrm>
            <a:off x="838200" y="6008061"/>
            <a:ext cx="85052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https://learn.microsoft.com/en-us/previous-versions/t9f29wbk(v=vs.85</a:t>
            </a:r>
            <a:r>
              <a:rPr lang="en-US" dirty="0" smtClean="0">
                <a:hlinkClick r:id="rId2"/>
              </a:rPr>
              <a:t>)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664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провайдеров</a:t>
            </a:r>
            <a:endParaRPr lang="ru-RU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439359" y="1431475"/>
            <a:ext cx="5282215" cy="2308324"/>
            <a:chOff x="439359" y="1272448"/>
            <a:chExt cx="5282215" cy="2308324"/>
          </a:xfrm>
        </p:grpSpPr>
        <p:sp>
          <p:nvSpPr>
            <p:cNvPr id="3" name="Rectangle 1"/>
            <p:cNvSpPr>
              <a:spLocks noChangeArrowheads="1"/>
            </p:cNvSpPr>
            <p:nvPr/>
          </p:nvSpPr>
          <p:spPr bwMode="auto">
            <a:xfrm>
              <a:off x="439359" y="1641780"/>
              <a:ext cx="5282215" cy="193899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DataTable</a:t>
              </a:r>
              <a:r>
                <a:rPr kumimoji="0" lang="en-US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 drivers = </a:t>
              </a:r>
              <a:r>
                <a:rPr kumimoji="0" lang="en-US" alt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DbProviderFactories</a:t>
              </a:r>
              <a:r>
                <a:rPr kumimoji="0" lang="en-US" alt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.GetFactoryClasses</a:t>
              </a:r>
              <a:r>
                <a:rPr kumimoji="0" lang="en-US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();</a:t>
              </a:r>
              <a:br>
                <a:rPr kumimoji="0" lang="en-US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</a:br>
              <a:r>
                <a:rPr kumimoji="0" lang="en-US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/>
              </a:r>
              <a:br>
                <a:rPr kumimoji="0" lang="en-US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</a:br>
              <a:r>
                <a:rPr kumimoji="0" lang="en-US" alt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foreach</a:t>
              </a:r>
              <a:r>
                <a:rPr kumimoji="0" lang="en-US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 (</a:t>
              </a:r>
              <a:r>
                <a:rPr kumimoji="0" lang="en-US" alt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DataRow</a:t>
              </a:r>
              <a:r>
                <a:rPr kumimoji="0" lang="en-US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 driver </a:t>
              </a:r>
              <a:r>
                <a:rPr kumimoji="0" lang="en-US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in</a:t>
              </a:r>
              <a:r>
                <a:rPr kumimoji="0" lang="en-US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 </a:t>
              </a:r>
              <a:r>
                <a:rPr kumimoji="0" lang="en-US" alt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drivers.Rows</a:t>
              </a:r>
              <a:r>
                <a:rPr kumimoji="0" lang="en-US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)</a:t>
              </a:r>
              <a:br>
                <a:rPr kumimoji="0" lang="en-US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</a:br>
              <a:r>
                <a:rPr kumimoji="0" lang="en-US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{</a:t>
              </a:r>
              <a:br>
                <a:rPr kumimoji="0" lang="en-US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</a:br>
              <a:r>
                <a:rPr kumimoji="0" lang="en-US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    </a:t>
              </a:r>
              <a:r>
                <a:rPr kumimoji="0" lang="en-US" alt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Console</a:t>
              </a:r>
              <a:r>
                <a:rPr kumimoji="0" lang="en-US" alt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.WriteLine</a:t>
              </a:r>
              <a:r>
                <a:rPr kumimoji="0" lang="en-US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(</a:t>
              </a:r>
              <a:r>
                <a:rPr kumimoji="0" lang="en-US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A31515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"{0} | {1} | {2} | {3}"</a:t>
              </a:r>
              <a:r>
                <a:rPr kumimoji="0" lang="en-US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, </a:t>
              </a:r>
              <a:br>
                <a:rPr kumimoji="0" lang="en-US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</a:br>
              <a:r>
                <a:rPr kumimoji="0" lang="en-US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        driver[</a:t>
              </a:r>
              <a:r>
                <a:rPr kumimoji="0" lang="en-US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A31515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"Name"</a:t>
              </a:r>
              <a:r>
                <a:rPr kumimoji="0" lang="en-US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], </a:t>
              </a:r>
              <a:br>
                <a:rPr kumimoji="0" lang="en-US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</a:br>
              <a:r>
                <a:rPr kumimoji="0" lang="en-US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        driver[</a:t>
              </a:r>
              <a:r>
                <a:rPr kumimoji="0" lang="en-US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A31515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"Description"</a:t>
              </a:r>
              <a:r>
                <a:rPr kumimoji="0" lang="en-US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], </a:t>
              </a:r>
              <a:br>
                <a:rPr kumimoji="0" lang="en-US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</a:br>
              <a:r>
                <a:rPr kumimoji="0" lang="en-US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        driver[</a:t>
              </a:r>
              <a:r>
                <a:rPr kumimoji="0" lang="en-US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A31515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"</a:t>
              </a:r>
              <a:r>
                <a:rPr kumimoji="0" lang="en-US" alt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InvariantName</a:t>
              </a:r>
              <a:r>
                <a:rPr kumimoji="0" lang="en-US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A31515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"</a:t>
              </a:r>
              <a:r>
                <a:rPr kumimoji="0" lang="en-US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], </a:t>
              </a:r>
              <a:br>
                <a:rPr kumimoji="0" lang="en-US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</a:br>
              <a:r>
                <a:rPr kumimoji="0" lang="en-US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        driver[</a:t>
              </a:r>
              <a:r>
                <a:rPr kumimoji="0" lang="en-US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A31515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"</a:t>
              </a:r>
              <a:r>
                <a:rPr kumimoji="0" lang="en-US" alt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AssemblyQualifiedName</a:t>
              </a:r>
              <a:r>
                <a:rPr kumimoji="0" lang="en-US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A31515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"</a:t>
              </a:r>
              <a:r>
                <a:rPr kumimoji="0" lang="en-US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]);</a:t>
              </a:r>
              <a:br>
                <a:rPr kumimoji="0" lang="en-US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</a:br>
              <a:r>
                <a:rPr kumimoji="0" lang="en-US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}</a:t>
              </a:r>
              <a:endParaRPr kumimoji="0" lang="en-US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39359" y="1272448"/>
              <a:ext cx="1964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Получение списка</a:t>
              </a:r>
              <a:endParaRPr lang="ru-RU" dirty="0"/>
            </a:p>
          </p:txBody>
        </p:sp>
      </p:grpSp>
      <p:grpSp>
        <p:nvGrpSpPr>
          <p:cNvPr id="12" name="Группа 11"/>
          <p:cNvGrpSpPr/>
          <p:nvPr/>
        </p:nvGrpSpPr>
        <p:grpSpPr>
          <a:xfrm>
            <a:off x="439359" y="4183199"/>
            <a:ext cx="5452134" cy="2123658"/>
            <a:chOff x="439359" y="4183199"/>
            <a:chExt cx="5452134" cy="2123658"/>
          </a:xfrm>
        </p:grpSpPr>
        <p:sp>
          <p:nvSpPr>
            <p:cNvPr id="4" name="Rectangle 2"/>
            <p:cNvSpPr>
              <a:spLocks noChangeArrowheads="1"/>
            </p:cNvSpPr>
            <p:nvPr/>
          </p:nvSpPr>
          <p:spPr bwMode="auto">
            <a:xfrm>
              <a:off x="439359" y="4552531"/>
              <a:ext cx="5452134" cy="1754326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&lt;</a:t>
              </a:r>
              <a:r>
                <a:rPr kumimoji="0" lang="en-US" alt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system.data</a:t>
              </a:r>
              <a:r>
                <a:rPr kumimoji="0" lang="en-US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&gt;</a:t>
              </a:r>
              <a:r>
                <a:rPr kumimoji="0" lang="en-US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/>
              </a:r>
              <a:br>
                <a:rPr kumimoji="0" lang="en-US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</a:br>
              <a:r>
                <a:rPr kumimoji="0" lang="en-US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  &lt;</a:t>
              </a:r>
              <a:r>
                <a:rPr kumimoji="0" lang="en-US" alt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DbProviderFactories</a:t>
              </a:r>
              <a:r>
                <a:rPr kumimoji="0" lang="en-US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&gt;</a:t>
              </a:r>
              <a:r>
                <a:rPr kumimoji="0" lang="en-US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/>
              </a:r>
              <a:br>
                <a:rPr kumimoji="0" lang="en-US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</a:br>
              <a:r>
                <a:rPr kumimoji="0" lang="en-US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    &lt;</a:t>
              </a:r>
              <a:r>
                <a:rPr kumimoji="0" lang="en-US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A31515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add</a:t>
              </a:r>
              <a:r>
                <a:rPr kumimoji="0" lang="en-US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 </a:t>
              </a:r>
              <a:r>
                <a:rPr kumimoji="0" lang="en-US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name</a:t>
              </a:r>
              <a:r>
                <a:rPr kumimoji="0" lang="en-US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=</a:t>
              </a:r>
              <a:r>
                <a:rPr kumimoji="0" lang="en-US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"</a:t>
              </a:r>
              <a:r>
                <a:rPr kumimoji="0" lang="en-US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Microsoft SQL Server Compact Data Provider 4.0</a:t>
              </a:r>
              <a:r>
                <a:rPr kumimoji="0" lang="en-US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"</a:t>
              </a:r>
              <a:br>
                <a:rPr kumimoji="0" lang="en-US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</a:br>
              <a:r>
                <a:rPr kumimoji="0" lang="en-US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         </a:t>
              </a:r>
              <a:r>
                <a:rPr kumimoji="0" lang="en-US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invariant</a:t>
              </a:r>
              <a:r>
                <a:rPr kumimoji="0" lang="en-US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=</a:t>
              </a:r>
              <a:r>
                <a:rPr kumimoji="0" lang="en-US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"</a:t>
              </a:r>
              <a:r>
                <a:rPr kumimoji="0" lang="en-US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System.Data.SqlServerCe.4.0</a:t>
              </a:r>
              <a:r>
                <a:rPr kumimoji="0" lang="en-US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"</a:t>
              </a:r>
              <a:br>
                <a:rPr kumimoji="0" lang="en-US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</a:br>
              <a:r>
                <a:rPr kumimoji="0" lang="en-US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         </a:t>
              </a:r>
              <a:r>
                <a:rPr kumimoji="0" lang="en-US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description</a:t>
              </a:r>
              <a:r>
                <a:rPr kumimoji="0" lang="en-US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=</a:t>
              </a:r>
              <a:r>
                <a:rPr kumimoji="0" lang="en-US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"</a:t>
              </a:r>
              <a:r>
                <a:rPr kumimoji="0" lang="en-US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Microsoft SQL Server Compact</a:t>
              </a:r>
              <a:r>
                <a:rPr kumimoji="0" lang="en-US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"</a:t>
              </a:r>
              <a:br>
                <a:rPr kumimoji="0" lang="en-US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</a:br>
              <a:r>
                <a:rPr kumimoji="0" lang="en-US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         </a:t>
              </a:r>
              <a:r>
                <a:rPr kumimoji="0" lang="en-US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type</a:t>
              </a:r>
              <a:r>
                <a:rPr kumimoji="0" lang="en-US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=</a:t>
              </a:r>
              <a:r>
                <a:rPr kumimoji="0" lang="en-US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"</a:t>
              </a:r>
              <a:r>
                <a:rPr kumimoji="0" lang="en-US" alt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System.Data.SqlServerCe.SqlCeProviderFactory</a:t>
              </a:r>
              <a:r>
                <a:rPr kumimoji="0" lang="en-US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,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n-US" sz="1200" kern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	</a:t>
              </a:r>
              <a:r>
                <a:rPr kumimoji="0" lang="en-US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 </a:t>
              </a:r>
              <a:r>
                <a:rPr kumimoji="0" lang="en-US" alt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System.Data.SqlServerCe</a:t>
              </a:r>
              <a:r>
                <a:rPr kumimoji="0" lang="en-US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…</a:t>
              </a:r>
              <a:r>
                <a:rPr kumimoji="0" lang="en-US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"</a:t>
              </a:r>
              <a:r>
                <a:rPr kumimoji="0" lang="en-US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/&gt;</a:t>
              </a:r>
              <a:r>
                <a:rPr kumimoji="0" lang="en-US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/>
              </a:r>
              <a:br>
                <a:rPr kumimoji="0" lang="en-US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</a:br>
              <a:r>
                <a:rPr kumimoji="0" lang="en-US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  &lt;/</a:t>
              </a:r>
              <a:r>
                <a:rPr kumimoji="0" lang="en-US" alt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DbProviderFactories</a:t>
              </a:r>
              <a:r>
                <a:rPr kumimoji="0" lang="en-US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&gt;</a:t>
              </a:r>
              <a:r>
                <a:rPr kumimoji="0" lang="en-US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/>
              </a:r>
              <a:br>
                <a:rPr kumimoji="0" lang="en-US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</a:br>
              <a:r>
                <a:rPr kumimoji="0" lang="en-US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&lt;/</a:t>
              </a:r>
              <a:r>
                <a:rPr kumimoji="0" lang="en-US" alt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system.data</a:t>
              </a:r>
              <a:r>
                <a:rPr kumimoji="0" lang="en-US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&gt;</a:t>
              </a:r>
              <a:endPara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39359" y="4183199"/>
              <a:ext cx="43078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Регистрация (</a:t>
              </a:r>
              <a:r>
                <a:rPr lang="en-US" dirty="0" err="1" smtClean="0"/>
                <a:t>.Net</a:t>
              </a:r>
              <a:r>
                <a:rPr lang="en-US" dirty="0" smtClean="0"/>
                <a:t> Framework) – </a:t>
              </a:r>
              <a:r>
                <a:rPr lang="en-US" dirty="0" err="1" smtClean="0"/>
                <a:t>app.config</a:t>
              </a:r>
              <a:endParaRPr lang="ru-RU" dirty="0"/>
            </a:p>
          </p:txBody>
        </p:sp>
      </p:grpSp>
      <p:grpSp>
        <p:nvGrpSpPr>
          <p:cNvPr id="11" name="Группа 10"/>
          <p:cNvGrpSpPr/>
          <p:nvPr/>
        </p:nvGrpSpPr>
        <p:grpSpPr>
          <a:xfrm>
            <a:off x="6930172" y="4168109"/>
            <a:ext cx="5112297" cy="1215419"/>
            <a:chOff x="6930172" y="4168109"/>
            <a:chExt cx="5112297" cy="1215419"/>
          </a:xfrm>
        </p:grpSpPr>
        <p:sp>
          <p:nvSpPr>
            <p:cNvPr id="6" name="Rectangle 1"/>
            <p:cNvSpPr>
              <a:spLocks noChangeArrowheads="1"/>
            </p:cNvSpPr>
            <p:nvPr/>
          </p:nvSpPr>
          <p:spPr bwMode="auto">
            <a:xfrm>
              <a:off x="6930172" y="4552531"/>
              <a:ext cx="5112297" cy="830997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DbProviderFactories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RegisterFactory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Microsoft.Data.SqlClient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typeof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SqlClientFactory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));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DbProviderFactories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RegisterFactory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NpgSql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typeof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Npgsql.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NpgsqlFactory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));</a:t>
              </a:r>
              <a:endPara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930172" y="4168109"/>
              <a:ext cx="28373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Регистрация (</a:t>
              </a:r>
              <a:r>
                <a:rPr lang="en-US" dirty="0" err="1" smtClean="0"/>
                <a:t>.Net</a:t>
              </a:r>
              <a:r>
                <a:rPr lang="en-US" dirty="0" smtClean="0"/>
                <a:t>) – </a:t>
              </a:r>
              <a:r>
                <a:rPr lang="ru-RU" dirty="0" smtClean="0"/>
                <a:t>в коде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82529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через фабрику</a:t>
            </a:r>
            <a:endParaRPr lang="ru-RU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604162" y="1557966"/>
            <a:ext cx="7478329" cy="1981199"/>
            <a:chOff x="604162" y="1732895"/>
            <a:chExt cx="7478329" cy="1981199"/>
          </a:xfrm>
        </p:grpSpPr>
        <p:sp>
          <p:nvSpPr>
            <p:cNvPr id="3" name="Rectangle 2"/>
            <p:cNvSpPr>
              <a:spLocks noChangeArrowheads="1"/>
            </p:cNvSpPr>
            <p:nvPr/>
          </p:nvSpPr>
          <p:spPr bwMode="auto">
            <a:xfrm>
              <a:off x="604162" y="2144434"/>
              <a:ext cx="7478329" cy="156966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DbProviderFactory</a:t>
              </a:r>
              <a:r>
                <a:rPr kumimoji="0" lang="en-US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 </a:t>
              </a:r>
              <a:r>
                <a:rPr kumimoji="0" lang="en-US" alt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providerFactory</a:t>
              </a:r>
              <a:r>
                <a:rPr kumimoji="0" lang="en-US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 = </a:t>
              </a:r>
              <a:endParaRPr kumimoji="0" lang="ru-RU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altLang="en-US" sz="1600" kern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kumimoji="0" lang="en-US" alt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DbProviderFactories</a:t>
              </a:r>
              <a:r>
                <a:rPr kumimoji="0" lang="en-US" alt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.GetFactory</a:t>
              </a:r>
              <a:r>
                <a:rPr kumimoji="0" lang="en-US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(</a:t>
              </a:r>
              <a:r>
                <a:rPr kumimoji="0" lang="en-US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A31515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"</a:t>
              </a:r>
              <a:r>
                <a:rPr kumimoji="0" lang="en-US" alt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System.Data.SqlClient</a:t>
              </a:r>
              <a:r>
                <a:rPr kumimoji="0" lang="en-US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A31515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"</a:t>
              </a:r>
              <a:r>
                <a:rPr kumimoji="0" lang="en-US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);</a:t>
              </a:r>
              <a:br>
                <a:rPr kumimoji="0" lang="en-US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</a:br>
              <a:r>
                <a:rPr kumimoji="0" lang="en-US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/>
              </a:r>
              <a:br>
                <a:rPr kumimoji="0" lang="en-US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</a:br>
              <a:r>
                <a:rPr kumimoji="0" lang="en-US" alt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IDbConnection</a:t>
              </a:r>
              <a:r>
                <a:rPr kumimoji="0" lang="en-US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 connection = </a:t>
              </a:r>
              <a:r>
                <a:rPr kumimoji="0" lang="en-US" alt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providerFactory.CreateConnection</a:t>
              </a:r>
              <a:r>
                <a:rPr kumimoji="0" lang="en-US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();</a:t>
              </a:r>
              <a:br>
                <a:rPr kumimoji="0" lang="en-US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</a:br>
              <a:r>
                <a:rPr kumimoji="0" lang="en-US" alt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IDbCommand</a:t>
              </a:r>
              <a:r>
                <a:rPr kumimoji="0" lang="en-US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 command = </a:t>
              </a:r>
              <a:r>
                <a:rPr kumimoji="0" lang="en-US" alt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providerFactory.CreateCommand</a:t>
              </a:r>
              <a:r>
                <a:rPr kumimoji="0" lang="en-US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();</a:t>
              </a:r>
              <a:br>
                <a:rPr kumimoji="0" lang="en-US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</a:br>
              <a:r>
                <a:rPr kumimoji="0" lang="en-US" alt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IDbDataAdapter</a:t>
              </a:r>
              <a:r>
                <a:rPr kumimoji="0" lang="en-US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 </a:t>
              </a:r>
              <a:r>
                <a:rPr kumimoji="0" lang="en-US" alt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dataAdapter</a:t>
              </a:r>
              <a:r>
                <a:rPr kumimoji="0" lang="en-US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 = </a:t>
              </a:r>
              <a:r>
                <a:rPr kumimoji="0" lang="en-US" alt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providerFactory.CreateDataAdapter</a:t>
              </a:r>
              <a:r>
                <a:rPr kumimoji="0" lang="en-US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();</a:t>
              </a:r>
              <a:endPara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4162" y="1732895"/>
              <a:ext cx="39220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Получение фабрики по </a:t>
              </a:r>
              <a:r>
                <a:rPr lang="en-US" dirty="0" smtClean="0"/>
                <a:t>invariant name</a:t>
              </a:r>
              <a:endParaRPr lang="ru-RU" dirty="0"/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3816489" y="4558183"/>
            <a:ext cx="7952818" cy="1692771"/>
            <a:chOff x="3816489" y="4558183"/>
            <a:chExt cx="7952818" cy="1692771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3816489" y="4927515"/>
              <a:ext cx="7952818" cy="132343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connection.ConnectionString</a:t>
              </a:r>
              <a:r>
                <a:rPr kumimoji="0" lang="en-US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 = 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n-US" sz="1600" kern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kumimoji="0" lang="en-US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A31515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"Server=(local);Database=</a:t>
              </a:r>
              <a:r>
                <a:rPr kumimoji="0" lang="en-US" alt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Northwind;Integrated</a:t>
              </a:r>
              <a:r>
                <a:rPr kumimoji="0" lang="en-US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A31515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 Security=True"</a:t>
              </a:r>
              <a:r>
                <a:rPr kumimoji="0" lang="en-US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;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/>
              </a:r>
              <a:br>
                <a:rPr kumimoji="0" lang="en-US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</a:br>
              <a:r>
                <a:rPr kumimoji="0" lang="en-US" alt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connection.Open</a:t>
              </a:r>
              <a:r>
                <a:rPr kumimoji="0" lang="en-US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();</a:t>
              </a:r>
              <a:br>
                <a:rPr kumimoji="0" lang="en-US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</a:br>
              <a:r>
                <a:rPr kumimoji="0" lang="en-US" alt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IDbTransaction</a:t>
              </a:r>
              <a:r>
                <a:rPr kumimoji="0" lang="en-US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 transaction = </a:t>
              </a:r>
              <a:r>
                <a:rPr kumimoji="0" lang="en-US" alt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connection.BeginTransaction</a:t>
              </a:r>
              <a:r>
                <a:rPr kumimoji="0" lang="en-US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();</a:t>
              </a:r>
              <a:endPara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16489" y="4558183"/>
              <a:ext cx="51720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Некоторые объекты можно получить через другие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414487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DbDataSource</a:t>
            </a:r>
            <a:r>
              <a:rPr lang="ru-RU" dirty="0" smtClean="0"/>
              <a:t> – более удобная абстракция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90889" y="2556439"/>
            <a:ext cx="4942379" cy="360098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factory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DbProviderFactories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GetFactory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provider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)!;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factory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CreateConnection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.ConnectionString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connectionString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factory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CreateCommand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.CommandText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readQuery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.Connection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reader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ExecuteReader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reader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reader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096000" y="3085481"/>
            <a:ext cx="5876930" cy="267765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factory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DbProviderFactories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GetFactory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provider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)!;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dataSource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factory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CreateDataSource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connectionString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dataSource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CreateCommand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readQuery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reader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ExecuteReader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reader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reader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0889" y="2165684"/>
            <a:ext cx="284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Прямая работа с фабрикой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9571695" y="2695075"/>
            <a:ext cx="2401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Работа с </a:t>
            </a:r>
            <a:r>
              <a:rPr lang="en-US" dirty="0" err="1" smtClean="0"/>
              <a:t>DbDataSource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8884118" y="1690688"/>
            <a:ext cx="1788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Начиная с </a:t>
            </a:r>
            <a:r>
              <a:rPr lang="en-US" dirty="0" err="1" smtClean="0"/>
              <a:t>.Net</a:t>
            </a:r>
            <a:r>
              <a:rPr lang="en-US" dirty="0" smtClean="0"/>
              <a:t> 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444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 в </a:t>
            </a:r>
            <a:r>
              <a:rPr lang="en-US" dirty="0" err="1" smtClean="0"/>
              <a:t>ADO.Net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208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Базовые моменты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Сложности</a:t>
            </a:r>
          </a:p>
          <a:p>
            <a:pPr lvl="1"/>
            <a:r>
              <a:rPr lang="ru-RU" dirty="0" smtClean="0"/>
              <a:t>Представление и работа с </a:t>
            </a:r>
            <a:r>
              <a:rPr lang="en-US" dirty="0" smtClean="0"/>
              <a:t>NULL</a:t>
            </a:r>
          </a:p>
          <a:p>
            <a:pPr lvl="1"/>
            <a:r>
              <a:rPr lang="ru-RU" dirty="0" err="1" smtClean="0"/>
              <a:t>Маппинг</a:t>
            </a:r>
            <a:r>
              <a:rPr lang="ru-RU" dirty="0" smtClean="0"/>
              <a:t> </a:t>
            </a:r>
            <a:r>
              <a:rPr lang="en-US" dirty="0" smtClean="0"/>
              <a:t>SQL-</a:t>
            </a:r>
            <a:r>
              <a:rPr lang="ru-RU" dirty="0" smtClean="0"/>
              <a:t>типов на </a:t>
            </a:r>
            <a:r>
              <a:rPr lang="en-US" dirty="0" err="1" smtClean="0"/>
              <a:t>.</a:t>
            </a:r>
            <a:r>
              <a:rPr lang="en-US" dirty="0" err="1" smtClean="0"/>
              <a:t>Net</a:t>
            </a:r>
            <a:r>
              <a:rPr lang="ru-RU" dirty="0" smtClean="0"/>
              <a:t> </a:t>
            </a:r>
            <a:endParaRPr lang="en-US" dirty="0" smtClean="0"/>
          </a:p>
          <a:p>
            <a:pPr lvl="2"/>
            <a:r>
              <a:rPr lang="ru-RU" dirty="0" smtClean="0"/>
              <a:t>Семейство </a:t>
            </a:r>
            <a:r>
              <a:rPr lang="en-US" dirty="0" err="1" smtClean="0"/>
              <a:t>DateTime</a:t>
            </a:r>
            <a:endParaRPr lang="en-US" dirty="0" smtClean="0"/>
          </a:p>
          <a:p>
            <a:pPr lvl="2"/>
            <a:r>
              <a:rPr lang="en-US" dirty="0" smtClean="0"/>
              <a:t>Numeric/Decimal</a:t>
            </a:r>
          </a:p>
          <a:p>
            <a:pPr lvl="2"/>
            <a:r>
              <a:rPr lang="ru-RU" dirty="0" smtClean="0"/>
              <a:t>Строки</a:t>
            </a:r>
          </a:p>
          <a:p>
            <a:pPr lvl="1"/>
            <a:r>
              <a:rPr lang="ru-RU" dirty="0" smtClean="0"/>
              <a:t>Особенности работы провайдеров</a:t>
            </a:r>
            <a:endParaRPr lang="ru-RU" dirty="0" smtClean="0"/>
          </a:p>
          <a:p>
            <a:pPr lvl="2"/>
            <a:endParaRPr lang="ru-RU" dirty="0"/>
          </a:p>
          <a:p>
            <a:r>
              <a:rPr lang="ru-RU" dirty="0" smtClean="0"/>
              <a:t>Можно использовать</a:t>
            </a:r>
          </a:p>
          <a:p>
            <a:pPr lvl="1"/>
            <a:r>
              <a:rPr lang="ru-RU" dirty="0" smtClean="0"/>
              <a:t>Встроенные </a:t>
            </a:r>
            <a:r>
              <a:rPr lang="en-US" dirty="0" err="1" smtClean="0"/>
              <a:t>.Net</a:t>
            </a:r>
            <a:r>
              <a:rPr lang="en-US" dirty="0" smtClean="0"/>
              <a:t>-</a:t>
            </a:r>
            <a:r>
              <a:rPr lang="ru-RU" dirty="0" smtClean="0"/>
              <a:t>типы (</a:t>
            </a:r>
            <a:r>
              <a:rPr lang="en-US" dirty="0" smtClean="0"/>
              <a:t>string, </a:t>
            </a:r>
            <a:r>
              <a:rPr lang="en-US" dirty="0" err="1" smtClean="0"/>
              <a:t>int</a:t>
            </a:r>
            <a:r>
              <a:rPr lang="ru-RU" dirty="0" smtClean="0"/>
              <a:t>, …)</a:t>
            </a:r>
          </a:p>
          <a:p>
            <a:pPr lvl="1"/>
            <a:r>
              <a:rPr lang="ru-RU" dirty="0" smtClean="0"/>
              <a:t>Специфичные для </a:t>
            </a:r>
            <a:r>
              <a:rPr lang="ru-RU" dirty="0" smtClean="0"/>
              <a:t>провайдера</a:t>
            </a:r>
            <a:r>
              <a:rPr lang="en-US" dirty="0" smtClean="0"/>
              <a:t> </a:t>
            </a:r>
            <a:r>
              <a:rPr lang="ru-RU" dirty="0" smtClean="0"/>
              <a:t>(например, </a:t>
            </a:r>
            <a:r>
              <a:rPr lang="en-US" dirty="0" err="1" smtClean="0"/>
              <a:t>System.Data.SqlTypes</a:t>
            </a:r>
            <a:r>
              <a:rPr lang="ru-RU" dirty="0" smtClean="0"/>
              <a:t>)</a:t>
            </a:r>
            <a:endParaRPr lang="en-US" dirty="0" smtClean="0"/>
          </a:p>
          <a:p>
            <a:pPr lvl="2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8534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Nullable</a:t>
            </a:r>
            <a:r>
              <a:rPr lang="en-US" dirty="0" smtClean="0"/>
              <a:t> </a:t>
            </a:r>
            <a:r>
              <a:rPr lang="ru-RU" dirty="0" smtClean="0"/>
              <a:t>типы и значения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ADO.Net</a:t>
            </a:r>
            <a:r>
              <a:rPr lang="en-US" dirty="0" smtClean="0"/>
              <a:t> </a:t>
            </a:r>
            <a:r>
              <a:rPr lang="ru-RU" dirty="0" smtClean="0"/>
              <a:t>не поддерживает напрямую </a:t>
            </a:r>
            <a:r>
              <a:rPr lang="en-US" dirty="0" err="1" smtClean="0"/>
              <a:t>System.Nullable</a:t>
            </a:r>
            <a:endParaRPr lang="en-US" dirty="0" smtClean="0"/>
          </a:p>
          <a:p>
            <a:r>
              <a:rPr lang="ru-RU" dirty="0" smtClean="0"/>
              <a:t>Альтернативы</a:t>
            </a:r>
          </a:p>
          <a:p>
            <a:pPr lvl="1"/>
            <a:r>
              <a:rPr lang="en-US" dirty="0" err="1" smtClean="0"/>
              <a:t>System.DBNull</a:t>
            </a:r>
            <a:endParaRPr lang="en-US" dirty="0"/>
          </a:p>
          <a:p>
            <a:pPr lvl="1"/>
            <a:r>
              <a:rPr lang="en-US" dirty="0" err="1" smtClean="0"/>
              <a:t>SqlClient</a:t>
            </a:r>
            <a:r>
              <a:rPr lang="en-US" dirty="0" smtClean="0"/>
              <a:t> </a:t>
            </a:r>
          </a:p>
          <a:p>
            <a:pPr lvl="2"/>
            <a:r>
              <a:rPr lang="ru-RU" dirty="0" smtClean="0"/>
              <a:t>все типы в </a:t>
            </a:r>
            <a:r>
              <a:rPr lang="en-US" dirty="0" err="1" smtClean="0"/>
              <a:t>System.Data.SqlTypes</a:t>
            </a:r>
            <a:r>
              <a:rPr lang="ru-RU" dirty="0" smtClean="0"/>
              <a:t> реализуют </a:t>
            </a:r>
            <a:r>
              <a:rPr lang="en-US" dirty="0" err="1" smtClean="0"/>
              <a:t>INullable</a:t>
            </a:r>
            <a:endParaRPr lang="ru-RU" dirty="0" smtClean="0"/>
          </a:p>
          <a:p>
            <a:pPr lvl="2"/>
            <a:endParaRPr lang="ru-RU" dirty="0"/>
          </a:p>
          <a:p>
            <a:r>
              <a:rPr lang="ru-RU" dirty="0" smtClean="0"/>
              <a:t>Проверка возвращаемого значения на </a:t>
            </a:r>
            <a:r>
              <a:rPr lang="en-US" dirty="0" smtClean="0"/>
              <a:t>Null</a:t>
            </a:r>
            <a:endParaRPr lang="ru-RU" dirty="0" smtClean="0"/>
          </a:p>
          <a:p>
            <a:pPr lvl="1"/>
            <a:r>
              <a:rPr lang="en-US" dirty="0" err="1" smtClean="0"/>
              <a:t>DbDataReader.IsDBNull</a:t>
            </a:r>
            <a:endParaRPr lang="en-US" dirty="0" smtClean="0"/>
          </a:p>
          <a:p>
            <a:pPr lvl="1"/>
            <a:r>
              <a:rPr lang="ru-RU" dirty="0" smtClean="0"/>
              <a:t>Прямое сравнение с</a:t>
            </a:r>
            <a:r>
              <a:rPr lang="en-US" dirty="0" smtClean="0"/>
              <a:t> </a:t>
            </a:r>
            <a:r>
              <a:rPr lang="en-US" dirty="0" err="1" smtClean="0"/>
              <a:t>DBNull</a:t>
            </a:r>
            <a:r>
              <a:rPr lang="ru-RU" dirty="0" smtClean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5658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Connected </a:t>
            </a:r>
            <a:r>
              <a:rPr lang="ru-RU" dirty="0"/>
              <a:t>и </a:t>
            </a:r>
            <a:r>
              <a:rPr lang="en-US" dirty="0"/>
              <a:t>Disconnected </a:t>
            </a:r>
            <a:r>
              <a:rPr lang="ru-RU" dirty="0" smtClean="0"/>
              <a:t>модели</a:t>
            </a:r>
          </a:p>
          <a:p>
            <a:r>
              <a:rPr lang="ru-RU" dirty="0" smtClean="0"/>
              <a:t>Провайдеры в </a:t>
            </a:r>
            <a:r>
              <a:rPr lang="en-US" dirty="0" err="1" smtClean="0"/>
              <a:t>ADO.Net</a:t>
            </a:r>
            <a:endParaRPr lang="ru-RU" dirty="0" smtClean="0"/>
          </a:p>
          <a:p>
            <a:pPr lvl="1"/>
            <a:r>
              <a:rPr lang="ru-RU" dirty="0" smtClean="0"/>
              <a:t>Провайдер-независимость</a:t>
            </a:r>
          </a:p>
          <a:p>
            <a:pPr lvl="1"/>
            <a:r>
              <a:rPr lang="ru-RU" dirty="0" smtClean="0"/>
              <a:t>Фабрики</a:t>
            </a:r>
          </a:p>
          <a:p>
            <a:r>
              <a:rPr lang="en-US" dirty="0" err="1" smtClean="0"/>
              <a:t>ADO.Net</a:t>
            </a:r>
            <a:r>
              <a:rPr lang="en-US" dirty="0" smtClean="0"/>
              <a:t> </a:t>
            </a:r>
            <a:r>
              <a:rPr lang="ru-RU" dirty="0" smtClean="0"/>
              <a:t>и типы данных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8757" y="1825625"/>
            <a:ext cx="2487384" cy="366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07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15564" y="1973091"/>
            <a:ext cx="6641562" cy="304698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dataSource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factory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CreateDataSource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connectionString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dataSource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CreateCommand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NULL"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res1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ExecuteScalar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$"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res1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GetType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()}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ru-RU" altLang="ru-RU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ru-RU" alt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res2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ExecuteReader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res2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res2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GetValue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value2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res2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GetProviderSpecificValue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isNull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res2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IsDBNull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$"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GetType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()}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value2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GetType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()}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isNull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558429" y="1973091"/>
            <a:ext cx="2462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Microsoft.Data.SqlClient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735658" y="2393993"/>
            <a:ext cx="4285753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</a:rPr>
              <a:t>System.DBNull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</a:rPr>
              <a:t>System.DBNull</a:t>
            </a:r>
            <a:r>
              <a:rPr lang="en-US" sz="1200" dirty="0">
                <a:latin typeface="Consolas" panose="020B0609020204030204" pitchFamily="49" charset="0"/>
              </a:rPr>
              <a:t> System.Data.SqlTypes.SqlInt32 True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1176308" y="3609477"/>
            <a:ext cx="845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NpgSql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074127" y="4091996"/>
            <a:ext cx="2947284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</a:rPr>
              <a:t>System.DBNull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</a:rPr>
              <a:t>System.DBNull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System.DBNull</a:t>
            </a:r>
            <a:r>
              <a:rPr lang="en-US" sz="1200" dirty="0">
                <a:latin typeface="Consolas" panose="020B0609020204030204" pitchFamily="49" charset="0"/>
              </a:rPr>
              <a:t> True</a:t>
            </a:r>
          </a:p>
        </p:txBody>
      </p:sp>
    </p:spTree>
    <p:extLst>
      <p:ext uri="{BB962C8B-B14F-4D97-AF65-F5344CB8AC3E}">
        <p14:creationId xmlns:p14="http://schemas.microsoft.com/office/powerpoint/2010/main" val="205908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Строки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669073" y="1728439"/>
            <a:ext cx="1121782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/>
            <a:r>
              <a:rPr lang="en-US" sz="1867" dirty="0" smtClean="0">
                <a:solidFill>
                  <a:srgbClr val="464547"/>
                </a:solidFill>
                <a:latin typeface="Trebuchet MS"/>
              </a:rPr>
              <a:t>Truncate</a:t>
            </a:r>
            <a:endParaRPr lang="en-US" sz="1867" dirty="0">
              <a:solidFill>
                <a:srgbClr val="464547"/>
              </a:solidFill>
              <a:latin typeface="Trebuchet MS"/>
            </a:endParaRPr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420264"/>
              </p:ext>
            </p:extLst>
          </p:nvPr>
        </p:nvGraphicFramePr>
        <p:xfrm>
          <a:off x="669073" y="2307499"/>
          <a:ext cx="3523786" cy="1112520"/>
        </p:xfrm>
        <a:graphic>
          <a:graphicData uri="http://schemas.openxmlformats.org/drawingml/2006/table">
            <a:tbl>
              <a:tblPr firstRow="1" bandRow="1"/>
              <a:tblGrid>
                <a:gridCol w="1666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dirty="0" smtClean="0"/>
                        <a:t>VARCHAR(5)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'12345'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dirty="0" smtClean="0"/>
                        <a:t>CHAR(5)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dirty="0" smtClean="0"/>
                        <a:t>'12345'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88990" y="1738763"/>
            <a:ext cx="1704313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"1234567890"</a:t>
            </a:r>
            <a:endParaRPr lang="en-US" altLang="en-US" sz="2800" dirty="0" smtClean="0">
              <a:solidFill>
                <a:srgbClr val="464547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377910"/>
              </p:ext>
            </p:extLst>
          </p:nvPr>
        </p:nvGraphicFramePr>
        <p:xfrm>
          <a:off x="5775028" y="2320745"/>
          <a:ext cx="6032045" cy="1112520"/>
        </p:xfrm>
        <a:graphic>
          <a:graphicData uri="http://schemas.openxmlformats.org/drawingml/2006/table">
            <a:tbl>
              <a:tblPr firstRow="1" bandRow="1"/>
              <a:tblGrid>
                <a:gridCol w="1605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6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dirty="0" smtClean="0"/>
                        <a:t>VARCHAR(50)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'1234567890'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dirty="0" smtClean="0"/>
                        <a:t>CHAR(50)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dirty="0" smtClean="0"/>
                        <a:t>'1234567890                                        '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775028" y="1653520"/>
            <a:ext cx="922047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/>
            <a:r>
              <a:rPr lang="en-US" sz="1867" dirty="0" smtClean="0">
                <a:solidFill>
                  <a:srgbClr val="464547"/>
                </a:solidFill>
                <a:latin typeface="Trebuchet MS"/>
              </a:rPr>
              <a:t>Extend</a:t>
            </a:r>
            <a:endParaRPr lang="en-US" sz="1867" dirty="0">
              <a:solidFill>
                <a:srgbClr val="464547"/>
              </a:solidFill>
              <a:latin typeface="Trebuchet MS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825319" y="1658682"/>
            <a:ext cx="1704313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"1234567890"</a:t>
            </a:r>
            <a:endParaRPr lang="en-US" altLang="en-US" sz="2800" dirty="0" smtClean="0">
              <a:solidFill>
                <a:srgbClr val="464547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532433" y="3834214"/>
            <a:ext cx="5876930" cy="286232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inString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"1234567890"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   DROP TABLE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exists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StrTest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   CREATE TABLE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StrTest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(s VARCHAR(5));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   INSERT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StrTest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(s) VALUES(@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   """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dataSource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factory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CreateDataSource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connectionString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dataSource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CreateCommand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AddParamAndValue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inString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ExecuteNonQuery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Скругленная прямоугольная выноска 9"/>
          <p:cNvSpPr/>
          <p:nvPr/>
        </p:nvSpPr>
        <p:spPr>
          <a:xfrm>
            <a:off x="7521933" y="5033176"/>
            <a:ext cx="2934031" cy="612648"/>
          </a:xfrm>
          <a:prstGeom prst="wedgeRoundRectCallout">
            <a:avLst>
              <a:gd name="adj1" fmla="val -170155"/>
              <a:gd name="adj2" fmla="val -4003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Ошибка вставки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4388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Дата и время</a:t>
            </a:r>
            <a:endParaRPr lang="ru-RU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952419"/>
              </p:ext>
            </p:extLst>
          </p:nvPr>
        </p:nvGraphicFramePr>
        <p:xfrm>
          <a:off x="758917" y="1899271"/>
          <a:ext cx="5614084" cy="149364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15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0519">
                  <a:extLst>
                    <a:ext uri="{9D8B030D-6E8A-4147-A177-3AD203B41FA5}">
                      <a16:colId xmlns:a16="http://schemas.microsoft.com/office/drawing/2014/main" val="1844593719"/>
                    </a:ext>
                  </a:extLst>
                </a:gridCol>
                <a:gridCol w="2227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+mn-lt"/>
                        </a:rPr>
                        <a:t>SQL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Server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PostgeSQL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.Net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+mn-lt"/>
                        </a:rPr>
                        <a:t> type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dirty="0" smtClean="0">
                          <a:latin typeface="+mn-lt"/>
                        </a:rPr>
                        <a:t>DATE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dirty="0" smtClean="0">
                          <a:latin typeface="+mn-lt"/>
                        </a:rPr>
                        <a:t>DATE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dirty="0" err="1" smtClean="0">
                          <a:latin typeface="+mn-lt"/>
                        </a:rPr>
                        <a:t>DateTime</a:t>
                      </a:r>
                      <a:endParaRPr lang="en-US" dirty="0" smtClean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sz="1867" kern="1200" dirty="0" smtClean="0">
                          <a:effectLst/>
                          <a:latin typeface="+mn-lt"/>
                        </a:rPr>
                        <a:t>TIME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sz="1867" kern="1200" dirty="0" smtClean="0">
                          <a:effectLst/>
                          <a:latin typeface="+mn-lt"/>
                        </a:rPr>
                        <a:t>TIME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dirty="0" err="1" smtClean="0">
                          <a:latin typeface="+mn-lt"/>
                        </a:rPr>
                        <a:t>TimeSpan</a:t>
                      </a:r>
                      <a:endParaRPr lang="en-US" dirty="0" smtClean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sz="1867" kern="1200" dirty="0" smtClean="0">
                          <a:effectLst/>
                          <a:latin typeface="+mn-lt"/>
                        </a:rPr>
                        <a:t>DATETIME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cap="all" baseline="0" dirty="0" smtClean="0">
                          <a:latin typeface="+mn-lt"/>
                        </a:rPr>
                        <a:t>timestamp</a:t>
                      </a:r>
                      <a:endParaRPr lang="en-US" cap="all" baseline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dirty="0" err="1" smtClean="0">
                          <a:latin typeface="+mn-lt"/>
                        </a:rPr>
                        <a:t>DateTime</a:t>
                      </a:r>
                      <a:endParaRPr lang="en-US" dirty="0" smtClean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58917" y="4013778"/>
            <a:ext cx="8151590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@in, CAST(@in as 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CAST(@in as 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TIME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CAST(@in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DATETIME)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/>
          <p:nvPr/>
        </p:nvSpPr>
        <p:spPr>
          <a:xfrm>
            <a:off x="7348106" y="4571833"/>
            <a:ext cx="3759866" cy="2103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Input: </a:t>
            </a:r>
          </a:p>
          <a:p>
            <a:r>
              <a:rPr lang="en-US" dirty="0"/>
              <a:t>	</a:t>
            </a:r>
            <a:r>
              <a:rPr lang="en-US" dirty="0" smtClean="0"/>
              <a:t>02/24/2016 13:58:56</a:t>
            </a:r>
          </a:p>
          <a:p>
            <a:endParaRPr lang="en-US" dirty="0" smtClean="0"/>
          </a:p>
          <a:p>
            <a:r>
              <a:rPr lang="en-US" dirty="0" smtClean="0"/>
              <a:t>Output:</a:t>
            </a:r>
          </a:p>
          <a:p>
            <a:r>
              <a:rPr lang="en-US" dirty="0" smtClean="0"/>
              <a:t>	02/24/2016 00:00:00</a:t>
            </a:r>
          </a:p>
          <a:p>
            <a:r>
              <a:rPr lang="en-US" dirty="0" smtClean="0"/>
              <a:t>	13:58:56.2430000</a:t>
            </a:r>
            <a:endParaRPr lang="en-US" dirty="0"/>
          </a:p>
          <a:p>
            <a:r>
              <a:rPr lang="en-US" dirty="0" smtClean="0"/>
              <a:t>	02/24/2016 13:58:56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14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/ </a:t>
            </a:r>
            <a:r>
              <a:rPr lang="en-US" dirty="0" smtClean="0"/>
              <a:t>Numeric</a:t>
            </a:r>
            <a:endParaRPr lang="ru-RU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954544"/>
              </p:ext>
            </p:extLst>
          </p:nvPr>
        </p:nvGraphicFramePr>
        <p:xfrm>
          <a:off x="711209" y="1555516"/>
          <a:ext cx="9377891" cy="1854200"/>
        </p:xfrm>
        <a:graphic>
          <a:graphicData uri="http://schemas.openxmlformats.org/drawingml/2006/table">
            <a:tbl>
              <a:tblPr firstRow="1" bandRow="1"/>
              <a:tblGrid>
                <a:gridCol w="3959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dirty="0" smtClean="0"/>
                        <a:t>Precision (Digit)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dirty="0" smtClean="0"/>
                        <a:t>Scale (Digit)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dirty="0" err="1" smtClean="0"/>
                        <a:t>System.Decimal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dirty="0" smtClean="0"/>
                        <a:t>0-28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dirty="0" err="1" smtClean="0"/>
                        <a:t>System.Data.SqlTypes.SqlDecimal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dirty="0" smtClean="0"/>
                        <a:t>1-38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dirty="0" smtClean="0"/>
                        <a:t>0-38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dirty="0" smtClean="0"/>
                        <a:t>(SQL) Money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dirty="0" smtClean="0"/>
                        <a:t>4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dirty="0" smtClean="0"/>
                        <a:t>(SQL) Decimal / Numeric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dirty="0" smtClean="0"/>
                        <a:t>1-38 (default 18)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dirty="0" smtClean="0"/>
                        <a:t>0-38 (default 0)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31466" y="3703393"/>
            <a:ext cx="6046848" cy="286232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CAST(2088310350.43000000000000000001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DECIMAL(30,20))"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dataSource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factory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CreateDataSource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connectionString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dataSource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CreateCommand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ExecuteReader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$"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GetValue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(0)}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$"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GetProviderSpecificValue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(0)}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 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Скругленная прямоугольная выноска 5"/>
          <p:cNvSpPr/>
          <p:nvPr/>
        </p:nvSpPr>
        <p:spPr>
          <a:xfrm>
            <a:off x="7824083" y="4365267"/>
            <a:ext cx="2934031" cy="612648"/>
          </a:xfrm>
          <a:prstGeom prst="wedgeRoundRectCallout">
            <a:avLst>
              <a:gd name="adj1" fmla="val -150643"/>
              <a:gd name="adj2" fmla="val 19358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Исключение в </a:t>
            </a:r>
            <a:r>
              <a:rPr lang="en-US" dirty="0" err="1" smtClean="0"/>
              <a:t>SqlClient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Npgsql</a:t>
            </a:r>
            <a:endParaRPr lang="ru-RU" dirty="0"/>
          </a:p>
        </p:txBody>
      </p:sp>
      <p:sp>
        <p:nvSpPr>
          <p:cNvPr id="7" name="Скругленная прямоугольная выноска 6"/>
          <p:cNvSpPr/>
          <p:nvPr/>
        </p:nvSpPr>
        <p:spPr>
          <a:xfrm>
            <a:off x="7824083" y="5777971"/>
            <a:ext cx="3188474" cy="612648"/>
          </a:xfrm>
          <a:prstGeom prst="wedgeRoundRectCallout">
            <a:avLst>
              <a:gd name="adj1" fmla="val -99921"/>
              <a:gd name="adj2" fmla="val -2393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Отработает в </a:t>
            </a:r>
            <a:r>
              <a:rPr lang="en-US" dirty="0" err="1" smtClean="0"/>
              <a:t>SqlClient</a:t>
            </a:r>
            <a:r>
              <a:rPr lang="ru-RU" dirty="0" smtClean="0"/>
              <a:t>, но</a:t>
            </a:r>
            <a:r>
              <a:rPr lang="en-US" dirty="0" smtClean="0"/>
              <a:t> </a:t>
            </a:r>
            <a:r>
              <a:rPr lang="ru-RU" dirty="0" smtClean="0"/>
              <a:t>вызовет исключение в </a:t>
            </a:r>
            <a:r>
              <a:rPr lang="en-US" dirty="0" err="1" smtClean="0"/>
              <a:t>Npgsql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5733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Подведем итог…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56195" y="1690688"/>
            <a:ext cx="4997605" cy="4351338"/>
          </a:xfrm>
        </p:spPr>
        <p:txBody>
          <a:bodyPr>
            <a:normAutofit/>
          </a:bodyPr>
          <a:lstStyle/>
          <a:p>
            <a:r>
              <a:rPr lang="en-US" dirty="0" err="1" smtClean="0"/>
              <a:t>ADO.Net</a:t>
            </a:r>
            <a:r>
              <a:rPr lang="en-US" dirty="0" smtClean="0"/>
              <a:t> </a:t>
            </a:r>
            <a:r>
              <a:rPr lang="ru-RU" dirty="0" smtClean="0"/>
              <a:t>доступ к данным</a:t>
            </a:r>
          </a:p>
          <a:p>
            <a:pPr lvl="1"/>
            <a:r>
              <a:rPr lang="en-US" dirty="0" smtClean="0"/>
              <a:t>connected </a:t>
            </a:r>
            <a:r>
              <a:rPr lang="ru-RU" dirty="0" smtClean="0"/>
              <a:t>и </a:t>
            </a:r>
            <a:r>
              <a:rPr lang="en-US" dirty="0" smtClean="0"/>
              <a:t>disconnected </a:t>
            </a:r>
            <a:r>
              <a:rPr lang="ru-RU" dirty="0" smtClean="0"/>
              <a:t>режим</a:t>
            </a:r>
          </a:p>
          <a:p>
            <a:endParaRPr lang="ru-RU" dirty="0"/>
          </a:p>
          <a:p>
            <a:r>
              <a:rPr lang="ru-RU" dirty="0" smtClean="0"/>
              <a:t>Модель провайдеров</a:t>
            </a:r>
          </a:p>
          <a:p>
            <a:pPr lvl="1"/>
            <a:r>
              <a:rPr lang="ru-RU" dirty="0" smtClean="0"/>
              <a:t>Фабрики провайдеров</a:t>
            </a:r>
          </a:p>
          <a:p>
            <a:pPr lvl="1"/>
            <a:endParaRPr lang="ru-RU" dirty="0"/>
          </a:p>
          <a:p>
            <a:r>
              <a:rPr lang="ru-RU" dirty="0" err="1" smtClean="0"/>
              <a:t>Маппинг</a:t>
            </a:r>
            <a:r>
              <a:rPr lang="ru-RU" dirty="0" smtClean="0"/>
              <a:t> </a:t>
            </a:r>
            <a:r>
              <a:rPr lang="en-US" dirty="0" smtClean="0"/>
              <a:t>SQL </a:t>
            </a:r>
            <a:r>
              <a:rPr lang="ru-RU" dirty="0" smtClean="0"/>
              <a:t>типов на </a:t>
            </a:r>
            <a:r>
              <a:rPr lang="en-US" dirty="0" err="1" smtClean="0"/>
              <a:t>.Net</a:t>
            </a:r>
            <a:r>
              <a:rPr lang="ru-RU" dirty="0" smtClean="0"/>
              <a:t>, хоть и </a:t>
            </a:r>
            <a:r>
              <a:rPr lang="ru-RU" smtClean="0"/>
              <a:t>с ограничениями</a:t>
            </a:r>
            <a:endParaRPr lang="ru-RU" dirty="0" smtClean="0"/>
          </a:p>
          <a:p>
            <a:pPr lvl="1"/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97" y="2018681"/>
            <a:ext cx="5529203" cy="369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04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err="1" smtClean="0"/>
              <a:t>ADO.Net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764195" y="2445827"/>
            <a:ext cx="8548647" cy="199895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Набор классов, входящих в </a:t>
            </a:r>
            <a:r>
              <a:rPr lang="en-US" dirty="0" err="1" smtClean="0"/>
              <a:t>.Net</a:t>
            </a:r>
            <a:r>
              <a:rPr lang="en-US" dirty="0" smtClean="0"/>
              <a:t> Framework</a:t>
            </a:r>
            <a:r>
              <a:rPr lang="ru-RU" dirty="0" smtClean="0"/>
              <a:t> и </a:t>
            </a:r>
            <a:r>
              <a:rPr lang="en-US" dirty="0" err="1" smtClean="0"/>
              <a:t>.Net</a:t>
            </a:r>
            <a:r>
              <a:rPr lang="ru-RU" dirty="0" smtClean="0"/>
              <a:t> и обеспечивающих доступ к различным источникам данным, в первую очередь </a:t>
            </a:r>
            <a:r>
              <a:rPr lang="ru-RU" b="1" dirty="0" smtClean="0"/>
              <a:t>реляционным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 smtClean="0"/>
              <a:t>ADO.Net</a:t>
            </a:r>
            <a:r>
              <a:rPr lang="en-US" dirty="0" smtClean="0"/>
              <a:t> </a:t>
            </a:r>
            <a:r>
              <a:rPr lang="ru-RU" dirty="0"/>
              <a:t>является </a:t>
            </a:r>
            <a:r>
              <a:rPr lang="ru-RU" dirty="0" smtClean="0"/>
              <a:t>развитием</a:t>
            </a:r>
            <a:r>
              <a:rPr lang="en-US" dirty="0" smtClean="0"/>
              <a:t> </a:t>
            </a:r>
            <a:r>
              <a:rPr lang="en-US" dirty="0"/>
              <a:t>ActiveX Data Objects (ADO</a:t>
            </a:r>
            <a:r>
              <a:rPr lang="en-US" dirty="0" smtClean="0"/>
              <a:t>)</a:t>
            </a:r>
            <a:r>
              <a:rPr lang="ru-RU" dirty="0" smtClean="0"/>
              <a:t>, но было радикально переработано и переписано на </a:t>
            </a:r>
            <a:r>
              <a:rPr lang="en-US" dirty="0" smtClean="0"/>
              <a:t>Managed code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602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Connected </a:t>
            </a:r>
            <a:r>
              <a:rPr lang="ru-RU" dirty="0" smtClean="0"/>
              <a:t>и</a:t>
            </a:r>
            <a:r>
              <a:rPr lang="en-US" dirty="0" smtClean="0"/>
              <a:t> Disconnected</a:t>
            </a:r>
            <a:r>
              <a:rPr lang="ru-RU" dirty="0" smtClean="0"/>
              <a:t> модели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528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Connected </a:t>
            </a:r>
            <a:r>
              <a:rPr lang="ru-RU" dirty="0"/>
              <a:t>и </a:t>
            </a:r>
            <a:r>
              <a:rPr lang="en-US" dirty="0"/>
              <a:t>Disconnected </a:t>
            </a:r>
            <a:r>
              <a:rPr lang="ru-RU" dirty="0"/>
              <a:t>модели</a:t>
            </a:r>
          </a:p>
        </p:txBody>
      </p:sp>
      <p:sp>
        <p:nvSpPr>
          <p:cNvPr id="4" name="Rectangle 2"/>
          <p:cNvSpPr/>
          <p:nvPr/>
        </p:nvSpPr>
        <p:spPr>
          <a:xfrm>
            <a:off x="6976460" y="1602466"/>
            <a:ext cx="2277178" cy="129941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7F993A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MyApp.exe</a:t>
            </a:r>
          </a:p>
        </p:txBody>
      </p:sp>
      <p:sp>
        <p:nvSpPr>
          <p:cNvPr id="5" name="Can 3"/>
          <p:cNvSpPr/>
          <p:nvPr/>
        </p:nvSpPr>
        <p:spPr>
          <a:xfrm>
            <a:off x="838200" y="2388633"/>
            <a:ext cx="2161172" cy="1991223"/>
          </a:xfrm>
          <a:prstGeom prst="can">
            <a:avLst/>
          </a:prstGeom>
          <a:solidFill>
            <a:sysClr val="window" lastClr="FFFFFF"/>
          </a:solidFill>
          <a:ln w="25400" cap="flat" cmpd="sng" algn="ctr">
            <a:solidFill>
              <a:srgbClr val="CCCCC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grpSp>
        <p:nvGrpSpPr>
          <p:cNvPr id="6" name="Group 4"/>
          <p:cNvGrpSpPr/>
          <p:nvPr/>
        </p:nvGrpSpPr>
        <p:grpSpPr>
          <a:xfrm>
            <a:off x="1028999" y="3110527"/>
            <a:ext cx="1728538" cy="972151"/>
            <a:chOff x="725202" y="3195588"/>
            <a:chExt cx="1728538" cy="972151"/>
          </a:xfrm>
        </p:grpSpPr>
        <p:grpSp>
          <p:nvGrpSpPr>
            <p:cNvPr id="7" name="Group 5"/>
            <p:cNvGrpSpPr/>
            <p:nvPr/>
          </p:nvGrpSpPr>
          <p:grpSpPr>
            <a:xfrm>
              <a:off x="725203" y="3195588"/>
              <a:ext cx="1728537" cy="198827"/>
              <a:chOff x="3320716" y="2358190"/>
              <a:chExt cx="2762451" cy="211755"/>
            </a:xfrm>
          </p:grpSpPr>
          <p:sp>
            <p:nvSpPr>
              <p:cNvPr id="20" name="Rectangle 18"/>
              <p:cNvSpPr/>
              <p:nvPr/>
            </p:nvSpPr>
            <p:spPr>
              <a:xfrm>
                <a:off x="3320716" y="2358190"/>
                <a:ext cx="298383" cy="211755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CCCCCC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18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64547"/>
                    </a:solidFill>
                    <a:effectLst/>
                    <a:uLnTx/>
                    <a:uFillTx/>
                    <a:latin typeface="Trebuchet MS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21" name="Rectangle 19"/>
              <p:cNvSpPr/>
              <p:nvPr/>
            </p:nvSpPr>
            <p:spPr>
              <a:xfrm>
                <a:off x="3619099" y="2358190"/>
                <a:ext cx="1232034" cy="211755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CCCCCC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18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64547"/>
                    </a:solidFill>
                    <a:effectLst/>
                    <a:uLnTx/>
                    <a:uFillTx/>
                    <a:latin typeface="Trebuchet MS"/>
                    <a:ea typeface="+mn-ea"/>
                    <a:cs typeface="+mn-cs"/>
                  </a:rPr>
                  <a:t>John Smith</a:t>
                </a:r>
              </a:p>
            </p:txBody>
          </p:sp>
          <p:sp>
            <p:nvSpPr>
              <p:cNvPr id="22" name="Rectangle 20"/>
              <p:cNvSpPr/>
              <p:nvPr/>
            </p:nvSpPr>
            <p:spPr>
              <a:xfrm>
                <a:off x="4851133" y="2358190"/>
                <a:ext cx="1232034" cy="211755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CCCCCC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18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64547"/>
                    </a:solidFill>
                    <a:effectLst/>
                    <a:uLnTx/>
                    <a:uFillTx/>
                    <a:latin typeface="Trebuchet MS"/>
                    <a:ea typeface="+mn-ea"/>
                    <a:cs typeface="+mn-cs"/>
                  </a:rPr>
                  <a:t>Student</a:t>
                </a:r>
              </a:p>
            </p:txBody>
          </p:sp>
        </p:grpSp>
        <p:grpSp>
          <p:nvGrpSpPr>
            <p:cNvPr id="8" name="Group 6"/>
            <p:cNvGrpSpPr/>
            <p:nvPr/>
          </p:nvGrpSpPr>
          <p:grpSpPr>
            <a:xfrm>
              <a:off x="725202" y="3394415"/>
              <a:ext cx="1728537" cy="198827"/>
              <a:chOff x="3320716" y="2358190"/>
              <a:chExt cx="2762451" cy="211755"/>
            </a:xfrm>
          </p:grpSpPr>
          <p:sp>
            <p:nvSpPr>
              <p:cNvPr id="17" name="Rectangle 15"/>
              <p:cNvSpPr/>
              <p:nvPr/>
            </p:nvSpPr>
            <p:spPr>
              <a:xfrm>
                <a:off x="3320716" y="2358190"/>
                <a:ext cx="298383" cy="211755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CCCCCC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18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64547"/>
                    </a:solidFill>
                    <a:effectLst/>
                    <a:uLnTx/>
                    <a:uFillTx/>
                    <a:latin typeface="Trebuchet MS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8" name="Rectangle 16"/>
              <p:cNvSpPr/>
              <p:nvPr/>
            </p:nvSpPr>
            <p:spPr>
              <a:xfrm>
                <a:off x="3619099" y="2358190"/>
                <a:ext cx="1232034" cy="211755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CCCCCC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18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64547"/>
                    </a:solidFill>
                    <a:effectLst/>
                    <a:uLnTx/>
                    <a:uFillTx/>
                    <a:latin typeface="Trebuchet MS"/>
                    <a:ea typeface="+mn-ea"/>
                    <a:cs typeface="+mn-cs"/>
                  </a:rPr>
                  <a:t>Tom Hunt</a:t>
                </a:r>
              </a:p>
            </p:txBody>
          </p:sp>
          <p:sp>
            <p:nvSpPr>
              <p:cNvPr id="19" name="Rectangle 17"/>
              <p:cNvSpPr/>
              <p:nvPr/>
            </p:nvSpPr>
            <p:spPr>
              <a:xfrm>
                <a:off x="4851133" y="2358190"/>
                <a:ext cx="1232034" cy="211755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CCCCCC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18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64547"/>
                    </a:solidFill>
                    <a:effectLst/>
                    <a:uLnTx/>
                    <a:uFillTx/>
                    <a:latin typeface="Trebuchet MS"/>
                    <a:ea typeface="+mn-ea"/>
                    <a:cs typeface="+mn-cs"/>
                  </a:rPr>
                  <a:t>Student</a:t>
                </a:r>
              </a:p>
            </p:txBody>
          </p:sp>
        </p:grpSp>
        <p:grpSp>
          <p:nvGrpSpPr>
            <p:cNvPr id="9" name="Group 7"/>
            <p:cNvGrpSpPr/>
            <p:nvPr/>
          </p:nvGrpSpPr>
          <p:grpSpPr>
            <a:xfrm>
              <a:off x="725202" y="3583014"/>
              <a:ext cx="1728537" cy="198827"/>
              <a:chOff x="3320716" y="2358190"/>
              <a:chExt cx="2762451" cy="211755"/>
            </a:xfrm>
          </p:grpSpPr>
          <p:sp>
            <p:nvSpPr>
              <p:cNvPr id="14" name="Rectangle 12"/>
              <p:cNvSpPr/>
              <p:nvPr/>
            </p:nvSpPr>
            <p:spPr>
              <a:xfrm>
                <a:off x="3320716" y="2358190"/>
                <a:ext cx="298383" cy="211755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CCCCCC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18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64547"/>
                    </a:solidFill>
                    <a:effectLst/>
                    <a:uLnTx/>
                    <a:uFillTx/>
                    <a:latin typeface="Trebuchet MS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15" name="Rectangle 13"/>
              <p:cNvSpPr/>
              <p:nvPr/>
            </p:nvSpPr>
            <p:spPr>
              <a:xfrm>
                <a:off x="3619099" y="2358190"/>
                <a:ext cx="1232034" cy="211755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CCCCCC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18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64547"/>
                    </a:solidFill>
                    <a:effectLst/>
                    <a:uLnTx/>
                    <a:uFillTx/>
                    <a:latin typeface="Trebuchet MS"/>
                    <a:ea typeface="+mn-ea"/>
                    <a:cs typeface="+mn-cs"/>
                  </a:rPr>
                  <a:t>Pol </a:t>
                </a:r>
                <a:r>
                  <a:rPr kumimoji="0" lang="en-US" sz="9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464547"/>
                    </a:solidFill>
                    <a:effectLst/>
                    <a:uLnTx/>
                    <a:uFillTx/>
                    <a:latin typeface="Trebuchet MS"/>
                    <a:ea typeface="+mn-ea"/>
                    <a:cs typeface="+mn-cs"/>
                  </a:rPr>
                  <a:t>Gor</a:t>
                </a:r>
                <a:endPara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6" name="Rectangle 14"/>
              <p:cNvSpPr/>
              <p:nvPr/>
            </p:nvSpPr>
            <p:spPr>
              <a:xfrm>
                <a:off x="4851133" y="2358190"/>
                <a:ext cx="1232034" cy="211755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CCCCCC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18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64547"/>
                    </a:solidFill>
                    <a:effectLst/>
                    <a:uLnTx/>
                    <a:uFillTx/>
                    <a:latin typeface="Trebuchet MS"/>
                    <a:ea typeface="+mn-ea"/>
                    <a:cs typeface="+mn-cs"/>
                  </a:rPr>
                  <a:t>Student</a:t>
                </a:r>
              </a:p>
            </p:txBody>
          </p:sp>
        </p:grpSp>
        <p:grpSp>
          <p:nvGrpSpPr>
            <p:cNvPr id="10" name="Group 8"/>
            <p:cNvGrpSpPr/>
            <p:nvPr/>
          </p:nvGrpSpPr>
          <p:grpSpPr>
            <a:xfrm>
              <a:off x="725202" y="3968912"/>
              <a:ext cx="1728537" cy="198827"/>
              <a:chOff x="3320716" y="2358190"/>
              <a:chExt cx="2762451" cy="211755"/>
            </a:xfrm>
          </p:grpSpPr>
          <p:sp>
            <p:nvSpPr>
              <p:cNvPr id="11" name="Rectangle 9"/>
              <p:cNvSpPr/>
              <p:nvPr/>
            </p:nvSpPr>
            <p:spPr>
              <a:xfrm>
                <a:off x="3320716" y="2358190"/>
                <a:ext cx="298383" cy="211755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CCCCCC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18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64547"/>
                    </a:solidFill>
                    <a:effectLst/>
                    <a:uLnTx/>
                    <a:uFillTx/>
                    <a:latin typeface="Trebuchet MS"/>
                    <a:ea typeface="+mn-ea"/>
                    <a:cs typeface="+mn-cs"/>
                  </a:rPr>
                  <a:t>N</a:t>
                </a:r>
              </a:p>
            </p:txBody>
          </p:sp>
          <p:sp>
            <p:nvSpPr>
              <p:cNvPr id="12" name="Rectangle 10"/>
              <p:cNvSpPr/>
              <p:nvPr/>
            </p:nvSpPr>
            <p:spPr>
              <a:xfrm>
                <a:off x="3619099" y="2358190"/>
                <a:ext cx="1232034" cy="211755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CCCCCC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18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64547"/>
                    </a:solidFill>
                    <a:effectLst/>
                    <a:uLnTx/>
                    <a:uFillTx/>
                    <a:latin typeface="Trebuchet MS"/>
                    <a:ea typeface="+mn-ea"/>
                    <a:cs typeface="+mn-cs"/>
                  </a:rPr>
                  <a:t>…</a:t>
                </a:r>
              </a:p>
            </p:txBody>
          </p:sp>
          <p:sp>
            <p:nvSpPr>
              <p:cNvPr id="13" name="Rectangle 11"/>
              <p:cNvSpPr/>
              <p:nvPr/>
            </p:nvSpPr>
            <p:spPr>
              <a:xfrm>
                <a:off x="4851133" y="2358190"/>
                <a:ext cx="1232034" cy="211755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CCCCCC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18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64547"/>
                    </a:solidFill>
                    <a:effectLst/>
                    <a:uLnTx/>
                    <a:uFillTx/>
                    <a:latin typeface="Trebuchet MS"/>
                    <a:ea typeface="+mn-ea"/>
                    <a:cs typeface="+mn-cs"/>
                  </a:rPr>
                  <a:t>…</a:t>
                </a:r>
              </a:p>
            </p:txBody>
          </p:sp>
        </p:grpSp>
      </p:grpSp>
      <p:cxnSp>
        <p:nvCxnSpPr>
          <p:cNvPr id="23" name="Straight Arrow Connector 21"/>
          <p:cNvCxnSpPr>
            <a:stCxn id="4" idx="1"/>
          </p:cNvCxnSpPr>
          <p:nvPr/>
        </p:nvCxnSpPr>
        <p:spPr>
          <a:xfrm flipH="1">
            <a:off x="2999372" y="2252171"/>
            <a:ext cx="3977088" cy="816084"/>
          </a:xfrm>
          <a:prstGeom prst="straightConnector1">
            <a:avLst/>
          </a:prstGeom>
          <a:noFill/>
          <a:ln w="2857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24" name="Rectangle 22"/>
          <p:cNvSpPr/>
          <p:nvPr/>
        </p:nvSpPr>
        <p:spPr>
          <a:xfrm>
            <a:off x="6976460" y="3983264"/>
            <a:ext cx="2277178" cy="129941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7F993A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MyApp.exe</a:t>
            </a:r>
          </a:p>
        </p:txBody>
      </p:sp>
      <p:cxnSp>
        <p:nvCxnSpPr>
          <p:cNvPr id="25" name="Straight Arrow Connector 23"/>
          <p:cNvCxnSpPr>
            <a:stCxn id="24" idx="1"/>
          </p:cNvCxnSpPr>
          <p:nvPr/>
        </p:nvCxnSpPr>
        <p:spPr>
          <a:xfrm flipH="1" flipV="1">
            <a:off x="2999372" y="3883851"/>
            <a:ext cx="3977088" cy="749118"/>
          </a:xfrm>
          <a:prstGeom prst="straightConnector1">
            <a:avLst/>
          </a:prstGeom>
          <a:noFill/>
          <a:ln w="2857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grpSp>
        <p:nvGrpSpPr>
          <p:cNvPr id="26" name="Group 24"/>
          <p:cNvGrpSpPr/>
          <p:nvPr/>
        </p:nvGrpSpPr>
        <p:grpSpPr>
          <a:xfrm>
            <a:off x="7218296" y="4265414"/>
            <a:ext cx="1728538" cy="586253"/>
            <a:chOff x="9790227" y="5481587"/>
            <a:chExt cx="1728538" cy="586253"/>
          </a:xfrm>
        </p:grpSpPr>
        <p:grpSp>
          <p:nvGrpSpPr>
            <p:cNvPr id="27" name="Group 25"/>
            <p:cNvGrpSpPr/>
            <p:nvPr/>
          </p:nvGrpSpPr>
          <p:grpSpPr>
            <a:xfrm>
              <a:off x="9790228" y="5481587"/>
              <a:ext cx="1728537" cy="198827"/>
              <a:chOff x="3320716" y="2358190"/>
              <a:chExt cx="2762451" cy="211755"/>
            </a:xfrm>
          </p:grpSpPr>
          <p:sp>
            <p:nvSpPr>
              <p:cNvPr id="36" name="Rectangle 34"/>
              <p:cNvSpPr/>
              <p:nvPr/>
            </p:nvSpPr>
            <p:spPr>
              <a:xfrm>
                <a:off x="3320716" y="2358190"/>
                <a:ext cx="298383" cy="211755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CCCCCC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18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64547"/>
                    </a:solidFill>
                    <a:effectLst/>
                    <a:uLnTx/>
                    <a:uFillTx/>
                    <a:latin typeface="Trebuchet MS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37" name="Rectangle 35"/>
              <p:cNvSpPr/>
              <p:nvPr/>
            </p:nvSpPr>
            <p:spPr>
              <a:xfrm>
                <a:off x="3619099" y="2358190"/>
                <a:ext cx="1232034" cy="211755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CCCCCC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18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64547"/>
                    </a:solidFill>
                    <a:effectLst/>
                    <a:uLnTx/>
                    <a:uFillTx/>
                    <a:latin typeface="Trebuchet MS"/>
                    <a:ea typeface="+mn-ea"/>
                    <a:cs typeface="+mn-cs"/>
                  </a:rPr>
                  <a:t>John Smith</a:t>
                </a:r>
              </a:p>
            </p:txBody>
          </p:sp>
          <p:sp>
            <p:nvSpPr>
              <p:cNvPr id="38" name="Rectangle 36"/>
              <p:cNvSpPr/>
              <p:nvPr/>
            </p:nvSpPr>
            <p:spPr>
              <a:xfrm>
                <a:off x="4851133" y="2358190"/>
                <a:ext cx="1232034" cy="211755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CCCCCC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18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64547"/>
                    </a:solidFill>
                    <a:effectLst/>
                    <a:uLnTx/>
                    <a:uFillTx/>
                    <a:latin typeface="Trebuchet MS"/>
                    <a:ea typeface="+mn-ea"/>
                    <a:cs typeface="+mn-cs"/>
                  </a:rPr>
                  <a:t>Student</a:t>
                </a:r>
              </a:p>
            </p:txBody>
          </p:sp>
        </p:grpSp>
        <p:grpSp>
          <p:nvGrpSpPr>
            <p:cNvPr id="28" name="Group 26"/>
            <p:cNvGrpSpPr/>
            <p:nvPr/>
          </p:nvGrpSpPr>
          <p:grpSpPr>
            <a:xfrm>
              <a:off x="9790227" y="5680414"/>
              <a:ext cx="1728537" cy="198827"/>
              <a:chOff x="3320716" y="2358190"/>
              <a:chExt cx="2762451" cy="211755"/>
            </a:xfrm>
          </p:grpSpPr>
          <p:sp>
            <p:nvSpPr>
              <p:cNvPr id="33" name="Rectangle 31"/>
              <p:cNvSpPr/>
              <p:nvPr/>
            </p:nvSpPr>
            <p:spPr>
              <a:xfrm>
                <a:off x="3320716" y="2358190"/>
                <a:ext cx="298383" cy="211755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CCCCCC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18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64547"/>
                    </a:solidFill>
                    <a:effectLst/>
                    <a:uLnTx/>
                    <a:uFillTx/>
                    <a:latin typeface="Trebuchet MS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34" name="Rectangle 32"/>
              <p:cNvSpPr/>
              <p:nvPr/>
            </p:nvSpPr>
            <p:spPr>
              <a:xfrm>
                <a:off x="3619099" y="2358190"/>
                <a:ext cx="1232034" cy="211755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CCCCCC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18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64547"/>
                    </a:solidFill>
                    <a:effectLst/>
                    <a:uLnTx/>
                    <a:uFillTx/>
                    <a:latin typeface="Trebuchet MS"/>
                    <a:ea typeface="+mn-ea"/>
                    <a:cs typeface="+mn-cs"/>
                  </a:rPr>
                  <a:t>Tom Hunt</a:t>
                </a:r>
              </a:p>
            </p:txBody>
          </p:sp>
          <p:sp>
            <p:nvSpPr>
              <p:cNvPr id="35" name="Rectangle 33"/>
              <p:cNvSpPr/>
              <p:nvPr/>
            </p:nvSpPr>
            <p:spPr>
              <a:xfrm>
                <a:off x="4851133" y="2358190"/>
                <a:ext cx="1232034" cy="211755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CCCCCC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18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64547"/>
                    </a:solidFill>
                    <a:effectLst/>
                    <a:uLnTx/>
                    <a:uFillTx/>
                    <a:latin typeface="Trebuchet MS"/>
                    <a:ea typeface="+mn-ea"/>
                    <a:cs typeface="+mn-cs"/>
                  </a:rPr>
                  <a:t>Student</a:t>
                </a:r>
              </a:p>
            </p:txBody>
          </p:sp>
        </p:grpSp>
        <p:grpSp>
          <p:nvGrpSpPr>
            <p:cNvPr id="29" name="Group 27"/>
            <p:cNvGrpSpPr/>
            <p:nvPr/>
          </p:nvGrpSpPr>
          <p:grpSpPr>
            <a:xfrm>
              <a:off x="9790227" y="5869013"/>
              <a:ext cx="1728537" cy="198827"/>
              <a:chOff x="3320716" y="2358190"/>
              <a:chExt cx="2762451" cy="211755"/>
            </a:xfrm>
          </p:grpSpPr>
          <p:sp>
            <p:nvSpPr>
              <p:cNvPr id="30" name="Rectangle 28"/>
              <p:cNvSpPr/>
              <p:nvPr/>
            </p:nvSpPr>
            <p:spPr>
              <a:xfrm>
                <a:off x="3320716" y="2358190"/>
                <a:ext cx="298383" cy="211755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CCCCCC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18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64547"/>
                    </a:solidFill>
                    <a:effectLst/>
                    <a:uLnTx/>
                    <a:uFillTx/>
                    <a:latin typeface="Trebuchet MS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31" name="Rectangle 29"/>
              <p:cNvSpPr/>
              <p:nvPr/>
            </p:nvSpPr>
            <p:spPr>
              <a:xfrm>
                <a:off x="3619099" y="2358190"/>
                <a:ext cx="1232034" cy="211755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CCCCCC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18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64547"/>
                    </a:solidFill>
                    <a:effectLst/>
                    <a:uLnTx/>
                    <a:uFillTx/>
                    <a:latin typeface="Trebuchet MS"/>
                    <a:ea typeface="+mn-ea"/>
                    <a:cs typeface="+mn-cs"/>
                  </a:rPr>
                  <a:t>Pol </a:t>
                </a:r>
                <a:r>
                  <a:rPr kumimoji="0" lang="en-US" sz="9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464547"/>
                    </a:solidFill>
                    <a:effectLst/>
                    <a:uLnTx/>
                    <a:uFillTx/>
                    <a:latin typeface="Trebuchet MS"/>
                    <a:ea typeface="+mn-ea"/>
                    <a:cs typeface="+mn-cs"/>
                  </a:rPr>
                  <a:t>Gor</a:t>
                </a:r>
                <a:endPara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32" name="Rectangle 30"/>
              <p:cNvSpPr/>
              <p:nvPr/>
            </p:nvSpPr>
            <p:spPr>
              <a:xfrm>
                <a:off x="4851133" y="2358190"/>
                <a:ext cx="1232034" cy="211755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CCCCCC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18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64547"/>
                    </a:solidFill>
                    <a:effectLst/>
                    <a:uLnTx/>
                    <a:uFillTx/>
                    <a:latin typeface="Trebuchet MS"/>
                    <a:ea typeface="+mn-ea"/>
                    <a:cs typeface="+mn-cs"/>
                  </a:rPr>
                  <a:t>Student</a:t>
                </a:r>
              </a:p>
            </p:txBody>
          </p:sp>
        </p:grpSp>
      </p:grpSp>
      <p:sp>
        <p:nvSpPr>
          <p:cNvPr id="39" name="Multiply 37"/>
          <p:cNvSpPr/>
          <p:nvPr/>
        </p:nvSpPr>
        <p:spPr>
          <a:xfrm rot="1218454">
            <a:off x="4362197" y="3729878"/>
            <a:ext cx="1271902" cy="1051305"/>
          </a:xfrm>
          <a:prstGeom prst="mathMultiply">
            <a:avLst>
              <a:gd name="adj1" fmla="val 6988"/>
            </a:avLst>
          </a:prstGeom>
          <a:solidFill>
            <a:srgbClr val="FF0000"/>
          </a:solidFill>
          <a:ln w="25400" cap="flat" cmpd="sng" algn="ctr">
            <a:solidFill>
              <a:srgbClr val="CCCCC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715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Connected</a:t>
            </a:r>
            <a:r>
              <a:rPr lang="ru-RU" dirty="0" smtClean="0"/>
              <a:t> модель</a:t>
            </a:r>
            <a:endParaRPr lang="ru-RU" dirty="0"/>
          </a:p>
        </p:txBody>
      </p:sp>
      <p:sp>
        <p:nvSpPr>
          <p:cNvPr id="5" name="Rectangle 2"/>
          <p:cNvSpPr/>
          <p:nvPr/>
        </p:nvSpPr>
        <p:spPr>
          <a:xfrm>
            <a:off x="7565798" y="2346745"/>
            <a:ext cx="2277178" cy="129941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7F993A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MyApp.exe</a:t>
            </a:r>
          </a:p>
        </p:txBody>
      </p:sp>
      <p:sp>
        <p:nvSpPr>
          <p:cNvPr id="6" name="Can 3"/>
          <p:cNvSpPr/>
          <p:nvPr/>
        </p:nvSpPr>
        <p:spPr>
          <a:xfrm>
            <a:off x="1427538" y="3132912"/>
            <a:ext cx="2161172" cy="1991223"/>
          </a:xfrm>
          <a:prstGeom prst="can">
            <a:avLst/>
          </a:prstGeom>
          <a:solidFill>
            <a:sysClr val="window" lastClr="FFFFFF"/>
          </a:solidFill>
          <a:ln w="25400" cap="flat" cmpd="sng" algn="ctr">
            <a:solidFill>
              <a:srgbClr val="1B8B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grpSp>
        <p:nvGrpSpPr>
          <p:cNvPr id="7" name="Group 4"/>
          <p:cNvGrpSpPr/>
          <p:nvPr/>
        </p:nvGrpSpPr>
        <p:grpSpPr>
          <a:xfrm>
            <a:off x="1618337" y="3854806"/>
            <a:ext cx="1728538" cy="972151"/>
            <a:chOff x="725202" y="3195588"/>
            <a:chExt cx="1728538" cy="972151"/>
          </a:xfrm>
        </p:grpSpPr>
        <p:grpSp>
          <p:nvGrpSpPr>
            <p:cNvPr id="8" name="Group 5"/>
            <p:cNvGrpSpPr/>
            <p:nvPr/>
          </p:nvGrpSpPr>
          <p:grpSpPr>
            <a:xfrm>
              <a:off x="725203" y="3195588"/>
              <a:ext cx="1728537" cy="198827"/>
              <a:chOff x="3320716" y="2358190"/>
              <a:chExt cx="2762451" cy="211755"/>
            </a:xfrm>
          </p:grpSpPr>
          <p:sp>
            <p:nvSpPr>
              <p:cNvPr id="21" name="Rectangle 18"/>
              <p:cNvSpPr/>
              <p:nvPr/>
            </p:nvSpPr>
            <p:spPr>
              <a:xfrm>
                <a:off x="3320716" y="2358190"/>
                <a:ext cx="298383" cy="211755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CCCCCC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18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64547"/>
                    </a:solidFill>
                    <a:effectLst/>
                    <a:uLnTx/>
                    <a:uFillTx/>
                    <a:latin typeface="Trebuchet MS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22" name="Rectangle 19"/>
              <p:cNvSpPr/>
              <p:nvPr/>
            </p:nvSpPr>
            <p:spPr>
              <a:xfrm>
                <a:off x="3619099" y="2358190"/>
                <a:ext cx="1232034" cy="211755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CCCCCC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18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64547"/>
                    </a:solidFill>
                    <a:effectLst/>
                    <a:uLnTx/>
                    <a:uFillTx/>
                    <a:latin typeface="Trebuchet MS"/>
                    <a:ea typeface="+mn-ea"/>
                    <a:cs typeface="+mn-cs"/>
                  </a:rPr>
                  <a:t>John Smith</a:t>
                </a:r>
              </a:p>
            </p:txBody>
          </p:sp>
          <p:sp>
            <p:nvSpPr>
              <p:cNvPr id="23" name="Rectangle 20"/>
              <p:cNvSpPr/>
              <p:nvPr/>
            </p:nvSpPr>
            <p:spPr>
              <a:xfrm>
                <a:off x="4851133" y="2358190"/>
                <a:ext cx="1232034" cy="211755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CCCCCC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18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64547"/>
                    </a:solidFill>
                    <a:effectLst/>
                    <a:uLnTx/>
                    <a:uFillTx/>
                    <a:latin typeface="Trebuchet MS"/>
                    <a:ea typeface="+mn-ea"/>
                    <a:cs typeface="+mn-cs"/>
                  </a:rPr>
                  <a:t>Student</a:t>
                </a:r>
              </a:p>
            </p:txBody>
          </p:sp>
        </p:grpSp>
        <p:grpSp>
          <p:nvGrpSpPr>
            <p:cNvPr id="9" name="Group 6"/>
            <p:cNvGrpSpPr/>
            <p:nvPr/>
          </p:nvGrpSpPr>
          <p:grpSpPr>
            <a:xfrm>
              <a:off x="725202" y="3394415"/>
              <a:ext cx="1728537" cy="198827"/>
              <a:chOff x="3320716" y="2358190"/>
              <a:chExt cx="2762451" cy="211755"/>
            </a:xfrm>
          </p:grpSpPr>
          <p:sp>
            <p:nvSpPr>
              <p:cNvPr id="18" name="Rectangle 15"/>
              <p:cNvSpPr/>
              <p:nvPr/>
            </p:nvSpPr>
            <p:spPr>
              <a:xfrm>
                <a:off x="3320716" y="2358190"/>
                <a:ext cx="298383" cy="211755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CCCCCC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18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64547"/>
                    </a:solidFill>
                    <a:effectLst/>
                    <a:uLnTx/>
                    <a:uFillTx/>
                    <a:latin typeface="Trebuchet MS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9" name="Rectangle 16"/>
              <p:cNvSpPr/>
              <p:nvPr/>
            </p:nvSpPr>
            <p:spPr>
              <a:xfrm>
                <a:off x="3619099" y="2358190"/>
                <a:ext cx="1232034" cy="211755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CCCCCC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18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64547"/>
                    </a:solidFill>
                    <a:effectLst/>
                    <a:uLnTx/>
                    <a:uFillTx/>
                    <a:latin typeface="Trebuchet MS"/>
                    <a:ea typeface="+mn-ea"/>
                    <a:cs typeface="+mn-cs"/>
                  </a:rPr>
                  <a:t>Tom Hunt</a:t>
                </a:r>
              </a:p>
            </p:txBody>
          </p:sp>
          <p:sp>
            <p:nvSpPr>
              <p:cNvPr id="20" name="Rectangle 17"/>
              <p:cNvSpPr/>
              <p:nvPr/>
            </p:nvSpPr>
            <p:spPr>
              <a:xfrm>
                <a:off x="4851133" y="2358190"/>
                <a:ext cx="1232034" cy="211755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CCCCCC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18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64547"/>
                    </a:solidFill>
                    <a:effectLst/>
                    <a:uLnTx/>
                    <a:uFillTx/>
                    <a:latin typeface="Trebuchet MS"/>
                    <a:ea typeface="+mn-ea"/>
                    <a:cs typeface="+mn-cs"/>
                  </a:rPr>
                  <a:t>Student</a:t>
                </a:r>
              </a:p>
            </p:txBody>
          </p:sp>
        </p:grpSp>
        <p:grpSp>
          <p:nvGrpSpPr>
            <p:cNvPr id="10" name="Group 7"/>
            <p:cNvGrpSpPr/>
            <p:nvPr/>
          </p:nvGrpSpPr>
          <p:grpSpPr>
            <a:xfrm>
              <a:off x="725202" y="3583014"/>
              <a:ext cx="1728537" cy="198827"/>
              <a:chOff x="3320716" y="2358190"/>
              <a:chExt cx="2762451" cy="211755"/>
            </a:xfrm>
          </p:grpSpPr>
          <p:sp>
            <p:nvSpPr>
              <p:cNvPr id="15" name="Rectangle 12"/>
              <p:cNvSpPr/>
              <p:nvPr/>
            </p:nvSpPr>
            <p:spPr>
              <a:xfrm>
                <a:off x="3320716" y="2358190"/>
                <a:ext cx="298383" cy="211755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CCCCCC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18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64547"/>
                    </a:solidFill>
                    <a:effectLst/>
                    <a:uLnTx/>
                    <a:uFillTx/>
                    <a:latin typeface="Trebuchet MS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16" name="Rectangle 13"/>
              <p:cNvSpPr/>
              <p:nvPr/>
            </p:nvSpPr>
            <p:spPr>
              <a:xfrm>
                <a:off x="3619099" y="2358190"/>
                <a:ext cx="1232034" cy="211755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CCCCCC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18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64547"/>
                    </a:solidFill>
                    <a:effectLst/>
                    <a:uLnTx/>
                    <a:uFillTx/>
                    <a:latin typeface="Trebuchet MS"/>
                    <a:ea typeface="+mn-ea"/>
                    <a:cs typeface="+mn-cs"/>
                  </a:rPr>
                  <a:t>Pol </a:t>
                </a:r>
                <a:r>
                  <a:rPr kumimoji="0" lang="en-US" sz="9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464547"/>
                    </a:solidFill>
                    <a:effectLst/>
                    <a:uLnTx/>
                    <a:uFillTx/>
                    <a:latin typeface="Trebuchet MS"/>
                    <a:ea typeface="+mn-ea"/>
                    <a:cs typeface="+mn-cs"/>
                  </a:rPr>
                  <a:t>Gor</a:t>
                </a:r>
                <a:endPara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7" name="Rectangle 14"/>
              <p:cNvSpPr/>
              <p:nvPr/>
            </p:nvSpPr>
            <p:spPr>
              <a:xfrm>
                <a:off x="4851133" y="2358190"/>
                <a:ext cx="1232034" cy="211755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CCCCCC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18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64547"/>
                    </a:solidFill>
                    <a:effectLst/>
                    <a:uLnTx/>
                    <a:uFillTx/>
                    <a:latin typeface="Trebuchet MS"/>
                    <a:ea typeface="+mn-ea"/>
                    <a:cs typeface="+mn-cs"/>
                  </a:rPr>
                  <a:t>Student</a:t>
                </a:r>
              </a:p>
            </p:txBody>
          </p:sp>
        </p:grpSp>
        <p:grpSp>
          <p:nvGrpSpPr>
            <p:cNvPr id="11" name="Group 8"/>
            <p:cNvGrpSpPr/>
            <p:nvPr/>
          </p:nvGrpSpPr>
          <p:grpSpPr>
            <a:xfrm>
              <a:off x="725202" y="3968912"/>
              <a:ext cx="1728537" cy="198827"/>
              <a:chOff x="3320716" y="2358190"/>
              <a:chExt cx="2762451" cy="211755"/>
            </a:xfrm>
          </p:grpSpPr>
          <p:sp>
            <p:nvSpPr>
              <p:cNvPr id="12" name="Rectangle 9"/>
              <p:cNvSpPr/>
              <p:nvPr/>
            </p:nvSpPr>
            <p:spPr>
              <a:xfrm>
                <a:off x="3320716" y="2358190"/>
                <a:ext cx="298383" cy="211755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CCCCCC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18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64547"/>
                    </a:solidFill>
                    <a:effectLst/>
                    <a:uLnTx/>
                    <a:uFillTx/>
                    <a:latin typeface="Trebuchet MS"/>
                    <a:ea typeface="+mn-ea"/>
                    <a:cs typeface="+mn-cs"/>
                  </a:rPr>
                  <a:t>N</a:t>
                </a:r>
              </a:p>
            </p:txBody>
          </p:sp>
          <p:sp>
            <p:nvSpPr>
              <p:cNvPr id="13" name="Rectangle 10"/>
              <p:cNvSpPr/>
              <p:nvPr/>
            </p:nvSpPr>
            <p:spPr>
              <a:xfrm>
                <a:off x="3619099" y="2358190"/>
                <a:ext cx="1232034" cy="211755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CCCCCC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18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64547"/>
                    </a:solidFill>
                    <a:effectLst/>
                    <a:uLnTx/>
                    <a:uFillTx/>
                    <a:latin typeface="Trebuchet MS"/>
                    <a:ea typeface="+mn-ea"/>
                    <a:cs typeface="+mn-cs"/>
                  </a:rPr>
                  <a:t>…</a:t>
                </a:r>
              </a:p>
            </p:txBody>
          </p:sp>
          <p:sp>
            <p:nvSpPr>
              <p:cNvPr id="14" name="Rectangle 11"/>
              <p:cNvSpPr/>
              <p:nvPr/>
            </p:nvSpPr>
            <p:spPr>
              <a:xfrm>
                <a:off x="4851133" y="2358190"/>
                <a:ext cx="1232034" cy="211755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CCCCCC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18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64547"/>
                    </a:solidFill>
                    <a:effectLst/>
                    <a:uLnTx/>
                    <a:uFillTx/>
                    <a:latin typeface="Trebuchet MS"/>
                    <a:ea typeface="+mn-ea"/>
                    <a:cs typeface="+mn-cs"/>
                  </a:rPr>
                  <a:t>…</a:t>
                </a:r>
              </a:p>
            </p:txBody>
          </p:sp>
        </p:grpSp>
      </p:grpSp>
      <p:sp>
        <p:nvSpPr>
          <p:cNvPr id="24" name="TextBox 23"/>
          <p:cNvSpPr txBox="1"/>
          <p:nvPr/>
        </p:nvSpPr>
        <p:spPr>
          <a:xfrm>
            <a:off x="5812146" y="2721031"/>
            <a:ext cx="18340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/>
            <a:r>
              <a:rPr lang="en-US" sz="1200" dirty="0" smtClean="0">
                <a:solidFill>
                  <a:srgbClr val="464547"/>
                </a:solidFill>
                <a:latin typeface="Trebuchet MS"/>
              </a:rPr>
              <a:t>Select top 3 * from Person</a:t>
            </a:r>
            <a:endParaRPr lang="en-US" sz="1200" dirty="0">
              <a:solidFill>
                <a:srgbClr val="464547"/>
              </a:solidFill>
              <a:latin typeface="Trebuchet MS"/>
            </a:endParaRPr>
          </a:p>
        </p:txBody>
      </p:sp>
      <p:cxnSp>
        <p:nvCxnSpPr>
          <p:cNvPr id="25" name="Straight Arrow Connector 22"/>
          <p:cNvCxnSpPr>
            <a:stCxn id="5" idx="1"/>
            <a:endCxn id="6" idx="4"/>
          </p:cNvCxnSpPr>
          <p:nvPr/>
        </p:nvCxnSpPr>
        <p:spPr>
          <a:xfrm flipH="1">
            <a:off x="3588710" y="2996450"/>
            <a:ext cx="3977088" cy="1132074"/>
          </a:xfrm>
          <a:prstGeom prst="straightConnector1">
            <a:avLst/>
          </a:prstGeom>
          <a:noFill/>
          <a:ln w="2857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grpSp>
        <p:nvGrpSpPr>
          <p:cNvPr id="26" name="Group 23"/>
          <p:cNvGrpSpPr/>
          <p:nvPr/>
        </p:nvGrpSpPr>
        <p:grpSpPr>
          <a:xfrm>
            <a:off x="1618338" y="3854806"/>
            <a:ext cx="1728537" cy="198827"/>
            <a:chOff x="3320716" y="2358190"/>
            <a:chExt cx="2762451" cy="211755"/>
          </a:xfrm>
        </p:grpSpPr>
        <p:sp>
          <p:nvSpPr>
            <p:cNvPr id="27" name="Rectangle 24"/>
            <p:cNvSpPr/>
            <p:nvPr/>
          </p:nvSpPr>
          <p:spPr>
            <a:xfrm>
              <a:off x="3320716" y="2358190"/>
              <a:ext cx="298383" cy="211755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CCCCC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28" name="Rectangle 25"/>
            <p:cNvSpPr/>
            <p:nvPr/>
          </p:nvSpPr>
          <p:spPr>
            <a:xfrm>
              <a:off x="3619099" y="2358190"/>
              <a:ext cx="1232034" cy="211755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CCCCC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John Smith</a:t>
              </a:r>
            </a:p>
          </p:txBody>
        </p:sp>
        <p:sp>
          <p:nvSpPr>
            <p:cNvPr id="29" name="Rectangle 26"/>
            <p:cNvSpPr/>
            <p:nvPr/>
          </p:nvSpPr>
          <p:spPr>
            <a:xfrm>
              <a:off x="4851133" y="2358190"/>
              <a:ext cx="1232034" cy="211755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CCCCC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Student</a:t>
              </a:r>
            </a:p>
          </p:txBody>
        </p:sp>
      </p:grpSp>
      <p:grpSp>
        <p:nvGrpSpPr>
          <p:cNvPr id="30" name="Group 27"/>
          <p:cNvGrpSpPr/>
          <p:nvPr/>
        </p:nvGrpSpPr>
        <p:grpSpPr>
          <a:xfrm>
            <a:off x="1618337" y="4053633"/>
            <a:ext cx="1728537" cy="198827"/>
            <a:chOff x="3320716" y="2358190"/>
            <a:chExt cx="2762451" cy="211755"/>
          </a:xfrm>
        </p:grpSpPr>
        <p:sp>
          <p:nvSpPr>
            <p:cNvPr id="31" name="Rectangle 28"/>
            <p:cNvSpPr/>
            <p:nvPr/>
          </p:nvSpPr>
          <p:spPr>
            <a:xfrm>
              <a:off x="3320716" y="2358190"/>
              <a:ext cx="298383" cy="211755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CCCCC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2" name="Rectangle 29"/>
            <p:cNvSpPr/>
            <p:nvPr/>
          </p:nvSpPr>
          <p:spPr>
            <a:xfrm>
              <a:off x="3619099" y="2358190"/>
              <a:ext cx="1232034" cy="211755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CCCCC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Tom Hunt</a:t>
              </a:r>
            </a:p>
          </p:txBody>
        </p:sp>
        <p:sp>
          <p:nvSpPr>
            <p:cNvPr id="33" name="Rectangle 30"/>
            <p:cNvSpPr/>
            <p:nvPr/>
          </p:nvSpPr>
          <p:spPr>
            <a:xfrm>
              <a:off x="4851133" y="2358190"/>
              <a:ext cx="1232034" cy="211755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CCCCC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Student</a:t>
              </a:r>
            </a:p>
          </p:txBody>
        </p:sp>
      </p:grpSp>
      <p:grpSp>
        <p:nvGrpSpPr>
          <p:cNvPr id="34" name="Group 31"/>
          <p:cNvGrpSpPr/>
          <p:nvPr/>
        </p:nvGrpSpPr>
        <p:grpSpPr>
          <a:xfrm>
            <a:off x="1618337" y="4242232"/>
            <a:ext cx="1728537" cy="198827"/>
            <a:chOff x="3320716" y="2358190"/>
            <a:chExt cx="2762451" cy="211755"/>
          </a:xfrm>
        </p:grpSpPr>
        <p:sp>
          <p:nvSpPr>
            <p:cNvPr id="35" name="Rectangle 32"/>
            <p:cNvSpPr/>
            <p:nvPr/>
          </p:nvSpPr>
          <p:spPr>
            <a:xfrm>
              <a:off x="3320716" y="2358190"/>
              <a:ext cx="298383" cy="211755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CCCCC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36" name="Rectangle 33"/>
            <p:cNvSpPr/>
            <p:nvPr/>
          </p:nvSpPr>
          <p:spPr>
            <a:xfrm>
              <a:off x="3619099" y="2358190"/>
              <a:ext cx="1232034" cy="211755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CCCCC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Pol </a:t>
              </a:r>
              <a:r>
                <a:rPr kumimoji="0" lang="en-US" sz="9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Gor</a:t>
              </a:r>
              <a:endPara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37" name="Rectangle 34"/>
            <p:cNvSpPr/>
            <p:nvPr/>
          </p:nvSpPr>
          <p:spPr>
            <a:xfrm>
              <a:off x="4851133" y="2358190"/>
              <a:ext cx="1232034" cy="211755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CCCCC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Student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443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125E-6 1.85185E-6 L -0.20156 0.10301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78" y="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750"/>
                            </p:stCondLst>
                            <p:childTnLst>
                              <p:par>
                                <p:cTn id="1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750"/>
                            </p:stCondLst>
                            <p:childTnLst>
                              <p:par>
                                <p:cTn id="1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11111E-6 L 0.50599 -0.13958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99" y="-6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75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44444E-6 L 0.50833 -0.1685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417" y="-8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750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1.85185E-6 L 0.50755 -0.1960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78" y="-9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9750"/>
                            </p:stCondLst>
                            <p:childTnLst>
                              <p:par>
                                <p:cTn id="3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9750"/>
                            </p:stCondLst>
                            <p:childTnLst>
                              <p:par>
                                <p:cTn id="34" presetID="10" presetClass="exit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1"/>
      <p:bldP spid="24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Disconnected</a:t>
            </a:r>
            <a:r>
              <a:rPr lang="ru-RU" dirty="0" smtClean="0"/>
              <a:t> модель</a:t>
            </a:r>
            <a:endParaRPr lang="ru-RU" dirty="0"/>
          </a:p>
        </p:txBody>
      </p:sp>
      <p:sp>
        <p:nvSpPr>
          <p:cNvPr id="3" name="Rectangle 2"/>
          <p:cNvSpPr/>
          <p:nvPr/>
        </p:nvSpPr>
        <p:spPr>
          <a:xfrm>
            <a:off x="7565798" y="2346745"/>
            <a:ext cx="2277178" cy="129941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7F993A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MyApp.exe</a:t>
            </a:r>
          </a:p>
        </p:txBody>
      </p:sp>
      <p:sp>
        <p:nvSpPr>
          <p:cNvPr id="4" name="Can 3"/>
          <p:cNvSpPr/>
          <p:nvPr/>
        </p:nvSpPr>
        <p:spPr>
          <a:xfrm>
            <a:off x="1427538" y="3132912"/>
            <a:ext cx="2161172" cy="1991223"/>
          </a:xfrm>
          <a:prstGeom prst="can">
            <a:avLst/>
          </a:prstGeom>
          <a:solidFill>
            <a:sysClr val="window" lastClr="FFFFFF"/>
          </a:solidFill>
          <a:ln w="25400" cap="flat" cmpd="sng" algn="ctr">
            <a:solidFill>
              <a:srgbClr val="1B8B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618337" y="3854806"/>
            <a:ext cx="1728538" cy="972151"/>
            <a:chOff x="725202" y="3195588"/>
            <a:chExt cx="1728538" cy="972151"/>
          </a:xfrm>
        </p:grpSpPr>
        <p:grpSp>
          <p:nvGrpSpPr>
            <p:cNvPr id="6" name="Group 5"/>
            <p:cNvGrpSpPr/>
            <p:nvPr/>
          </p:nvGrpSpPr>
          <p:grpSpPr>
            <a:xfrm>
              <a:off x="725203" y="3195588"/>
              <a:ext cx="1728537" cy="198827"/>
              <a:chOff x="3320716" y="2358190"/>
              <a:chExt cx="2762451" cy="211755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3320716" y="2358190"/>
                <a:ext cx="298383" cy="211755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CCCCCC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18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64547"/>
                    </a:solidFill>
                    <a:effectLst/>
                    <a:uLnTx/>
                    <a:uFillTx/>
                    <a:latin typeface="Trebuchet MS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619099" y="2358190"/>
                <a:ext cx="1232034" cy="211755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CCCCCC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18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64547"/>
                    </a:solidFill>
                    <a:effectLst/>
                    <a:uLnTx/>
                    <a:uFillTx/>
                    <a:latin typeface="Trebuchet MS"/>
                    <a:ea typeface="+mn-ea"/>
                    <a:cs typeface="+mn-cs"/>
                  </a:rPr>
                  <a:t>John Smith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851133" y="2358190"/>
                <a:ext cx="1232034" cy="211755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CCCCCC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18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64547"/>
                    </a:solidFill>
                    <a:effectLst/>
                    <a:uLnTx/>
                    <a:uFillTx/>
                    <a:latin typeface="Trebuchet MS"/>
                    <a:ea typeface="+mn-ea"/>
                    <a:cs typeface="+mn-cs"/>
                  </a:rPr>
                  <a:t>Student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725202" y="3394415"/>
              <a:ext cx="1728537" cy="198827"/>
              <a:chOff x="3320716" y="2358190"/>
              <a:chExt cx="2762451" cy="211755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3320716" y="2358190"/>
                <a:ext cx="298383" cy="211755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CCCCCC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18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64547"/>
                    </a:solidFill>
                    <a:effectLst/>
                    <a:uLnTx/>
                    <a:uFillTx/>
                    <a:latin typeface="Trebuchet MS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619099" y="2358190"/>
                <a:ext cx="1232034" cy="211755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CCCCCC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18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64547"/>
                    </a:solidFill>
                    <a:effectLst/>
                    <a:uLnTx/>
                    <a:uFillTx/>
                    <a:latin typeface="Trebuchet MS"/>
                    <a:ea typeface="+mn-ea"/>
                    <a:cs typeface="+mn-cs"/>
                  </a:rPr>
                  <a:t>Tom Hunt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4851133" y="2358190"/>
                <a:ext cx="1232034" cy="211755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CCCCCC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18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64547"/>
                    </a:solidFill>
                    <a:effectLst/>
                    <a:uLnTx/>
                    <a:uFillTx/>
                    <a:latin typeface="Trebuchet MS"/>
                    <a:ea typeface="+mn-ea"/>
                    <a:cs typeface="+mn-cs"/>
                  </a:rPr>
                  <a:t>Student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725202" y="3583014"/>
              <a:ext cx="1728537" cy="198827"/>
              <a:chOff x="3320716" y="2358190"/>
              <a:chExt cx="2762451" cy="211755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320716" y="2358190"/>
                <a:ext cx="298383" cy="211755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CCCCCC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18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64547"/>
                    </a:solidFill>
                    <a:effectLst/>
                    <a:uLnTx/>
                    <a:uFillTx/>
                    <a:latin typeface="Trebuchet MS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619099" y="2358190"/>
                <a:ext cx="1232034" cy="211755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CCCCCC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18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64547"/>
                    </a:solidFill>
                    <a:effectLst/>
                    <a:uLnTx/>
                    <a:uFillTx/>
                    <a:latin typeface="Trebuchet MS"/>
                    <a:ea typeface="+mn-ea"/>
                    <a:cs typeface="+mn-cs"/>
                  </a:rPr>
                  <a:t>Pol </a:t>
                </a:r>
                <a:r>
                  <a:rPr kumimoji="0" lang="en-US" sz="9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464547"/>
                    </a:solidFill>
                    <a:effectLst/>
                    <a:uLnTx/>
                    <a:uFillTx/>
                    <a:latin typeface="Trebuchet MS"/>
                    <a:ea typeface="+mn-ea"/>
                    <a:cs typeface="+mn-cs"/>
                  </a:rPr>
                  <a:t>Gor</a:t>
                </a:r>
                <a:endPara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4851133" y="2358190"/>
                <a:ext cx="1232034" cy="211755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CCCCCC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18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64547"/>
                    </a:solidFill>
                    <a:effectLst/>
                    <a:uLnTx/>
                    <a:uFillTx/>
                    <a:latin typeface="Trebuchet MS"/>
                    <a:ea typeface="+mn-ea"/>
                    <a:cs typeface="+mn-cs"/>
                  </a:rPr>
                  <a:t>Student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725202" y="3968912"/>
              <a:ext cx="1728537" cy="198827"/>
              <a:chOff x="3320716" y="2358190"/>
              <a:chExt cx="2762451" cy="211755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3320716" y="2358190"/>
                <a:ext cx="298383" cy="211755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CCCCCC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18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64547"/>
                    </a:solidFill>
                    <a:effectLst/>
                    <a:uLnTx/>
                    <a:uFillTx/>
                    <a:latin typeface="Trebuchet MS"/>
                    <a:ea typeface="+mn-ea"/>
                    <a:cs typeface="+mn-cs"/>
                  </a:rPr>
                  <a:t>N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619099" y="2358190"/>
                <a:ext cx="1232034" cy="211755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CCCCCC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18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64547"/>
                    </a:solidFill>
                    <a:effectLst/>
                    <a:uLnTx/>
                    <a:uFillTx/>
                    <a:latin typeface="Trebuchet MS"/>
                    <a:ea typeface="+mn-ea"/>
                    <a:cs typeface="+mn-cs"/>
                  </a:rPr>
                  <a:t>…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4851133" y="2358190"/>
                <a:ext cx="1232034" cy="211755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CCCCCC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18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64547"/>
                    </a:solidFill>
                    <a:effectLst/>
                    <a:uLnTx/>
                    <a:uFillTx/>
                    <a:latin typeface="Trebuchet MS"/>
                    <a:ea typeface="+mn-ea"/>
                    <a:cs typeface="+mn-cs"/>
                  </a:rPr>
                  <a:t>…</a:t>
                </a:r>
              </a:p>
            </p:txBody>
          </p:sp>
        </p:grpSp>
      </p:grpSp>
      <p:sp>
        <p:nvSpPr>
          <p:cNvPr id="22" name="TextBox 21"/>
          <p:cNvSpPr txBox="1"/>
          <p:nvPr/>
        </p:nvSpPr>
        <p:spPr>
          <a:xfrm>
            <a:off x="5812146" y="2721031"/>
            <a:ext cx="18340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/>
            <a:r>
              <a:rPr lang="en-US" sz="1200" dirty="0" smtClean="0">
                <a:solidFill>
                  <a:srgbClr val="464547"/>
                </a:solidFill>
                <a:latin typeface="Trebuchet MS"/>
              </a:rPr>
              <a:t>Select top 3 * from Person</a:t>
            </a:r>
            <a:endParaRPr lang="en-US" sz="1200" dirty="0">
              <a:solidFill>
                <a:srgbClr val="464547"/>
              </a:solidFill>
              <a:latin typeface="Trebuchet MS"/>
            </a:endParaRPr>
          </a:p>
        </p:txBody>
      </p:sp>
      <p:cxnSp>
        <p:nvCxnSpPr>
          <p:cNvPr id="23" name="Straight Arrow Connector 22"/>
          <p:cNvCxnSpPr>
            <a:stCxn id="3" idx="1"/>
            <a:endCxn id="4" idx="4"/>
          </p:cNvCxnSpPr>
          <p:nvPr/>
        </p:nvCxnSpPr>
        <p:spPr>
          <a:xfrm flipH="1">
            <a:off x="3588710" y="2996450"/>
            <a:ext cx="3977088" cy="1132074"/>
          </a:xfrm>
          <a:prstGeom prst="straightConnector1">
            <a:avLst/>
          </a:prstGeom>
          <a:noFill/>
          <a:ln w="2857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grpSp>
        <p:nvGrpSpPr>
          <p:cNvPr id="24" name="Group 23"/>
          <p:cNvGrpSpPr/>
          <p:nvPr/>
        </p:nvGrpSpPr>
        <p:grpSpPr>
          <a:xfrm>
            <a:off x="1618338" y="3854806"/>
            <a:ext cx="1728537" cy="198827"/>
            <a:chOff x="3320716" y="2358190"/>
            <a:chExt cx="2762451" cy="211755"/>
          </a:xfrm>
        </p:grpSpPr>
        <p:sp>
          <p:nvSpPr>
            <p:cNvPr id="25" name="Rectangle 24"/>
            <p:cNvSpPr/>
            <p:nvPr/>
          </p:nvSpPr>
          <p:spPr>
            <a:xfrm>
              <a:off x="3320716" y="2358190"/>
              <a:ext cx="298383" cy="211755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CCCCC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619099" y="2358190"/>
              <a:ext cx="1232034" cy="211755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CCCCC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John Smith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851133" y="2358190"/>
              <a:ext cx="1232034" cy="211755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CCCCC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Student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618337" y="4053633"/>
            <a:ext cx="1728537" cy="198827"/>
            <a:chOff x="3320716" y="2358190"/>
            <a:chExt cx="2762451" cy="211755"/>
          </a:xfrm>
        </p:grpSpPr>
        <p:sp>
          <p:nvSpPr>
            <p:cNvPr id="29" name="Rectangle 28"/>
            <p:cNvSpPr/>
            <p:nvPr/>
          </p:nvSpPr>
          <p:spPr>
            <a:xfrm>
              <a:off x="3320716" y="2358190"/>
              <a:ext cx="298383" cy="211755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CCCCC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619099" y="2358190"/>
              <a:ext cx="1232034" cy="211755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CCCCC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Tom Hunt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851133" y="2358190"/>
              <a:ext cx="1232034" cy="211755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CCCCC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Student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618337" y="4242232"/>
            <a:ext cx="1728537" cy="198827"/>
            <a:chOff x="3320716" y="2358190"/>
            <a:chExt cx="2762451" cy="211755"/>
          </a:xfrm>
        </p:grpSpPr>
        <p:sp>
          <p:nvSpPr>
            <p:cNvPr id="33" name="Rectangle 32"/>
            <p:cNvSpPr/>
            <p:nvPr/>
          </p:nvSpPr>
          <p:spPr>
            <a:xfrm>
              <a:off x="3320716" y="2358190"/>
              <a:ext cx="298383" cy="211755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CCCCC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619099" y="2358190"/>
              <a:ext cx="1232034" cy="211755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CCCCC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Pol </a:t>
              </a:r>
              <a:r>
                <a:rPr kumimoji="0" lang="en-US" sz="9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Gor</a:t>
              </a:r>
              <a:endPara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851133" y="2358190"/>
              <a:ext cx="1232034" cy="211755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CCCCC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Student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891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125E-6 1.85185E-6 L -0.20156 0.10301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78" y="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750"/>
                            </p:stCondLst>
                            <p:childTnLst>
                              <p:par>
                                <p:cTn id="1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750"/>
                            </p:stCondLst>
                            <p:childTnLst>
                              <p:par>
                                <p:cTn id="18" presetID="42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375E-6 1.11111E-6 L 0.50898 -0.18287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443" y="-9144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375E-6 4.44444E-6 L 0.50898 -0.1838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443" y="-919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54167E-6 -1.48148E-6 L 0.50898 -0.18287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417" y="-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750"/>
                            </p:stCondLst>
                            <p:childTnLst>
                              <p:par>
                                <p:cTn id="29" presetID="6" presetClass="emph" presetSubtype="0" autoRev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</p:cBhvr>
                                      <p:by x="12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250"/>
                            </p:stCondLst>
                            <p:childTnLst>
                              <p:par>
                                <p:cTn id="32" presetID="6" presetClass="emph" presetSubtype="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</p:cBhvr>
                                      <p:by x="12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250"/>
                            </p:stCondLst>
                            <p:childTnLst>
                              <p:par>
                                <p:cTn id="35" presetID="6" presetClass="emph" presetSubtype="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</p:cBhvr>
                                      <p:by x="12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  <p:bldP spid="22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Connected </a:t>
            </a:r>
            <a:r>
              <a:rPr lang="ru-RU" dirty="0"/>
              <a:t>и </a:t>
            </a:r>
            <a:r>
              <a:rPr lang="en-US" dirty="0"/>
              <a:t>Disconnected </a:t>
            </a:r>
            <a:r>
              <a:rPr lang="ru-RU" dirty="0"/>
              <a:t>модели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Connected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/>
              <a:t>Легковесный и быстрый доступ к </a:t>
            </a:r>
            <a:r>
              <a:rPr lang="en-US" dirty="0" smtClean="0"/>
              <a:t>BD</a:t>
            </a:r>
          </a:p>
          <a:p>
            <a:r>
              <a:rPr lang="ru-RU" dirty="0" smtClean="0"/>
              <a:t>Максимальное использование возможностей движка СУБД</a:t>
            </a:r>
          </a:p>
          <a:p>
            <a:pPr lvl="1"/>
            <a:r>
              <a:rPr lang="ru-RU" dirty="0" smtClean="0"/>
              <a:t>Хранимые процедуры</a:t>
            </a:r>
          </a:p>
          <a:p>
            <a:pPr lvl="1"/>
            <a:r>
              <a:rPr lang="ru-RU" dirty="0" smtClean="0"/>
              <a:t>Оптимизатор запросов</a:t>
            </a:r>
          </a:p>
          <a:p>
            <a:pPr lvl="1"/>
            <a:r>
              <a:rPr lang="ru-RU" dirty="0" smtClean="0"/>
              <a:t>Работа с большими данными</a:t>
            </a:r>
          </a:p>
          <a:p>
            <a:pPr lvl="1"/>
            <a:r>
              <a:rPr lang="ru-RU" dirty="0" smtClean="0"/>
              <a:t>…	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Disconnected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Предоставляет реляционное (таблицы, связи, запросы, …) хранилище в памяти</a:t>
            </a:r>
          </a:p>
          <a:p>
            <a:r>
              <a:rPr lang="ru-RU" dirty="0" smtClean="0"/>
              <a:t>Может работать без постоянного соединения с СУБД</a:t>
            </a:r>
          </a:p>
          <a:p>
            <a:r>
              <a:rPr lang="ru-RU" dirty="0" smtClean="0"/>
              <a:t>Поддерживает манипуляции </a:t>
            </a:r>
            <a:r>
              <a:rPr lang="en-US" dirty="0" smtClean="0"/>
              <a:t>(CRUD)</a:t>
            </a:r>
            <a:r>
              <a:rPr lang="ru-RU" dirty="0" smtClean="0"/>
              <a:t> полностью на клиентской стороне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198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Провайдеры в </a:t>
            </a:r>
            <a:r>
              <a:rPr lang="en-US" dirty="0" err="1" smtClean="0"/>
              <a:t>ADO.Net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06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. Creating Types in C" id="{F2E59D16-3580-4F1B-B291-C12C13E0F8CF}" vid="{9CF71352-9A11-413D-9085-BB779D7C4D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лекции модуля</Template>
  <TotalTime>459</TotalTime>
  <Words>1600</Words>
  <Application>Microsoft Office PowerPoint</Application>
  <PresentationFormat>Широкоэкранный</PresentationFormat>
  <Paragraphs>280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Trebuchet MS</vt:lpstr>
      <vt:lpstr>Тема Office</vt:lpstr>
      <vt:lpstr>Основы ADO.Net</vt:lpstr>
      <vt:lpstr>Agenda</vt:lpstr>
      <vt:lpstr>Что такое ADO.Net</vt:lpstr>
      <vt:lpstr>Connected и Disconnected модели</vt:lpstr>
      <vt:lpstr>Connected и Disconnected модели</vt:lpstr>
      <vt:lpstr>Connected модель</vt:lpstr>
      <vt:lpstr>Disconnected модель</vt:lpstr>
      <vt:lpstr>Connected и Disconnected модели</vt:lpstr>
      <vt:lpstr>Провайдеры в ADO.Net</vt:lpstr>
      <vt:lpstr>Базовые компоненты ADO.Net</vt:lpstr>
      <vt:lpstr>Модель провайдеров в ADO.Net</vt:lpstr>
      <vt:lpstr>Провайдеры</vt:lpstr>
      <vt:lpstr>Провайдер-инвариантный код</vt:lpstr>
      <vt:lpstr>Список провайдеров</vt:lpstr>
      <vt:lpstr>Работа через фабрику</vt:lpstr>
      <vt:lpstr>DbDataSource – более удобная абстракция</vt:lpstr>
      <vt:lpstr>Типы данных в ADO.Net</vt:lpstr>
      <vt:lpstr>Базовые моменты</vt:lpstr>
      <vt:lpstr>Nullable типы и значения</vt:lpstr>
      <vt:lpstr>Пример</vt:lpstr>
      <vt:lpstr>Строки</vt:lpstr>
      <vt:lpstr>Дата и время</vt:lpstr>
      <vt:lpstr>Decimal / Numeric</vt:lpstr>
      <vt:lpstr>Подведем итог…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ADO.Net</dc:title>
  <dc:creator>Михаил Романов</dc:creator>
  <cp:lastModifiedBy>Михаил Романов</cp:lastModifiedBy>
  <cp:revision>25</cp:revision>
  <dcterms:created xsi:type="dcterms:W3CDTF">2024-09-29T07:57:48Z</dcterms:created>
  <dcterms:modified xsi:type="dcterms:W3CDTF">2024-11-07T14:11:43Z</dcterms:modified>
</cp:coreProperties>
</file>