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Структура HTTP" id="{4C62F6CD-700A-4F63-B54E-3F57103040C4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Навигация" id="{059600F0-C36E-4E93-B412-BC711B1E938B}">
          <p14:sldIdLst>
            <p14:sldId id="270"/>
            <p14:sldId id="271"/>
            <p14:sldId id="272"/>
            <p14:sldId id="273"/>
          </p14:sldIdLst>
        </p14:section>
        <p14:section name="Контент (body)" id="{0B268E1A-75AF-43B0-BDB2-82185C448A7D}">
          <p14:sldIdLst>
            <p14:sldId id="274"/>
            <p14:sldId id="275"/>
            <p14:sldId id="276"/>
            <p14:sldId id="277"/>
            <p14:sldId id="278"/>
          </p14:sldIdLst>
        </p14:section>
        <p14:section name="Управление состоянием в HTTP" id="{1F186C17-EC7A-4980-9484-07D972105DB8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l Romanov" initials="MR" lastIdx="1" clrIdx="0">
    <p:extLst>
      <p:ext uri="{19B8F6BF-5375-455C-9EA6-DF929625EA0E}">
        <p15:presenceInfo xmlns:p15="http://schemas.microsoft.com/office/powerpoint/2012/main" userId="S-1-5-21-2772791249-4056421456-3424103388-17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8T21:50:17.707" idx="1">
    <p:pos x="7680" y="0"/>
    <p:text>Украсить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544A3-59AC-4828-95A6-270BCCF5E4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EE929-3D10-439E-B10B-019A2F76229B}">
      <dgm:prSet/>
      <dgm:spPr/>
      <dgm:t>
        <a:bodyPr/>
        <a:lstStyle/>
        <a:p>
          <a:pPr rtl="0"/>
          <a:r>
            <a:rPr lang="en-US" smtClean="0"/>
            <a:t>GET</a:t>
          </a:r>
          <a:endParaRPr lang="en-US"/>
        </a:p>
      </dgm:t>
    </dgm:pt>
    <dgm:pt modelId="{58DE0F39-BC33-402C-8926-740763414EBA}" type="parTrans" cxnId="{AD90869D-9F46-4629-B394-C8AC4075CA0B}">
      <dgm:prSet/>
      <dgm:spPr/>
      <dgm:t>
        <a:bodyPr/>
        <a:lstStyle/>
        <a:p>
          <a:endParaRPr lang="en-US"/>
        </a:p>
      </dgm:t>
    </dgm:pt>
    <dgm:pt modelId="{64C9E02C-FFD1-4512-9137-D61E2BCA7205}" type="sibTrans" cxnId="{AD90869D-9F46-4629-B394-C8AC4075CA0B}">
      <dgm:prSet/>
      <dgm:spPr/>
      <dgm:t>
        <a:bodyPr/>
        <a:lstStyle/>
        <a:p>
          <a:endParaRPr lang="en-US"/>
        </a:p>
      </dgm:t>
    </dgm:pt>
    <dgm:pt modelId="{AC72E879-4932-4F0B-8A94-2F2F9A53A6A8}">
      <dgm:prSet/>
      <dgm:spPr/>
      <dgm:t>
        <a:bodyPr/>
        <a:lstStyle/>
        <a:p>
          <a:pPr rtl="0"/>
          <a:r>
            <a:rPr lang="ru-RU" dirty="0" smtClean="0"/>
            <a:t>Запрашивает данные из указанного ресурса</a:t>
          </a:r>
          <a:r>
            <a:rPr lang="en-US" dirty="0" smtClean="0"/>
            <a:t> </a:t>
          </a:r>
          <a:endParaRPr lang="en-US" dirty="0"/>
        </a:p>
      </dgm:t>
    </dgm:pt>
    <dgm:pt modelId="{B3D467E0-DB8E-4426-8B04-5A60646EB6A4}" type="parTrans" cxnId="{0371BAE9-4645-4562-88FF-295B1E543120}">
      <dgm:prSet/>
      <dgm:spPr/>
      <dgm:t>
        <a:bodyPr/>
        <a:lstStyle/>
        <a:p>
          <a:endParaRPr lang="en-US"/>
        </a:p>
      </dgm:t>
    </dgm:pt>
    <dgm:pt modelId="{80A6503C-5FD9-44F7-A478-ADACBC8EA959}" type="sibTrans" cxnId="{0371BAE9-4645-4562-88FF-295B1E543120}">
      <dgm:prSet/>
      <dgm:spPr/>
      <dgm:t>
        <a:bodyPr/>
        <a:lstStyle/>
        <a:p>
          <a:endParaRPr lang="en-US"/>
        </a:p>
      </dgm:t>
    </dgm:pt>
    <dgm:pt modelId="{D7E406FC-E282-4524-A913-9BB22532230F}">
      <dgm:prSet/>
      <dgm:spPr/>
      <dgm:t>
        <a:bodyPr/>
        <a:lstStyle/>
        <a:p>
          <a:pPr rtl="0"/>
          <a:r>
            <a:rPr lang="ru-RU" dirty="0" smtClean="0"/>
            <a:t>Строки запроса отправляются в URL-адресе запроса GET</a:t>
          </a:r>
          <a:endParaRPr lang="en-US" dirty="0"/>
        </a:p>
      </dgm:t>
    </dgm:pt>
    <dgm:pt modelId="{D2BE1BFD-327F-4F67-A63D-644BBE8AC984}" type="parTrans" cxnId="{77CBB80B-4C43-4E31-8922-2D277C843CD4}">
      <dgm:prSet/>
      <dgm:spPr/>
      <dgm:t>
        <a:bodyPr/>
        <a:lstStyle/>
        <a:p>
          <a:endParaRPr lang="en-US"/>
        </a:p>
      </dgm:t>
    </dgm:pt>
    <dgm:pt modelId="{9C89976E-CEC6-4395-B68B-33EEDD2ED645}" type="sibTrans" cxnId="{77CBB80B-4C43-4E31-8922-2D277C843CD4}">
      <dgm:prSet/>
      <dgm:spPr/>
      <dgm:t>
        <a:bodyPr/>
        <a:lstStyle/>
        <a:p>
          <a:endParaRPr lang="en-US"/>
        </a:p>
      </dgm:t>
    </dgm:pt>
    <dgm:pt modelId="{B1630FC4-EA31-48EA-93EE-1052B3D3D481}">
      <dgm:prSet/>
      <dgm:spPr/>
      <dgm:t>
        <a:bodyPr/>
        <a:lstStyle/>
        <a:p>
          <a:pPr rtl="0"/>
          <a:r>
            <a:rPr lang="en-US" smtClean="0"/>
            <a:t>POST</a:t>
          </a:r>
          <a:endParaRPr lang="en-US"/>
        </a:p>
      </dgm:t>
    </dgm:pt>
    <dgm:pt modelId="{6B2E3945-6814-4AB0-8085-45BBF28069AC}" type="parTrans" cxnId="{29ECD9A7-D7A9-4A13-AD9A-774D73BDC173}">
      <dgm:prSet/>
      <dgm:spPr/>
      <dgm:t>
        <a:bodyPr/>
        <a:lstStyle/>
        <a:p>
          <a:endParaRPr lang="en-US"/>
        </a:p>
      </dgm:t>
    </dgm:pt>
    <dgm:pt modelId="{0109DED9-EF5F-4755-A244-DDFEE700C5CE}" type="sibTrans" cxnId="{29ECD9A7-D7A9-4A13-AD9A-774D73BDC173}">
      <dgm:prSet/>
      <dgm:spPr/>
      <dgm:t>
        <a:bodyPr/>
        <a:lstStyle/>
        <a:p>
          <a:endParaRPr lang="en-US"/>
        </a:p>
      </dgm:t>
    </dgm:pt>
    <dgm:pt modelId="{30906E13-B719-46EE-B5BB-03654E125231}">
      <dgm:prSet/>
      <dgm:spPr/>
      <dgm:t>
        <a:bodyPr/>
        <a:lstStyle/>
        <a:p>
          <a:pPr rtl="0"/>
          <a:r>
            <a:rPr lang="ru-RU" dirty="0" smtClean="0"/>
            <a:t>Отправляет данные для обработки на указанный ресурс</a:t>
          </a:r>
          <a:endParaRPr lang="en-US" dirty="0"/>
        </a:p>
      </dgm:t>
    </dgm:pt>
    <dgm:pt modelId="{924229A0-007F-4F95-9D95-1255A27ABFAE}" type="parTrans" cxnId="{D44F30BF-E0F1-411D-97C2-5213CF5E81FB}">
      <dgm:prSet/>
      <dgm:spPr/>
      <dgm:t>
        <a:bodyPr/>
        <a:lstStyle/>
        <a:p>
          <a:endParaRPr lang="en-US"/>
        </a:p>
      </dgm:t>
    </dgm:pt>
    <dgm:pt modelId="{716EF032-9543-4923-9866-40B2C53D3ADB}" type="sibTrans" cxnId="{D44F30BF-E0F1-411D-97C2-5213CF5E81FB}">
      <dgm:prSet/>
      <dgm:spPr/>
      <dgm:t>
        <a:bodyPr/>
        <a:lstStyle/>
        <a:p>
          <a:endParaRPr lang="en-US"/>
        </a:p>
      </dgm:t>
    </dgm:pt>
    <dgm:pt modelId="{16962AC4-34D3-4D18-83AC-C224A9AE8869}">
      <dgm:prSet/>
      <dgm:spPr/>
      <dgm:t>
        <a:bodyPr/>
        <a:lstStyle/>
        <a:p>
          <a:pPr rtl="0"/>
          <a:r>
            <a:rPr lang="ru-RU" dirty="0" smtClean="0"/>
            <a:t>Строки запроса отправляются в теле HTTP-сообщения POST-запроса</a:t>
          </a:r>
          <a:endParaRPr lang="en-US" dirty="0"/>
        </a:p>
      </dgm:t>
    </dgm:pt>
    <dgm:pt modelId="{705F6558-B33A-4F1D-B284-9055DA8AC530}" type="parTrans" cxnId="{04526C6A-6164-4758-B8E1-FB3273AAF335}">
      <dgm:prSet/>
      <dgm:spPr/>
      <dgm:t>
        <a:bodyPr/>
        <a:lstStyle/>
        <a:p>
          <a:endParaRPr lang="en-US"/>
        </a:p>
      </dgm:t>
    </dgm:pt>
    <dgm:pt modelId="{80AE8B5A-441E-4291-9342-174CB7406CD9}" type="sibTrans" cxnId="{04526C6A-6164-4758-B8E1-FB3273AAF335}">
      <dgm:prSet/>
      <dgm:spPr/>
      <dgm:t>
        <a:bodyPr/>
        <a:lstStyle/>
        <a:p>
          <a:endParaRPr lang="en-US"/>
        </a:p>
      </dgm:t>
    </dgm:pt>
    <dgm:pt modelId="{76953A7B-AD04-4504-920E-70726918BCD9}">
      <dgm:prSet/>
      <dgm:spPr/>
      <dgm:t>
        <a:bodyPr/>
        <a:lstStyle/>
        <a:p>
          <a:pPr rtl="0"/>
          <a:endParaRPr lang="en-US" dirty="0"/>
        </a:p>
      </dgm:t>
    </dgm:pt>
    <dgm:pt modelId="{BE2FCE55-84AF-47D3-995D-D06360FB937B}" type="parTrans" cxnId="{3570145A-453B-4976-AF44-4927AF331892}">
      <dgm:prSet/>
      <dgm:spPr/>
      <dgm:t>
        <a:bodyPr/>
        <a:lstStyle/>
        <a:p>
          <a:endParaRPr lang="en-US"/>
        </a:p>
      </dgm:t>
    </dgm:pt>
    <dgm:pt modelId="{4C1F20AB-18D2-4059-B151-0B06E7B8ED62}" type="sibTrans" cxnId="{3570145A-453B-4976-AF44-4927AF331892}">
      <dgm:prSet/>
      <dgm:spPr/>
      <dgm:t>
        <a:bodyPr/>
        <a:lstStyle/>
        <a:p>
          <a:endParaRPr lang="en-US"/>
        </a:p>
      </dgm:t>
    </dgm:pt>
    <dgm:pt modelId="{F3AADCC0-2DBC-4F6D-96CA-C2A85507BDEE}" type="pres">
      <dgm:prSet presAssocID="{9BF544A3-59AC-4828-95A6-270BCCF5E4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25314-DA63-49E5-9A2D-8B19B6C27D3B}" type="pres">
      <dgm:prSet presAssocID="{FD8EE929-3D10-439E-B10B-019A2F76229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CA8E3-E435-49BA-A081-074CE289E7CB}" type="pres">
      <dgm:prSet presAssocID="{FD8EE929-3D10-439E-B10B-019A2F76229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EEB8F-F7E9-4DBC-B356-1D5CD08F6FA4}" type="pres">
      <dgm:prSet presAssocID="{B1630FC4-EA31-48EA-93EE-1052B3D3D4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7327-A5F0-4D41-B127-62EC1FC819A6}" type="pres">
      <dgm:prSet presAssocID="{B1630FC4-EA31-48EA-93EE-1052B3D3D4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3B366-E642-4167-B5ED-40BB9552119A}" type="presOf" srcId="{B1630FC4-EA31-48EA-93EE-1052B3D3D481}" destId="{4D2EEB8F-F7E9-4DBC-B356-1D5CD08F6FA4}" srcOrd="0" destOrd="0" presId="urn:microsoft.com/office/officeart/2005/8/layout/vList2"/>
    <dgm:cxn modelId="{29ECD9A7-D7A9-4A13-AD9A-774D73BDC173}" srcId="{9BF544A3-59AC-4828-95A6-270BCCF5E408}" destId="{B1630FC4-EA31-48EA-93EE-1052B3D3D481}" srcOrd="1" destOrd="0" parTransId="{6B2E3945-6814-4AB0-8085-45BBF28069AC}" sibTransId="{0109DED9-EF5F-4755-A244-DDFEE700C5CE}"/>
    <dgm:cxn modelId="{D44F30BF-E0F1-411D-97C2-5213CF5E81FB}" srcId="{B1630FC4-EA31-48EA-93EE-1052B3D3D481}" destId="{30906E13-B719-46EE-B5BB-03654E125231}" srcOrd="0" destOrd="0" parTransId="{924229A0-007F-4F95-9D95-1255A27ABFAE}" sibTransId="{716EF032-9543-4923-9866-40B2C53D3ADB}"/>
    <dgm:cxn modelId="{284EA80A-606E-40C6-8610-4DC9718A9A6B}" type="presOf" srcId="{30906E13-B719-46EE-B5BB-03654E125231}" destId="{A0C57327-A5F0-4D41-B127-62EC1FC819A6}" srcOrd="0" destOrd="0" presId="urn:microsoft.com/office/officeart/2005/8/layout/vList2"/>
    <dgm:cxn modelId="{F525A788-0046-46DC-960E-ABEF11394D36}" type="presOf" srcId="{D7E406FC-E282-4524-A913-9BB22532230F}" destId="{14BCA8E3-E435-49BA-A081-074CE289E7CB}" srcOrd="0" destOrd="1" presId="urn:microsoft.com/office/officeart/2005/8/layout/vList2"/>
    <dgm:cxn modelId="{65A3AF02-67F4-4226-871E-BEAADA34CE1C}" type="presOf" srcId="{9BF544A3-59AC-4828-95A6-270BCCF5E408}" destId="{F3AADCC0-2DBC-4F6D-96CA-C2A85507BDEE}" srcOrd="0" destOrd="0" presId="urn:microsoft.com/office/officeart/2005/8/layout/vList2"/>
    <dgm:cxn modelId="{04526C6A-6164-4758-B8E1-FB3273AAF335}" srcId="{B1630FC4-EA31-48EA-93EE-1052B3D3D481}" destId="{16962AC4-34D3-4D18-83AC-C224A9AE8869}" srcOrd="1" destOrd="0" parTransId="{705F6558-B33A-4F1D-B284-9055DA8AC530}" sibTransId="{80AE8B5A-441E-4291-9342-174CB7406CD9}"/>
    <dgm:cxn modelId="{77CBB80B-4C43-4E31-8922-2D277C843CD4}" srcId="{FD8EE929-3D10-439E-B10B-019A2F76229B}" destId="{D7E406FC-E282-4524-A913-9BB22532230F}" srcOrd="1" destOrd="0" parTransId="{D2BE1BFD-327F-4F67-A63D-644BBE8AC984}" sibTransId="{9C89976E-CEC6-4395-B68B-33EEDD2ED645}"/>
    <dgm:cxn modelId="{AD90869D-9F46-4629-B394-C8AC4075CA0B}" srcId="{9BF544A3-59AC-4828-95A6-270BCCF5E408}" destId="{FD8EE929-3D10-439E-B10B-019A2F76229B}" srcOrd="0" destOrd="0" parTransId="{58DE0F39-BC33-402C-8926-740763414EBA}" sibTransId="{64C9E02C-FFD1-4512-9137-D61E2BCA7205}"/>
    <dgm:cxn modelId="{0371BAE9-4645-4562-88FF-295B1E543120}" srcId="{FD8EE929-3D10-439E-B10B-019A2F76229B}" destId="{AC72E879-4932-4F0B-8A94-2F2F9A53A6A8}" srcOrd="0" destOrd="0" parTransId="{B3D467E0-DB8E-4426-8B04-5A60646EB6A4}" sibTransId="{80A6503C-5FD9-44F7-A478-ADACBC8EA959}"/>
    <dgm:cxn modelId="{3570145A-453B-4976-AF44-4927AF331892}" srcId="{FD8EE929-3D10-439E-B10B-019A2F76229B}" destId="{76953A7B-AD04-4504-920E-70726918BCD9}" srcOrd="2" destOrd="0" parTransId="{BE2FCE55-84AF-47D3-995D-D06360FB937B}" sibTransId="{4C1F20AB-18D2-4059-B151-0B06E7B8ED62}"/>
    <dgm:cxn modelId="{EF693C60-DB68-4E83-935E-E8230C430393}" type="presOf" srcId="{AC72E879-4932-4F0B-8A94-2F2F9A53A6A8}" destId="{14BCA8E3-E435-49BA-A081-074CE289E7CB}" srcOrd="0" destOrd="0" presId="urn:microsoft.com/office/officeart/2005/8/layout/vList2"/>
    <dgm:cxn modelId="{7D801505-D304-4CE3-9AF5-2885611C5CA3}" type="presOf" srcId="{16962AC4-34D3-4D18-83AC-C224A9AE8869}" destId="{A0C57327-A5F0-4D41-B127-62EC1FC819A6}" srcOrd="0" destOrd="1" presId="urn:microsoft.com/office/officeart/2005/8/layout/vList2"/>
    <dgm:cxn modelId="{0BADC830-E7AF-43F1-8D5A-3CA229B5C8F7}" type="presOf" srcId="{FD8EE929-3D10-439E-B10B-019A2F76229B}" destId="{0B325314-DA63-49E5-9A2D-8B19B6C27D3B}" srcOrd="0" destOrd="0" presId="urn:microsoft.com/office/officeart/2005/8/layout/vList2"/>
    <dgm:cxn modelId="{B82351F5-495A-4ED9-8C2C-D649E46721D0}" type="presOf" srcId="{76953A7B-AD04-4504-920E-70726918BCD9}" destId="{14BCA8E3-E435-49BA-A081-074CE289E7CB}" srcOrd="0" destOrd="2" presId="urn:microsoft.com/office/officeart/2005/8/layout/vList2"/>
    <dgm:cxn modelId="{954A5AF8-3934-4E74-BE34-64553048DDE6}" type="presParOf" srcId="{F3AADCC0-2DBC-4F6D-96CA-C2A85507BDEE}" destId="{0B325314-DA63-49E5-9A2D-8B19B6C27D3B}" srcOrd="0" destOrd="0" presId="urn:microsoft.com/office/officeart/2005/8/layout/vList2"/>
    <dgm:cxn modelId="{E246FF2C-5AAF-4E39-A7B1-B64E147439D9}" type="presParOf" srcId="{F3AADCC0-2DBC-4F6D-96CA-C2A85507BDEE}" destId="{14BCA8E3-E435-49BA-A081-074CE289E7CB}" srcOrd="1" destOrd="0" presId="urn:microsoft.com/office/officeart/2005/8/layout/vList2"/>
    <dgm:cxn modelId="{004083E6-BB43-4759-B0FD-C43C036CC6C4}" type="presParOf" srcId="{F3AADCC0-2DBC-4F6D-96CA-C2A85507BDEE}" destId="{4D2EEB8F-F7E9-4DBC-B356-1D5CD08F6FA4}" srcOrd="2" destOrd="0" presId="urn:microsoft.com/office/officeart/2005/8/layout/vList2"/>
    <dgm:cxn modelId="{26C9CFCE-E4B2-47A9-8831-5ADF9F39BCEA}" type="presParOf" srcId="{F3AADCC0-2DBC-4F6D-96CA-C2A85507BDEE}" destId="{A0C57327-A5F0-4D41-B127-62EC1FC819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C7951-A856-4694-A81B-D6EC9A2C18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03E3C4-3033-423B-814C-BB6BC18976D6}">
      <dgm:prSet/>
      <dgm:spPr/>
      <dgm:t>
        <a:bodyPr/>
        <a:lstStyle/>
        <a:p>
          <a:pPr rtl="0"/>
          <a:r>
            <a:rPr lang="en-US" baseline="0" dirty="0" smtClean="0"/>
            <a:t>“</a:t>
          </a:r>
          <a:r>
            <a:rPr lang="ru-RU" baseline="0" dirty="0" smtClean="0"/>
            <a:t>Вручную</a:t>
          </a:r>
          <a:r>
            <a:rPr lang="en-US" baseline="0" dirty="0" smtClean="0"/>
            <a:t>”</a:t>
          </a:r>
          <a:endParaRPr lang="en-US" dirty="0"/>
        </a:p>
      </dgm:t>
    </dgm:pt>
    <dgm:pt modelId="{CFB540CA-7966-4117-A13B-7E72F7DB55FF}" type="parTrans" cxnId="{63647577-7812-4040-B37F-B9E93696FCAA}">
      <dgm:prSet/>
      <dgm:spPr/>
      <dgm:t>
        <a:bodyPr/>
        <a:lstStyle/>
        <a:p>
          <a:endParaRPr lang="en-US"/>
        </a:p>
      </dgm:t>
    </dgm:pt>
    <dgm:pt modelId="{965419E0-98B3-4E34-B79A-6914BA57E30A}" type="sibTrans" cxnId="{63647577-7812-4040-B37F-B9E93696FCAA}">
      <dgm:prSet/>
      <dgm:spPr/>
      <dgm:t>
        <a:bodyPr/>
        <a:lstStyle/>
        <a:p>
          <a:endParaRPr lang="en-US"/>
        </a:p>
      </dgm:t>
    </dgm:pt>
    <dgm:pt modelId="{2C8D0443-7202-4CF7-BEBE-792955AEF034}">
      <dgm:prSet/>
      <dgm:spPr/>
      <dgm:t>
        <a:bodyPr/>
        <a:lstStyle/>
        <a:p>
          <a:pPr rtl="0"/>
          <a:r>
            <a:rPr lang="en-US" baseline="0" smtClean="0"/>
            <a:t>URL</a:t>
          </a:r>
          <a:endParaRPr lang="en-US"/>
        </a:p>
      </dgm:t>
    </dgm:pt>
    <dgm:pt modelId="{EADBF8B0-05CD-4935-9DCB-1933130803B2}" type="parTrans" cxnId="{4F6AF919-8867-40E2-B673-4998A4406711}">
      <dgm:prSet/>
      <dgm:spPr/>
      <dgm:t>
        <a:bodyPr/>
        <a:lstStyle/>
        <a:p>
          <a:endParaRPr lang="en-US"/>
        </a:p>
      </dgm:t>
    </dgm:pt>
    <dgm:pt modelId="{84454FBA-4678-45D1-8730-ADC57F28B2DE}" type="sibTrans" cxnId="{4F6AF919-8867-40E2-B673-4998A4406711}">
      <dgm:prSet/>
      <dgm:spPr/>
      <dgm:t>
        <a:bodyPr/>
        <a:lstStyle/>
        <a:p>
          <a:endParaRPr lang="en-US"/>
        </a:p>
      </dgm:t>
    </dgm:pt>
    <dgm:pt modelId="{A4CA9BD7-96DD-400F-A65B-807800AB1697}">
      <dgm:prSet/>
      <dgm:spPr/>
      <dgm:t>
        <a:bodyPr/>
        <a:lstStyle/>
        <a:p>
          <a:pPr rtl="0"/>
          <a:r>
            <a:rPr lang="ru-RU" baseline="0" dirty="0" smtClean="0"/>
            <a:t>Специальные заголовки</a:t>
          </a:r>
          <a:endParaRPr lang="en-US" dirty="0"/>
        </a:p>
      </dgm:t>
    </dgm:pt>
    <dgm:pt modelId="{03141986-9157-4FF2-B29D-711158FB832C}" type="parTrans" cxnId="{50691747-49B0-48D7-B4D5-6396EA36CBA3}">
      <dgm:prSet/>
      <dgm:spPr/>
      <dgm:t>
        <a:bodyPr/>
        <a:lstStyle/>
        <a:p>
          <a:endParaRPr lang="en-US"/>
        </a:p>
      </dgm:t>
    </dgm:pt>
    <dgm:pt modelId="{DF7A6F57-512C-4D55-8F26-9BE3580CE0F1}" type="sibTrans" cxnId="{50691747-49B0-48D7-B4D5-6396EA36CBA3}">
      <dgm:prSet/>
      <dgm:spPr/>
      <dgm:t>
        <a:bodyPr/>
        <a:lstStyle/>
        <a:p>
          <a:endParaRPr lang="en-US"/>
        </a:p>
      </dgm:t>
    </dgm:pt>
    <dgm:pt modelId="{7812F2D9-2C80-4DF3-8CCC-62FAF9F70ADC}">
      <dgm:prSet/>
      <dgm:spPr/>
      <dgm:t>
        <a:bodyPr/>
        <a:lstStyle/>
        <a:p>
          <a:pPr rtl="0"/>
          <a:r>
            <a:rPr lang="ru-RU" baseline="0" dirty="0" smtClean="0"/>
            <a:t>Тело</a:t>
          </a:r>
          <a:endParaRPr lang="en-US" dirty="0"/>
        </a:p>
      </dgm:t>
    </dgm:pt>
    <dgm:pt modelId="{017D9127-5E4E-4A47-AC36-1EECC58C285D}" type="parTrans" cxnId="{877D35CE-4BA9-4992-92ED-E1583CCB0649}">
      <dgm:prSet/>
      <dgm:spPr/>
      <dgm:t>
        <a:bodyPr/>
        <a:lstStyle/>
        <a:p>
          <a:endParaRPr lang="en-US"/>
        </a:p>
      </dgm:t>
    </dgm:pt>
    <dgm:pt modelId="{964A3FD2-DD84-491B-8EEA-8DF920DF9F10}" type="sibTrans" cxnId="{877D35CE-4BA9-4992-92ED-E1583CCB0649}">
      <dgm:prSet/>
      <dgm:spPr/>
      <dgm:t>
        <a:bodyPr/>
        <a:lstStyle/>
        <a:p>
          <a:endParaRPr lang="en-US"/>
        </a:p>
      </dgm:t>
    </dgm:pt>
    <dgm:pt modelId="{47A13909-53A3-4B21-802A-951AF7513D33}">
      <dgm:prSet/>
      <dgm:spPr/>
      <dgm:t>
        <a:bodyPr/>
        <a:lstStyle/>
        <a:p>
          <a:pPr rtl="0"/>
          <a:r>
            <a:rPr lang="ru-RU" baseline="0" dirty="0" smtClean="0"/>
            <a:t>Скрытые поля</a:t>
          </a:r>
          <a:endParaRPr lang="en-US" dirty="0"/>
        </a:p>
      </dgm:t>
    </dgm:pt>
    <dgm:pt modelId="{FA6D46B7-F2F7-46CD-8080-22CD9254E2A0}" type="parTrans" cxnId="{9DABD18F-EA97-43C0-8C80-9521EBF28C6E}">
      <dgm:prSet/>
      <dgm:spPr/>
      <dgm:t>
        <a:bodyPr/>
        <a:lstStyle/>
        <a:p>
          <a:endParaRPr lang="en-US"/>
        </a:p>
      </dgm:t>
    </dgm:pt>
    <dgm:pt modelId="{D9A0213E-77C6-4B94-91FD-9732056313E1}" type="sibTrans" cxnId="{9DABD18F-EA97-43C0-8C80-9521EBF28C6E}">
      <dgm:prSet/>
      <dgm:spPr/>
      <dgm:t>
        <a:bodyPr/>
        <a:lstStyle/>
        <a:p>
          <a:endParaRPr lang="en-US"/>
        </a:p>
      </dgm:t>
    </dgm:pt>
    <dgm:pt modelId="{33953045-8A0B-470B-8BEF-DBE8692E5922}">
      <dgm:prSet/>
      <dgm:spPr/>
      <dgm:t>
        <a:bodyPr/>
        <a:lstStyle/>
        <a:p>
          <a:pPr rtl="0"/>
          <a:r>
            <a:rPr lang="en-US" baseline="0" dirty="0" smtClean="0"/>
            <a:t>“</a:t>
          </a:r>
          <a:r>
            <a:rPr lang="ru-RU" baseline="0" dirty="0" smtClean="0"/>
            <a:t>Автоматически</a:t>
          </a:r>
          <a:r>
            <a:rPr lang="en-US" baseline="0" dirty="0" smtClean="0"/>
            <a:t>”</a:t>
          </a:r>
          <a:endParaRPr lang="en-US" dirty="0"/>
        </a:p>
      </dgm:t>
    </dgm:pt>
    <dgm:pt modelId="{B97724F0-601C-4597-9795-BC93819DE3A1}" type="parTrans" cxnId="{6120639E-F887-40BB-9546-48562B9E10F6}">
      <dgm:prSet/>
      <dgm:spPr/>
      <dgm:t>
        <a:bodyPr/>
        <a:lstStyle/>
        <a:p>
          <a:endParaRPr lang="en-US"/>
        </a:p>
      </dgm:t>
    </dgm:pt>
    <dgm:pt modelId="{329BE729-8F90-4256-87A5-875A1EBE7438}" type="sibTrans" cxnId="{6120639E-F887-40BB-9546-48562B9E10F6}">
      <dgm:prSet/>
      <dgm:spPr/>
      <dgm:t>
        <a:bodyPr/>
        <a:lstStyle/>
        <a:p>
          <a:endParaRPr lang="en-US"/>
        </a:p>
      </dgm:t>
    </dgm:pt>
    <dgm:pt modelId="{1100822C-9366-4EB4-BABD-FD0D203389E9}">
      <dgm:prSet/>
      <dgm:spPr/>
      <dgm:t>
        <a:bodyPr/>
        <a:lstStyle/>
        <a:p>
          <a:pPr rtl="0"/>
          <a:r>
            <a:rPr lang="en-US" baseline="0" smtClean="0"/>
            <a:t>Cookies </a:t>
          </a:r>
          <a:endParaRPr lang="en-US"/>
        </a:p>
      </dgm:t>
    </dgm:pt>
    <dgm:pt modelId="{DA453A78-908C-4C9D-9FCD-B5C2FF5E36DE}" type="parTrans" cxnId="{C2E45BFD-5487-42D3-9823-4DEF85DDD985}">
      <dgm:prSet/>
      <dgm:spPr/>
      <dgm:t>
        <a:bodyPr/>
        <a:lstStyle/>
        <a:p>
          <a:endParaRPr lang="en-US"/>
        </a:p>
      </dgm:t>
    </dgm:pt>
    <dgm:pt modelId="{6A2B83BA-9EAA-4BAB-BA08-F40991F94534}" type="sibTrans" cxnId="{C2E45BFD-5487-42D3-9823-4DEF85DDD985}">
      <dgm:prSet/>
      <dgm:spPr/>
      <dgm:t>
        <a:bodyPr/>
        <a:lstStyle/>
        <a:p>
          <a:endParaRPr lang="en-US"/>
        </a:p>
      </dgm:t>
    </dgm:pt>
    <dgm:pt modelId="{4E7D01CB-9F09-4B61-8935-52B9F9AD39AF}" type="pres">
      <dgm:prSet presAssocID="{FF1C7951-A856-4694-A81B-D6EC9A2C18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7F92C-0FAA-4551-81C0-2465ADC74418}" type="pres">
      <dgm:prSet presAssocID="{7203E3C4-3033-423B-814C-BB6BC18976D6}" presName="parentText" presStyleLbl="node1" presStyleIdx="0" presStyleCnt="2" custLinFactNeighborX="-9621" custLinFactNeighborY="-42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99E44-3555-4060-A5B8-28646991D384}" type="pres">
      <dgm:prSet presAssocID="{7203E3C4-3033-423B-814C-BB6BC18976D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40B24-957E-41D9-A3AB-E5690242634B}" type="pres">
      <dgm:prSet presAssocID="{33953045-8A0B-470B-8BEF-DBE8692E59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9FEDA-C5B3-42B3-A8B8-BE155E8062AB}" type="pres">
      <dgm:prSet presAssocID="{33953045-8A0B-470B-8BEF-DBE8692E59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0639E-F887-40BB-9546-48562B9E10F6}" srcId="{FF1C7951-A856-4694-A81B-D6EC9A2C189A}" destId="{33953045-8A0B-470B-8BEF-DBE8692E5922}" srcOrd="1" destOrd="0" parTransId="{B97724F0-601C-4597-9795-BC93819DE3A1}" sibTransId="{329BE729-8F90-4256-87A5-875A1EBE7438}"/>
    <dgm:cxn modelId="{02470F6D-0102-40B3-93B4-413E78A62A44}" type="presOf" srcId="{7203E3C4-3033-423B-814C-BB6BC18976D6}" destId="{5D47F92C-0FAA-4551-81C0-2465ADC74418}" srcOrd="0" destOrd="0" presId="urn:microsoft.com/office/officeart/2005/8/layout/vList2"/>
    <dgm:cxn modelId="{4F6AF919-8867-40E2-B673-4998A4406711}" srcId="{7203E3C4-3033-423B-814C-BB6BC18976D6}" destId="{2C8D0443-7202-4CF7-BEBE-792955AEF034}" srcOrd="0" destOrd="0" parTransId="{EADBF8B0-05CD-4935-9DCB-1933130803B2}" sibTransId="{84454FBA-4678-45D1-8730-ADC57F28B2DE}"/>
    <dgm:cxn modelId="{63647577-7812-4040-B37F-B9E93696FCAA}" srcId="{FF1C7951-A856-4694-A81B-D6EC9A2C189A}" destId="{7203E3C4-3033-423B-814C-BB6BC18976D6}" srcOrd="0" destOrd="0" parTransId="{CFB540CA-7966-4117-A13B-7E72F7DB55FF}" sibTransId="{965419E0-98B3-4E34-B79A-6914BA57E30A}"/>
    <dgm:cxn modelId="{47AB589D-B50E-4ACF-AE5F-15E815E8C341}" type="presOf" srcId="{7812F2D9-2C80-4DF3-8CCC-62FAF9F70ADC}" destId="{A0999E44-3555-4060-A5B8-28646991D384}" srcOrd="0" destOrd="2" presId="urn:microsoft.com/office/officeart/2005/8/layout/vList2"/>
    <dgm:cxn modelId="{9DABD18F-EA97-43C0-8C80-9521EBF28C6E}" srcId="{7812F2D9-2C80-4DF3-8CCC-62FAF9F70ADC}" destId="{47A13909-53A3-4B21-802A-951AF7513D33}" srcOrd="0" destOrd="0" parTransId="{FA6D46B7-F2F7-46CD-8080-22CD9254E2A0}" sibTransId="{D9A0213E-77C6-4B94-91FD-9732056313E1}"/>
    <dgm:cxn modelId="{50691747-49B0-48D7-B4D5-6396EA36CBA3}" srcId="{7203E3C4-3033-423B-814C-BB6BC18976D6}" destId="{A4CA9BD7-96DD-400F-A65B-807800AB1697}" srcOrd="1" destOrd="0" parTransId="{03141986-9157-4FF2-B29D-711158FB832C}" sibTransId="{DF7A6F57-512C-4D55-8F26-9BE3580CE0F1}"/>
    <dgm:cxn modelId="{D2049301-8CC6-4EEC-8A36-1545A3511030}" type="presOf" srcId="{1100822C-9366-4EB4-BABD-FD0D203389E9}" destId="{E219FEDA-C5B3-42B3-A8B8-BE155E8062AB}" srcOrd="0" destOrd="0" presId="urn:microsoft.com/office/officeart/2005/8/layout/vList2"/>
    <dgm:cxn modelId="{A8C3C627-B234-485C-B2B9-62FD153FDBDE}" type="presOf" srcId="{47A13909-53A3-4B21-802A-951AF7513D33}" destId="{A0999E44-3555-4060-A5B8-28646991D384}" srcOrd="0" destOrd="3" presId="urn:microsoft.com/office/officeart/2005/8/layout/vList2"/>
    <dgm:cxn modelId="{1EA19F19-061D-4D5A-915F-2820C1366DF7}" type="presOf" srcId="{33953045-8A0B-470B-8BEF-DBE8692E5922}" destId="{A1140B24-957E-41D9-A3AB-E5690242634B}" srcOrd="0" destOrd="0" presId="urn:microsoft.com/office/officeart/2005/8/layout/vList2"/>
    <dgm:cxn modelId="{C2E45BFD-5487-42D3-9823-4DEF85DDD985}" srcId="{33953045-8A0B-470B-8BEF-DBE8692E5922}" destId="{1100822C-9366-4EB4-BABD-FD0D203389E9}" srcOrd="0" destOrd="0" parTransId="{DA453A78-908C-4C9D-9FCD-B5C2FF5E36DE}" sibTransId="{6A2B83BA-9EAA-4BAB-BA08-F40991F94534}"/>
    <dgm:cxn modelId="{877D35CE-4BA9-4992-92ED-E1583CCB0649}" srcId="{7203E3C4-3033-423B-814C-BB6BC18976D6}" destId="{7812F2D9-2C80-4DF3-8CCC-62FAF9F70ADC}" srcOrd="2" destOrd="0" parTransId="{017D9127-5E4E-4A47-AC36-1EECC58C285D}" sibTransId="{964A3FD2-DD84-491B-8EEA-8DF920DF9F10}"/>
    <dgm:cxn modelId="{EA99E8AA-07B0-4C13-9F31-5A287DDA91B7}" type="presOf" srcId="{A4CA9BD7-96DD-400F-A65B-807800AB1697}" destId="{A0999E44-3555-4060-A5B8-28646991D384}" srcOrd="0" destOrd="1" presId="urn:microsoft.com/office/officeart/2005/8/layout/vList2"/>
    <dgm:cxn modelId="{3BEF3C3C-478A-4A1D-B59A-748559C4E625}" type="presOf" srcId="{FF1C7951-A856-4694-A81B-D6EC9A2C189A}" destId="{4E7D01CB-9F09-4B61-8935-52B9F9AD39AF}" srcOrd="0" destOrd="0" presId="urn:microsoft.com/office/officeart/2005/8/layout/vList2"/>
    <dgm:cxn modelId="{66DA48AC-5FDF-4B87-8EF3-3AE6865A74B6}" type="presOf" srcId="{2C8D0443-7202-4CF7-BEBE-792955AEF034}" destId="{A0999E44-3555-4060-A5B8-28646991D384}" srcOrd="0" destOrd="0" presId="urn:microsoft.com/office/officeart/2005/8/layout/vList2"/>
    <dgm:cxn modelId="{A4F0BA32-FB54-43DF-95CB-E5FF554F8B97}" type="presParOf" srcId="{4E7D01CB-9F09-4B61-8935-52B9F9AD39AF}" destId="{5D47F92C-0FAA-4551-81C0-2465ADC74418}" srcOrd="0" destOrd="0" presId="urn:microsoft.com/office/officeart/2005/8/layout/vList2"/>
    <dgm:cxn modelId="{99534A16-9830-46BC-A0C7-80408BDEC04F}" type="presParOf" srcId="{4E7D01CB-9F09-4B61-8935-52B9F9AD39AF}" destId="{A0999E44-3555-4060-A5B8-28646991D384}" srcOrd="1" destOrd="0" presId="urn:microsoft.com/office/officeart/2005/8/layout/vList2"/>
    <dgm:cxn modelId="{DE363267-38C8-4DDF-87D3-E2166DD52664}" type="presParOf" srcId="{4E7D01CB-9F09-4B61-8935-52B9F9AD39AF}" destId="{A1140B24-957E-41D9-A3AB-E5690242634B}" srcOrd="2" destOrd="0" presId="urn:microsoft.com/office/officeart/2005/8/layout/vList2"/>
    <dgm:cxn modelId="{3D7E85AB-C8C0-4A43-B871-0D7725CEF322}" type="presParOf" srcId="{4E7D01CB-9F09-4B61-8935-52B9F9AD39AF}" destId="{E219FEDA-C5B3-42B3-A8B8-BE155E8062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25314-DA63-49E5-9A2D-8B19B6C27D3B}">
      <dsp:nvSpPr>
        <dsp:cNvPr id="0" name=""/>
        <dsp:cNvSpPr/>
      </dsp:nvSpPr>
      <dsp:spPr>
        <a:xfrm>
          <a:off x="0" y="51359"/>
          <a:ext cx="5874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GET</a:t>
          </a:r>
          <a:endParaRPr lang="en-US" sz="3200" kern="1200"/>
        </a:p>
      </dsp:txBody>
      <dsp:txXfrm>
        <a:off x="37467" y="88826"/>
        <a:ext cx="5799333" cy="692586"/>
      </dsp:txXfrm>
    </dsp:sp>
    <dsp:sp modelId="{14BCA8E3-E435-49BA-A081-074CE289E7CB}">
      <dsp:nvSpPr>
        <dsp:cNvPr id="0" name=""/>
        <dsp:cNvSpPr/>
      </dsp:nvSpPr>
      <dsp:spPr>
        <a:xfrm>
          <a:off x="0" y="818879"/>
          <a:ext cx="5874267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0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Запрашивает данные из указанного ресурса</a:t>
          </a:r>
          <a:r>
            <a:rPr lang="en-US" sz="2500" kern="1200" dirty="0" smtClean="0"/>
            <a:t> 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Строки запроса отправляются в URL-адресе запроса GET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500" kern="1200" dirty="0"/>
        </a:p>
      </dsp:txBody>
      <dsp:txXfrm>
        <a:off x="0" y="818879"/>
        <a:ext cx="5874267" cy="1987200"/>
      </dsp:txXfrm>
    </dsp:sp>
    <dsp:sp modelId="{4D2EEB8F-F7E9-4DBC-B356-1D5CD08F6FA4}">
      <dsp:nvSpPr>
        <dsp:cNvPr id="0" name=""/>
        <dsp:cNvSpPr/>
      </dsp:nvSpPr>
      <dsp:spPr>
        <a:xfrm>
          <a:off x="0" y="2806079"/>
          <a:ext cx="5874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POST</a:t>
          </a:r>
          <a:endParaRPr lang="en-US" sz="3200" kern="1200"/>
        </a:p>
      </dsp:txBody>
      <dsp:txXfrm>
        <a:off x="37467" y="2843546"/>
        <a:ext cx="5799333" cy="692586"/>
      </dsp:txXfrm>
    </dsp:sp>
    <dsp:sp modelId="{A0C57327-A5F0-4D41-B127-62EC1FC819A6}">
      <dsp:nvSpPr>
        <dsp:cNvPr id="0" name=""/>
        <dsp:cNvSpPr/>
      </dsp:nvSpPr>
      <dsp:spPr>
        <a:xfrm>
          <a:off x="0" y="3573600"/>
          <a:ext cx="5874267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0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Отправляет данные для обработки на указанный ресурс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Строки запроса отправляются в теле HTTP-сообщения POST-запроса</a:t>
          </a:r>
          <a:endParaRPr lang="en-US" sz="2500" kern="1200" dirty="0"/>
        </a:p>
      </dsp:txBody>
      <dsp:txXfrm>
        <a:off x="0" y="3573600"/>
        <a:ext cx="5874267" cy="155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F92C-0FAA-4551-81C0-2465ADC74418}">
      <dsp:nvSpPr>
        <dsp:cNvPr id="0" name=""/>
        <dsp:cNvSpPr/>
      </dsp:nvSpPr>
      <dsp:spPr>
        <a:xfrm>
          <a:off x="0" y="0"/>
          <a:ext cx="81866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“</a:t>
          </a:r>
          <a:r>
            <a:rPr lang="ru-RU" sz="2600" kern="1200" baseline="0" dirty="0" smtClean="0"/>
            <a:t>Вручную</a:t>
          </a:r>
          <a:r>
            <a:rPr lang="en-US" sz="2600" kern="1200" baseline="0" dirty="0" smtClean="0"/>
            <a:t>”</a:t>
          </a:r>
          <a:endParaRPr lang="en-US" sz="2600" kern="1200" dirty="0"/>
        </a:p>
      </dsp:txBody>
      <dsp:txXfrm>
        <a:off x="30442" y="30442"/>
        <a:ext cx="8125746" cy="562726"/>
      </dsp:txXfrm>
    </dsp:sp>
    <dsp:sp modelId="{A0999E44-3555-4060-A5B8-28646991D384}">
      <dsp:nvSpPr>
        <dsp:cNvPr id="0" name=""/>
        <dsp:cNvSpPr/>
      </dsp:nvSpPr>
      <dsp:spPr>
        <a:xfrm>
          <a:off x="0" y="635214"/>
          <a:ext cx="818663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URL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baseline="0" dirty="0" smtClean="0"/>
            <a:t>Специальные заголовки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baseline="0" dirty="0" smtClean="0"/>
            <a:t>Тело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baseline="0" dirty="0" smtClean="0"/>
            <a:t>Скрытые поля</a:t>
          </a:r>
          <a:endParaRPr lang="en-US" sz="2000" kern="1200" dirty="0"/>
        </a:p>
      </dsp:txBody>
      <dsp:txXfrm>
        <a:off x="0" y="635214"/>
        <a:ext cx="8186630" cy="1372410"/>
      </dsp:txXfrm>
    </dsp:sp>
    <dsp:sp modelId="{A1140B24-957E-41D9-A3AB-E5690242634B}">
      <dsp:nvSpPr>
        <dsp:cNvPr id="0" name=""/>
        <dsp:cNvSpPr/>
      </dsp:nvSpPr>
      <dsp:spPr>
        <a:xfrm>
          <a:off x="0" y="2007625"/>
          <a:ext cx="818663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“</a:t>
          </a:r>
          <a:r>
            <a:rPr lang="ru-RU" sz="2600" kern="1200" baseline="0" dirty="0" smtClean="0"/>
            <a:t>Автоматически</a:t>
          </a:r>
          <a:r>
            <a:rPr lang="en-US" sz="2600" kern="1200" baseline="0" dirty="0" smtClean="0"/>
            <a:t>”</a:t>
          </a:r>
          <a:endParaRPr lang="en-US" sz="2600" kern="1200" dirty="0"/>
        </a:p>
      </dsp:txBody>
      <dsp:txXfrm>
        <a:off x="30442" y="2038067"/>
        <a:ext cx="8125746" cy="562726"/>
      </dsp:txXfrm>
    </dsp:sp>
    <dsp:sp modelId="{E219FEDA-C5B3-42B3-A8B8-BE155E8062AB}">
      <dsp:nvSpPr>
        <dsp:cNvPr id="0" name=""/>
        <dsp:cNvSpPr/>
      </dsp:nvSpPr>
      <dsp:spPr>
        <a:xfrm>
          <a:off x="0" y="2631234"/>
          <a:ext cx="818663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baseline="0" smtClean="0"/>
            <a:t>Cookies </a:t>
          </a:r>
          <a:endParaRPr lang="en-US" sz="2000" kern="1200"/>
        </a:p>
      </dsp:txBody>
      <dsp:txXfrm>
        <a:off x="0" y="2631234"/>
        <a:ext cx="818663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0E358-888F-4054-BA11-8B5E384098AF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C91DC-EF6D-4E3B-9050-23C49A38B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82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If Request-URI is an </a:t>
            </a:r>
            <a:r>
              <a:rPr lang="en-US" dirty="0" err="1" smtClean="0"/>
              <a:t>absoluteURI</a:t>
            </a:r>
            <a:r>
              <a:rPr lang="en-US" dirty="0" smtClean="0"/>
              <a:t>, the host is part of the Request-URI. Any Host header field value in the request MUST be ignored. </a:t>
            </a:r>
          </a:p>
          <a:p>
            <a:r>
              <a:rPr lang="en-US" dirty="0" smtClean="0"/>
              <a:t>2. If the Request-URI is not an </a:t>
            </a:r>
            <a:r>
              <a:rPr lang="en-US" dirty="0" err="1" smtClean="0"/>
              <a:t>absoluteURI</a:t>
            </a:r>
            <a:r>
              <a:rPr lang="en-US" dirty="0" smtClean="0"/>
              <a:t>, and the request includes a Host header field, the host is determined by the Host header field value. </a:t>
            </a:r>
          </a:p>
          <a:p>
            <a:r>
              <a:rPr lang="en-US" dirty="0" smtClean="0"/>
              <a:t>3. If the host as determined by rule 1 or 2 is not a valid host on the server, the response MUST be a 400 (Bad Request) error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Note that Referrer is misspelled as "</a:t>
            </a:r>
            <a:r>
              <a:rPr lang="en-US" sz="1200" dirty="0" err="1" smtClean="0"/>
              <a:t>Referer</a:t>
            </a:r>
            <a:r>
              <a:rPr lang="en-US" sz="1200" dirty="0" smtClean="0"/>
              <a:t>"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https://en.wikipedia.org/wiki/URL_redirection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307 and 308 parallel the behaviors of 302 and 301, but </a:t>
            </a:r>
            <a:r>
              <a:rPr lang="en-US" i="1" dirty="0" smtClean="0">
                <a:effectLst/>
              </a:rPr>
              <a:t>do not allow the HTTP method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128C0-D21B-44E2-BB69-1826B71D33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#3xx_Redir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/>
              <a:t>HTTP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(</a:t>
            </a:r>
            <a:r>
              <a:rPr lang="en-US" dirty="0" smtClean="0"/>
              <a:t>Request/Response headers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195909" y="2478250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header-name: value1, value2,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0679" y="4100232"/>
            <a:ext cx="554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rgbClr val="999933"/>
                </a:solidFill>
              </a:rPr>
              <a:t>	</a:t>
            </a:r>
            <a:r>
              <a:rPr lang="en-US" sz="2400" dirty="0">
                <a:solidFill>
                  <a:srgbClr val="00B050"/>
                </a:solidFill>
              </a:rPr>
              <a:t>Host: www.xyz.com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Connection: Keep-Alive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Accept: image/gif, image/jpeg, */*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Accept-Language: us-en, </a:t>
            </a:r>
            <a:r>
              <a:rPr lang="en-US" sz="2400" dirty="0" err="1">
                <a:solidFill>
                  <a:srgbClr val="00B050"/>
                </a:solidFill>
              </a:rPr>
              <a:t>fr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cn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76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Абсолютные</a:t>
            </a:r>
            <a:r>
              <a:rPr lang="en-US" dirty="0" smtClean="0"/>
              <a:t> / </a:t>
            </a:r>
            <a:r>
              <a:rPr lang="ru-RU" dirty="0" smtClean="0"/>
              <a:t>относительные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заголовок </a:t>
            </a:r>
            <a:r>
              <a:rPr lang="en-US" dirty="0" smtClean="0"/>
              <a:t>Host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31186" y="2167040"/>
            <a:ext cx="60997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http://www.example.com/en/public/img/logo.gif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86" y="2790038"/>
            <a:ext cx="360226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../../public/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/logo.gif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186" y="3563762"/>
            <a:ext cx="320792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/public/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/logo.gif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1154" y="2167040"/>
            <a:ext cx="1851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Абсолютный</a:t>
            </a:r>
            <a:r>
              <a:rPr lang="en-US" dirty="0" smtClean="0"/>
              <a:t> </a:t>
            </a:r>
            <a:r>
              <a:rPr lang="en-US" dirty="0"/>
              <a:t>URL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1154" y="2790038"/>
            <a:ext cx="454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Относительный</a:t>
            </a:r>
            <a:r>
              <a:rPr lang="en-US" dirty="0" smtClean="0"/>
              <a:t> </a:t>
            </a:r>
            <a:r>
              <a:rPr lang="en-US" dirty="0"/>
              <a:t>URL </a:t>
            </a:r>
            <a:r>
              <a:rPr lang="ru-RU" dirty="0" smtClean="0"/>
              <a:t>с относительный путем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1154" y="3467598"/>
            <a:ext cx="4237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Относительный</a:t>
            </a:r>
            <a:r>
              <a:rPr lang="en-US" dirty="0"/>
              <a:t> URL </a:t>
            </a:r>
            <a:r>
              <a:rPr lang="ru-RU" dirty="0" smtClean="0"/>
              <a:t>с абсолютным </a:t>
            </a:r>
            <a:r>
              <a:rPr lang="ru-RU" dirty="0"/>
              <a:t>путем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04853" y="2347243"/>
            <a:ext cx="6229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4337661" y="2974704"/>
            <a:ext cx="2963493" cy="5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4133456" y="3652264"/>
            <a:ext cx="3167698" cy="5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646236" y="5054148"/>
            <a:ext cx="4997711" cy="99658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http://www.example.com/en/public/img/logo.gif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301154" y="5054938"/>
            <a:ext cx="3573976" cy="99658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en/public/img/logo.gif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Equal 16"/>
          <p:cNvSpPr/>
          <p:nvPr/>
        </p:nvSpPr>
        <p:spPr>
          <a:xfrm>
            <a:off x="6001952" y="5095238"/>
            <a:ext cx="914400" cy="914400"/>
          </a:xfrm>
          <a:prstGeom prst="mathEqua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r>
              <a:rPr lang="en-US" dirty="0" smtClean="0"/>
              <a:t>: </a:t>
            </a:r>
            <a:r>
              <a:rPr lang="en-US" dirty="0" err="1" smtClean="0"/>
              <a:t>Referer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User-Agent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38171"/>
              </p:ext>
            </p:extLst>
          </p:nvPr>
        </p:nvGraphicFramePr>
        <p:xfrm>
          <a:off x="6772773" y="1817333"/>
          <a:ext cx="5054321" cy="1407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631603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Заголовк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User-Agent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User-Agent: Mozilla/5.0 (X11; Linux i686; rv:2.0.1) Gecko/20100101 Firefox/4.0.1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Referer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err="1" smtClean="0"/>
                        <a:t>Referer</a:t>
                      </a:r>
                      <a:r>
                        <a:rPr lang="en-US" sz="1400" kern="1200" dirty="0" smtClean="0"/>
                        <a:t>: http://groovy-lang.org/documentation.html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7" y="1502629"/>
            <a:ext cx="5991223" cy="329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lded Corner 9"/>
          <p:cNvSpPr/>
          <p:nvPr/>
        </p:nvSpPr>
        <p:spPr>
          <a:xfrm>
            <a:off x="4695634" y="5171533"/>
            <a:ext cx="7121412" cy="14767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http://ecm-journal.ru/images/1646373image001.jpg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svg+xml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jxr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image/*;q=0.8, */*;q=0.5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Referer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 http://ecm-journal.ru/default.aspx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User-Agent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 Mozilla/5.0 (Windows NT 10.0; WOW64; Trident/7.0; rv:11.0) like Gecko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Accept-Encoding: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gzip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deflate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ecm-journal.ru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92659" y="4211027"/>
            <a:ext cx="1979525" cy="121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Перенаправления (</a:t>
            </a:r>
            <a:r>
              <a:rPr lang="en-US" dirty="0" smtClean="0"/>
              <a:t>Redirections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7661852" y="2004389"/>
            <a:ext cx="4066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en.wikipedia.org/wiki/List_of_HTTP_status_codes#3xx_Redirection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79536"/>
              </p:ext>
            </p:extLst>
          </p:nvPr>
        </p:nvGraphicFramePr>
        <p:xfrm>
          <a:off x="376798" y="1618117"/>
          <a:ext cx="70104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3598839938"/>
                    </a:ext>
                  </a:extLst>
                </a:gridCol>
                <a:gridCol w="849106">
                  <a:extLst>
                    <a:ext uri="{9D8B030D-6E8A-4147-A177-3AD203B41FA5}">
                      <a16:colId xmlns:a16="http://schemas.microsoft.com/office/drawing/2014/main" val="1755158962"/>
                    </a:ext>
                  </a:extLst>
                </a:gridCol>
                <a:gridCol w="4582049">
                  <a:extLst>
                    <a:ext uri="{9D8B030D-6E8A-4147-A177-3AD203B41FA5}">
                      <a16:colId xmlns:a16="http://schemas.microsoft.com/office/drawing/2014/main" val="1876862291"/>
                    </a:ext>
                  </a:extLst>
                </a:gridCol>
              </a:tblGrid>
              <a:tr h="2349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 Version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40739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301 </a:t>
                      </a:r>
                    </a:p>
                    <a:p>
                      <a:r>
                        <a:rPr lang="en-US" sz="1200" dirty="0" smtClean="0"/>
                        <a:t>Moved Permanently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Этот и все будущие запросы должны быть направлены по указанному URI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3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302 </a:t>
                      </a:r>
                    </a:p>
                    <a:p>
                      <a:r>
                        <a:rPr lang="en-US" sz="1200" dirty="0" smtClean="0"/>
                        <a:t>Found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Заменен на 303 и 307 в HTTP/1.1, но сохранен для обеспечения обратной совместимости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303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See Other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Ответ на запрос можно найти по другому URI, используя метод GET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307 </a:t>
                      </a:r>
                    </a:p>
                    <a:p>
                      <a:r>
                        <a:rPr lang="en-US" sz="1200" dirty="0" smtClean="0"/>
                        <a:t>Temporary Redirect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Запрос следует повторить с другим URI; однако в будущих запросах по-прежнему должен использоваться исходный URL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1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308 </a:t>
                      </a:r>
                    </a:p>
                    <a:p>
                      <a:r>
                        <a:rPr lang="en-US" sz="1200" dirty="0" smtClean="0"/>
                        <a:t>Permanent Redirect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1.1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effectLst/>
                        </a:rPr>
                        <a:t>Запрос и все последующие запросы должны быть повторены с использованием другого URI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1834"/>
                  </a:ext>
                </a:extLst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500396" y="4610519"/>
            <a:ext cx="4997711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http://www.example.com/en/public/img/logo.gif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730375" y="5137434"/>
            <a:ext cx="4997711" cy="99658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HTTP/1.1 301 Moved Permanently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Location: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www.example.com/imgs/logo.gif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text/html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801845" y="5955850"/>
            <a:ext cx="4394811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http://www.example.com/imgs/logo.gif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298877">
            <a:off x="5697080" y="489511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20062485">
            <a:off x="5561155" y="5891698"/>
            <a:ext cx="978408" cy="48463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 (</a:t>
            </a:r>
            <a:r>
              <a:rPr lang="en-US" dirty="0" smtClean="0"/>
              <a:t>body)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контента</a:t>
            </a:r>
            <a:r>
              <a:rPr lang="en-US" dirty="0" smtClean="0"/>
              <a:t>: </a:t>
            </a:r>
            <a:r>
              <a:rPr lang="en-US" dirty="0" smtClean="0"/>
              <a:t>LENGTH, TYPE, </a:t>
            </a:r>
            <a:r>
              <a:rPr lang="ru-RU" dirty="0" smtClean="0"/>
              <a:t>…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54497"/>
              </p:ext>
            </p:extLst>
          </p:nvPr>
        </p:nvGraphicFramePr>
        <p:xfrm>
          <a:off x="439178" y="1815167"/>
          <a:ext cx="6169688" cy="1483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83687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986001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Заголовок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Content-Length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Content-Length: 348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Content-Type: application/x-www-form-</a:t>
                      </a:r>
                      <a:r>
                        <a:rPr lang="en-US" sz="1400" kern="1200" dirty="0" err="1" smtClean="0"/>
                        <a:t>urlencoded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Content-Encoding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Content-Encoding: </a:t>
                      </a:r>
                      <a:r>
                        <a:rPr lang="en-US" sz="1400" kern="1200" dirty="0" err="1" smtClean="0"/>
                        <a:t>gzip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3418"/>
                  </a:ext>
                </a:extLst>
              </a:tr>
            </a:tbl>
          </a:graphicData>
        </a:graphic>
      </p:graphicFrame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20947"/>
              </p:ext>
            </p:extLst>
          </p:nvPr>
        </p:nvGraphicFramePr>
        <p:xfrm>
          <a:off x="7518769" y="3554952"/>
          <a:ext cx="4049595" cy="3006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Подтип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application/</a:t>
                      </a:r>
                      <a:r>
                        <a:rPr lang="en-US" sz="1600" dirty="0" err="1" smtClean="0">
                          <a:effectLst/>
                        </a:rPr>
                        <a:t>json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JSON data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image/gif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GIF</a:t>
                      </a:r>
                      <a:r>
                        <a:rPr lang="en-US" sz="1600" baseline="0" dirty="0" smtClean="0">
                          <a:effectLst/>
                        </a:rPr>
                        <a:t> image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image/</a:t>
                      </a:r>
                      <a:r>
                        <a:rPr lang="en-US" sz="1600" dirty="0" err="1" smtClean="0">
                          <a:effectLst/>
                        </a:rPr>
                        <a:t>png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PNG</a:t>
                      </a:r>
                      <a:r>
                        <a:rPr lang="en-US" sz="1600" baseline="0" dirty="0" smtClean="0">
                          <a:effectLst/>
                        </a:rPr>
                        <a:t> image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video/mp4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MP4</a:t>
                      </a:r>
                      <a:r>
                        <a:rPr lang="en-US" sz="1600" baseline="0" dirty="0" smtClean="0">
                          <a:effectLst/>
                        </a:rPr>
                        <a:t> video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text/xml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XML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text/html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HTML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text/plain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Text… Just text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8"/>
          <p:cNvSpPr/>
          <p:nvPr/>
        </p:nvSpPr>
        <p:spPr>
          <a:xfrm>
            <a:off x="1763688" y="5384108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2400" b="1" dirty="0">
                <a:solidFill>
                  <a:prstClr val="black"/>
                </a:solidFill>
                <a:latin typeface="Century Gothic"/>
              </a:rPr>
              <a:t>text/html; charset=UTF-8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35634" y="5853900"/>
            <a:ext cx="537883" cy="414839"/>
            <a:chOff x="1835634" y="5853900"/>
            <a:chExt cx="537883" cy="414839"/>
          </a:xfrm>
        </p:grpSpPr>
        <p:sp>
          <p:nvSpPr>
            <p:cNvPr id="6" name="Правая фигурная скобка 5"/>
            <p:cNvSpPr/>
            <p:nvPr/>
          </p:nvSpPr>
          <p:spPr>
            <a:xfrm rot="5400000">
              <a:off x="2039719" y="5649815"/>
              <a:ext cx="129714" cy="537883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34" y="5991740"/>
              <a:ext cx="412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>
                  <a:solidFill>
                    <a:srgbClr val="FF0000"/>
                  </a:solidFill>
                </a:rPr>
                <a:t>Тип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416945" y="5853898"/>
            <a:ext cx="870973" cy="415265"/>
            <a:chOff x="2416945" y="5853898"/>
            <a:chExt cx="870973" cy="415265"/>
          </a:xfrm>
        </p:grpSpPr>
        <p:sp>
          <p:nvSpPr>
            <p:cNvPr id="8" name="Правая фигурная скобка 9"/>
            <p:cNvSpPr/>
            <p:nvPr/>
          </p:nvSpPr>
          <p:spPr>
            <a:xfrm rot="5400000">
              <a:off x="2800224" y="5495920"/>
              <a:ext cx="129715" cy="845672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6945" y="5992164"/>
              <a:ext cx="665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>
                  <a:solidFill>
                    <a:srgbClr val="FF0000"/>
                  </a:solidFill>
                </a:rPr>
                <a:t>Подтип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356646" y="5845772"/>
            <a:ext cx="2496711" cy="422967"/>
            <a:chOff x="3356646" y="5845772"/>
            <a:chExt cx="2496711" cy="422967"/>
          </a:xfrm>
        </p:grpSpPr>
        <p:sp>
          <p:nvSpPr>
            <p:cNvPr id="7" name="Правая фигурная скобка 8"/>
            <p:cNvSpPr/>
            <p:nvPr/>
          </p:nvSpPr>
          <p:spPr>
            <a:xfrm rot="5400000">
              <a:off x="4305219" y="4897199"/>
              <a:ext cx="137841" cy="2034988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8577" y="5991740"/>
              <a:ext cx="2474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>
                  <a:solidFill>
                    <a:srgbClr val="FF0000"/>
                  </a:solidFill>
                </a:rPr>
                <a:t>Специфичные для типа параметры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31207" y="435522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Multipurpose Internet Mail Extensions (MIME) Types</a:t>
            </a:r>
            <a:r>
              <a:rPr lang="en-US" sz="2000" dirty="0"/>
              <a:t> </a:t>
            </a:r>
            <a:r>
              <a:rPr lang="ru-RU" sz="2000" dirty="0" smtClean="0"/>
              <a:t>или</a:t>
            </a:r>
            <a:r>
              <a:rPr lang="en-US" sz="2000" dirty="0" smtClean="0"/>
              <a:t> </a:t>
            </a:r>
            <a:r>
              <a:rPr lang="en-US" sz="2000" b="1" dirty="0"/>
              <a:t>Media-types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68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Negotiation</a:t>
            </a:r>
            <a:r>
              <a:rPr lang="ru-RU" dirty="0" smtClean="0"/>
              <a:t>…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3909" y="1493198"/>
          <a:ext cx="6169688" cy="18542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83687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986001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Accept: text/plain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Accept-Language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Accept-Language: </a:t>
                      </a:r>
                      <a:r>
                        <a:rPr lang="en-US" sz="1400" kern="1200" dirty="0" err="1" smtClean="0"/>
                        <a:t>en</a:t>
                      </a:r>
                      <a:r>
                        <a:rPr lang="en-US" sz="1400" kern="1200" dirty="0" smtClean="0"/>
                        <a:t>-US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Accept-Charset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Accept-Charset: utf-8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Accept-Encoding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/>
                        <a:t>Accept-Encoding: </a:t>
                      </a:r>
                      <a:r>
                        <a:rPr lang="en-US" sz="1400" kern="1200" dirty="0" err="1" smtClean="0"/>
                        <a:t>gzip</a:t>
                      </a:r>
                      <a:r>
                        <a:rPr lang="en-US" sz="1400" kern="1200" dirty="0" smtClean="0"/>
                        <a:t>, deflate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76293"/>
                  </a:ext>
                </a:extLst>
              </a:tr>
            </a:tbl>
          </a:graphicData>
        </a:graphic>
      </p:graphicFrame>
      <p:sp>
        <p:nvSpPr>
          <p:cNvPr id="6" name="Folded Corner 5"/>
          <p:cNvSpPr/>
          <p:nvPr/>
        </p:nvSpPr>
        <p:spPr>
          <a:xfrm>
            <a:off x="443909" y="5492555"/>
            <a:ext cx="5282083" cy="105629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application/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charset=utf-8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57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{"Id":1,"Name":"Gizmo","Category":"Widgets","Price":1.99}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835793" y="3906936"/>
            <a:ext cx="4498313" cy="63830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localhost:21069/api/products/1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application/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7357172" y="4719088"/>
            <a:ext cx="4377734" cy="20036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application/xml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charset=utf-8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112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&lt;Product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&lt;Id&gt;1&lt;/Id&gt;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&lt;Name&gt;Gizmo&lt;/Name&gt;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&lt;Category&gt;Widgets&lt;/Category&gt;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&lt;Price&gt;1.99&lt;/Price&gt;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&lt;/Product&gt;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7296882" y="3295928"/>
            <a:ext cx="4498313" cy="63830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GET 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localhost:21069/api/products/1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localhost:21069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Accept: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application/xml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600317" y="4733129"/>
            <a:ext cx="484632" cy="5715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303723" y="4064098"/>
            <a:ext cx="484632" cy="5715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ru-RU" dirty="0" smtClean="0"/>
              <a:t>и</a:t>
            </a:r>
            <a:r>
              <a:rPr lang="en-US" dirty="0" smtClean="0"/>
              <a:t> POST</a:t>
            </a:r>
            <a:r>
              <a:rPr lang="ru-RU" dirty="0" smtClean="0"/>
              <a:t> </a:t>
            </a:r>
            <a:r>
              <a:rPr lang="ru-RU" dirty="0" err="1" smtClean="0"/>
              <a:t>запрсы</a:t>
            </a:r>
            <a:endParaRPr lang="ru-RU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4583195"/>
              </p:ext>
            </p:extLst>
          </p:nvPr>
        </p:nvGraphicFramePr>
        <p:xfrm>
          <a:off x="355803" y="1429078"/>
          <a:ext cx="587426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ded Corner 4"/>
          <p:cNvSpPr/>
          <p:nvPr/>
        </p:nvSpPr>
        <p:spPr>
          <a:xfrm>
            <a:off x="7174284" y="3615743"/>
            <a:ext cx="4290977" cy="8082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/test?name1=value1&amp;name2=value2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7174285" y="5363008"/>
            <a:ext cx="4290977" cy="124767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test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name1=value1&amp;name2=value2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74284" y="1761250"/>
            <a:ext cx="435888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="get"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="test"&gt;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="name1"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="text"/&gt;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="name2"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325314-DA63-49E5-9A2D-8B19B6C27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B325314-DA63-49E5-9A2D-8B19B6C27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BCA8E3-E435-49BA-A081-074CE289E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14BCA8E3-E435-49BA-A081-074CE289E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2EEB8F-F7E9-4DBC-B356-1D5CD08F6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4D2EEB8F-F7E9-4DBC-B356-1D5CD08F6F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C57327-A5F0-4D41-B127-62EC1FC81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A0C57327-A5F0-4D41-B127-62EC1FC81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</a:t>
            </a:r>
            <a:r>
              <a:rPr lang="en-US" dirty="0" smtClean="0"/>
              <a:t>POST</a:t>
            </a:r>
            <a:endParaRPr lang="ru-RU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/>
          </p:nvPr>
        </p:nvGraphicFramePr>
        <p:xfrm>
          <a:off x="742741" y="1665537"/>
          <a:ext cx="10706518" cy="461968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18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BACK/Reload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Harmless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will be </a:t>
                      </a:r>
                      <a:r>
                        <a:rPr lang="en-US" sz="1600" dirty="0" smtClean="0">
                          <a:effectLst/>
                        </a:rPr>
                        <a:t>re-submitted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 be 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Cannot be bookmarked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Cached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Can be cached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cached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41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Encoding type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application/x-www-form-</a:t>
                      </a:r>
                      <a:r>
                        <a:rPr lang="en-US" sz="1600" dirty="0" err="1">
                          <a:effectLst/>
                        </a:rPr>
                        <a:t>urlencoded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application/x-www-form-</a:t>
                      </a:r>
                      <a:r>
                        <a:rPr lang="en-US" sz="1600" dirty="0" err="1" smtClean="0">
                          <a:effectLst/>
                        </a:rPr>
                        <a:t>urlencoded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or multipart/form-data.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History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Parameters remain in browser history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Parameters are not saved in browser history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8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length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Maximum </a:t>
                      </a:r>
                      <a:r>
                        <a:rPr lang="en-US" sz="1600" dirty="0">
                          <a:effectLst/>
                        </a:rPr>
                        <a:t>URL length is 2048 </a:t>
                      </a:r>
                      <a:r>
                        <a:rPr lang="en-US" sz="1600" dirty="0" smtClean="0">
                          <a:effectLst/>
                        </a:rPr>
                        <a:t>characters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restrictions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Only ASCII characters allowed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restrictions. Binary data is also allowed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Security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Data </a:t>
                      </a:r>
                      <a:r>
                        <a:rPr lang="en-US" sz="1600" dirty="0">
                          <a:effectLst/>
                        </a:rPr>
                        <a:t>sent is part of the URL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Never use </a:t>
                      </a:r>
                      <a:r>
                        <a:rPr lang="en-US" sz="1600" dirty="0" smtClean="0">
                          <a:effectLst/>
                        </a:rPr>
                        <a:t>for passwords!!!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The </a:t>
                      </a:r>
                      <a:r>
                        <a:rPr lang="en-US" sz="1600" dirty="0">
                          <a:effectLst/>
                        </a:rPr>
                        <a:t>parameters are not stored in browser history or in web server logs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Visibility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is visible to everyone in the URL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is not displayed in the URL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структура</a:t>
            </a:r>
          </a:p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Навигация</a:t>
            </a:r>
          </a:p>
          <a:p>
            <a:pPr lvl="1"/>
            <a:r>
              <a:rPr lang="ru-RU" dirty="0" smtClean="0"/>
              <a:t>Контент</a:t>
            </a:r>
          </a:p>
          <a:p>
            <a:r>
              <a:rPr lang="ru-RU" dirty="0" smtClean="0"/>
              <a:t>Управление состоянием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состоянием в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in 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1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</a:t>
            </a:r>
            <a:r>
              <a:rPr lang="en-US" dirty="0" smtClean="0"/>
              <a:t>/</a:t>
            </a:r>
            <a:r>
              <a:rPr lang="ru-RU" dirty="0" smtClean="0"/>
              <a:t>Сессия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58637936"/>
              </p:ext>
            </p:extLst>
          </p:nvPr>
        </p:nvGraphicFramePr>
        <p:xfrm>
          <a:off x="1990726" y="2660650"/>
          <a:ext cx="818663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109895" y="1479621"/>
            <a:ext cx="3457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HTTP </a:t>
            </a:r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stateless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F92C-0FAA-4551-81C0-2465ADC7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D47F92C-0FAA-4551-81C0-2465ADC74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999E44-3555-4060-A5B8-28646991D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0999E44-3555-4060-A5B8-28646991D3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140B24-957E-41D9-A3AB-E56902426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A1140B24-957E-41D9-A3AB-E56902426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19FEDA-C5B3-42B3-A8B8-BE155E806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E219FEDA-C5B3-42B3-A8B8-BE155E806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URL/Headers/Content</a:t>
            </a:r>
            <a:endParaRPr lang="ru-RU" dirty="0"/>
          </a:p>
        </p:txBody>
      </p:sp>
      <p:sp>
        <p:nvSpPr>
          <p:cNvPr id="3" name="Folded Corner 2"/>
          <p:cNvSpPr/>
          <p:nvPr/>
        </p:nvSpPr>
        <p:spPr>
          <a:xfrm>
            <a:off x="2803556" y="1629045"/>
            <a:ext cx="5204983" cy="5745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localhost/Sample01/sample01?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359610" y="2446898"/>
            <a:ext cx="4982562" cy="57450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(1234)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/sample01 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03" y="1629045"/>
            <a:ext cx="6014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2803556" y="3577710"/>
            <a:ext cx="4513004" cy="66697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Session: 1234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403" y="3577710"/>
            <a:ext cx="10486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</a:t>
            </a:r>
          </a:p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3556" y="4808331"/>
            <a:ext cx="47614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="State"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Session"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="hidden"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="123"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/&gt;</a:t>
            </a:r>
            <a:endParaRPr lang="ru-RU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5756823" y="5711960"/>
            <a:ext cx="5452134" cy="981207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&amp;value=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w&amp;submit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=Ok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4496431" y="5616503"/>
            <a:ext cx="850392" cy="73152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3402" y="4808331"/>
            <a:ext cx="93807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</a:t>
            </a:r>
          </a:p>
          <a:p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</a:t>
            </a:r>
            <a:r>
              <a:rPr lang="ru-RU" dirty="0" smtClean="0"/>
              <a:t>Как это работает</a:t>
            </a:r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1143" y="2471351"/>
            <a:ext cx="1285917" cy="1909291"/>
            <a:chOff x="201057" y="1954871"/>
            <a:chExt cx="1285917" cy="19092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057" y="1954871"/>
              <a:ext cx="1285917" cy="12466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50" y="2759264"/>
              <a:ext cx="616104" cy="110489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466" y="2076531"/>
            <a:ext cx="1473484" cy="203628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92433" y="1381537"/>
            <a:ext cx="7397514" cy="694994"/>
            <a:chOff x="2030691" y="1852002"/>
            <a:chExt cx="7397514" cy="694994"/>
          </a:xfrm>
        </p:grpSpPr>
        <p:sp>
          <p:nvSpPr>
            <p:cNvPr id="6" name="Right Arrow 5"/>
            <p:cNvSpPr/>
            <p:nvPr/>
          </p:nvSpPr>
          <p:spPr>
            <a:xfrm>
              <a:off x="2030691" y="1954871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3525878" y="1852002"/>
              <a:ext cx="4407140" cy="694994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localhost/ HTTP/1.1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92433" y="2358812"/>
            <a:ext cx="7397514" cy="903166"/>
            <a:chOff x="2030691" y="2955158"/>
            <a:chExt cx="7397514" cy="903166"/>
          </a:xfrm>
        </p:grpSpPr>
        <p:sp>
          <p:nvSpPr>
            <p:cNvPr id="8" name="Left Arrow 7"/>
            <p:cNvSpPr/>
            <p:nvPr/>
          </p:nvSpPr>
          <p:spPr>
            <a:xfrm>
              <a:off x="2030691" y="3136397"/>
              <a:ext cx="7397514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532547" y="2955158"/>
              <a:ext cx="4400471" cy="903166"/>
            </a:xfrm>
            <a:prstGeom prst="foldedCorner">
              <a:avLst>
                <a:gd name="adj" fmla="val 819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HTTP/1.1 200 OK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Set-Cookie: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Session=1234; path=/</a:t>
              </a:r>
              <a:endParaRPr lang="en-US" sz="12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ru-RU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92433" y="3544259"/>
            <a:ext cx="7397514" cy="801040"/>
            <a:chOff x="2030691" y="4266486"/>
            <a:chExt cx="7397514" cy="801040"/>
          </a:xfrm>
        </p:grpSpPr>
        <p:sp>
          <p:nvSpPr>
            <p:cNvPr id="13" name="Right Arrow 12"/>
            <p:cNvSpPr/>
            <p:nvPr/>
          </p:nvSpPr>
          <p:spPr>
            <a:xfrm>
              <a:off x="2030691" y="4342132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525878" y="4266486"/>
              <a:ext cx="4407140" cy="80104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http://localhost/Sample01/sample01 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HTTP/1.1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92433" y="5289519"/>
            <a:ext cx="7397514" cy="801040"/>
            <a:chOff x="2030691" y="4266486"/>
            <a:chExt cx="7397514" cy="801040"/>
          </a:xfrm>
        </p:grpSpPr>
        <p:sp>
          <p:nvSpPr>
            <p:cNvPr id="19" name="Right Arrow 18"/>
            <p:cNvSpPr/>
            <p:nvPr/>
          </p:nvSpPr>
          <p:spPr>
            <a:xfrm>
              <a:off x="2030691" y="4342132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/>
            <p:cNvSpPr/>
            <p:nvPr/>
          </p:nvSpPr>
          <p:spPr>
            <a:xfrm>
              <a:off x="3525878" y="4266486"/>
              <a:ext cx="4407140" cy="80104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localhost/Sample03 HTTP/1.1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Cookie: 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546824" y="4627581"/>
            <a:ext cx="48873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Cookie</a:t>
            </a:r>
            <a:r>
              <a:rPr lang="ru-RU" dirty="0" smtClean="0"/>
              <a:t> (заголовки установки и отправки)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22010" y="1906096"/>
            <a:ext cx="11530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Set-Cookie: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name=value [;Expires=date] [;Max-Age=seconds] [;Path=path] [;Domain=domain] [;Secure] [;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63282" y="2469464"/>
            <a:ext cx="2501005" cy="883146"/>
            <a:chOff x="1763282" y="2469464"/>
            <a:chExt cx="2501005" cy="883146"/>
          </a:xfrm>
        </p:grpSpPr>
        <p:sp>
          <p:nvSpPr>
            <p:cNvPr id="4" name="Right Brace 3"/>
            <p:cNvSpPr/>
            <p:nvPr/>
          </p:nvSpPr>
          <p:spPr>
            <a:xfrm rot="5400000">
              <a:off x="3211291" y="1735103"/>
              <a:ext cx="130640" cy="159936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3282" y="2706279"/>
              <a:ext cx="2501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 smtClean="0"/>
                <a:t>Дата и время </a:t>
              </a:r>
            </a:p>
            <a:p>
              <a:pPr algn="ctr"/>
              <a:r>
                <a:rPr lang="ru-RU" sz="1200" dirty="0" smtClean="0"/>
                <a:t>окончания действия в формате</a:t>
              </a:r>
              <a:endParaRPr lang="en-US" sz="1200" dirty="0" smtClean="0"/>
            </a:p>
            <a:p>
              <a:pPr algn="ctr"/>
              <a:r>
                <a:rPr lang="en-US" sz="1200" b="1" dirty="0" err="1" smtClean="0"/>
                <a:t>Wdy</a:t>
              </a:r>
              <a:r>
                <a:rPr lang="en-US" sz="1200" b="1" dirty="0"/>
                <a:t>, DD Mon YYYY HH:MM:SS </a:t>
              </a:r>
              <a:r>
                <a:rPr lang="en-US" sz="1200" b="1" dirty="0" smtClean="0"/>
                <a:t>GMT</a:t>
              </a:r>
              <a:endParaRPr lang="en-US" sz="1200" b="1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204984" y="2496546"/>
            <a:ext cx="1670970" cy="733302"/>
            <a:chOff x="6204984" y="2496546"/>
            <a:chExt cx="1670970" cy="733302"/>
          </a:xfrm>
        </p:grpSpPr>
        <p:sp>
          <p:nvSpPr>
            <p:cNvPr id="5" name="Right Brace 4"/>
            <p:cNvSpPr/>
            <p:nvPr/>
          </p:nvSpPr>
          <p:spPr>
            <a:xfrm rot="5400000">
              <a:off x="6981235" y="1911442"/>
              <a:ext cx="103558" cy="1273765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04984" y="2768183"/>
              <a:ext cx="167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 smtClean="0"/>
                <a:t>Область</a:t>
              </a:r>
              <a:r>
                <a:rPr lang="en-US" sz="1200" dirty="0" smtClean="0"/>
                <a:t>: </a:t>
              </a:r>
              <a:r>
                <a:rPr lang="ru-RU" sz="1200" dirty="0" smtClean="0"/>
                <a:t>путь или сайт</a:t>
              </a:r>
              <a:endParaRPr lang="en-US" sz="1200" dirty="0" smtClean="0"/>
            </a:p>
            <a:p>
              <a:pPr algn="ctr"/>
              <a:r>
                <a:rPr lang="en-US" sz="1200" dirty="0"/>
                <a:t>(/orders, /)</a:t>
              </a:r>
              <a:endParaRPr lang="en-US" sz="1200" dirty="0" smtClean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098395" y="2490871"/>
            <a:ext cx="2430537" cy="738977"/>
            <a:chOff x="4098395" y="2490871"/>
            <a:chExt cx="2430537" cy="738977"/>
          </a:xfrm>
        </p:grpSpPr>
        <p:sp>
          <p:nvSpPr>
            <p:cNvPr id="9" name="TextBox 8"/>
            <p:cNvSpPr txBox="1"/>
            <p:nvPr/>
          </p:nvSpPr>
          <p:spPr>
            <a:xfrm>
              <a:off x="4098395" y="2768183"/>
              <a:ext cx="2430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 smtClean="0"/>
                <a:t>Время жизни </a:t>
              </a:r>
            </a:p>
            <a:p>
              <a:pPr algn="ctr"/>
              <a:r>
                <a:rPr lang="ru-RU" sz="1200" dirty="0" smtClean="0"/>
                <a:t>относительно момента получения</a:t>
              </a:r>
              <a:endParaRPr lang="en-US" sz="1200" dirty="0" smtClean="0"/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5167092" y="1588068"/>
              <a:ext cx="138237" cy="194384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7693519" y="2483277"/>
            <a:ext cx="2033569" cy="923543"/>
            <a:chOff x="7693519" y="2483277"/>
            <a:chExt cx="2033569" cy="923543"/>
          </a:xfrm>
        </p:grpSpPr>
        <p:sp>
          <p:nvSpPr>
            <p:cNvPr id="6" name="Right Brace 5"/>
            <p:cNvSpPr/>
            <p:nvPr/>
          </p:nvSpPr>
          <p:spPr>
            <a:xfrm rot="5400000">
              <a:off x="8637377" y="1703794"/>
              <a:ext cx="145832" cy="1704797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3519" y="2760489"/>
              <a:ext cx="2033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 smtClean="0"/>
                <a:t>Область</a:t>
              </a:r>
              <a:r>
                <a:rPr lang="en-US" sz="1200" dirty="0" smtClean="0"/>
                <a:t>: </a:t>
              </a:r>
              <a:r>
                <a:rPr lang="ru-RU" sz="1200" dirty="0" smtClean="0"/>
                <a:t>домен или</a:t>
              </a:r>
              <a:endParaRPr lang="en-US" sz="1200" dirty="0" smtClean="0"/>
            </a:p>
            <a:p>
              <a:pPr algn="ctr"/>
              <a:r>
                <a:rPr lang="ru-RU" sz="1200" dirty="0" err="1" smtClean="0"/>
                <a:t>поддомен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(epam.com, learn.epam.com)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9750690" y="2469465"/>
            <a:ext cx="2219300" cy="1314381"/>
            <a:chOff x="9750690" y="2469465"/>
            <a:chExt cx="2219300" cy="1314381"/>
          </a:xfrm>
        </p:grpSpPr>
        <p:sp>
          <p:nvSpPr>
            <p:cNvPr id="7" name="Right Brace 6"/>
            <p:cNvSpPr/>
            <p:nvPr/>
          </p:nvSpPr>
          <p:spPr>
            <a:xfrm rot="5400000">
              <a:off x="10795020" y="1425135"/>
              <a:ext cx="130640" cy="22193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23571" y="2768183"/>
              <a:ext cx="1853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Флаги</a:t>
              </a:r>
              <a:r>
                <a:rPr lang="en-US" sz="1200" dirty="0" smtClean="0"/>
                <a:t>:</a:t>
              </a:r>
              <a:endParaRPr lang="en-US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Secure</a:t>
              </a:r>
              <a:r>
                <a:rPr lang="en-US" sz="1200" dirty="0" smtClean="0"/>
                <a:t> – </a:t>
              </a:r>
              <a:r>
                <a:rPr lang="ru-RU" sz="1200" dirty="0" smtClean="0"/>
                <a:t>отправлять только по </a:t>
              </a:r>
              <a:r>
                <a:rPr lang="en-US" sz="1200" dirty="0" smtClean="0"/>
                <a:t>HTTPS</a:t>
              </a:r>
              <a:endParaRPr lang="en-US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err="1" smtClean="0"/>
                <a:t>HttpOnly</a:t>
              </a:r>
              <a:r>
                <a:rPr lang="en-US" sz="1200" dirty="0" smtClean="0"/>
                <a:t> – </a:t>
              </a:r>
              <a:r>
                <a:rPr lang="ru-RU" sz="1200" dirty="0" smtClean="0"/>
                <a:t>не доступно коду </a:t>
              </a:r>
              <a:r>
                <a:rPr lang="en-US" sz="1200" dirty="0" smtClean="0"/>
                <a:t>JS</a:t>
              </a:r>
              <a:endParaRPr lang="en-US" sz="1200" dirty="0" smtClean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2010" y="4470516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Cookie: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name=value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 и ограничения для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Сессия</a:t>
            </a:r>
            <a:endParaRPr lang="en-US" dirty="0" smtClean="0"/>
          </a:p>
          <a:p>
            <a:pPr lvl="1"/>
            <a:r>
              <a:rPr lang="ru-RU" dirty="0" smtClean="0"/>
              <a:t>Не указывается </a:t>
            </a:r>
            <a:r>
              <a:rPr lang="en-US" dirty="0" smtClean="0"/>
              <a:t>expiration </a:t>
            </a:r>
            <a:r>
              <a:rPr lang="en-US" dirty="0" smtClean="0"/>
              <a:t>time</a:t>
            </a:r>
          </a:p>
          <a:p>
            <a:pPr lvl="1"/>
            <a:r>
              <a:rPr lang="ru-RU" dirty="0" smtClean="0"/>
              <a:t>Удаляется с закрытием браузера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Постоянная (</a:t>
            </a:r>
            <a:r>
              <a:rPr lang="en-US" dirty="0" smtClean="0"/>
              <a:t>Persistent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Есть </a:t>
            </a:r>
            <a:r>
              <a:rPr lang="en-US" dirty="0" smtClean="0"/>
              <a:t>expiration date/time </a:t>
            </a:r>
            <a:r>
              <a:rPr lang="en-US" dirty="0" smtClean="0"/>
              <a:t>(Expires attribute)</a:t>
            </a:r>
          </a:p>
          <a:p>
            <a:pPr lvl="1"/>
            <a:r>
              <a:rPr lang="ru-RU" dirty="0" smtClean="0"/>
              <a:t>Или время жизни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Max-Age attribute)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Браузер должен поддерживать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ru-RU" dirty="0" err="1" smtClean="0"/>
              <a:t>cookie</a:t>
            </a:r>
            <a:r>
              <a:rPr lang="ru-RU" dirty="0" smtClean="0"/>
              <a:t> </a:t>
            </a:r>
            <a:r>
              <a:rPr lang="ru-RU" dirty="0"/>
              <a:t>размером до 4096 </a:t>
            </a:r>
            <a:r>
              <a:rPr lang="ru-RU" dirty="0" smtClean="0"/>
              <a:t>байт</a:t>
            </a:r>
          </a:p>
          <a:p>
            <a:pPr lvl="1"/>
            <a:r>
              <a:rPr lang="ru-RU" dirty="0"/>
              <a:t>не менее 50 </a:t>
            </a:r>
            <a:r>
              <a:rPr lang="ru-RU" dirty="0" err="1" smtClean="0"/>
              <a:t>cookie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/>
              <a:t>на каждый домен (т.е. на каждый веб-сайт) </a:t>
            </a:r>
            <a:endParaRPr lang="ru-RU" dirty="0" smtClean="0"/>
          </a:p>
          <a:p>
            <a:pPr lvl="1"/>
            <a:r>
              <a:rPr lang="ru-RU" dirty="0" smtClean="0"/>
              <a:t>не менее </a:t>
            </a:r>
            <a:r>
              <a:rPr lang="en-US" dirty="0" smtClean="0"/>
              <a:t>3,000 cookies</a:t>
            </a:r>
            <a:r>
              <a:rPr lang="ru-RU" dirty="0" smtClean="0"/>
              <a:t> всего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5619" y="1439864"/>
            <a:ext cx="5696381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3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сессии</a:t>
            </a:r>
            <a:endParaRPr lang="ru-RU" dirty="0"/>
          </a:p>
        </p:txBody>
      </p:sp>
      <p:graphicFrame>
        <p:nvGraphicFramePr>
          <p:cNvPr id="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90687"/>
              </p:ext>
            </p:extLst>
          </p:nvPr>
        </p:nvGraphicFramePr>
        <p:xfrm>
          <a:off x="405640" y="1429886"/>
          <a:ext cx="11380719" cy="518102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2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Зависит только от реализации сервера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Сложно реализовать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Требуется динамическая генерация страниц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Безопасность обеспечивается общим доступом к ссылкам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Отключается, если пользователь выполняет “ручную навигацию”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Hidden Form Fields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Зависит только от реализации сервера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Сложно реализовать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Требуется динамическая генерация страниц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Работает только в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запросах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Cookies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Прост в реализации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Может работать в повторно открытом браузере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Должно быть включено на стороне клиента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Не поддерживает разные сеансы на разных вкладках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Работает только по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HTTPS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(сессия должна быть доступна конечному серверу)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IP Address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Прост в реализации</a:t>
                      </a:r>
                      <a:endParaRPr lang="ru-RU" sz="1600" dirty="0" smtClean="0"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Не работает для прокси-серверов и NAT-сред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</a:rPr>
                        <a:t>Не поддерживает много сеансов на одном компьютере (для разных пользователей)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Запрос-ответ</a:t>
            </a:r>
          </a:p>
          <a:p>
            <a:endParaRPr lang="ru-RU" dirty="0" smtClean="0"/>
          </a:p>
          <a:p>
            <a:r>
              <a:rPr lang="ru-RU" dirty="0" smtClean="0"/>
              <a:t>Структура</a:t>
            </a:r>
          </a:p>
          <a:p>
            <a:pPr lvl="1"/>
            <a:r>
              <a:rPr lang="ru-RU" dirty="0" smtClean="0"/>
              <a:t>Заголовки</a:t>
            </a:r>
          </a:p>
          <a:p>
            <a:pPr lvl="1"/>
            <a:r>
              <a:rPr lang="ru-RU" dirty="0" smtClean="0"/>
              <a:t>Тело</a:t>
            </a:r>
          </a:p>
          <a:p>
            <a:endParaRPr lang="ru-RU" dirty="0" smtClean="0"/>
          </a:p>
          <a:p>
            <a:r>
              <a:rPr lang="en-US" dirty="0" smtClean="0"/>
              <a:t>Stateless</a:t>
            </a:r>
            <a:r>
              <a:rPr lang="ru-RU" dirty="0" smtClean="0"/>
              <a:t>, но </a:t>
            </a:r>
            <a:r>
              <a:rPr lang="ru-RU" smtClean="0"/>
              <a:t>есть варианты…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ru-RU" dirty="0" smtClean="0"/>
              <a:t>запрос-ответ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0" y="3225502"/>
            <a:ext cx="1285917" cy="1246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13" y="4029895"/>
            <a:ext cx="616104" cy="110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769" y="2961396"/>
            <a:ext cx="1473484" cy="2036282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055417" y="2786174"/>
            <a:ext cx="5351227" cy="801567"/>
            <a:chOff x="3055417" y="2786174"/>
            <a:chExt cx="5351227" cy="801567"/>
          </a:xfrm>
        </p:grpSpPr>
        <p:sp>
          <p:nvSpPr>
            <p:cNvPr id="9" name="Right Arrow 8"/>
            <p:cNvSpPr/>
            <p:nvPr/>
          </p:nvSpPr>
          <p:spPr>
            <a:xfrm>
              <a:off x="3055417" y="3020273"/>
              <a:ext cx="5351227" cy="4846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4730753" y="278617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 Request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055417" y="4472144"/>
            <a:ext cx="5351226" cy="801567"/>
            <a:chOff x="3055417" y="4472144"/>
            <a:chExt cx="5351226" cy="801567"/>
          </a:xfrm>
        </p:grpSpPr>
        <p:sp>
          <p:nvSpPr>
            <p:cNvPr id="10" name="Left Arrow 9"/>
            <p:cNvSpPr/>
            <p:nvPr/>
          </p:nvSpPr>
          <p:spPr>
            <a:xfrm>
              <a:off x="3055417" y="4730953"/>
              <a:ext cx="5351226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4730753" y="447214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HTTP Response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1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5" name="Folded Corner 4"/>
          <p:cNvSpPr/>
          <p:nvPr/>
        </p:nvSpPr>
        <p:spPr>
          <a:xfrm>
            <a:off x="4965901" y="3219507"/>
            <a:ext cx="5420923" cy="3535846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Content-Type: text/html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Sun, 25 Sep 2016 13:11:19 GMT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263</a:t>
            </a:r>
          </a:p>
          <a:p>
            <a:endParaRPr lang="ru-RU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&lt;title&gt;&lt;/title&gt;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&lt;meta charset="utf-8"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&lt;form method="post" action="sample01/handler"&gt;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&lt;input name="value" type="text"/&gt;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&lt;input name="submit" type="submit" value="Ok"/&gt;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&lt;/form&gt;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784137" y="3182781"/>
            <a:ext cx="1176795" cy="801380"/>
            <a:chOff x="3717025" y="2670399"/>
            <a:chExt cx="1176795" cy="801380"/>
          </a:xfrm>
        </p:grpSpPr>
        <p:sp>
          <p:nvSpPr>
            <p:cNvPr id="23" name="Left Brace 22"/>
            <p:cNvSpPr/>
            <p:nvPr/>
          </p:nvSpPr>
          <p:spPr>
            <a:xfrm>
              <a:off x="4718890" y="2721679"/>
              <a:ext cx="174930" cy="7501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025" y="2670399"/>
              <a:ext cx="10893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Message </a:t>
              </a:r>
              <a:r>
                <a:rPr lang="en-US" sz="1100" dirty="0"/>
                <a:t>H</a:t>
              </a:r>
              <a:r>
                <a:rPr lang="en-US" sz="1100" dirty="0" smtClean="0"/>
                <a:t>eader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81654" y="4220843"/>
            <a:ext cx="1179279" cy="2534510"/>
            <a:chOff x="3714542" y="3708461"/>
            <a:chExt cx="1179279" cy="2534510"/>
          </a:xfrm>
        </p:grpSpPr>
        <p:sp>
          <p:nvSpPr>
            <p:cNvPr id="26" name="Left Brace 25"/>
            <p:cNvSpPr/>
            <p:nvPr/>
          </p:nvSpPr>
          <p:spPr>
            <a:xfrm>
              <a:off x="4713923" y="3708461"/>
              <a:ext cx="179898" cy="25345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4542" y="480130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Body</a:t>
              </a:r>
              <a:endParaRPr lang="en-US" sz="11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81654" y="3984161"/>
            <a:ext cx="1338442" cy="261610"/>
            <a:chOff x="3714542" y="3471779"/>
            <a:chExt cx="1338442" cy="261610"/>
          </a:xfrm>
        </p:grpSpPr>
        <p:sp>
          <p:nvSpPr>
            <p:cNvPr id="25" name="TextBox 24"/>
            <p:cNvSpPr txBox="1"/>
            <p:nvPr/>
          </p:nvSpPr>
          <p:spPr>
            <a:xfrm>
              <a:off x="3714542" y="347177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Blank Line</a:t>
              </a:r>
              <a:endParaRPr lang="en-US" sz="11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676788" y="3583923"/>
              <a:ext cx="376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510811" y="3186323"/>
            <a:ext cx="5047180" cy="261610"/>
            <a:chOff x="6443699" y="2673941"/>
            <a:chExt cx="504718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10608906" y="2673941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Status Line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443699" y="2826757"/>
              <a:ext cx="4165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0398030" y="3382743"/>
            <a:ext cx="1367317" cy="592085"/>
            <a:chOff x="10330918" y="2870361"/>
            <a:chExt cx="1367317" cy="592085"/>
          </a:xfrm>
        </p:grpSpPr>
        <p:sp>
          <p:nvSpPr>
            <p:cNvPr id="44" name="TextBox 43"/>
            <p:cNvSpPr txBox="1"/>
            <p:nvPr/>
          </p:nvSpPr>
          <p:spPr>
            <a:xfrm>
              <a:off x="10608906" y="296029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Response Headers</a:t>
              </a:r>
              <a:endParaRPr lang="en-US" sz="1100" dirty="0"/>
            </a:p>
          </p:txBody>
        </p:sp>
        <p:sp>
          <p:nvSpPr>
            <p:cNvPr id="45" name="Left Brace 44"/>
            <p:cNvSpPr/>
            <p:nvPr/>
          </p:nvSpPr>
          <p:spPr>
            <a:xfrm flipH="1">
              <a:off x="10330918" y="2870361"/>
              <a:ext cx="222002" cy="59208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lded Corner 2"/>
          <p:cNvSpPr/>
          <p:nvPr/>
        </p:nvSpPr>
        <p:spPr>
          <a:xfrm>
            <a:off x="1658347" y="1741968"/>
            <a:ext cx="5452134" cy="1272615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http://localhost:65276/Sample01/sample01/handler HTTP/1.1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Content-Length: 17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Host: localhost:65276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value=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w&amp;submit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=Ok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81552" y="1690688"/>
            <a:ext cx="1176795" cy="801380"/>
            <a:chOff x="414440" y="1178306"/>
            <a:chExt cx="1176795" cy="801380"/>
          </a:xfrm>
        </p:grpSpPr>
        <p:sp>
          <p:nvSpPr>
            <p:cNvPr id="12" name="Left Brace 11"/>
            <p:cNvSpPr/>
            <p:nvPr/>
          </p:nvSpPr>
          <p:spPr>
            <a:xfrm>
              <a:off x="1416305" y="1229586"/>
              <a:ext cx="174930" cy="7501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440" y="1178306"/>
              <a:ext cx="10893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Message </a:t>
              </a:r>
              <a:r>
                <a:rPr lang="en-US" sz="1100" dirty="0"/>
                <a:t>H</a:t>
              </a:r>
              <a:r>
                <a:rPr lang="en-US" sz="1100" dirty="0" smtClean="0"/>
                <a:t>eader</a:t>
              </a: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9069" y="2492068"/>
            <a:ext cx="1277427" cy="261610"/>
            <a:chOff x="411957" y="1979686"/>
            <a:chExt cx="1277427" cy="26161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313188" y="2110491"/>
              <a:ext cx="376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1957" y="1979686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Blank Line</a:t>
              </a:r>
              <a:endParaRPr lang="en-US" sz="11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9069" y="2723013"/>
            <a:ext cx="1184247" cy="261610"/>
            <a:chOff x="411957" y="2210631"/>
            <a:chExt cx="1184247" cy="261610"/>
          </a:xfrm>
        </p:grpSpPr>
        <p:sp>
          <p:nvSpPr>
            <p:cNvPr id="19" name="Left Brace 18"/>
            <p:cNvSpPr/>
            <p:nvPr/>
          </p:nvSpPr>
          <p:spPr>
            <a:xfrm>
              <a:off x="1411337" y="2216368"/>
              <a:ext cx="184867" cy="21244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957" y="2210631"/>
              <a:ext cx="1089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Body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16216" y="1970036"/>
            <a:ext cx="1263492" cy="522032"/>
            <a:chOff x="7049104" y="1457654"/>
            <a:chExt cx="1263492" cy="522032"/>
          </a:xfrm>
        </p:grpSpPr>
        <p:sp>
          <p:nvSpPr>
            <p:cNvPr id="36" name="Left Brace 35"/>
            <p:cNvSpPr/>
            <p:nvPr/>
          </p:nvSpPr>
          <p:spPr>
            <a:xfrm flipH="1">
              <a:off x="7049104" y="1457654"/>
              <a:ext cx="239974" cy="52203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23267" y="1532622"/>
              <a:ext cx="10893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Request Headers</a:t>
              </a:r>
              <a:endParaRPr lang="en-U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4239" y="1746000"/>
            <a:ext cx="1730512" cy="261610"/>
            <a:chOff x="7017127" y="1233618"/>
            <a:chExt cx="1730512" cy="261610"/>
          </a:xfrm>
        </p:grpSpPr>
        <p:sp>
          <p:nvSpPr>
            <p:cNvPr id="31" name="TextBox 30"/>
            <p:cNvSpPr txBox="1"/>
            <p:nvPr/>
          </p:nvSpPr>
          <p:spPr>
            <a:xfrm>
              <a:off x="7748648" y="1233618"/>
              <a:ext cx="9989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Request Line</a:t>
              </a:r>
              <a:endParaRPr lang="en-US" sz="11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017127" y="1364423"/>
              <a:ext cx="605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432758" y="214558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5267" y="4514248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6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line </a:t>
            </a:r>
            <a:r>
              <a:rPr lang="ru-RU" dirty="0" smtClean="0"/>
              <a:t>и </a:t>
            </a:r>
            <a:r>
              <a:rPr lang="en-US" dirty="0" smtClean="0"/>
              <a:t>Status line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13905" y="1766712"/>
            <a:ext cx="10797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POST http://localhost:65276/Sample01/sample01/handler HTTP/1.1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413905" y="2299987"/>
            <a:ext cx="971741" cy="726412"/>
            <a:chOff x="413905" y="2299987"/>
            <a:chExt cx="971741" cy="726412"/>
          </a:xfrm>
        </p:grpSpPr>
        <p:sp>
          <p:nvSpPr>
            <p:cNvPr id="4" name="Left Brace 3"/>
            <p:cNvSpPr/>
            <p:nvPr/>
          </p:nvSpPr>
          <p:spPr>
            <a:xfrm rot="16200000">
              <a:off x="721478" y="2113872"/>
              <a:ext cx="213979" cy="58620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3905" y="2646743"/>
              <a:ext cx="97174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Method</a:t>
              </a:r>
              <a:endParaRPr lang="en-US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368064" y="2299986"/>
            <a:ext cx="8058645" cy="726413"/>
            <a:chOff x="1368064" y="2299986"/>
            <a:chExt cx="8058645" cy="726413"/>
          </a:xfrm>
        </p:grpSpPr>
        <p:sp>
          <p:nvSpPr>
            <p:cNvPr id="5" name="Left Brace 4"/>
            <p:cNvSpPr/>
            <p:nvPr/>
          </p:nvSpPr>
          <p:spPr>
            <a:xfrm rot="16200000">
              <a:off x="5290396" y="-1622346"/>
              <a:ext cx="213981" cy="805864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806" y="2646743"/>
              <a:ext cx="1463799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 URI</a:t>
              </a:r>
              <a:endParaRPr lang="en-US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9501074" y="2299988"/>
            <a:ext cx="1594796" cy="665245"/>
            <a:chOff x="9501074" y="2299988"/>
            <a:chExt cx="1594796" cy="66524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0191484" y="1732209"/>
              <a:ext cx="213977" cy="134953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01074" y="2585577"/>
              <a:ext cx="159479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 Version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40687" y="5482644"/>
            <a:ext cx="452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HTTP/1.1 </a:t>
            </a:r>
            <a:r>
              <a:rPr lang="en-US" sz="2400" dirty="0">
                <a:solidFill>
                  <a:srgbClr val="00B050"/>
                </a:solidFill>
              </a:rPr>
              <a:t>200 OK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HTTP/1.0 </a:t>
            </a:r>
            <a:r>
              <a:rPr lang="en-US" sz="2400" dirty="0">
                <a:solidFill>
                  <a:srgbClr val="00B050"/>
                </a:solidFill>
              </a:rPr>
              <a:t>404 Not Found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905" y="405722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HTTP/1.1 200 OK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465227" y="4512219"/>
            <a:ext cx="1349536" cy="970425"/>
            <a:chOff x="465227" y="5315300"/>
            <a:chExt cx="1349536" cy="970425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1033006" y="4747521"/>
              <a:ext cx="213977" cy="134953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1048" y="5618748"/>
              <a:ext cx="957891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HTTP</a:t>
              </a:r>
            </a:p>
            <a:p>
              <a:pPr algn="ctr"/>
              <a:r>
                <a:rPr lang="en-US" dirty="0" smtClean="0"/>
                <a:t>Version</a:t>
              </a:r>
              <a:endParaRPr lang="en-US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1814763" y="4512217"/>
            <a:ext cx="841897" cy="970427"/>
            <a:chOff x="1814763" y="5315298"/>
            <a:chExt cx="841897" cy="970427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2156972" y="5186587"/>
              <a:ext cx="213979" cy="47140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4763" y="5618748"/>
              <a:ext cx="841897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</a:p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675946" y="4518884"/>
            <a:ext cx="933995" cy="963760"/>
            <a:chOff x="2675946" y="5321965"/>
            <a:chExt cx="933995" cy="963760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2745407" y="5252504"/>
              <a:ext cx="207311" cy="3462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4751" y="5618748"/>
              <a:ext cx="925190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Reason</a:t>
              </a:r>
            </a:p>
            <a:p>
              <a:pPr algn="ctr"/>
              <a:r>
                <a:rPr lang="en-US" dirty="0" smtClean="0"/>
                <a:t>Phrase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40687" y="4394207"/>
            <a:ext cx="4521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GET /test.html HTTP/1.1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POST /index.html HTTP/1.1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3942941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Примеры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2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Request: </a:t>
            </a:r>
            <a:r>
              <a:rPr lang="ru-RU" dirty="0" smtClean="0"/>
              <a:t>Метод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6744" y="2297000"/>
          <a:ext cx="9144000" cy="3383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Получить ресурс с сервера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Используется для передачи данных на сервер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PUT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Запрос на изменение данных на сервере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DELETE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Запрос на удаление данных на сервере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HEAD</a:t>
                      </a:r>
                      <a:endParaRPr lang="en-US" b="1" dirty="0">
                        <a:solidFill>
                          <a:srgbClr val="FF33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Получить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только заголовки как если бы был запрос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GET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(используется в кэшировании)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ru-RU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4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19334" y="1894851"/>
            <a:ext cx="1105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scheme:[//[</a:t>
            </a:r>
            <a:r>
              <a:rPr lang="en-US" sz="2400" dirty="0" err="1">
                <a:latin typeface="Consolas" panose="020B0609020204030204" pitchFamily="49" charset="0"/>
              </a:rPr>
              <a:t>user:password</a:t>
            </a:r>
            <a:r>
              <a:rPr lang="en-US" sz="2400" dirty="0">
                <a:latin typeface="Consolas" panose="020B0609020204030204" pitchFamily="49" charset="0"/>
              </a:rPr>
              <a:t>@]host[:port]][/]path[?query][#fragment]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8654" y="2797959"/>
            <a:ext cx="886011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https://msdn.microsoft.com:5500/library/windows/bg124285.aspx?id=1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818654" y="3177616"/>
            <a:ext cx="1042273" cy="639552"/>
            <a:chOff x="2818654" y="3177616"/>
            <a:chExt cx="1042273" cy="639552"/>
          </a:xfrm>
        </p:grpSpPr>
        <p:sp>
          <p:nvSpPr>
            <p:cNvPr id="5" name="Правая фигурная скобка 3"/>
            <p:cNvSpPr/>
            <p:nvPr/>
          </p:nvSpPr>
          <p:spPr>
            <a:xfrm rot="5400000">
              <a:off x="3180503" y="2917367"/>
              <a:ext cx="173318" cy="693815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8654" y="3437512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863505" y="3177616"/>
            <a:ext cx="2294158" cy="639552"/>
            <a:chOff x="3863505" y="3177616"/>
            <a:chExt cx="2294158" cy="639552"/>
          </a:xfrm>
        </p:grpSpPr>
        <p:sp>
          <p:nvSpPr>
            <p:cNvPr id="6" name="Правая фигурная скобка 4"/>
            <p:cNvSpPr/>
            <p:nvPr/>
          </p:nvSpPr>
          <p:spPr>
            <a:xfrm rot="5400000">
              <a:off x="4923924" y="2117197"/>
              <a:ext cx="173320" cy="229415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70240" y="3437512"/>
              <a:ext cx="68159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147709" y="3177617"/>
            <a:ext cx="623268" cy="635108"/>
            <a:chOff x="6147709" y="3177617"/>
            <a:chExt cx="623268" cy="635108"/>
          </a:xfrm>
        </p:grpSpPr>
        <p:sp>
          <p:nvSpPr>
            <p:cNvPr id="9" name="Правая фигурная скобка 8"/>
            <p:cNvSpPr/>
            <p:nvPr/>
          </p:nvSpPr>
          <p:spPr>
            <a:xfrm rot="5400000">
              <a:off x="6433214" y="3013171"/>
              <a:ext cx="173318" cy="50220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7709" y="3433069"/>
              <a:ext cx="62228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6848063" y="3177620"/>
            <a:ext cx="3742550" cy="635105"/>
            <a:chOff x="6848063" y="3177620"/>
            <a:chExt cx="3742550" cy="635105"/>
          </a:xfrm>
        </p:grpSpPr>
        <p:sp>
          <p:nvSpPr>
            <p:cNvPr id="7" name="Правая фигурная скобка 5"/>
            <p:cNvSpPr/>
            <p:nvPr/>
          </p:nvSpPr>
          <p:spPr>
            <a:xfrm rot="5400000">
              <a:off x="8632681" y="1393002"/>
              <a:ext cx="173314" cy="3742550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4894" y="3433069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10563203" y="3177617"/>
            <a:ext cx="819455" cy="623139"/>
            <a:chOff x="10563203" y="3177617"/>
            <a:chExt cx="819455" cy="623139"/>
          </a:xfrm>
        </p:grpSpPr>
        <p:sp>
          <p:nvSpPr>
            <p:cNvPr id="8" name="Правая фигурная скобка 7"/>
            <p:cNvSpPr/>
            <p:nvPr/>
          </p:nvSpPr>
          <p:spPr>
            <a:xfrm rot="5400000">
              <a:off x="10848086" y="3013171"/>
              <a:ext cx="173318" cy="502209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63203" y="3421100"/>
              <a:ext cx="81945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ru-RU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818654" y="4014065"/>
            <a:ext cx="452239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file:///d:/Temp/Photo/image1.jpeg</a:t>
            </a:r>
          </a:p>
        </p:txBody>
      </p:sp>
      <p:grpSp>
        <p:nvGrpSpPr>
          <p:cNvPr id="38" name="Группа 37"/>
          <p:cNvGrpSpPr/>
          <p:nvPr/>
        </p:nvGrpSpPr>
        <p:grpSpPr>
          <a:xfrm>
            <a:off x="3814721" y="4403996"/>
            <a:ext cx="3363458" cy="635105"/>
            <a:chOff x="3814721" y="4403996"/>
            <a:chExt cx="3363458" cy="635105"/>
          </a:xfrm>
        </p:grpSpPr>
        <p:sp>
          <p:nvSpPr>
            <p:cNvPr id="18" name="Правая фигурная скобка 5"/>
            <p:cNvSpPr/>
            <p:nvPr/>
          </p:nvSpPr>
          <p:spPr>
            <a:xfrm rot="5400000">
              <a:off x="5420112" y="2798605"/>
              <a:ext cx="152675" cy="336345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11840" y="4659445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818654" y="4409836"/>
            <a:ext cx="1042273" cy="629265"/>
            <a:chOff x="2818654" y="4409836"/>
            <a:chExt cx="1042273" cy="629265"/>
          </a:xfrm>
        </p:grpSpPr>
        <p:sp>
          <p:nvSpPr>
            <p:cNvPr id="17" name="TextBox 16"/>
            <p:cNvSpPr txBox="1"/>
            <p:nvPr/>
          </p:nvSpPr>
          <p:spPr>
            <a:xfrm>
              <a:off x="2818654" y="4659445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  <p:sp>
          <p:nvSpPr>
            <p:cNvPr id="20" name="Правая фигурная скобка 3"/>
            <p:cNvSpPr/>
            <p:nvPr/>
          </p:nvSpPr>
          <p:spPr>
            <a:xfrm rot="5400000">
              <a:off x="3141353" y="4188737"/>
              <a:ext cx="146838" cy="58903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818654" y="5304825"/>
            <a:ext cx="886011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http://website.com/directory/index.php?name=YourName&amp;bday=YourBday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18654" y="5700592"/>
            <a:ext cx="1042273" cy="639553"/>
            <a:chOff x="2818654" y="5700592"/>
            <a:chExt cx="1042273" cy="639553"/>
          </a:xfrm>
        </p:grpSpPr>
        <p:sp>
          <p:nvSpPr>
            <p:cNvPr id="22" name="Правая фигурная скобка 3"/>
            <p:cNvSpPr/>
            <p:nvPr/>
          </p:nvSpPr>
          <p:spPr>
            <a:xfrm rot="5400000">
              <a:off x="3089014" y="5531832"/>
              <a:ext cx="181711" cy="519231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8654" y="5960489"/>
              <a:ext cx="104227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Schema</a:t>
              </a:r>
              <a:endParaRPr lang="ru-RU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3781163" y="5708982"/>
            <a:ext cx="1340781" cy="638630"/>
            <a:chOff x="3781163" y="5708982"/>
            <a:chExt cx="1340781" cy="638630"/>
          </a:xfrm>
        </p:grpSpPr>
        <p:sp>
          <p:nvSpPr>
            <p:cNvPr id="23" name="Правая фигурная скобка 4"/>
            <p:cNvSpPr/>
            <p:nvPr/>
          </p:nvSpPr>
          <p:spPr>
            <a:xfrm rot="5400000">
              <a:off x="4364894" y="5125251"/>
              <a:ext cx="173320" cy="1340781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9133" y="5967956"/>
              <a:ext cx="68159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ru-RU" dirty="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190035" y="5712507"/>
            <a:ext cx="2491898" cy="639099"/>
            <a:chOff x="5190035" y="5712507"/>
            <a:chExt cx="2491898" cy="639099"/>
          </a:xfrm>
        </p:grpSpPr>
        <p:sp>
          <p:nvSpPr>
            <p:cNvPr id="24" name="Правая фигурная скобка 5"/>
            <p:cNvSpPr/>
            <p:nvPr/>
          </p:nvSpPr>
          <p:spPr>
            <a:xfrm rot="5400000">
              <a:off x="6355282" y="4547260"/>
              <a:ext cx="161404" cy="249189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2162" y="5971950"/>
              <a:ext cx="67999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Path</a:t>
              </a:r>
              <a:endParaRPr lang="ru-RU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7831899" y="5700593"/>
            <a:ext cx="3463008" cy="656179"/>
            <a:chOff x="7831899" y="5700593"/>
            <a:chExt cx="3463008" cy="656179"/>
          </a:xfrm>
        </p:grpSpPr>
        <p:sp>
          <p:nvSpPr>
            <p:cNvPr id="25" name="Правая фигурная скобка 7"/>
            <p:cNvSpPr/>
            <p:nvPr/>
          </p:nvSpPr>
          <p:spPr>
            <a:xfrm rot="5400000">
              <a:off x="9476743" y="4055749"/>
              <a:ext cx="173319" cy="3463008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70452" y="5977116"/>
              <a:ext cx="81945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1023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Response: Status Code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90486"/>
              </p:ext>
            </p:extLst>
          </p:nvPr>
        </p:nvGraphicFramePr>
        <p:xfrm>
          <a:off x="1235253" y="1786206"/>
          <a:ext cx="10588978" cy="463778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849880">
                  <a:extLst>
                    <a:ext uri="{9D8B030D-6E8A-4147-A177-3AD203B41FA5}">
                      <a16:colId xmlns:a16="http://schemas.microsoft.com/office/drawing/2014/main" val="188185367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4115355273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4034554646"/>
                    </a:ext>
                  </a:extLst>
                </a:gridCol>
                <a:gridCol w="5016218">
                  <a:extLst>
                    <a:ext uri="{9D8B030D-6E8A-4147-A177-3AD203B41FA5}">
                      <a16:colId xmlns:a16="http://schemas.microsoft.com/office/drawing/2014/main" val="377378951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Диапазон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600" dirty="0" smtClean="0"/>
                        <a:t>Примеры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38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Информационные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Успешные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</a:rPr>
                        <a:t>200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Ok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Успешно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59193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Перенаправление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effectLst/>
                        </a:rPr>
                        <a:t>301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Moved Permanently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Ресурс перемещен, больше здесь не проверяйте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869714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00B0F0"/>
                          </a:solidFill>
                          <a:effectLst/>
                        </a:rPr>
                        <a:t>304</a:t>
                      </a:r>
                      <a:endParaRPr lang="en-US" sz="1600" b="1" dirty="0">
                        <a:solidFill>
                          <a:srgbClr val="00B0F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Not Modified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Ресурс не найден, но позднее может быть возвращен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870319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Клиентские ошибки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(ошибки в запросе)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Bad Request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Нарушен синтаксис</a:t>
                      </a:r>
                      <a:r>
                        <a:rPr lang="en-US" sz="1600" dirty="0" smtClean="0">
                          <a:effectLst/>
                        </a:rPr>
                        <a:t>?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871996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Unauthorized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Клиент не был аутентифицирован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96849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404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Not found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Такого ресурса нет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5223239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5xx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Серверные ошибки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</a:rPr>
                        <a:t>500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Internal Server Error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Что-то пошло не так в процессе обработки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422675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</a:rPr>
                        <a:t>503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Service Unavailable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Сервер не может в данный момент обработать запрос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76402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68</TotalTime>
  <Words>1634</Words>
  <Application>Microsoft Office PowerPoint</Application>
  <PresentationFormat>Широкоэкранный</PresentationFormat>
  <Paragraphs>438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MS PGothic</vt:lpstr>
      <vt:lpstr>Arial</vt:lpstr>
      <vt:lpstr>Calibri</vt:lpstr>
      <vt:lpstr>Calibri Light</vt:lpstr>
      <vt:lpstr>Century Gothic</vt:lpstr>
      <vt:lpstr>Consolas</vt:lpstr>
      <vt:lpstr>Lucida Grande</vt:lpstr>
      <vt:lpstr>Tahoma</vt:lpstr>
      <vt:lpstr>Verdana</vt:lpstr>
      <vt:lpstr>Тема Office</vt:lpstr>
      <vt:lpstr>Основы HTTP</vt:lpstr>
      <vt:lpstr>Agenda</vt:lpstr>
      <vt:lpstr>Структура HTTP</vt:lpstr>
      <vt:lpstr>HTTP: запрос-ответ</vt:lpstr>
      <vt:lpstr>Сообщения в HTTP</vt:lpstr>
      <vt:lpstr>Request line и Status line</vt:lpstr>
      <vt:lpstr>Request: Метод</vt:lpstr>
      <vt:lpstr>URLs</vt:lpstr>
      <vt:lpstr>Response: Status Code</vt:lpstr>
      <vt:lpstr>Заголовки (Request/Response headers)</vt:lpstr>
      <vt:lpstr>Навигация</vt:lpstr>
      <vt:lpstr>Абсолютные / относительные urls и заголовок Host</vt:lpstr>
      <vt:lpstr>Клиент: Referer и User-Agent</vt:lpstr>
      <vt:lpstr>Перенаправления (Redirections)</vt:lpstr>
      <vt:lpstr>Контент (body)</vt:lpstr>
      <vt:lpstr>Параметры контента: LENGTH, TYPE, …</vt:lpstr>
      <vt:lpstr>Content Negotiation…</vt:lpstr>
      <vt:lpstr>GET и POST запрсы</vt:lpstr>
      <vt:lpstr>GET vs POST</vt:lpstr>
      <vt:lpstr>Управление состоянием в HTTP</vt:lpstr>
      <vt:lpstr>Состояние/Сессия</vt:lpstr>
      <vt:lpstr>URL/Headers/Content</vt:lpstr>
      <vt:lpstr>Cookies. Как это работает</vt:lpstr>
      <vt:lpstr>Структура Cookie (заголовки установки и отправки)</vt:lpstr>
      <vt:lpstr>Время жизни и ограничения для Cookie</vt:lpstr>
      <vt:lpstr>Отслеживание сессии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HTTP</dc:title>
  <dc:creator>Михаил Романов</dc:creator>
  <cp:lastModifiedBy>Михаил Романов</cp:lastModifiedBy>
  <cp:revision>14</cp:revision>
  <dcterms:created xsi:type="dcterms:W3CDTF">2024-09-29T15:12:22Z</dcterms:created>
  <dcterms:modified xsi:type="dcterms:W3CDTF">2024-12-14T18:26:51Z</dcterms:modified>
</cp:coreProperties>
</file>