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62" r:id="rId4"/>
    <p:sldId id="263" r:id="rId5"/>
    <p:sldId id="264" r:id="rId6"/>
    <p:sldId id="266" r:id="rId7"/>
    <p:sldId id="265" r:id="rId8"/>
    <p:sldId id="278" r:id="rId9"/>
    <p:sldId id="304" r:id="rId10"/>
    <p:sldId id="279" r:id="rId11"/>
    <p:sldId id="280" r:id="rId12"/>
    <p:sldId id="281" r:id="rId13"/>
    <p:sldId id="302" r:id="rId14"/>
    <p:sldId id="282" r:id="rId15"/>
    <p:sldId id="283" r:id="rId16"/>
    <p:sldId id="284" r:id="rId17"/>
    <p:sldId id="285" r:id="rId18"/>
    <p:sldId id="286" r:id="rId19"/>
    <p:sldId id="295" r:id="rId20"/>
    <p:sldId id="296" r:id="rId21"/>
    <p:sldId id="290" r:id="rId22"/>
    <p:sldId id="297" r:id="rId23"/>
    <p:sldId id="298" r:id="rId24"/>
    <p:sldId id="291" r:id="rId25"/>
    <p:sldId id="299" r:id="rId26"/>
    <p:sldId id="300" r:id="rId27"/>
    <p:sldId id="292" r:id="rId28"/>
    <p:sldId id="301" r:id="rId29"/>
    <p:sldId id="293" r:id="rId30"/>
    <p:sldId id="294" r:id="rId31"/>
    <p:sldId id="277" r:id="rId32"/>
    <p:sldId id="288" r:id="rId33"/>
    <p:sldId id="267" r:id="rId34"/>
    <p:sldId id="268" r:id="rId35"/>
    <p:sldId id="269" r:id="rId36"/>
    <p:sldId id="270" r:id="rId37"/>
    <p:sldId id="303" r:id="rId38"/>
    <p:sldId id="271" r:id="rId39"/>
    <p:sldId id="305" r:id="rId40"/>
    <p:sldId id="306" r:id="rId41"/>
    <p:sldId id="275" r:id="rId42"/>
    <p:sldId id="276" r:id="rId43"/>
    <p:sldId id="289" r:id="rId44"/>
    <p:sldId id="309" r:id="rId45"/>
    <p:sldId id="310" r:id="rId46"/>
    <p:sldId id="311" r:id="rId47"/>
    <p:sldId id="272" r:id="rId48"/>
    <p:sldId id="273" r:id="rId49"/>
    <p:sldId id="312" r:id="rId50"/>
    <p:sldId id="313" r:id="rId51"/>
    <p:sldId id="274" r:id="rId52"/>
    <p:sldId id="307" r:id="rId53"/>
    <p:sldId id="308" r:id="rId54"/>
    <p:sldId id="314" r:id="rId55"/>
    <p:sldId id="315" r:id="rId56"/>
    <p:sldId id="261" r:id="rId5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3C1A0F1-991F-498D-83BA-871C9415C978}">
          <p14:sldIdLst>
            <p14:sldId id="256"/>
            <p14:sldId id="257"/>
          </p14:sldIdLst>
        </p14:section>
        <p14:section name="Минимальный HTTP-сервер" id="{4C62F6CD-700A-4F63-B54E-3F57103040C4}">
          <p14:sldIdLst>
            <p14:sldId id="262"/>
            <p14:sldId id="263"/>
            <p14:sldId id="264"/>
          </p14:sldIdLst>
        </p14:section>
        <p14:section name="Demo. Минимальное приложение" id="{F9DB0721-83FF-4683-A60E-0CA75FF1B035}">
          <p14:sldIdLst>
            <p14:sldId id="266"/>
          </p14:sldIdLst>
        </p14:section>
        <p14:section name="HttpContext, Request, Response" id="{7B102D22-C04D-49E1-BA6D-72D349A70F26}">
          <p14:sldIdLst>
            <p14:sldId id="265"/>
            <p14:sldId id="278"/>
          </p14:sldIdLst>
        </p14:section>
        <p14:section name="Demo. Расширенная обработка" id="{D0FB5816-B8A5-4B8E-ADDD-81F6D09E5ADC}">
          <p14:sldIdLst>
            <p14:sldId id="304"/>
          </p14:sldIdLst>
        </p14:section>
        <p14:section name="Базовый HTTP-клиент" id="{D3853E8E-6005-4BE7-ACFE-153A07D43B1A}">
          <p14:sldIdLst>
            <p14:sldId id="279"/>
            <p14:sldId id="280"/>
            <p14:sldId id="281"/>
            <p14:sldId id="302"/>
            <p14:sldId id="282"/>
          </p14:sldIdLst>
        </p14:section>
        <p14:section name="Demo. Клиент и сервер" id="{1A3D733B-A068-423E-B0A6-7AA37B0D1F12}">
          <p14:sldIdLst>
            <p14:sldId id="283"/>
          </p14:sldIdLst>
        </p14:section>
        <p14:section name="Сценарии работы с HTTP" id="{B6FBB341-C9D5-45D1-A0E6-410F97E870AA}">
          <p14:sldIdLst>
            <p14:sldId id="284"/>
            <p14:sldId id="285"/>
          </p14:sldIdLst>
        </p14:section>
        <p14:section name="Отправка формы" id="{F6C7D4D4-74E0-47F7-9AEC-F8B654BE3CFD}">
          <p14:sldIdLst>
            <p14:sldId id="286"/>
            <p14:sldId id="295"/>
          </p14:sldIdLst>
        </p14:section>
        <p14:section name="Demo. Отправка формы" id="{F5C5702A-1BBB-462C-AEDD-91690164DC95}">
          <p14:sldIdLst>
            <p14:sldId id="296"/>
          </p14:sldIdLst>
        </p14:section>
        <p14:section name="Загрузка файлов в составе формы" id="{653F9908-CE1F-4698-8286-2596487D64A5}">
          <p14:sldIdLst>
            <p14:sldId id="290"/>
            <p14:sldId id="297"/>
          </p14:sldIdLst>
        </p14:section>
        <p14:section name="Demo. Загрузка файлов в составе формы" id="{43335FC5-BC70-42E8-91E4-6447B0079921}">
          <p14:sldIdLst>
            <p14:sldId id="298"/>
          </p14:sldIdLst>
        </p14:section>
        <p14:section name="Скачивание файлов" id="{F99969A9-DC40-495D-9DAB-BA74B9E47655}">
          <p14:sldIdLst>
            <p14:sldId id="291"/>
            <p14:sldId id="299"/>
          </p14:sldIdLst>
        </p14:section>
        <p14:section name="Demo. Скачивание файлов" id="{67F6150E-C6F5-4CC0-A13A-95F6907E732B}">
          <p14:sldIdLst>
            <p14:sldId id="300"/>
          </p14:sldIdLst>
        </p14:section>
        <p14:section name="Установка и чтение cookies" id="{BD883316-35DA-477F-9D95-E8AA0994C20A}">
          <p14:sldIdLst>
            <p14:sldId id="292"/>
          </p14:sldIdLst>
        </p14:section>
        <p14:section name="Demo. Установка и чтение cookies" id="{6C4F9DB9-1FFC-4B9F-A00C-636662CFDA3F}">
          <p14:sldIdLst>
            <p14:sldId id="301"/>
          </p14:sldIdLst>
        </p14:section>
        <p14:section name="Пересылка произвольного объекта" id="{E129FC56-5110-4442-B537-4D0819AC2186}">
          <p14:sldIdLst>
            <p14:sldId id="293"/>
          </p14:sldIdLst>
        </p14:section>
        <p14:section name="Demo. Пересылка произвольного объекта" id="{7EAB4A68-F93F-431F-939D-782FC4CCBDF9}">
          <p14:sldIdLst>
            <p14:sldId id="294"/>
          </p14:sldIdLst>
        </p14:section>
        <p14:section name="Middleware, routings и endpoints" id="{2E86298F-72AD-4204-9720-6C2AC0BF170F}">
          <p14:sldIdLst>
            <p14:sldId id="277"/>
            <p14:sldId id="288"/>
          </p14:sldIdLst>
        </p14:section>
        <p14:section name="Middleware" id="{39FBD633-A69D-4C3A-8FE7-17C554314F90}">
          <p14:sldIdLst>
            <p14:sldId id="267"/>
            <p14:sldId id="268"/>
          </p14:sldIdLst>
        </p14:section>
        <p14:section name="Demo. Простейшие Middleware" id="{CA2AE78E-4C6F-483E-9F6F-63FCB9DD1526}">
          <p14:sldIdLst>
            <p14:sldId id="269"/>
          </p14:sldIdLst>
        </p14:section>
        <p14:section name="Переиспользуемый Middleware" id="{7F41454C-5E47-4854-BE98-C48DE77B704B}">
          <p14:sldIdLst>
            <p14:sldId id="270"/>
            <p14:sldId id="303"/>
          </p14:sldIdLst>
        </p14:section>
        <p14:section name="Demo. Переиспользуемый Middleware" id="{AE133C98-E83E-4448-9104-6BC6210ACE12}">
          <p14:sldIdLst>
            <p14:sldId id="271"/>
          </p14:sldIdLst>
        </p14:section>
        <p14:section name="Routings и Endpoints" id="{0F0B0DC3-4274-47D1-9A63-9CA0B8DBFE66}">
          <p14:sldIdLst>
            <p14:sldId id="305"/>
            <p14:sldId id="306"/>
            <p14:sldId id="275"/>
          </p14:sldIdLst>
        </p14:section>
        <p14:section name="Demo. Routings и Endpoints" id="{DB9A9BCE-49B0-4B4F-B466-77E1DE030DAE}">
          <p14:sldIdLst>
            <p14:sldId id="276"/>
          </p14:sldIdLst>
        </p14:section>
        <p14:section name="Host, DI и сервисы" id="{2883C684-8C73-4A09-8E20-926C96BE3BAA}">
          <p14:sldIdLst>
            <p14:sldId id="289"/>
            <p14:sldId id="309"/>
          </p14:sldIdLst>
        </p14:section>
        <p14:section name="Билдеры для Web-приложения" id="{1DFB3037-E6D0-4F42-9C36-4F172438527D}">
          <p14:sldIdLst>
            <p14:sldId id="310"/>
            <p14:sldId id="311"/>
          </p14:sldIdLst>
        </p14:section>
        <p14:section name="Сервисы и DI" id="{4078110B-454A-40BA-93FB-B939E7CDF0A7}">
          <p14:sldIdLst>
            <p14:sldId id="272"/>
            <p14:sldId id="273"/>
            <p14:sldId id="312"/>
            <p14:sldId id="313"/>
          </p14:sldIdLst>
        </p14:section>
        <p14:section name="Demo. Сервисы и DI" id="{521DEEDF-7DF7-4A71-AE2E-A4756E2577B0}">
          <p14:sldIdLst>
            <p14:sldId id="274"/>
          </p14:sldIdLst>
        </p14:section>
        <p14:section name="Тестирование" id="{75805220-A954-4E4E-B6EC-C4E1995482AD}">
          <p14:sldIdLst>
            <p14:sldId id="307"/>
            <p14:sldId id="308"/>
            <p14:sldId id="314"/>
          </p14:sldIdLst>
        </p14:section>
        <p14:section name="Demo. Тестирование" id="{8E409BB7-E717-4036-83C0-62E3235991E4}">
          <p14:sldIdLst>
            <p14:sldId id="315"/>
          </p14:sldIdLst>
        </p14:section>
        <p14:section name="Summary" id="{E5E9EACD-A0AA-4F60-B092-329AE4847CCA}">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6" autoAdjust="0"/>
    <p:restoredTop sz="79088" autoAdjust="0"/>
  </p:normalViewPr>
  <p:slideViewPr>
    <p:cSldViewPr snapToGrid="0">
      <p:cViewPr varScale="1">
        <p:scale>
          <a:sx n="94" d="100"/>
          <a:sy n="94" d="100"/>
        </p:scale>
        <p:origin x="10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2809F-A82C-4C40-BAEB-A62AA4C8624F}" type="datetimeFigureOut">
              <a:rPr lang="ru-RU" smtClean="0"/>
              <a:t>15.12.2024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63EA5-F78C-4B39-A148-E39A64E8DE20}" type="slidenum">
              <a:rPr lang="ru-RU" smtClean="0"/>
              <a:t>‹#›</a:t>
            </a:fld>
            <a:endParaRPr lang="ru-RU"/>
          </a:p>
        </p:txBody>
      </p:sp>
    </p:spTree>
    <p:extLst>
      <p:ext uri="{BB962C8B-B14F-4D97-AF65-F5344CB8AC3E}">
        <p14:creationId xmlns:p14="http://schemas.microsoft.com/office/powerpoint/2010/main" val="387015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Создать с 0.</a:t>
            </a:r>
            <a:br>
              <a:rPr lang="ru-RU" dirty="0" smtClean="0"/>
            </a:br>
            <a:r>
              <a:rPr lang="ru-RU" dirty="0" smtClean="0"/>
              <a:t>Заменить </a:t>
            </a:r>
            <a:r>
              <a:rPr lang="en-US" dirty="0" err="1" smtClean="0"/>
              <a:t>MapGet</a:t>
            </a:r>
            <a:r>
              <a:rPr lang="en-US" dirty="0" smtClean="0"/>
              <a:t> </a:t>
            </a:r>
            <a:r>
              <a:rPr lang="ru-RU" dirty="0" smtClean="0"/>
              <a:t>на </a:t>
            </a:r>
            <a:r>
              <a:rPr lang="en-US" dirty="0" smtClean="0"/>
              <a:t>Run</a:t>
            </a:r>
            <a:r>
              <a:rPr lang="ru-RU" dirty="0" smtClean="0"/>
              <a:t>.</a:t>
            </a:r>
            <a:br>
              <a:rPr lang="ru-RU" dirty="0" smtClean="0"/>
            </a:br>
            <a:endParaRPr lang="ru-RU" dirty="0" smtClean="0"/>
          </a:p>
          <a:p>
            <a:r>
              <a:rPr lang="ru-RU" dirty="0" smtClean="0"/>
              <a:t>Показать</a:t>
            </a:r>
            <a:r>
              <a:rPr lang="ru-RU" baseline="0" dirty="0" smtClean="0"/>
              <a:t> </a:t>
            </a:r>
            <a:r>
              <a:rPr lang="en-US" baseline="0" dirty="0" smtClean="0"/>
              <a:t>Sample01 </a:t>
            </a:r>
            <a:r>
              <a:rPr lang="ru-RU" baseline="0" dirty="0" smtClean="0"/>
              <a:t>с настройкой</a:t>
            </a:r>
            <a:endParaRPr lang="ru-RU" dirty="0" smtClean="0"/>
          </a:p>
        </p:txBody>
      </p:sp>
      <p:sp>
        <p:nvSpPr>
          <p:cNvPr id="4" name="Номер слайда 3"/>
          <p:cNvSpPr>
            <a:spLocks noGrp="1"/>
          </p:cNvSpPr>
          <p:nvPr>
            <p:ph type="sldNum" sz="quarter" idx="10"/>
          </p:nvPr>
        </p:nvSpPr>
        <p:spPr/>
        <p:txBody>
          <a:bodyPr/>
          <a:lstStyle/>
          <a:p>
            <a:fld id="{42477027-2104-4A10-8801-9C71CFB08C01}" type="slidenum">
              <a:rPr lang="ru-RU" smtClean="0"/>
              <a:t>6</a:t>
            </a:fld>
            <a:endParaRPr lang="ru-RU"/>
          </a:p>
        </p:txBody>
      </p:sp>
    </p:spTree>
    <p:extLst>
      <p:ext uri="{BB962C8B-B14F-4D97-AF65-F5344CB8AC3E}">
        <p14:creationId xmlns:p14="http://schemas.microsoft.com/office/powerpoint/2010/main" val="175655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Sample04 + </a:t>
            </a:r>
            <a:r>
              <a:rPr lang="en-US" dirty="0" err="1" smtClean="0"/>
              <a:t>AuthLib</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51</a:t>
            </a:fld>
            <a:endParaRPr lang="ru-RU"/>
          </a:p>
        </p:txBody>
      </p:sp>
    </p:spTree>
    <p:extLst>
      <p:ext uri="{BB962C8B-B14F-4D97-AF65-F5344CB8AC3E}">
        <p14:creationId xmlns:p14="http://schemas.microsoft.com/office/powerpoint/2010/main" val="172351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Sample02</a:t>
            </a:r>
            <a:endParaRPr lang="ru-RU" dirty="0"/>
          </a:p>
        </p:txBody>
      </p:sp>
      <p:sp>
        <p:nvSpPr>
          <p:cNvPr id="4" name="Номер слайда 3"/>
          <p:cNvSpPr>
            <a:spLocks noGrp="1"/>
          </p:cNvSpPr>
          <p:nvPr>
            <p:ph type="sldNum" sz="quarter" idx="10"/>
          </p:nvPr>
        </p:nvSpPr>
        <p:spPr/>
        <p:txBody>
          <a:bodyPr/>
          <a:lstStyle/>
          <a:p>
            <a:fld id="{19163EA5-F78C-4B39-A148-E39A64E8DE20}" type="slidenum">
              <a:rPr lang="ru-RU" smtClean="0"/>
              <a:t>9</a:t>
            </a:fld>
            <a:endParaRPr lang="ru-RU"/>
          </a:p>
        </p:txBody>
      </p:sp>
    </p:spTree>
    <p:extLst>
      <p:ext uri="{BB962C8B-B14F-4D97-AF65-F5344CB8AC3E}">
        <p14:creationId xmlns:p14="http://schemas.microsoft.com/office/powerpoint/2010/main" val="410935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Sample02</a:t>
            </a:r>
            <a:endParaRPr lang="ru-RU" dirty="0"/>
          </a:p>
        </p:txBody>
      </p:sp>
      <p:sp>
        <p:nvSpPr>
          <p:cNvPr id="4" name="Номер слайда 3"/>
          <p:cNvSpPr>
            <a:spLocks noGrp="1"/>
          </p:cNvSpPr>
          <p:nvPr>
            <p:ph type="sldNum" sz="quarter" idx="10"/>
          </p:nvPr>
        </p:nvSpPr>
        <p:spPr/>
        <p:txBody>
          <a:bodyPr/>
          <a:lstStyle/>
          <a:p>
            <a:fld id="{19163EA5-F78C-4B39-A148-E39A64E8DE20}" type="slidenum">
              <a:rPr lang="ru-RU" smtClean="0"/>
              <a:t>15</a:t>
            </a:fld>
            <a:endParaRPr lang="ru-RU"/>
          </a:p>
        </p:txBody>
      </p:sp>
    </p:spTree>
    <p:extLst>
      <p:ext uri="{BB962C8B-B14F-4D97-AF65-F5344CB8AC3E}">
        <p14:creationId xmlns:p14="http://schemas.microsoft.com/office/powerpoint/2010/main" val="272698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Sample03</a:t>
            </a:r>
          </a:p>
          <a:p>
            <a:r>
              <a:rPr lang="en-US" dirty="0" smtClean="0"/>
              <a:t>- /form</a:t>
            </a:r>
            <a:endParaRPr lang="ru-RU" dirty="0"/>
          </a:p>
        </p:txBody>
      </p:sp>
      <p:sp>
        <p:nvSpPr>
          <p:cNvPr id="4" name="Номер слайда 3"/>
          <p:cNvSpPr>
            <a:spLocks noGrp="1"/>
          </p:cNvSpPr>
          <p:nvPr>
            <p:ph type="sldNum" sz="quarter" idx="10"/>
          </p:nvPr>
        </p:nvSpPr>
        <p:spPr/>
        <p:txBody>
          <a:bodyPr/>
          <a:lstStyle/>
          <a:p>
            <a:fld id="{19163EA5-F78C-4B39-A148-E39A64E8DE20}" type="slidenum">
              <a:rPr lang="ru-RU" smtClean="0"/>
              <a:t>20</a:t>
            </a:fld>
            <a:endParaRPr lang="ru-RU"/>
          </a:p>
        </p:txBody>
      </p:sp>
    </p:spTree>
    <p:extLst>
      <p:ext uri="{BB962C8B-B14F-4D97-AF65-F5344CB8AC3E}">
        <p14:creationId xmlns:p14="http://schemas.microsoft.com/office/powerpoint/2010/main" val="392030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Sample03</a:t>
            </a:r>
          </a:p>
          <a:p>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form_with_file</a:t>
            </a:r>
            <a:r>
              <a:rPr lang="en-US" dirty="0" smtClean="0"/>
              <a:t/>
            </a:r>
            <a:br>
              <a:rPr lang="en-US" dirty="0" smtClean="0"/>
            </a:br>
            <a:endParaRPr lang="ru-RU" dirty="0"/>
          </a:p>
        </p:txBody>
      </p:sp>
      <p:sp>
        <p:nvSpPr>
          <p:cNvPr id="4" name="Номер слайда 3"/>
          <p:cNvSpPr>
            <a:spLocks noGrp="1"/>
          </p:cNvSpPr>
          <p:nvPr>
            <p:ph type="sldNum" sz="quarter" idx="10"/>
          </p:nvPr>
        </p:nvSpPr>
        <p:spPr/>
        <p:txBody>
          <a:bodyPr/>
          <a:lstStyle/>
          <a:p>
            <a:fld id="{19163EA5-F78C-4B39-A148-E39A64E8DE20}" type="slidenum">
              <a:rPr lang="ru-RU" smtClean="0"/>
              <a:t>23</a:t>
            </a:fld>
            <a:endParaRPr lang="ru-RU"/>
          </a:p>
        </p:txBody>
      </p:sp>
    </p:spTree>
    <p:extLst>
      <p:ext uri="{BB962C8B-B14F-4D97-AF65-F5344CB8AC3E}">
        <p14:creationId xmlns:p14="http://schemas.microsoft.com/office/powerpoint/2010/main" val="366700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a:t>
            </a:r>
            <a:endParaRPr lang="ru-RU" dirty="0"/>
          </a:p>
        </p:txBody>
      </p:sp>
      <p:sp>
        <p:nvSpPr>
          <p:cNvPr id="4" name="Номер слайда 3"/>
          <p:cNvSpPr>
            <a:spLocks noGrp="1"/>
          </p:cNvSpPr>
          <p:nvPr>
            <p:ph type="sldNum" sz="quarter" idx="10"/>
          </p:nvPr>
        </p:nvSpPr>
        <p:spPr/>
        <p:txBody>
          <a:bodyPr/>
          <a:lstStyle/>
          <a:p>
            <a:fld id="{19163EA5-F78C-4B39-A148-E39A64E8DE20}" type="slidenum">
              <a:rPr lang="ru-RU" smtClean="0"/>
              <a:t>26</a:t>
            </a:fld>
            <a:endParaRPr lang="ru-RU"/>
          </a:p>
        </p:txBody>
      </p:sp>
    </p:spTree>
    <p:extLst>
      <p:ext uri="{BB962C8B-B14F-4D97-AF65-F5344CB8AC3E}">
        <p14:creationId xmlns:p14="http://schemas.microsoft.com/office/powerpoint/2010/main" val="13554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Sample04</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35</a:t>
            </a:fld>
            <a:endParaRPr lang="ru-RU"/>
          </a:p>
        </p:txBody>
      </p:sp>
    </p:spTree>
    <p:extLst>
      <p:ext uri="{BB962C8B-B14F-4D97-AF65-F5344CB8AC3E}">
        <p14:creationId xmlns:p14="http://schemas.microsoft.com/office/powerpoint/2010/main" val="95986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en-US" sz="1200" kern="1200" dirty="0" smtClean="0">
                <a:solidFill>
                  <a:schemeClr val="tx1"/>
                </a:solidFill>
                <a:latin typeface="+mn-lt"/>
                <a:ea typeface="+mn-ea"/>
                <a:cs typeface="+mn-cs"/>
              </a:rPr>
              <a:t>Sample05</a:t>
            </a:r>
            <a:endParaRPr lang="ru-RU" sz="1200" kern="1200" dirty="0" smtClean="0">
              <a:solidFill>
                <a:schemeClr val="tx1"/>
              </a:solidFill>
              <a:latin typeface="+mn-lt"/>
              <a:ea typeface="+mn-ea"/>
              <a:cs typeface="+mn-cs"/>
            </a:endParaRPr>
          </a:p>
          <a:p>
            <a:pPr marL="171450" indent="-171450">
              <a:buFontTx/>
              <a:buChar char="-"/>
            </a:pPr>
            <a:r>
              <a:rPr lang="en-US" sz="1200" kern="1200" dirty="0" err="1" smtClean="0">
                <a:solidFill>
                  <a:schemeClr val="tx1"/>
                </a:solidFill>
                <a:latin typeface="+mn-lt"/>
                <a:ea typeface="+mn-ea"/>
                <a:cs typeface="+mn-cs"/>
              </a:rPr>
              <a:t>AuthMiddleware</a:t>
            </a:r>
            <a:endParaRPr lang="en-US" sz="1200" kern="1200" dirty="0" smtClean="0">
              <a:solidFill>
                <a:schemeClr val="tx1"/>
              </a:solidFill>
              <a:latin typeface="+mn-lt"/>
              <a:ea typeface="+mn-ea"/>
              <a:cs typeface="+mn-cs"/>
            </a:endParaRPr>
          </a:p>
          <a:p>
            <a:pPr marL="171450" indent="-171450">
              <a:buFontTx/>
              <a:buChar char="-"/>
            </a:pPr>
            <a:r>
              <a:rPr lang="en-US" sz="1200" kern="1200" dirty="0" err="1" smtClean="0">
                <a:solidFill>
                  <a:schemeClr val="tx1"/>
                </a:solidFill>
                <a:latin typeface="+mn-lt"/>
                <a:ea typeface="+mn-ea"/>
                <a:cs typeface="+mn-cs"/>
              </a:rPr>
              <a:t>ExtendedAuthMiddleware</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38</a:t>
            </a:fld>
            <a:endParaRPr lang="ru-RU"/>
          </a:p>
        </p:txBody>
      </p:sp>
    </p:spTree>
    <p:extLst>
      <p:ext uri="{BB962C8B-B14F-4D97-AF65-F5344CB8AC3E}">
        <p14:creationId xmlns:p14="http://schemas.microsoft.com/office/powerpoint/2010/main" val="13998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Sample05</a:t>
            </a:r>
            <a:endParaRPr lang="ru-RU" dirty="0"/>
          </a:p>
        </p:txBody>
      </p:sp>
      <p:sp>
        <p:nvSpPr>
          <p:cNvPr id="4" name="Номер слайда 3"/>
          <p:cNvSpPr>
            <a:spLocks noGrp="1"/>
          </p:cNvSpPr>
          <p:nvPr>
            <p:ph type="sldNum" sz="quarter" idx="10"/>
          </p:nvPr>
        </p:nvSpPr>
        <p:spPr/>
        <p:txBody>
          <a:bodyPr/>
          <a:lstStyle/>
          <a:p>
            <a:fld id="{42477027-2104-4A10-8801-9C71CFB08C01}" type="slidenum">
              <a:rPr lang="ru-RU" smtClean="0"/>
              <a:t>42</a:t>
            </a:fld>
            <a:endParaRPr lang="ru-RU"/>
          </a:p>
        </p:txBody>
      </p:sp>
    </p:spTree>
    <p:extLst>
      <p:ext uri="{BB962C8B-B14F-4D97-AF65-F5344CB8AC3E}">
        <p14:creationId xmlns:p14="http://schemas.microsoft.com/office/powerpoint/2010/main" val="80998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172D7DD-4C94-4601-9FB2-14EBDFE40896}" type="datetimeFigureOut">
              <a:rPr lang="ru-RU" smtClean="0"/>
              <a:t>15.12.2024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202356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172D7DD-4C94-4601-9FB2-14EBDFE40896}" type="datetimeFigureOut">
              <a:rPr lang="ru-RU" smtClean="0"/>
              <a:t>15.12.2024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19162251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172D7DD-4C94-4601-9FB2-14EBDFE40896}" type="datetimeFigureOut">
              <a:rPr lang="ru-RU" smtClean="0"/>
              <a:t>15.12.2024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21314444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4A8D-F03B-4EE9-A970-8B78973D4131}"/>
              </a:ext>
            </a:extLst>
          </p:cNvPr>
          <p:cNvSpPr>
            <a:spLocks noGrp="1"/>
          </p:cNvSpPr>
          <p:nvPr>
            <p:ph type="title"/>
          </p:nvPr>
        </p:nvSpPr>
        <p:spPr>
          <a:xfrm>
            <a:off x="5080883" y="4924826"/>
            <a:ext cx="6272917" cy="760385"/>
          </a:xfrm>
        </p:spPr>
        <p:txBody>
          <a:bodyPr>
            <a:normAutofit/>
          </a:bodyPr>
          <a:lstStyle>
            <a:lvl1pPr algn="r">
              <a:defRPr sz="3600"/>
            </a:lvl1pPr>
          </a:lstStyle>
          <a:p>
            <a:r>
              <a:rPr lang="ru-RU" smtClean="0"/>
              <a:t>Образец заголовка</a:t>
            </a:r>
            <a:endParaRPr lang="en-US" dirty="0"/>
          </a:p>
        </p:txBody>
      </p:sp>
      <p:sp>
        <p:nvSpPr>
          <p:cNvPr id="3" name="Date Placeholder 2">
            <a:extLst>
              <a:ext uri="{FF2B5EF4-FFF2-40B4-BE49-F238E27FC236}">
                <a16:creationId xmlns:a16="http://schemas.microsoft.com/office/drawing/2014/main" id="{D1430A2C-8D2F-4BF5-9FD9-DD5D81ACA220}"/>
              </a:ext>
            </a:extLst>
          </p:cNvPr>
          <p:cNvSpPr>
            <a:spLocks noGrp="1"/>
          </p:cNvSpPr>
          <p:nvPr>
            <p:ph type="dt" sz="half" idx="10"/>
          </p:nvPr>
        </p:nvSpPr>
        <p:spPr/>
        <p:txBody>
          <a:bodyPr/>
          <a:lstStyle/>
          <a:p>
            <a:fld id="{EC94EC59-8FBD-4CB9-B5B6-26984AAED752}" type="datetimeFigureOut">
              <a:rPr lang="en-US" smtClean="0"/>
              <a:t>12/15/2024</a:t>
            </a:fld>
            <a:endParaRPr lang="en-US"/>
          </a:p>
        </p:txBody>
      </p:sp>
      <p:sp>
        <p:nvSpPr>
          <p:cNvPr id="4" name="Footer Placeholder 3">
            <a:extLst>
              <a:ext uri="{FF2B5EF4-FFF2-40B4-BE49-F238E27FC236}">
                <a16:creationId xmlns:a16="http://schemas.microsoft.com/office/drawing/2014/main" id="{B44BA31F-CDF3-4F2F-807D-5060C2C979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8F8407-509E-4517-B154-74E2152A33AB}"/>
              </a:ext>
            </a:extLst>
          </p:cNvPr>
          <p:cNvSpPr>
            <a:spLocks noGrp="1"/>
          </p:cNvSpPr>
          <p:nvPr>
            <p:ph type="sldNum" sz="quarter" idx="12"/>
          </p:nvPr>
        </p:nvSpPr>
        <p:spPr/>
        <p:txBody>
          <a:bodyPr/>
          <a:lstStyle/>
          <a:p>
            <a:fld id="{C3E976F2-FD7F-49D7-91DC-427668F58045}" type="slidenum">
              <a:rPr lang="en-US" smtClean="0"/>
              <a:t>‹#›</a:t>
            </a:fld>
            <a:endParaRPr lang="en-US"/>
          </a:p>
        </p:txBody>
      </p:sp>
      <p:sp>
        <p:nvSpPr>
          <p:cNvPr id="6" name="TextBox 5">
            <a:extLst>
              <a:ext uri="{FF2B5EF4-FFF2-40B4-BE49-F238E27FC236}">
                <a16:creationId xmlns:a16="http://schemas.microsoft.com/office/drawing/2014/main" id="{0EA82960-CECD-4D92-8FE7-55840CC5C5CF}"/>
              </a:ext>
            </a:extLst>
          </p:cNvPr>
          <p:cNvSpPr txBox="1"/>
          <p:nvPr userDrawn="1"/>
        </p:nvSpPr>
        <p:spPr>
          <a:xfrm>
            <a:off x="3684923" y="2321005"/>
            <a:ext cx="4822154" cy="2215991"/>
          </a:xfrm>
          <a:prstGeom prst="rect">
            <a:avLst/>
          </a:prstGeom>
          <a:noFill/>
        </p:spPr>
        <p:txBody>
          <a:bodyPr wrap="none" rtlCol="0">
            <a:spAutoFit/>
          </a:bodyPr>
          <a:lstStyle/>
          <a:p>
            <a:r>
              <a:rPr lang="en-US" sz="13800" dirty="0"/>
              <a:t>DEMO</a:t>
            </a:r>
          </a:p>
        </p:txBody>
      </p:sp>
    </p:spTree>
    <p:extLst>
      <p:ext uri="{BB962C8B-B14F-4D97-AF65-F5344CB8AC3E}">
        <p14:creationId xmlns:p14="http://schemas.microsoft.com/office/powerpoint/2010/main" val="26752219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172D7DD-4C94-4601-9FB2-14EBDFE40896}" type="datetimeFigureOut">
              <a:rPr lang="ru-RU" smtClean="0"/>
              <a:t>15.12.2024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1212085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172D7DD-4C94-4601-9FB2-14EBDFE40896}" type="datetimeFigureOut">
              <a:rPr lang="ru-RU" smtClean="0"/>
              <a:t>15.12.2024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130413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172D7DD-4C94-4601-9FB2-14EBDFE40896}" type="datetimeFigureOut">
              <a:rPr lang="ru-RU" smtClean="0"/>
              <a:t>15.12.2024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174239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172D7DD-4C94-4601-9FB2-14EBDFE40896}" type="datetimeFigureOut">
              <a:rPr lang="ru-RU" smtClean="0"/>
              <a:t>15.12.2024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113303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dirty="0"/>
          </a:p>
        </p:txBody>
      </p:sp>
      <p:sp>
        <p:nvSpPr>
          <p:cNvPr id="3" name="Дата 2"/>
          <p:cNvSpPr>
            <a:spLocks noGrp="1"/>
          </p:cNvSpPr>
          <p:nvPr>
            <p:ph type="dt" sz="half" idx="10"/>
          </p:nvPr>
        </p:nvSpPr>
        <p:spPr/>
        <p:txBody>
          <a:bodyPr/>
          <a:lstStyle/>
          <a:p>
            <a:fld id="{7172D7DD-4C94-4601-9FB2-14EBDFE40896}" type="datetimeFigureOut">
              <a:rPr lang="ru-RU" smtClean="0"/>
              <a:t>15.12.2024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29377110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172D7DD-4C94-4601-9FB2-14EBDFE40896}" type="datetimeFigureOut">
              <a:rPr lang="ru-RU" smtClean="0"/>
              <a:t>15.12.2024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344654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172D7DD-4C94-4601-9FB2-14EBDFE40896}" type="datetimeFigureOut">
              <a:rPr lang="ru-RU" smtClean="0"/>
              <a:t>15.12.2024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1282453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172D7DD-4C94-4601-9FB2-14EBDFE40896}" type="datetimeFigureOut">
              <a:rPr lang="ru-RU" smtClean="0"/>
              <a:t>15.12.2024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40F0148-FAC3-489B-879D-89576ED3D07C}" type="slidenum">
              <a:rPr lang="ru-RU" smtClean="0"/>
              <a:t>‹#›</a:t>
            </a:fld>
            <a:endParaRPr lang="ru-RU"/>
          </a:p>
        </p:txBody>
      </p:sp>
    </p:spTree>
    <p:extLst>
      <p:ext uri="{BB962C8B-B14F-4D97-AF65-F5344CB8AC3E}">
        <p14:creationId xmlns:p14="http://schemas.microsoft.com/office/powerpoint/2010/main" val="37606285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2D7DD-4C94-4601-9FB2-14EBDFE40896}" type="datetimeFigureOut">
              <a:rPr lang="ru-RU" smtClean="0"/>
              <a:t>15.12.2024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F0148-FAC3-489B-879D-89576ED3D07C}" type="slidenum">
              <a:rPr lang="ru-RU" smtClean="0"/>
              <a:t>‹#›</a:t>
            </a:fld>
            <a:endParaRPr lang="ru-RU"/>
          </a:p>
        </p:txBody>
      </p:sp>
    </p:spTree>
    <p:extLst>
      <p:ext uri="{BB962C8B-B14F-4D97-AF65-F5344CB8AC3E}">
        <p14:creationId xmlns:p14="http://schemas.microsoft.com/office/powerpoint/2010/main" val="34066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localhost:5030/hello?name=Mihail" TargetMode="External"/><Relationship Id="rId2" Type="http://schemas.openxmlformats.org/officeDocument/2006/relationships/hyperlink" Target="http://localhost:5030/hello"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Введение в </a:t>
            </a:r>
            <a:r>
              <a:rPr lang="ru-RU" dirty="0" smtClean="0"/>
              <a:t>работу с </a:t>
            </a:r>
            <a:r>
              <a:rPr lang="en-US" dirty="0" smtClean="0"/>
              <a:t>HTTP</a:t>
            </a:r>
            <a:endParaRPr lang="ru-RU" dirty="0"/>
          </a:p>
        </p:txBody>
      </p:sp>
      <p:sp>
        <p:nvSpPr>
          <p:cNvPr id="3" name="Подзаголовок 2"/>
          <p:cNvSpPr>
            <a:spLocks noGrp="1"/>
          </p:cNvSpPr>
          <p:nvPr>
            <p:ph type="subTitle" idx="1"/>
          </p:nvPr>
        </p:nvSpPr>
        <p:spPr/>
        <p:txBody>
          <a:bodyPr/>
          <a:lstStyle/>
          <a:p>
            <a:r>
              <a:rPr lang="ru-RU" dirty="0" smtClean="0"/>
              <a:t>Основы </a:t>
            </a:r>
            <a:r>
              <a:rPr lang="en-US" dirty="0" err="1" smtClean="0"/>
              <a:t>ASP.Net</a:t>
            </a:r>
            <a:r>
              <a:rPr lang="en-US" dirty="0" smtClean="0"/>
              <a:t> Core </a:t>
            </a:r>
            <a:r>
              <a:rPr lang="ru-RU" dirty="0" smtClean="0"/>
              <a:t>и</a:t>
            </a:r>
            <a:r>
              <a:rPr lang="en-US" dirty="0" smtClean="0"/>
              <a:t> </a:t>
            </a:r>
            <a:r>
              <a:rPr lang="en-US" dirty="0" err="1" smtClean="0"/>
              <a:t>HttpClient</a:t>
            </a:r>
            <a:endParaRPr lang="ru-RU" dirty="0"/>
          </a:p>
        </p:txBody>
      </p:sp>
    </p:spTree>
    <p:extLst>
      <p:ext uri="{BB962C8B-B14F-4D97-AF65-F5344CB8AC3E}">
        <p14:creationId xmlns:p14="http://schemas.microsoft.com/office/powerpoint/2010/main" val="802780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Базовый </a:t>
            </a:r>
            <a:r>
              <a:rPr lang="en-US" dirty="0" smtClean="0"/>
              <a:t>HTTP</a:t>
            </a:r>
            <a:r>
              <a:rPr lang="ru-RU" dirty="0" smtClean="0"/>
              <a:t>-клиент</a:t>
            </a:r>
            <a:endParaRPr lang="ru-RU" dirty="0"/>
          </a:p>
        </p:txBody>
      </p:sp>
      <p:sp>
        <p:nvSpPr>
          <p:cNvPr id="3" name="Текст 2"/>
          <p:cNvSpPr>
            <a:spLocks noGrp="1"/>
          </p:cNvSpPr>
          <p:nvPr>
            <p:ph type="body" idx="1"/>
          </p:nvPr>
        </p:nvSpPr>
        <p:spPr/>
        <p:txBody>
          <a:bodyPr/>
          <a:lstStyle/>
          <a:p>
            <a:r>
              <a:rPr lang="en-US" dirty="0" err="1" smtClean="0"/>
              <a:t>System.Net.Http</a:t>
            </a:r>
            <a:r>
              <a:rPr lang="ru-RU" dirty="0" smtClean="0"/>
              <a:t>.</a:t>
            </a:r>
            <a:r>
              <a:rPr lang="en-US" dirty="0" err="1" smtClean="0"/>
              <a:t>HttpClient</a:t>
            </a:r>
            <a:endParaRPr lang="ru-RU" dirty="0"/>
          </a:p>
        </p:txBody>
      </p:sp>
    </p:spTree>
    <p:extLst>
      <p:ext uri="{BB962C8B-B14F-4D97-AF65-F5344CB8AC3E}">
        <p14:creationId xmlns:p14="http://schemas.microsoft.com/office/powerpoint/2010/main" val="2549406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Простейшие запросы</a:t>
            </a:r>
            <a:endParaRPr lang="ru-RU" dirty="0"/>
          </a:p>
        </p:txBody>
      </p:sp>
      <p:grpSp>
        <p:nvGrpSpPr>
          <p:cNvPr id="9" name="Группа 8"/>
          <p:cNvGrpSpPr/>
          <p:nvPr/>
        </p:nvGrpSpPr>
        <p:grpSpPr>
          <a:xfrm>
            <a:off x="838200" y="1919246"/>
            <a:ext cx="7496176" cy="936378"/>
            <a:chOff x="838200" y="1919246"/>
            <a:chExt cx="7496176" cy="936378"/>
          </a:xfrm>
        </p:grpSpPr>
        <p:sp>
          <p:nvSpPr>
            <p:cNvPr id="5" name="Прямоугольник 4"/>
            <p:cNvSpPr/>
            <p:nvPr/>
          </p:nvSpPr>
          <p:spPr>
            <a:xfrm>
              <a:off x="838200" y="2270849"/>
              <a:ext cx="7496176" cy="5847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ru-RU" altLang="ru-RU" sz="1600" dirty="0" err="1">
                  <a:solidFill>
                    <a:srgbClr val="0000FF"/>
                  </a:solidFill>
                  <a:latin typeface="Consolas" panose="020B0609020204030204" pitchFamily="49" charset="0"/>
                </a:rPr>
                <a:t>var</a:t>
              </a:r>
              <a:r>
                <a:rPr lang="ru-RU" altLang="ru-RU" sz="1600" dirty="0">
                  <a:solidFill>
                    <a:srgbClr val="000000"/>
                  </a:solidFill>
                  <a:latin typeface="Consolas" panose="020B0609020204030204" pitchFamily="49" charset="0"/>
                </a:rPr>
                <a:t> </a:t>
              </a:r>
              <a:r>
                <a:rPr lang="ru-RU" altLang="ru-RU" sz="1600" dirty="0" err="1">
                  <a:solidFill>
                    <a:srgbClr val="1F377F"/>
                  </a:solidFill>
                  <a:latin typeface="Consolas" panose="020B0609020204030204" pitchFamily="49" charset="0"/>
                </a:rPr>
                <a:t>client</a:t>
              </a:r>
              <a:r>
                <a:rPr lang="ru-RU" altLang="ru-RU" sz="1600" dirty="0">
                  <a:solidFill>
                    <a:srgbClr val="000000"/>
                  </a:solidFill>
                  <a:latin typeface="Consolas" panose="020B0609020204030204" pitchFamily="49" charset="0"/>
                </a:rPr>
                <a:t> = </a:t>
              </a:r>
              <a:r>
                <a:rPr lang="ru-RU" altLang="ru-RU" sz="1600" dirty="0" err="1">
                  <a:solidFill>
                    <a:srgbClr val="0000FF"/>
                  </a:solidFill>
                  <a:latin typeface="Consolas" panose="020B0609020204030204" pitchFamily="49" charset="0"/>
                </a:rPr>
                <a:t>new</a:t>
              </a:r>
              <a:r>
                <a:rPr lang="ru-RU" altLang="ru-RU" sz="1600" dirty="0">
                  <a:solidFill>
                    <a:srgbClr val="000000"/>
                  </a:solidFill>
                  <a:latin typeface="Consolas" panose="020B0609020204030204" pitchFamily="49" charset="0"/>
                </a:rPr>
                <a:t> </a:t>
              </a:r>
              <a:r>
                <a:rPr lang="ru-RU" altLang="ru-RU" sz="1600" dirty="0" err="1">
                  <a:solidFill>
                    <a:srgbClr val="2B91AF"/>
                  </a:solidFill>
                  <a:latin typeface="Consolas" panose="020B0609020204030204" pitchFamily="49" charset="0"/>
                </a:rPr>
                <a:t>HttpClient</a:t>
              </a:r>
              <a:r>
                <a:rPr lang="ru-RU" altLang="ru-RU" sz="1600" dirty="0">
                  <a:solidFill>
                    <a:srgbClr val="000000"/>
                  </a:solidFill>
                  <a:latin typeface="Consolas" panose="020B0609020204030204" pitchFamily="49" charset="0"/>
                </a:rPr>
                <a:t>();</a:t>
              </a:r>
              <a:br>
                <a:rPr lang="ru-RU" altLang="ru-RU" sz="1600" dirty="0">
                  <a:solidFill>
                    <a:srgbClr val="000000"/>
                  </a:solidFill>
                  <a:latin typeface="Consolas" panose="020B0609020204030204" pitchFamily="49" charset="0"/>
                </a:rPr>
              </a:br>
              <a:r>
                <a:rPr lang="ru-RU" altLang="ru-RU" sz="1600" dirty="0" err="1">
                  <a:solidFill>
                    <a:srgbClr val="1F377F"/>
                  </a:solidFill>
                  <a:latin typeface="Consolas" panose="020B0609020204030204" pitchFamily="49" charset="0"/>
                </a:rPr>
                <a:t>client</a:t>
              </a:r>
              <a:r>
                <a:rPr lang="ru-RU" altLang="ru-RU" sz="1600" dirty="0" err="1">
                  <a:solidFill>
                    <a:srgbClr val="000000"/>
                  </a:solidFill>
                  <a:latin typeface="Consolas" panose="020B0609020204030204" pitchFamily="49" charset="0"/>
                </a:rPr>
                <a:t>.BaseAddress</a:t>
              </a:r>
              <a:r>
                <a:rPr lang="ru-RU" altLang="ru-RU" sz="1600" dirty="0">
                  <a:solidFill>
                    <a:srgbClr val="000000"/>
                  </a:solidFill>
                  <a:latin typeface="Consolas" panose="020B0609020204030204" pitchFamily="49" charset="0"/>
                </a:rPr>
                <a:t> = </a:t>
              </a:r>
              <a:r>
                <a:rPr lang="ru-RU" altLang="ru-RU" sz="1600" dirty="0" err="1">
                  <a:solidFill>
                    <a:srgbClr val="0000FF"/>
                  </a:solidFill>
                  <a:latin typeface="Consolas" panose="020B0609020204030204" pitchFamily="49" charset="0"/>
                </a:rPr>
                <a:t>new</a:t>
              </a:r>
              <a:r>
                <a:rPr lang="ru-RU" altLang="ru-RU" sz="1600" dirty="0">
                  <a:solidFill>
                    <a:srgbClr val="000000"/>
                  </a:solidFill>
                  <a:latin typeface="Consolas" panose="020B0609020204030204" pitchFamily="49" charset="0"/>
                </a:rPr>
                <a:t> </a:t>
              </a:r>
              <a:r>
                <a:rPr lang="ru-RU" altLang="ru-RU" sz="1600" dirty="0" err="1">
                  <a:solidFill>
                    <a:srgbClr val="2B91AF"/>
                  </a:solidFill>
                  <a:latin typeface="Consolas" panose="020B0609020204030204" pitchFamily="49" charset="0"/>
                </a:rPr>
                <a:t>Uri</a:t>
              </a:r>
              <a:r>
                <a:rPr lang="ru-RU" altLang="ru-RU" sz="1600" dirty="0">
                  <a:solidFill>
                    <a:srgbClr val="000000"/>
                  </a:solidFill>
                  <a:latin typeface="Consolas" panose="020B0609020204030204" pitchFamily="49" charset="0"/>
                </a:rPr>
                <a:t>(</a:t>
              </a:r>
              <a:r>
                <a:rPr lang="ru-RU" altLang="ru-RU" sz="1600" dirty="0">
                  <a:solidFill>
                    <a:srgbClr val="A31515"/>
                  </a:solidFill>
                  <a:latin typeface="Consolas" panose="020B0609020204030204" pitchFamily="49" charset="0"/>
                </a:rPr>
                <a:t>"http://localhost:5000"</a:t>
              </a:r>
              <a:r>
                <a:rPr lang="ru-RU" altLang="ru-RU" sz="1600" dirty="0">
                  <a:solidFill>
                    <a:srgbClr val="000000"/>
                  </a:solidFill>
                  <a:latin typeface="Consolas" panose="020B0609020204030204" pitchFamily="49" charset="0"/>
                </a:rPr>
                <a:t>);</a:t>
              </a:r>
              <a:endParaRPr lang="ru-RU" sz="1600" dirty="0"/>
            </a:p>
          </p:txBody>
        </p:sp>
        <p:sp>
          <p:nvSpPr>
            <p:cNvPr id="6" name="TextBox 5"/>
            <p:cNvSpPr txBox="1"/>
            <p:nvPr/>
          </p:nvSpPr>
          <p:spPr>
            <a:xfrm>
              <a:off x="838200" y="1919246"/>
              <a:ext cx="4934492" cy="369332"/>
            </a:xfrm>
            <a:prstGeom prst="rect">
              <a:avLst/>
            </a:prstGeom>
            <a:noFill/>
          </p:spPr>
          <p:txBody>
            <a:bodyPr wrap="none" rtlCol="0">
              <a:spAutoFit/>
            </a:bodyPr>
            <a:lstStyle/>
            <a:p>
              <a:r>
                <a:rPr lang="ru-RU" dirty="0" smtClean="0"/>
                <a:t>Создание клиента с настройками по умолчанию</a:t>
              </a:r>
              <a:endParaRPr lang="ru-RU" dirty="0"/>
            </a:p>
          </p:txBody>
        </p:sp>
      </p:grpSp>
      <p:grpSp>
        <p:nvGrpSpPr>
          <p:cNvPr id="10" name="Группа 9"/>
          <p:cNvGrpSpPr/>
          <p:nvPr/>
        </p:nvGrpSpPr>
        <p:grpSpPr>
          <a:xfrm>
            <a:off x="5449956" y="3435785"/>
            <a:ext cx="6356227" cy="989144"/>
            <a:chOff x="838200" y="3230938"/>
            <a:chExt cx="6356227" cy="989144"/>
          </a:xfrm>
        </p:grpSpPr>
        <p:sp>
          <p:nvSpPr>
            <p:cNvPr id="3" name="Rectangle 1"/>
            <p:cNvSpPr>
              <a:spLocks noChangeArrowheads="1"/>
            </p:cNvSpPr>
            <p:nvPr/>
          </p:nvSpPr>
          <p:spPr bwMode="auto">
            <a:xfrm>
              <a:off x="838200" y="3635307"/>
              <a:ext cx="6356227" cy="584775"/>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600" b="0" i="0" u="none" strike="noStrike" cap="none" normalizeH="0" baseline="0" dirty="0" smtClean="0">
                  <a:ln>
                    <a:noFill/>
                  </a:ln>
                  <a:solidFill>
                    <a:srgbClr val="000000"/>
                  </a:solidFill>
                  <a:effectLst/>
                  <a:latin typeface="Consolas" panose="020B0609020204030204" pitchFamily="49" charset="0"/>
                </a:rPr>
                <a:t> </a:t>
              </a:r>
              <a:r>
                <a:rPr kumimoji="0" lang="ru-RU" altLang="ru-RU" sz="1600" b="0" i="0" u="none" strike="noStrike" cap="none" normalizeH="0" baseline="0" dirty="0" err="1" smtClean="0">
                  <a:ln>
                    <a:noFill/>
                  </a:ln>
                  <a:solidFill>
                    <a:srgbClr val="1F377F"/>
                  </a:solidFill>
                  <a:effectLst/>
                  <a:latin typeface="Consolas" panose="020B0609020204030204" pitchFamily="49" charset="0"/>
                </a:rPr>
                <a:t>simpleGetResult</a:t>
              </a:r>
              <a:r>
                <a:rPr kumimoji="0" lang="ru-RU" altLang="ru-RU" sz="1600" b="0" i="0" u="none" strike="noStrike" cap="none" normalizeH="0" baseline="0" dirty="0" smtClean="0">
                  <a:ln>
                    <a:noFill/>
                  </a:ln>
                  <a:solidFill>
                    <a:srgbClr val="000000"/>
                  </a:solidFill>
                  <a:effectLst/>
                  <a:latin typeface="Consolas" panose="020B0609020204030204" pitchFamily="49" charset="0"/>
                </a:rPr>
                <a:t> = </a:t>
              </a:r>
              <a:r>
                <a:rPr kumimoji="0" lang="ru-RU" altLang="ru-RU" sz="16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600" b="0" i="0" u="none" strike="noStrike" cap="none" normalizeH="0" baseline="0" dirty="0" smtClean="0">
                  <a:ln>
                    <a:noFill/>
                  </a:ln>
                  <a:solidFill>
                    <a:srgbClr val="000000"/>
                  </a:solidFill>
                  <a:effectLst/>
                  <a:latin typeface="Consolas" panose="020B0609020204030204" pitchFamily="49" charset="0"/>
                </a:rPr>
                <a:t> </a:t>
              </a:r>
              <a:r>
                <a:rPr kumimoji="0" lang="ru-RU" altLang="ru-RU" sz="16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600" b="0" i="0" u="none" strike="noStrike" cap="none" normalizeH="0" baseline="0" dirty="0" err="1" smtClean="0">
                  <a:ln>
                    <a:noFill/>
                  </a:ln>
                  <a:solidFill>
                    <a:srgbClr val="000000"/>
                  </a:solidFill>
                  <a:effectLst/>
                  <a:latin typeface="Consolas" panose="020B0609020204030204" pitchFamily="49" charset="0"/>
                </a:rPr>
                <a:t>.</a:t>
              </a:r>
              <a:r>
                <a:rPr kumimoji="0" lang="ru-RU" altLang="ru-RU" sz="1600" b="0" i="0" u="none" strike="noStrike" cap="none" normalizeH="0" baseline="0" dirty="0" err="1" smtClean="0">
                  <a:ln>
                    <a:noFill/>
                  </a:ln>
                  <a:solidFill>
                    <a:srgbClr val="74531F"/>
                  </a:solidFill>
                  <a:effectLst/>
                  <a:latin typeface="Consolas" panose="020B0609020204030204" pitchFamily="49" charset="0"/>
                </a:rPr>
                <a:t>GetStringAsync</a:t>
              </a:r>
              <a:r>
                <a:rPr kumimoji="0" lang="ru-RU" altLang="ru-RU" sz="1600" b="0" i="0" u="none" strike="noStrike" cap="none" normalizeH="0" baseline="0" dirty="0" smtClean="0">
                  <a:ln>
                    <a:noFill/>
                  </a:ln>
                  <a:solidFill>
                    <a:srgbClr val="000000"/>
                  </a:solidFill>
                  <a:effectLst/>
                  <a:latin typeface="Consolas" panose="020B0609020204030204" pitchFamily="49" charset="0"/>
                </a:rPr>
                <a:t>(</a:t>
              </a:r>
              <a:r>
                <a:rPr kumimoji="0" lang="ru-RU" altLang="ru-RU" sz="1600" b="0" i="0" u="none" strike="noStrike" cap="none" normalizeH="0" baseline="0" dirty="0" smtClean="0">
                  <a:ln>
                    <a:noFill/>
                  </a:ln>
                  <a:solidFill>
                    <a:srgbClr val="A31515"/>
                  </a:solidFill>
                  <a:effectLst/>
                  <a:latin typeface="Consolas" panose="020B0609020204030204" pitchFamily="49" charset="0"/>
                </a:rPr>
                <a:t>"/"</a:t>
              </a:r>
              <a:r>
                <a:rPr kumimoji="0" lang="ru-RU" altLang="ru-RU" sz="1600" b="0" i="0" u="none" strike="noStrike" cap="none" normalizeH="0" baseline="0" dirty="0" smtClean="0">
                  <a:ln>
                    <a:noFill/>
                  </a:ln>
                  <a:solidFill>
                    <a:srgbClr val="000000"/>
                  </a:solidFill>
                  <a:effectLst/>
                  <a:latin typeface="Consolas" panose="020B0609020204030204" pitchFamily="49" charset="0"/>
                </a:rPr>
                <a:t>);</a:t>
              </a:r>
              <a:br>
                <a:rPr kumimoji="0" lang="ru-RU" altLang="ru-RU" sz="1600" b="0" i="0" u="none" strike="noStrike" cap="none" normalizeH="0" baseline="0" dirty="0" smtClean="0">
                  <a:ln>
                    <a:noFill/>
                  </a:ln>
                  <a:solidFill>
                    <a:srgbClr val="000000"/>
                  </a:solidFill>
                  <a:effectLst/>
                  <a:latin typeface="Consolas" panose="020B0609020204030204" pitchFamily="49" charset="0"/>
                </a:rPr>
              </a:br>
              <a:r>
                <a:rPr kumimoji="0" lang="ru-RU" altLang="ru-RU" sz="1600" b="0" i="0" u="none" strike="noStrike" cap="none" normalizeH="0" baseline="0" dirty="0" err="1" smtClean="0">
                  <a:ln>
                    <a:noFill/>
                  </a:ln>
                  <a:solidFill>
                    <a:srgbClr val="2B91AF"/>
                  </a:solidFill>
                  <a:effectLst/>
                  <a:latin typeface="Consolas" panose="020B0609020204030204" pitchFamily="49" charset="0"/>
                </a:rPr>
                <a:t>Console</a:t>
              </a:r>
              <a:r>
                <a:rPr kumimoji="0" lang="ru-RU" altLang="ru-RU" sz="1600" b="0" i="0" u="none" strike="noStrike" cap="none" normalizeH="0" baseline="0" dirty="0" err="1" smtClean="0">
                  <a:ln>
                    <a:noFill/>
                  </a:ln>
                  <a:solidFill>
                    <a:srgbClr val="000000"/>
                  </a:solidFill>
                  <a:effectLst/>
                  <a:latin typeface="Consolas" panose="020B0609020204030204" pitchFamily="49" charset="0"/>
                </a:rPr>
                <a:t>.</a:t>
              </a:r>
              <a:r>
                <a:rPr kumimoji="0" lang="ru-RU" altLang="ru-RU" sz="1600" b="0" i="0" u="none" strike="noStrike" cap="none" normalizeH="0" baseline="0" dirty="0" err="1" smtClean="0">
                  <a:ln>
                    <a:noFill/>
                  </a:ln>
                  <a:solidFill>
                    <a:srgbClr val="74531F"/>
                  </a:solidFill>
                  <a:effectLst/>
                  <a:latin typeface="Consolas" panose="020B0609020204030204" pitchFamily="49" charset="0"/>
                </a:rPr>
                <a:t>WriteLine</a:t>
              </a:r>
              <a:r>
                <a:rPr kumimoji="0" lang="ru-RU" altLang="ru-RU" sz="1600" b="0" i="0" u="none" strike="noStrike" cap="none" normalizeH="0" baseline="0" dirty="0" smtClean="0">
                  <a:ln>
                    <a:noFill/>
                  </a:ln>
                  <a:solidFill>
                    <a:srgbClr val="000000"/>
                  </a:solidFill>
                  <a:effectLst/>
                  <a:latin typeface="Consolas" panose="020B0609020204030204" pitchFamily="49" charset="0"/>
                </a:rPr>
                <a:t>(</a:t>
              </a:r>
              <a:r>
                <a:rPr kumimoji="0" lang="ru-RU" altLang="ru-RU" sz="1600" b="0" i="0" u="none" strike="noStrike" cap="none" normalizeH="0" baseline="0" dirty="0" err="1" smtClean="0">
                  <a:ln>
                    <a:noFill/>
                  </a:ln>
                  <a:solidFill>
                    <a:srgbClr val="1F377F"/>
                  </a:solidFill>
                  <a:effectLst/>
                  <a:latin typeface="Consolas" panose="020B0609020204030204" pitchFamily="49" charset="0"/>
                </a:rPr>
                <a:t>simpleGetResult</a:t>
              </a:r>
              <a:r>
                <a:rPr kumimoji="0" lang="ru-RU" altLang="ru-RU" sz="1600" b="0" i="0" u="none" strike="noStrike" cap="none" normalizeH="0" baseline="0" dirty="0" smtClean="0">
                  <a:ln>
                    <a:noFill/>
                  </a:ln>
                  <a:solidFill>
                    <a:srgbClr val="000000"/>
                  </a:solidFill>
                  <a:effectLst/>
                  <a:latin typeface="Consolas" panose="020B0609020204030204" pitchFamily="49" charset="0"/>
                </a:rPr>
                <a:t>);</a:t>
              </a:r>
              <a:endParaRPr kumimoji="0" lang="ru-RU" altLang="ru-RU" sz="16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3230938"/>
              <a:ext cx="4407873" cy="369332"/>
            </a:xfrm>
            <a:prstGeom prst="rect">
              <a:avLst/>
            </a:prstGeom>
            <a:noFill/>
          </p:spPr>
          <p:txBody>
            <a:bodyPr wrap="none" rtlCol="0">
              <a:spAutoFit/>
            </a:bodyPr>
            <a:lstStyle/>
            <a:p>
              <a:r>
                <a:rPr lang="en-US" dirty="0" smtClean="0"/>
                <a:t>Get-</a:t>
              </a:r>
              <a:r>
                <a:rPr lang="ru-RU" dirty="0" smtClean="0"/>
                <a:t>запрос и чтение тела ответа как строки</a:t>
              </a:r>
              <a:endParaRPr lang="ru-RU" dirty="0"/>
            </a:p>
          </p:txBody>
        </p:sp>
      </p:grpSp>
      <p:grpSp>
        <p:nvGrpSpPr>
          <p:cNvPr id="11" name="Группа 10"/>
          <p:cNvGrpSpPr/>
          <p:nvPr/>
        </p:nvGrpSpPr>
        <p:grpSpPr>
          <a:xfrm>
            <a:off x="3879013" y="5005090"/>
            <a:ext cx="7927170" cy="848705"/>
            <a:chOff x="838200" y="4659489"/>
            <a:chExt cx="7927170" cy="848705"/>
          </a:xfrm>
        </p:grpSpPr>
        <p:sp>
          <p:nvSpPr>
            <p:cNvPr id="4" name="Rectangle 2"/>
            <p:cNvSpPr>
              <a:spLocks noChangeArrowheads="1"/>
            </p:cNvSpPr>
            <p:nvPr/>
          </p:nvSpPr>
          <p:spPr bwMode="auto">
            <a:xfrm>
              <a:off x="838200" y="5169640"/>
              <a:ext cx="7927170" cy="338554"/>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600" b="0" i="0" u="none" strike="noStrike" cap="none" normalizeH="0" baseline="0" dirty="0" smtClean="0">
                  <a:ln>
                    <a:noFill/>
                  </a:ln>
                  <a:solidFill>
                    <a:srgbClr val="000000"/>
                  </a:solidFill>
                  <a:effectLst/>
                  <a:latin typeface="Consolas" panose="020B0609020204030204" pitchFamily="49" charset="0"/>
                </a:rPr>
                <a:t> </a:t>
              </a:r>
              <a:r>
                <a:rPr kumimoji="0" lang="ru-RU" altLang="ru-RU" sz="16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600" b="0" i="0" u="none" strike="noStrike" cap="none" normalizeH="0" baseline="0" dirty="0" err="1" smtClean="0">
                  <a:ln>
                    <a:noFill/>
                  </a:ln>
                  <a:solidFill>
                    <a:srgbClr val="000000"/>
                  </a:solidFill>
                  <a:effectLst/>
                  <a:latin typeface="Consolas" panose="020B0609020204030204" pitchFamily="49" charset="0"/>
                </a:rPr>
                <a:t>.</a:t>
              </a:r>
              <a:r>
                <a:rPr kumimoji="0" lang="ru-RU" altLang="ru-RU" sz="1600" b="0" i="0" u="none" strike="noStrike" cap="none" normalizeH="0" baseline="0" dirty="0" err="1" smtClean="0">
                  <a:ln>
                    <a:noFill/>
                  </a:ln>
                  <a:solidFill>
                    <a:srgbClr val="74531F"/>
                  </a:solidFill>
                  <a:effectLst/>
                  <a:latin typeface="Consolas" panose="020B0609020204030204" pitchFamily="49" charset="0"/>
                </a:rPr>
                <a:t>PostAsync</a:t>
              </a:r>
              <a:r>
                <a:rPr kumimoji="0" lang="ru-RU" altLang="ru-RU" sz="1600" b="0" i="0" u="none" strike="noStrike" cap="none" normalizeH="0" baseline="0" dirty="0" smtClean="0">
                  <a:ln>
                    <a:noFill/>
                  </a:ln>
                  <a:solidFill>
                    <a:srgbClr val="000000"/>
                  </a:solidFill>
                  <a:effectLst/>
                  <a:latin typeface="Consolas" panose="020B0609020204030204" pitchFamily="49" charset="0"/>
                </a:rPr>
                <a:t>(</a:t>
              </a:r>
              <a:r>
                <a:rPr kumimoji="0" lang="ru-RU" altLang="ru-RU" sz="1600" b="0" i="0" u="none" strike="noStrike" cap="none" normalizeH="0" baseline="0" dirty="0" smtClean="0">
                  <a:ln>
                    <a:noFill/>
                  </a:ln>
                  <a:solidFill>
                    <a:srgbClr val="A31515"/>
                  </a:solidFill>
                  <a:effectLst/>
                  <a:latin typeface="Consolas" panose="020B0609020204030204" pitchFamily="49" charset="0"/>
                </a:rPr>
                <a:t>"/p1/p2"</a:t>
              </a:r>
              <a:r>
                <a:rPr kumimoji="0" lang="ru-RU" altLang="ru-RU" sz="1600" b="0" i="0" u="none" strike="noStrike" cap="none" normalizeH="0" baseline="0" dirty="0" smtClean="0">
                  <a:ln>
                    <a:noFill/>
                  </a:ln>
                  <a:solidFill>
                    <a:srgbClr val="000000"/>
                  </a:solidFill>
                  <a:effectLst/>
                  <a:latin typeface="Consolas" panose="020B0609020204030204" pitchFamily="49" charset="0"/>
                </a:rPr>
                <a:t>, </a:t>
              </a:r>
              <a:r>
                <a:rPr kumimoji="0" lang="ru-RU" altLang="ru-RU" sz="16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600" b="0" i="0" u="none" strike="noStrike" cap="none" normalizeH="0" baseline="0" dirty="0" smtClean="0">
                  <a:ln>
                    <a:noFill/>
                  </a:ln>
                  <a:solidFill>
                    <a:srgbClr val="000000"/>
                  </a:solidFill>
                  <a:effectLst/>
                  <a:latin typeface="Consolas" panose="020B0609020204030204" pitchFamily="49" charset="0"/>
                </a:rPr>
                <a:t> </a:t>
              </a:r>
              <a:r>
                <a:rPr kumimoji="0" lang="ru-RU" altLang="ru-RU" sz="1600" b="0" i="0" u="none" strike="noStrike" cap="none" normalizeH="0" baseline="0" dirty="0" err="1" smtClean="0">
                  <a:ln>
                    <a:noFill/>
                  </a:ln>
                  <a:solidFill>
                    <a:srgbClr val="2B91AF"/>
                  </a:solidFill>
                  <a:effectLst/>
                  <a:latin typeface="Consolas" panose="020B0609020204030204" pitchFamily="49" charset="0"/>
                </a:rPr>
                <a:t>StringContent</a:t>
              </a:r>
              <a:r>
                <a:rPr kumimoji="0" lang="ru-RU" altLang="ru-RU" sz="1600" b="0" i="0" u="none" strike="noStrike" cap="none" normalizeH="0" baseline="0" dirty="0" smtClean="0">
                  <a:ln>
                    <a:noFill/>
                  </a:ln>
                  <a:solidFill>
                    <a:srgbClr val="000000"/>
                  </a:solidFill>
                  <a:effectLst/>
                  <a:latin typeface="Consolas" panose="020B0609020204030204" pitchFamily="49" charset="0"/>
                </a:rPr>
                <a:t>(</a:t>
              </a:r>
              <a:r>
                <a:rPr kumimoji="0" lang="ru-RU" altLang="ru-RU" sz="1600" b="0" i="0" u="none" strike="noStrike" cap="none" normalizeH="0" baseline="0" dirty="0" smtClean="0">
                  <a:ln>
                    <a:noFill/>
                  </a:ln>
                  <a:solidFill>
                    <a:srgbClr val="A31515"/>
                  </a:solidFill>
                  <a:effectLst/>
                  <a:latin typeface="Consolas" panose="020B0609020204030204" pitchFamily="49" charset="0"/>
                </a:rPr>
                <a:t>"</a:t>
              </a:r>
              <a:r>
                <a:rPr kumimoji="0" lang="ru-RU" altLang="ru-RU" sz="1600" b="0" i="0" u="none" strike="noStrike" cap="none" normalizeH="0" baseline="0" dirty="0" err="1" smtClean="0">
                  <a:ln>
                    <a:noFill/>
                  </a:ln>
                  <a:solidFill>
                    <a:srgbClr val="A31515"/>
                  </a:solidFill>
                  <a:effectLst/>
                  <a:latin typeface="Consolas" panose="020B0609020204030204" pitchFamily="49" charset="0"/>
                </a:rPr>
                <a:t>Simple</a:t>
              </a:r>
              <a:r>
                <a:rPr kumimoji="0" lang="ru-RU" altLang="ru-RU" sz="1600" b="0" i="0" u="none" strike="noStrike" cap="none" normalizeH="0" baseline="0" dirty="0" smtClean="0">
                  <a:ln>
                    <a:noFill/>
                  </a:ln>
                  <a:solidFill>
                    <a:srgbClr val="A31515"/>
                  </a:solidFill>
                  <a:effectLst/>
                  <a:latin typeface="Consolas" panose="020B0609020204030204" pitchFamily="49" charset="0"/>
                </a:rPr>
                <a:t> </a:t>
              </a:r>
              <a:r>
                <a:rPr kumimoji="0" lang="ru-RU" altLang="ru-RU" sz="1600" b="0" i="0" u="none" strike="noStrike" cap="none" normalizeH="0" baseline="0" dirty="0" err="1" smtClean="0">
                  <a:ln>
                    <a:noFill/>
                  </a:ln>
                  <a:solidFill>
                    <a:srgbClr val="A31515"/>
                  </a:solidFill>
                  <a:effectLst/>
                  <a:latin typeface="Consolas" panose="020B0609020204030204" pitchFamily="49" charset="0"/>
                </a:rPr>
                <a:t>string</a:t>
              </a:r>
              <a:r>
                <a:rPr kumimoji="0" lang="ru-RU" altLang="ru-RU" sz="1600" b="0" i="0" u="none" strike="noStrike" cap="none" normalizeH="0" baseline="0" dirty="0" smtClean="0">
                  <a:ln>
                    <a:noFill/>
                  </a:ln>
                  <a:solidFill>
                    <a:srgbClr val="A31515"/>
                  </a:solidFill>
                  <a:effectLst/>
                  <a:latin typeface="Consolas" panose="020B0609020204030204" pitchFamily="49" charset="0"/>
                </a:rPr>
                <a:t>"</a:t>
              </a:r>
              <a:r>
                <a:rPr kumimoji="0" lang="ru-RU" altLang="ru-RU" sz="1600" b="0" i="0" u="none" strike="noStrike" cap="none" normalizeH="0" baseline="0" dirty="0" smtClean="0">
                  <a:ln>
                    <a:noFill/>
                  </a:ln>
                  <a:solidFill>
                    <a:srgbClr val="000000"/>
                  </a:solidFill>
                  <a:effectLst/>
                  <a:latin typeface="Consolas" panose="020B0609020204030204" pitchFamily="49" charset="0"/>
                </a:rPr>
                <a:t>));</a:t>
              </a:r>
              <a:endParaRPr kumimoji="0" lang="ru-RU" altLang="ru-RU" sz="16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838200" y="4659489"/>
              <a:ext cx="3499484" cy="369332"/>
            </a:xfrm>
            <a:prstGeom prst="rect">
              <a:avLst/>
            </a:prstGeom>
            <a:noFill/>
          </p:spPr>
          <p:txBody>
            <a:bodyPr wrap="none" rtlCol="0">
              <a:spAutoFit/>
            </a:bodyPr>
            <a:lstStyle/>
            <a:p>
              <a:r>
                <a:rPr lang="en-US" dirty="0" smtClean="0"/>
                <a:t>Post-</a:t>
              </a:r>
              <a:r>
                <a:rPr lang="ru-RU" dirty="0" smtClean="0"/>
                <a:t>запрос без обработки ответа</a:t>
              </a:r>
              <a:endParaRPr lang="ru-RU" dirty="0"/>
            </a:p>
          </p:txBody>
        </p:sp>
      </p:grpSp>
    </p:spTree>
    <p:extLst>
      <p:ext uri="{BB962C8B-B14F-4D97-AF65-F5344CB8AC3E}">
        <p14:creationId xmlns:p14="http://schemas.microsoft.com/office/powerpoint/2010/main" val="200370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90499" y="146049"/>
            <a:ext cx="11763375" cy="6531879"/>
          </a:xfrm>
          <a:prstGeom prst="rect">
            <a:avLst/>
          </a:prstGeom>
        </p:spPr>
      </p:pic>
    </p:spTree>
    <p:extLst>
      <p:ext uri="{BB962C8B-B14F-4D97-AF65-F5344CB8AC3E}">
        <p14:creationId xmlns:p14="http://schemas.microsoft.com/office/powerpoint/2010/main" val="4019579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574358" y="144135"/>
            <a:ext cx="10185621" cy="6397632"/>
          </a:xfrm>
          <a:prstGeom prst="rect">
            <a:avLst/>
          </a:prstGeom>
        </p:spPr>
      </p:pic>
      <p:sp>
        <p:nvSpPr>
          <p:cNvPr id="3" name="Заголовок 2"/>
          <p:cNvSpPr>
            <a:spLocks noGrp="1"/>
          </p:cNvSpPr>
          <p:nvPr>
            <p:ph type="title"/>
          </p:nvPr>
        </p:nvSpPr>
        <p:spPr/>
        <p:txBody>
          <a:bodyPr/>
          <a:lstStyle/>
          <a:p>
            <a:r>
              <a:rPr lang="ru-RU" dirty="0" smtClean="0"/>
              <a:t>Типы контента</a:t>
            </a:r>
            <a:r>
              <a:rPr lang="en-US" dirty="0" smtClean="0"/>
              <a:t> </a:t>
            </a:r>
            <a:endParaRPr lang="ru-RU" dirty="0"/>
          </a:p>
        </p:txBody>
      </p:sp>
    </p:spTree>
    <p:extLst>
      <p:ext uri="{BB962C8B-B14F-4D97-AF65-F5344CB8AC3E}">
        <p14:creationId xmlns:p14="http://schemas.microsoft.com/office/powerpoint/2010/main" val="3262370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Настройка клиента и расширенный запрос</a:t>
            </a:r>
            <a:endParaRPr lang="ru-RU" dirty="0"/>
          </a:p>
        </p:txBody>
      </p:sp>
      <p:sp>
        <p:nvSpPr>
          <p:cNvPr id="3" name="Rectangle 1"/>
          <p:cNvSpPr>
            <a:spLocks noChangeArrowheads="1"/>
          </p:cNvSpPr>
          <p:nvPr/>
        </p:nvSpPr>
        <p:spPr bwMode="auto">
          <a:xfrm>
            <a:off x="448587" y="1926992"/>
            <a:ext cx="9812302" cy="4016484"/>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HttpClient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SocketsHttpHandler</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ConnectTimeout</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TimeSpan</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FromSeconds</a:t>
            </a:r>
            <a:r>
              <a:rPr kumimoji="0" lang="ru-RU" altLang="ru-RU" sz="1500" b="0" i="0" u="none" strike="noStrike" cap="none" normalizeH="0" baseline="0" dirty="0" smtClean="0">
                <a:ln>
                  <a:noFill/>
                </a:ln>
                <a:solidFill>
                  <a:srgbClr val="000000"/>
                </a:solidFill>
                <a:effectLst/>
                <a:latin typeface="Consolas" panose="020B0609020204030204" pitchFamily="49" charset="0"/>
              </a:rPr>
              <a:t>(10)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.BaseAddress</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Uri</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"http://localhost:5000"</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message</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HttpRequestMessage</a:t>
            </a: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HttpMethod</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.Delete</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RequestUri</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Uri</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"/p1/p2?A1=12&amp;A2=454545"</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UriKind</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.Relative</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Content</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StringContent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String</a:t>
            </a:r>
            <a:r>
              <a:rPr kumimoji="0" lang="ru-RU" altLang="ru-RU" sz="1500" b="0" i="0" u="none" strike="noStrike" cap="none" normalizeH="0" baseline="0" dirty="0" smtClean="0">
                <a:ln>
                  <a:noFill/>
                </a:ln>
                <a:solidFill>
                  <a:srgbClr val="A31515"/>
                </a:solidFill>
                <a:effectLst/>
                <a:latin typeface="Consolas" panose="020B0609020204030204" pitchFamily="49" charset="0"/>
              </a:rPr>
              <a:t> </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content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message</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.Headers.Date</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DateTimeOffset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.Now</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message</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.Headers.</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Add</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"X-</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Trace</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Id</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Guid</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NewGuid</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ToString</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message</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.Headers.Accept.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Add</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MediaTypeWithQualityHeaderValue</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MediaTypeNames</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Text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.Plain</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SendAsync</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message</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Content.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ReadAsStringAsync</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endParaRPr kumimoji="0" lang="en-US" altLang="ru-RU" sz="15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err="1" smtClean="0">
                <a:ln>
                  <a:noFill/>
                </a:ln>
                <a:solidFill>
                  <a:srgbClr val="2B91AF"/>
                </a:solidFill>
                <a:effectLst/>
                <a:latin typeface="Consolas" panose="020B0609020204030204" pitchFamily="49" charset="0"/>
              </a:rPr>
              <a:t>Console</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WriteLine</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4" name="Скругленная прямоугольная выноска 3"/>
          <p:cNvSpPr/>
          <p:nvPr/>
        </p:nvSpPr>
        <p:spPr>
          <a:xfrm>
            <a:off x="9724445" y="1765189"/>
            <a:ext cx="2019631" cy="612648"/>
          </a:xfrm>
          <a:prstGeom prst="wedgeRoundRectCallout">
            <a:avLst>
              <a:gd name="adj1" fmla="val -306789"/>
              <a:gd name="adj2" fmla="val 1611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Обобщенный запрос</a:t>
            </a:r>
            <a:endParaRPr lang="ru-RU" dirty="0"/>
          </a:p>
        </p:txBody>
      </p:sp>
    </p:spTree>
    <p:extLst>
      <p:ext uri="{BB962C8B-B14F-4D97-AF65-F5344CB8AC3E}">
        <p14:creationId xmlns:p14="http://schemas.microsoft.com/office/powerpoint/2010/main" val="74056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Клиент и сервер</a:t>
            </a:r>
            <a:endParaRPr lang="ru-RU" dirty="0"/>
          </a:p>
        </p:txBody>
      </p:sp>
    </p:spTree>
    <p:extLst>
      <p:ext uri="{BB962C8B-B14F-4D97-AF65-F5344CB8AC3E}">
        <p14:creationId xmlns:p14="http://schemas.microsoft.com/office/powerpoint/2010/main" val="1759892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Сценарии работы с </a:t>
            </a:r>
            <a:r>
              <a:rPr lang="en-US" dirty="0" smtClean="0"/>
              <a:t>HTTP</a:t>
            </a:r>
            <a:endParaRPr lang="ru-RU" dirty="0"/>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947973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Что встречается</a:t>
            </a:r>
            <a:endParaRPr lang="ru-RU" dirty="0"/>
          </a:p>
        </p:txBody>
      </p:sp>
      <p:sp>
        <p:nvSpPr>
          <p:cNvPr id="4" name="Объект 3"/>
          <p:cNvSpPr>
            <a:spLocks noGrp="1"/>
          </p:cNvSpPr>
          <p:nvPr>
            <p:ph idx="1"/>
          </p:nvPr>
        </p:nvSpPr>
        <p:spPr/>
        <p:txBody>
          <a:bodyPr>
            <a:normAutofit/>
          </a:bodyPr>
          <a:lstStyle/>
          <a:p>
            <a:r>
              <a:rPr lang="ru-RU" dirty="0" smtClean="0"/>
              <a:t>Отправка формы</a:t>
            </a:r>
          </a:p>
          <a:p>
            <a:r>
              <a:rPr lang="ru-RU" dirty="0" smtClean="0"/>
              <a:t>Загрузка файлов в составе формы</a:t>
            </a:r>
          </a:p>
          <a:p>
            <a:r>
              <a:rPr lang="ru-RU" dirty="0" smtClean="0"/>
              <a:t>Скачивание файлов</a:t>
            </a:r>
          </a:p>
          <a:p>
            <a:pPr lvl="1"/>
            <a:r>
              <a:rPr lang="ru-RU" dirty="0" smtClean="0"/>
              <a:t>В виде </a:t>
            </a:r>
            <a:r>
              <a:rPr lang="en-US" dirty="0" smtClean="0"/>
              <a:t>attachment (</a:t>
            </a:r>
            <a:r>
              <a:rPr lang="ru-RU" dirty="0" smtClean="0"/>
              <a:t>чтобы указать имя и формат для сохранения)</a:t>
            </a:r>
          </a:p>
          <a:p>
            <a:r>
              <a:rPr lang="ru-RU" dirty="0" smtClean="0"/>
              <a:t>Установка</a:t>
            </a:r>
            <a:r>
              <a:rPr lang="en-US" dirty="0" smtClean="0"/>
              <a:t>/</a:t>
            </a:r>
            <a:r>
              <a:rPr lang="ru-RU" dirty="0" smtClean="0"/>
              <a:t>чтение </a:t>
            </a:r>
            <a:r>
              <a:rPr lang="en-US" dirty="0" smtClean="0"/>
              <a:t>cookies</a:t>
            </a:r>
            <a:endParaRPr lang="ru-RU" dirty="0" smtClean="0"/>
          </a:p>
          <a:p>
            <a:r>
              <a:rPr lang="ru-RU" dirty="0" smtClean="0"/>
              <a:t>Пересылка (в обе стороны) произвольного объекта (в виде </a:t>
            </a:r>
            <a:r>
              <a:rPr lang="en-US" dirty="0" smtClean="0"/>
              <a:t>JSON)</a:t>
            </a:r>
          </a:p>
          <a:p>
            <a:r>
              <a:rPr lang="ru-RU" dirty="0" smtClean="0"/>
              <a:t>…</a:t>
            </a:r>
            <a:endParaRPr lang="ru-RU" dirty="0"/>
          </a:p>
        </p:txBody>
      </p:sp>
    </p:spTree>
    <p:extLst>
      <p:ext uri="{BB962C8B-B14F-4D97-AF65-F5344CB8AC3E}">
        <p14:creationId xmlns:p14="http://schemas.microsoft.com/office/powerpoint/2010/main" val="747546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Отправка </a:t>
            </a:r>
            <a:r>
              <a:rPr lang="ru-RU" dirty="0" smtClean="0"/>
              <a:t>формы</a:t>
            </a:r>
            <a:endParaRPr lang="ru-RU" dirty="0"/>
          </a:p>
        </p:txBody>
      </p:sp>
      <p:sp>
        <p:nvSpPr>
          <p:cNvPr id="3" name="Rectangle 1"/>
          <p:cNvSpPr>
            <a:spLocks noChangeArrowheads="1"/>
          </p:cNvSpPr>
          <p:nvPr/>
        </p:nvSpPr>
        <p:spPr bwMode="auto">
          <a:xfrm>
            <a:off x="556592" y="1825986"/>
            <a:ext cx="5186035" cy="3985706"/>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smtClean="0">
                <a:ln>
                  <a:noFill/>
                </a:ln>
                <a:solidFill>
                  <a:srgbClr val="800000"/>
                </a:solidFill>
                <a:effectLst/>
                <a:latin typeface="Consolas" panose="020B0609020204030204" pitchFamily="49" charset="0"/>
              </a:rPr>
              <a:t>!DOCTYPE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html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html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head</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meta</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charset</a:t>
            </a:r>
            <a:r>
              <a:rPr kumimoji="0" lang="ru-RU" altLang="ru-RU" sz="1100" b="0" i="0" u="none" strike="noStrike" cap="none" normalizeH="0" baseline="0" dirty="0" smtClean="0">
                <a:ln>
                  <a:noFill/>
                </a:ln>
                <a:solidFill>
                  <a:srgbClr val="0000FF"/>
                </a:solidFill>
                <a:effectLst/>
                <a:latin typeface="Consolas" panose="020B0609020204030204" pitchFamily="49" charset="0"/>
              </a:rPr>
              <a:t>="utf-8"</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title</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Login</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title</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head</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body</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Login</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input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name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login</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endParaRPr kumimoji="0" lang="ru-RU"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Password</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input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name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password</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endParaRPr kumimoji="0" lang="ru-RU"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input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type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checkbox</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name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remember_me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value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true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Remember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me</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endParaRPr kumimoji="0" lang="ru-RU"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button</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type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submit</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formmethod</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post</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Send</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button</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body</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6657874" y="1787545"/>
            <a:ext cx="2657846" cy="1105054"/>
          </a:xfrm>
          <a:prstGeom prst="rect">
            <a:avLst/>
          </a:prstGeom>
          <a:ln>
            <a:noFill/>
          </a:ln>
          <a:effectLst>
            <a:outerShdw blurRad="292100" dist="139700" dir="2700000" algn="tl" rotWithShape="0">
              <a:srgbClr val="333333">
                <a:alpha val="65000"/>
              </a:srgbClr>
            </a:outerShdw>
          </a:effectLst>
        </p:spPr>
      </p:pic>
      <p:sp>
        <p:nvSpPr>
          <p:cNvPr id="7" name="Прямоугольник 6"/>
          <p:cNvSpPr/>
          <p:nvPr/>
        </p:nvSpPr>
        <p:spPr>
          <a:xfrm>
            <a:off x="6657874" y="3812058"/>
            <a:ext cx="463296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200" dirty="0">
                <a:latin typeface="Consolas" panose="020B0609020204030204" pitchFamily="49" charset="0"/>
              </a:rPr>
              <a:t>POST http://localhost:5000/form HTTP/1.1</a:t>
            </a:r>
          </a:p>
          <a:p>
            <a:r>
              <a:rPr lang="en-US" sz="1200" dirty="0">
                <a:latin typeface="Consolas" panose="020B0609020204030204" pitchFamily="49" charset="0"/>
              </a:rPr>
              <a:t>Host: localhost:5000</a:t>
            </a:r>
          </a:p>
          <a:p>
            <a:r>
              <a:rPr lang="en-US" sz="1200" dirty="0" smtClean="0">
                <a:latin typeface="Consolas" panose="020B0609020204030204" pitchFamily="49" charset="0"/>
              </a:rPr>
              <a:t>Content-Length</a:t>
            </a:r>
            <a:r>
              <a:rPr lang="en-US" sz="1200" dirty="0">
                <a:latin typeface="Consolas" panose="020B0609020204030204" pitchFamily="49" charset="0"/>
              </a:rPr>
              <a:t>: 43</a:t>
            </a:r>
          </a:p>
          <a:p>
            <a:r>
              <a:rPr lang="en-US" sz="1200" dirty="0" smtClean="0">
                <a:latin typeface="Consolas" panose="020B0609020204030204" pitchFamily="49" charset="0"/>
              </a:rPr>
              <a:t>Content-Type</a:t>
            </a:r>
            <a:r>
              <a:rPr lang="en-US" sz="1200" dirty="0">
                <a:latin typeface="Consolas" panose="020B0609020204030204" pitchFamily="49" charset="0"/>
              </a:rPr>
              <a:t>: application/x-www-form-</a:t>
            </a:r>
            <a:r>
              <a:rPr lang="en-US" sz="1200" dirty="0" err="1">
                <a:latin typeface="Consolas" panose="020B0609020204030204" pitchFamily="49" charset="0"/>
              </a:rPr>
              <a:t>urlencoded</a:t>
            </a:r>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login=mam1&amp;password=123456&amp;remember_me=true</a:t>
            </a:r>
          </a:p>
        </p:txBody>
      </p:sp>
    </p:spTree>
    <p:extLst>
      <p:ext uri="{BB962C8B-B14F-4D97-AF65-F5344CB8AC3E}">
        <p14:creationId xmlns:p14="http://schemas.microsoft.com/office/powerpoint/2010/main" val="121303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Отправка </a:t>
            </a:r>
            <a:r>
              <a:rPr lang="ru-RU" dirty="0" smtClean="0"/>
              <a:t>формы</a:t>
            </a:r>
            <a:endParaRPr lang="ru-RU" dirty="0"/>
          </a:p>
        </p:txBody>
      </p:sp>
      <p:sp>
        <p:nvSpPr>
          <p:cNvPr id="4" name="Rectangle 1"/>
          <p:cNvSpPr>
            <a:spLocks noChangeArrowheads="1"/>
          </p:cNvSpPr>
          <p:nvPr/>
        </p:nvSpPr>
        <p:spPr bwMode="auto">
          <a:xfrm>
            <a:off x="250784" y="1811615"/>
            <a:ext cx="6186309" cy="4832092"/>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.Request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8F08C4"/>
                </a:solidFill>
                <a:effectLst/>
                <a:latin typeface="Consolas" panose="020B0609020204030204" pitchFamily="49" charset="0"/>
              </a:rPr>
              <a:t>if</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.HasFormContentType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login</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login</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ToString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password</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password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ToString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rememberMe</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remember_me</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if</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login</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.Length</a:t>
            </a:r>
            <a:r>
              <a:rPr kumimoji="0" lang="ru-RU" altLang="ru-RU" sz="1100" b="0" i="0" u="none" strike="noStrike" cap="none" normalizeH="0" baseline="0" dirty="0" smtClean="0">
                <a:ln>
                  <a:noFill/>
                </a:ln>
                <a:solidFill>
                  <a:srgbClr val="000000"/>
                </a:solidFill>
                <a:effectLst/>
                <a:latin typeface="Consolas" panose="020B0609020204030204" pitchFamily="49" charset="0"/>
              </a:rPr>
              <a:t> &gt; 3 &amp;&amp;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password</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StartsWith</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"123"</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.Response.StatusCode</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smtClean="0">
                <a:ln>
                  <a:noFill/>
                </a:ln>
                <a:solidFill>
                  <a:srgbClr val="2B91AF"/>
                </a:solidFill>
                <a:effectLst/>
                <a:latin typeface="Consolas" panose="020B0609020204030204" pitchFamily="49" charset="0"/>
              </a:rPr>
              <a:t>StatusCodes</a:t>
            </a:r>
            <a:r>
              <a:rPr kumimoji="0" lang="ru-RU" altLang="ru-RU" sz="1100" b="0" i="0" u="none" strike="noStrike" cap="none" normalizeH="0" baseline="0" dirty="0" smtClean="0">
                <a:ln>
                  <a:noFill/>
                </a:ln>
                <a:solidFill>
                  <a:srgbClr val="000000"/>
                </a:solidFill>
                <a:effectLst/>
                <a:latin typeface="Consolas" panose="020B0609020204030204" pitchFamily="49" charset="0"/>
              </a:rPr>
              <a:t>.Status403Forbidden;</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endParaRPr kumimoji="0" lang="en-US"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100" dirty="0">
                <a:solidFill>
                  <a:srgbClr val="000000"/>
                </a:solidFill>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User</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login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with</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password</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password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not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correct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else</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if</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rememberMe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74531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true</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SetAuthCookie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login</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password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endParaRPr kumimoji="0" lang="en-US"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100" dirty="0">
                <a:solidFill>
                  <a:srgbClr val="000000"/>
                </a:solidFill>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User</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login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with</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password</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password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are</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login</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8F08C4"/>
                </a:solidFill>
                <a:effectLst/>
                <a:latin typeface="Consolas" panose="020B0609020204030204" pitchFamily="49" charset="0"/>
              </a:rPr>
              <a:t>else</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.Response.StatusCode</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smtClean="0">
                <a:ln>
                  <a:noFill/>
                </a:ln>
                <a:solidFill>
                  <a:srgbClr val="2B91AF"/>
                </a:solidFill>
                <a:effectLst/>
                <a:latin typeface="Consolas" panose="020B0609020204030204" pitchFamily="49" charset="0"/>
              </a:rPr>
              <a:t>StatusCodes</a:t>
            </a:r>
            <a:r>
              <a:rPr kumimoji="0" lang="ru-RU" altLang="ru-RU" sz="1100" b="0" i="0" u="none" strike="noStrike" cap="none" normalizeH="0" baseline="0" dirty="0" smtClean="0">
                <a:ln>
                  <a:noFill/>
                </a:ln>
                <a:solidFill>
                  <a:srgbClr val="000000"/>
                </a:solidFill>
                <a:effectLst/>
                <a:latin typeface="Consolas" panose="020B0609020204030204" pitchFamily="49" charset="0"/>
              </a:rPr>
              <a:t>.Status400BadRequest;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7096715" y="3011930"/>
            <a:ext cx="4339650" cy="1954381"/>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formData</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Dictionary</a:t>
            </a:r>
            <a:r>
              <a:rPr kumimoji="0" lang="ru-RU" altLang="ru-RU" sz="1100" b="0" i="0" u="none" strike="noStrike" cap="none" normalizeH="0" baseline="0" dirty="0" smtClean="0">
                <a:ln>
                  <a:noFill/>
                </a:ln>
                <a:solidFill>
                  <a:srgbClr val="000000"/>
                </a:solidFill>
                <a:effectLst/>
                <a:latin typeface="Consolas" panose="020B0609020204030204" pitchFamily="49" charset="0"/>
              </a:rPr>
              <a:t>&lt;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&gt;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login</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smtClean="0">
                <a:ln>
                  <a:noFill/>
                </a:ln>
                <a:solidFill>
                  <a:srgbClr val="A31515"/>
                </a:solidFill>
                <a:effectLst/>
                <a:latin typeface="Consolas" panose="020B0609020204030204" pitchFamily="49" charset="0"/>
              </a:rPr>
              <a:t>"mihail_r@somesite.ru"</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password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smtClean="0">
                <a:ln>
                  <a:noFill/>
                </a:ln>
                <a:solidFill>
                  <a:srgbClr val="A31515"/>
                </a:solidFill>
                <a:effectLst/>
                <a:latin typeface="Consolas" panose="020B0609020204030204" pitchFamily="49" charset="0"/>
              </a:rPr>
              <a:t>"123"</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remember_me</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PostAsync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form</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FormUrlEncodedContent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formData</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answer</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.Content.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ReadAsStringAsync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2B91AF"/>
                </a:solidFill>
                <a:effectLst/>
                <a:latin typeface="Consolas" panose="020B0609020204030204" pitchFamily="49" charset="0"/>
              </a:rPr>
              <a:t>Console</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WriteLine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.StatusCode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B776FB"/>
                </a:solidFill>
                <a:effectLst/>
                <a:latin typeface="Consolas" panose="020B0609020204030204" pitchFamily="49" charset="0"/>
              </a:rPr>
              <a:t>\n</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answer</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250784" y="1381820"/>
            <a:ext cx="893193" cy="369332"/>
          </a:xfrm>
          <a:prstGeom prst="rect">
            <a:avLst/>
          </a:prstGeom>
          <a:noFill/>
        </p:spPr>
        <p:txBody>
          <a:bodyPr wrap="none" rtlCol="0">
            <a:spAutoFit/>
          </a:bodyPr>
          <a:lstStyle/>
          <a:p>
            <a:r>
              <a:rPr lang="ru-RU" dirty="0" smtClean="0"/>
              <a:t>Сервер</a:t>
            </a:r>
            <a:endParaRPr lang="ru-RU" dirty="0"/>
          </a:p>
        </p:txBody>
      </p:sp>
      <p:sp>
        <p:nvSpPr>
          <p:cNvPr id="10" name="TextBox 9"/>
          <p:cNvSpPr txBox="1"/>
          <p:nvPr/>
        </p:nvSpPr>
        <p:spPr>
          <a:xfrm>
            <a:off x="7096715" y="2510905"/>
            <a:ext cx="880369" cy="369332"/>
          </a:xfrm>
          <a:prstGeom prst="rect">
            <a:avLst/>
          </a:prstGeom>
          <a:noFill/>
        </p:spPr>
        <p:txBody>
          <a:bodyPr wrap="none" rtlCol="0">
            <a:spAutoFit/>
          </a:bodyPr>
          <a:lstStyle/>
          <a:p>
            <a:r>
              <a:rPr lang="ru-RU" dirty="0" smtClean="0"/>
              <a:t>Клиент</a:t>
            </a:r>
            <a:endParaRPr lang="ru-RU" dirty="0"/>
          </a:p>
        </p:txBody>
      </p:sp>
    </p:spTree>
    <p:extLst>
      <p:ext uri="{BB962C8B-B14F-4D97-AF65-F5344CB8AC3E}">
        <p14:creationId xmlns:p14="http://schemas.microsoft.com/office/powerpoint/2010/main" val="363814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Agenda</a:t>
            </a:r>
            <a:endParaRPr lang="ru-RU" dirty="0"/>
          </a:p>
        </p:txBody>
      </p:sp>
      <p:sp>
        <p:nvSpPr>
          <p:cNvPr id="3" name="Объект 2"/>
          <p:cNvSpPr>
            <a:spLocks noGrp="1"/>
          </p:cNvSpPr>
          <p:nvPr>
            <p:ph idx="1"/>
          </p:nvPr>
        </p:nvSpPr>
        <p:spPr/>
        <p:txBody>
          <a:bodyPr>
            <a:normAutofit/>
          </a:bodyPr>
          <a:lstStyle/>
          <a:p>
            <a:r>
              <a:rPr lang="ru-RU" dirty="0" smtClean="0"/>
              <a:t>Минимальное приложение</a:t>
            </a:r>
          </a:p>
          <a:p>
            <a:pPr lvl="1"/>
            <a:r>
              <a:rPr lang="en-US" dirty="0" err="1" smtClean="0"/>
              <a:t>ASP.Net</a:t>
            </a:r>
            <a:r>
              <a:rPr lang="en-US" dirty="0" smtClean="0"/>
              <a:t> Core</a:t>
            </a:r>
          </a:p>
          <a:p>
            <a:pPr lvl="1"/>
            <a:r>
              <a:rPr lang="en-US" dirty="0" err="1" smtClean="0"/>
              <a:t>HttpClient</a:t>
            </a:r>
            <a:endParaRPr lang="en-US" dirty="0" smtClean="0"/>
          </a:p>
          <a:p>
            <a:r>
              <a:rPr lang="ru-RU" dirty="0" smtClean="0"/>
              <a:t>Сценарии работы с </a:t>
            </a:r>
            <a:r>
              <a:rPr lang="en-US" dirty="0" smtClean="0"/>
              <a:t>HTTP </a:t>
            </a:r>
            <a:r>
              <a:rPr lang="ru-RU" dirty="0" smtClean="0"/>
              <a:t>для сервера и клиента</a:t>
            </a:r>
          </a:p>
          <a:p>
            <a:r>
              <a:rPr lang="en-US" dirty="0"/>
              <a:t>Middleware</a:t>
            </a:r>
            <a:r>
              <a:rPr lang="ru-RU" dirty="0"/>
              <a:t>,</a:t>
            </a:r>
            <a:r>
              <a:rPr lang="en-US" dirty="0"/>
              <a:t> routings</a:t>
            </a:r>
            <a:r>
              <a:rPr lang="ru-RU" dirty="0"/>
              <a:t> и </a:t>
            </a:r>
            <a:r>
              <a:rPr lang="en-US" dirty="0" smtClean="0"/>
              <a:t>endpoints</a:t>
            </a:r>
            <a:endParaRPr lang="ru-RU" dirty="0" smtClean="0"/>
          </a:p>
          <a:p>
            <a:r>
              <a:rPr lang="en-US" dirty="0" smtClean="0"/>
              <a:t>Host</a:t>
            </a:r>
            <a:r>
              <a:rPr lang="ru-RU" dirty="0" smtClean="0"/>
              <a:t>, сервисы, </a:t>
            </a:r>
            <a:r>
              <a:rPr lang="en-US" dirty="0" smtClean="0"/>
              <a:t>DI</a:t>
            </a:r>
          </a:p>
          <a:p>
            <a:r>
              <a:rPr lang="ru-RU" dirty="0" smtClean="0"/>
              <a:t>Тестирование приложений</a:t>
            </a:r>
            <a:endParaRPr lang="ru-RU" dirty="0" smtClean="0"/>
          </a:p>
          <a:p>
            <a:endParaRPr lang="ru-RU" dirty="0"/>
          </a:p>
        </p:txBody>
      </p:sp>
      <p:pic>
        <p:nvPicPr>
          <p:cNvPr id="4" name="Рисунок 3"/>
          <p:cNvPicPr>
            <a:picLocks noChangeAspect="1"/>
          </p:cNvPicPr>
          <p:nvPr/>
        </p:nvPicPr>
        <p:blipFill>
          <a:blip r:embed="rId2"/>
          <a:stretch>
            <a:fillRect/>
          </a:stretch>
        </p:blipFill>
        <p:spPr>
          <a:xfrm>
            <a:off x="8498757" y="1825625"/>
            <a:ext cx="2487384" cy="3664014"/>
          </a:xfrm>
          <a:prstGeom prst="rect">
            <a:avLst/>
          </a:prstGeom>
        </p:spPr>
      </p:pic>
    </p:spTree>
    <p:extLst>
      <p:ext uri="{BB962C8B-B14F-4D97-AF65-F5344CB8AC3E}">
        <p14:creationId xmlns:p14="http://schemas.microsoft.com/office/powerpoint/2010/main" val="114707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Отправка формы</a:t>
            </a:r>
          </a:p>
        </p:txBody>
      </p:sp>
    </p:spTree>
    <p:extLst>
      <p:ext uri="{BB962C8B-B14F-4D97-AF65-F5344CB8AC3E}">
        <p14:creationId xmlns:p14="http://schemas.microsoft.com/office/powerpoint/2010/main" val="324381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Загрузка файлов в составе формы</a:t>
            </a:r>
          </a:p>
        </p:txBody>
      </p:sp>
      <p:sp>
        <p:nvSpPr>
          <p:cNvPr id="3" name="Rectangle 1"/>
          <p:cNvSpPr>
            <a:spLocks noChangeArrowheads="1"/>
          </p:cNvSpPr>
          <p:nvPr/>
        </p:nvSpPr>
        <p:spPr bwMode="auto">
          <a:xfrm>
            <a:off x="381663" y="1951833"/>
            <a:ext cx="4878259" cy="4154984"/>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smtClean="0">
                <a:ln>
                  <a:noFill/>
                </a:ln>
                <a:solidFill>
                  <a:srgbClr val="800000"/>
                </a:solidFill>
                <a:effectLst/>
                <a:latin typeface="Consolas" panose="020B0609020204030204" pitchFamily="49" charset="0"/>
              </a:rPr>
              <a:t>!DOCTYPE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html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html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head</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meta</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charset</a:t>
            </a:r>
            <a:r>
              <a:rPr kumimoji="0" lang="ru-RU" altLang="ru-RU" sz="1100" b="0" i="0" u="none" strike="noStrike" cap="none" normalizeH="0" baseline="0" dirty="0" smtClean="0">
                <a:ln>
                  <a:noFill/>
                </a:ln>
                <a:solidFill>
                  <a:srgbClr val="0000FF"/>
                </a:solidFill>
                <a:effectLst/>
                <a:latin typeface="Consolas" panose="020B0609020204030204" pitchFamily="49" charset="0"/>
              </a:rPr>
              <a:t>="utf-8"</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title</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Upload</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document</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title</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head</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body</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enctype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multipart</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form-data</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Document</a:t>
            </a:r>
            <a:r>
              <a:rPr kumimoji="0" lang="ru-RU" altLang="ru-RU" sz="1100" b="0" i="0" u="none" strike="noStrike" cap="none" normalizeH="0" baseline="0" dirty="0" smtClean="0">
                <a:ln>
                  <a:noFill/>
                </a:ln>
                <a:solidFill>
                  <a:srgbClr val="000000"/>
                </a:solidFill>
                <a:effectLst/>
                <a:latin typeface="Consolas" panose="020B0609020204030204" pitchFamily="49" charset="0"/>
              </a:rPr>
              <a:t> ID</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input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name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doc_id</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endParaRPr kumimoji="0" lang="ru-RU"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Document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name</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input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name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doc_name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endParaRPr kumimoji="0" lang="ru-RU"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File</a:t>
            </a:r>
            <a:r>
              <a:rPr kumimoji="0" lang="ru-RU" altLang="ru-RU" sz="1100" b="0" i="0" u="none" strike="noStrike" cap="none" normalizeH="0" baseline="0" dirty="0" smtClean="0">
                <a:ln>
                  <a:noFill/>
                </a:ln>
                <a:solidFill>
                  <a:srgbClr val="000000"/>
                </a:solidFill>
                <a:effectLst/>
                <a:latin typeface="Consolas" panose="020B0609020204030204" pitchFamily="49" charset="0"/>
              </a:rPr>
              <a:t> 1</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label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input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type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file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id</a:t>
            </a:r>
            <a:r>
              <a:rPr kumimoji="0" lang="ru-RU" altLang="ru-RU" sz="1100" b="0" i="0" u="none" strike="noStrike" cap="none" normalizeH="0" baseline="0" dirty="0" smtClean="0">
                <a:ln>
                  <a:noFill/>
                </a:ln>
                <a:solidFill>
                  <a:srgbClr val="0000FF"/>
                </a:solidFill>
                <a:effectLst/>
                <a:latin typeface="Consolas" panose="020B0609020204030204" pitchFamily="49" charset="0"/>
              </a:rPr>
              <a:t>="file1"</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name</a:t>
            </a:r>
            <a:r>
              <a:rPr kumimoji="0" lang="ru-RU" altLang="ru-RU" sz="1100" b="0" i="0" u="none" strike="noStrike" cap="none" normalizeH="0" baseline="0" dirty="0" smtClean="0">
                <a:ln>
                  <a:noFill/>
                </a:ln>
                <a:solidFill>
                  <a:srgbClr val="0000FF"/>
                </a:solidFill>
                <a:effectLst/>
                <a:latin typeface="Consolas" panose="020B0609020204030204" pitchFamily="49" charset="0"/>
              </a:rPr>
              <a:t>="file1"/&gt;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endParaRPr kumimoji="0" lang="ru-RU"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button</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type</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submit</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FF0000"/>
                </a:solidFill>
                <a:effectLst/>
                <a:latin typeface="Consolas" panose="020B0609020204030204" pitchFamily="49" charset="0"/>
              </a:rPr>
              <a:t>formmethod</a:t>
            </a:r>
            <a:r>
              <a:rPr kumimoji="0" lang="ru-RU" altLang="ru-RU" sz="1100" b="0" i="0" u="none" strike="noStrike" cap="none" normalizeH="0" baseline="0" dirty="0" smtClean="0">
                <a:ln>
                  <a:noFill/>
                </a:ln>
                <a:solidFill>
                  <a:srgbClr val="0000FF"/>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post</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Send</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button</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body</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FF"/>
                </a:solidFill>
                <a:effectLst/>
                <a:latin typeface="Consolas" panose="020B0609020204030204" pitchFamily="49" charset="0"/>
              </a:rPr>
              <a:t>&lt;/</a:t>
            </a:r>
            <a:r>
              <a:rPr kumimoji="0" lang="ru-RU" altLang="ru-RU" sz="1100" b="0" i="0" u="none" strike="noStrike" cap="none" normalizeH="0" baseline="0" dirty="0" err="1" smtClean="0">
                <a:ln>
                  <a:noFill/>
                </a:ln>
                <a:solidFill>
                  <a:srgbClr val="800000"/>
                </a:solidFill>
                <a:effectLst/>
                <a:latin typeface="Consolas" panose="020B0609020204030204" pitchFamily="49" charset="0"/>
              </a:rPr>
              <a:t>html</a:t>
            </a:r>
            <a:r>
              <a:rPr kumimoji="0" lang="ru-RU" altLang="ru-RU" sz="1100" b="0" i="0" u="none" strike="noStrike" cap="none" normalizeH="0" baseline="0" dirty="0" smtClean="0">
                <a:ln>
                  <a:noFill/>
                </a:ln>
                <a:solidFill>
                  <a:srgbClr val="0000FF"/>
                </a:solidFill>
                <a:effectLst/>
                <a:latin typeface="Consolas" panose="020B0609020204030204" pitchFamily="49" charset="0"/>
              </a:rPr>
              <a:t>&gt;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pic>
        <p:nvPicPr>
          <p:cNvPr id="4" name="Рисунок 3"/>
          <p:cNvPicPr>
            <a:picLocks noChangeAspect="1"/>
          </p:cNvPicPr>
          <p:nvPr/>
        </p:nvPicPr>
        <p:blipFill>
          <a:blip r:embed="rId2"/>
          <a:stretch>
            <a:fillRect/>
          </a:stretch>
        </p:blipFill>
        <p:spPr>
          <a:xfrm>
            <a:off x="6607359" y="1844263"/>
            <a:ext cx="3096057" cy="943107"/>
          </a:xfrm>
          <a:prstGeom prst="rect">
            <a:avLst/>
          </a:prstGeom>
          <a:ln>
            <a:noFill/>
          </a:ln>
          <a:effectLst>
            <a:outerShdw blurRad="292100" dist="139700" dir="2700000" algn="tl" rotWithShape="0">
              <a:srgbClr val="333333">
                <a:alpha val="65000"/>
              </a:srgbClr>
            </a:outerShdw>
          </a:effectLst>
        </p:spPr>
      </p:pic>
      <p:sp>
        <p:nvSpPr>
          <p:cNvPr id="5" name="Прямоугольник 4"/>
          <p:cNvSpPr/>
          <p:nvPr/>
        </p:nvSpPr>
        <p:spPr>
          <a:xfrm>
            <a:off x="5595798" y="3115873"/>
            <a:ext cx="6490185" cy="330859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100" dirty="0">
                <a:latin typeface="Consolas" panose="020B0609020204030204" pitchFamily="49" charset="0"/>
              </a:rPr>
              <a:t>POST http://localhost:5000/form_with_file HTTP/1.1</a:t>
            </a:r>
          </a:p>
          <a:p>
            <a:r>
              <a:rPr lang="en-US" sz="1100" dirty="0">
                <a:latin typeface="Consolas" panose="020B0609020204030204" pitchFamily="49" charset="0"/>
              </a:rPr>
              <a:t>Host: localhost:5000</a:t>
            </a:r>
          </a:p>
          <a:p>
            <a:r>
              <a:rPr lang="en-US" sz="1100" dirty="0" smtClean="0">
                <a:latin typeface="Consolas" panose="020B0609020204030204" pitchFamily="49" charset="0"/>
              </a:rPr>
              <a:t>Content-Length</a:t>
            </a:r>
            <a:r>
              <a:rPr lang="en-US" sz="1100" dirty="0">
                <a:latin typeface="Consolas" panose="020B0609020204030204" pitchFamily="49" charset="0"/>
              </a:rPr>
              <a:t>: 391</a:t>
            </a:r>
          </a:p>
          <a:p>
            <a:r>
              <a:rPr lang="en-US" sz="1100" dirty="0" smtClean="0">
                <a:latin typeface="Consolas" panose="020B0609020204030204" pitchFamily="49" charset="0"/>
              </a:rPr>
              <a:t>Content-Type</a:t>
            </a:r>
            <a:r>
              <a:rPr lang="en-US" sz="1100" dirty="0">
                <a:latin typeface="Consolas" panose="020B0609020204030204" pitchFamily="49" charset="0"/>
              </a:rPr>
              <a:t>: multipart/form-data; boundary=----WebKitFormBoundaryoTs8QdUti78iFbKw</a:t>
            </a:r>
          </a:p>
          <a:p>
            <a:endParaRPr lang="en-US" sz="1100" dirty="0">
              <a:latin typeface="Consolas" panose="020B0609020204030204" pitchFamily="49" charset="0"/>
            </a:endParaRPr>
          </a:p>
          <a:p>
            <a:r>
              <a:rPr lang="en-US" sz="1100" dirty="0">
                <a:latin typeface="Consolas" panose="020B0609020204030204" pitchFamily="49" charset="0"/>
              </a:rPr>
              <a:t>------WebKitFormBoundaryoTs8QdUti78iFbKw</a:t>
            </a:r>
          </a:p>
          <a:p>
            <a:r>
              <a:rPr lang="en-US" sz="1100" dirty="0">
                <a:latin typeface="Consolas" panose="020B0609020204030204" pitchFamily="49" charset="0"/>
              </a:rPr>
              <a:t>Content-Disposition: form-data; name="</a:t>
            </a:r>
            <a:r>
              <a:rPr lang="en-US" sz="1100" dirty="0" err="1">
                <a:latin typeface="Consolas" panose="020B0609020204030204" pitchFamily="49" charset="0"/>
              </a:rPr>
              <a:t>doc_id</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New doc</a:t>
            </a:r>
          </a:p>
          <a:p>
            <a:r>
              <a:rPr lang="en-US" sz="1100" dirty="0">
                <a:latin typeface="Consolas" panose="020B0609020204030204" pitchFamily="49" charset="0"/>
              </a:rPr>
              <a:t>------WebKitFormBoundaryoTs8QdUti78iFbKw</a:t>
            </a:r>
          </a:p>
          <a:p>
            <a:r>
              <a:rPr lang="en-US" sz="1100" dirty="0">
                <a:latin typeface="Consolas" panose="020B0609020204030204" pitchFamily="49" charset="0"/>
              </a:rPr>
              <a:t>Content-Disposition: form-data; name="</a:t>
            </a:r>
            <a:r>
              <a:rPr lang="en-US" sz="1100" dirty="0" err="1">
                <a:latin typeface="Consolas" panose="020B0609020204030204" pitchFamily="49" charset="0"/>
              </a:rPr>
              <a:t>doc_name</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123</a:t>
            </a:r>
          </a:p>
          <a:p>
            <a:r>
              <a:rPr lang="en-US" sz="1100" dirty="0">
                <a:latin typeface="Consolas" panose="020B0609020204030204" pitchFamily="49" charset="0"/>
              </a:rPr>
              <a:t>------WebKitFormBoundaryoTs8QdUti78iFbKw</a:t>
            </a:r>
          </a:p>
          <a:p>
            <a:r>
              <a:rPr lang="en-US" sz="1100" dirty="0">
                <a:latin typeface="Consolas" panose="020B0609020204030204" pitchFamily="49" charset="0"/>
              </a:rPr>
              <a:t>Content-Disposition: form-data; name="file1"; filename="1.txt"</a:t>
            </a:r>
          </a:p>
          <a:p>
            <a:r>
              <a:rPr lang="en-US" sz="1100" dirty="0">
                <a:latin typeface="Consolas" panose="020B0609020204030204" pitchFamily="49" charset="0"/>
              </a:rPr>
              <a:t>Content-Type: text/plain</a:t>
            </a:r>
          </a:p>
          <a:p>
            <a:endParaRPr lang="en-US" sz="1100" dirty="0">
              <a:latin typeface="Consolas" panose="020B0609020204030204" pitchFamily="49" charset="0"/>
            </a:endParaRPr>
          </a:p>
          <a:p>
            <a:r>
              <a:rPr lang="en-US" sz="1100" dirty="0">
                <a:latin typeface="Consolas" panose="020B0609020204030204" pitchFamily="49" charset="0"/>
              </a:rPr>
              <a:t>File 1111111;</a:t>
            </a:r>
          </a:p>
          <a:p>
            <a:r>
              <a:rPr lang="en-US" sz="1100" dirty="0">
                <a:latin typeface="Consolas" panose="020B0609020204030204" pitchFamily="49" charset="0"/>
              </a:rPr>
              <a:t>------WebKitFormBoundaryoTs8QdUti78iFbKw--</a:t>
            </a:r>
          </a:p>
        </p:txBody>
      </p:sp>
    </p:spTree>
    <p:extLst>
      <p:ext uri="{BB962C8B-B14F-4D97-AF65-F5344CB8AC3E}">
        <p14:creationId xmlns:p14="http://schemas.microsoft.com/office/powerpoint/2010/main" val="255272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Загрузка файлов в составе формы</a:t>
            </a:r>
          </a:p>
        </p:txBody>
      </p:sp>
      <p:sp>
        <p:nvSpPr>
          <p:cNvPr id="7" name="Rectangle 2"/>
          <p:cNvSpPr>
            <a:spLocks noChangeArrowheads="1"/>
          </p:cNvSpPr>
          <p:nvPr/>
        </p:nvSpPr>
        <p:spPr bwMode="auto">
          <a:xfrm>
            <a:off x="230588" y="1952772"/>
            <a:ext cx="4878259" cy="2970044"/>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docId</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doc_id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docName</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.Form</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doc_name</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endParaRPr kumimoji="0" lang="en-US"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100" dirty="0" smtClean="0">
                <a:solidFill>
                  <a:srgbClr val="000000"/>
                </a:solidFill>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Uploaded</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docName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docId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with</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files</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B776FB"/>
                </a:solidFill>
                <a:effectLst/>
                <a:latin typeface="Consolas" panose="020B0609020204030204" pitchFamily="49" charset="0"/>
              </a:rPr>
              <a:t>\n</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8F08C4"/>
                </a:solidFill>
                <a:effectLst/>
                <a:latin typeface="Consolas" panose="020B0609020204030204" pitchFamily="49" charset="0"/>
              </a:rPr>
              <a:t>foreach</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file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in</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.Form.Files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file</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.Name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file</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.FileName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endParaRPr kumimoji="0" lang="en-US" altLang="ru-RU" sz="1100" b="0" i="0" u="none" strike="noStrike" cap="none" normalizeH="0" baseline="0" dirty="0" smtClean="0">
              <a:ln>
                <a:noFill/>
              </a:ln>
              <a:solidFill>
                <a:srgbClr val="A3151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100" dirty="0">
                <a:solidFill>
                  <a:srgbClr val="A31515"/>
                </a:solidFill>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file</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.ContentType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file</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.Length</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B776FB"/>
                </a:solidFill>
                <a:effectLst/>
                <a:latin typeface="Consolas" panose="020B0609020204030204" pitchFamily="49" charset="0"/>
              </a:rPr>
              <a:t>\n</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StreamReader</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file</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OpenReadStream</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en-US" altLang="ru-RU" sz="11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100" dirty="0">
                <a:solidFill>
                  <a:srgbClr val="000000"/>
                </a:solidFill>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ReadToEnd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B776FB"/>
                </a:solidFill>
                <a:effectLst/>
                <a:latin typeface="Consolas" panose="020B0609020204030204" pitchFamily="49" charset="0"/>
              </a:rPr>
              <a:t>\n</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230588" y="1506022"/>
            <a:ext cx="893193" cy="369332"/>
          </a:xfrm>
          <a:prstGeom prst="rect">
            <a:avLst/>
          </a:prstGeom>
          <a:noFill/>
        </p:spPr>
        <p:txBody>
          <a:bodyPr wrap="none" rtlCol="0">
            <a:spAutoFit/>
          </a:bodyPr>
          <a:lstStyle/>
          <a:p>
            <a:r>
              <a:rPr lang="ru-RU" dirty="0" smtClean="0"/>
              <a:t>Сервер</a:t>
            </a:r>
            <a:endParaRPr lang="ru-RU" dirty="0"/>
          </a:p>
        </p:txBody>
      </p:sp>
      <p:sp>
        <p:nvSpPr>
          <p:cNvPr id="9" name="TextBox 8"/>
          <p:cNvSpPr txBox="1"/>
          <p:nvPr/>
        </p:nvSpPr>
        <p:spPr>
          <a:xfrm>
            <a:off x="11168445" y="3068462"/>
            <a:ext cx="880369" cy="369332"/>
          </a:xfrm>
          <a:prstGeom prst="rect">
            <a:avLst/>
          </a:prstGeom>
          <a:noFill/>
        </p:spPr>
        <p:txBody>
          <a:bodyPr wrap="none" rtlCol="0">
            <a:spAutoFit/>
          </a:bodyPr>
          <a:lstStyle/>
          <a:p>
            <a:r>
              <a:rPr lang="ru-RU" dirty="0" smtClean="0"/>
              <a:t>Клиент</a:t>
            </a:r>
            <a:endParaRPr lang="ru-RU" dirty="0"/>
          </a:p>
        </p:txBody>
      </p:sp>
      <p:sp>
        <p:nvSpPr>
          <p:cNvPr id="10" name="Rectangle 3"/>
          <p:cNvSpPr>
            <a:spLocks noChangeArrowheads="1"/>
          </p:cNvSpPr>
          <p:nvPr/>
        </p:nvSpPr>
        <p:spPr bwMode="auto">
          <a:xfrm>
            <a:off x="5477784" y="3437794"/>
            <a:ext cx="6571030" cy="3139321"/>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1F377F"/>
                </a:solidFill>
                <a:effectLst/>
                <a:latin typeface="Consolas" panose="020B0609020204030204" pitchFamily="49" charset="0"/>
              </a:rPr>
              <a:t>file1</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MemoryStream</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2B91AF"/>
                </a:solidFill>
                <a:effectLst/>
                <a:latin typeface="Consolas" panose="020B0609020204030204" pitchFamily="49" charset="0"/>
              </a:rPr>
              <a:t>Encoding</a:t>
            </a:r>
            <a:r>
              <a:rPr kumimoji="0" lang="ru-RU" altLang="ru-RU" sz="1100" b="0" i="0" u="none" strike="noStrike" cap="none" normalizeH="0" baseline="0" dirty="0" smtClean="0">
                <a:ln>
                  <a:noFill/>
                </a:ln>
                <a:solidFill>
                  <a:srgbClr val="000000"/>
                </a:solidFill>
                <a:effectLst/>
                <a:latin typeface="Consolas" panose="020B0609020204030204" pitchFamily="49" charset="0"/>
              </a:rPr>
              <a:t>.UTF8.</a:t>
            </a:r>
            <a:r>
              <a:rPr kumimoji="0" lang="ru-RU" altLang="ru-RU" sz="1100" b="0" i="0" u="none" strike="noStrike" cap="none" normalizeH="0" baseline="0" dirty="0" smtClean="0">
                <a:ln>
                  <a:noFill/>
                </a:ln>
                <a:solidFill>
                  <a:srgbClr val="74531F"/>
                </a:solidFill>
                <a:effectLst/>
                <a:latin typeface="Consolas" panose="020B0609020204030204" pitchFamily="49" charset="0"/>
              </a:rPr>
              <a:t>GetBytes</a:t>
            </a:r>
            <a:r>
              <a:rPr kumimoji="0" lang="ru-RU" altLang="ru-RU" sz="1100" b="0" i="0" u="none" strike="noStrike" cap="none" normalizeH="0" baseline="0" dirty="0" smtClean="0">
                <a:ln>
                  <a:noFill/>
                </a:ln>
                <a:solidFill>
                  <a:srgbClr val="000000"/>
                </a:solidFill>
                <a:effectLst/>
                <a:latin typeface="Consolas" panose="020B0609020204030204" pitchFamily="49" charset="0"/>
              </a:rPr>
              <a:t>(fileContent1));</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1F377F"/>
                </a:solidFill>
                <a:effectLst/>
                <a:latin typeface="Consolas" panose="020B0609020204030204" pitchFamily="49" charset="0"/>
              </a:rPr>
              <a:t>file2</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MemoryStream</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2B91AF"/>
                </a:solidFill>
                <a:effectLst/>
                <a:latin typeface="Consolas" panose="020B0609020204030204" pitchFamily="49" charset="0"/>
              </a:rPr>
              <a:t>Encoding</a:t>
            </a:r>
            <a:r>
              <a:rPr kumimoji="0" lang="ru-RU" altLang="ru-RU" sz="1100" b="0" i="0" u="none" strike="noStrike" cap="none" normalizeH="0" baseline="0" dirty="0" smtClean="0">
                <a:ln>
                  <a:noFill/>
                </a:ln>
                <a:solidFill>
                  <a:srgbClr val="000000"/>
                </a:solidFill>
                <a:effectLst/>
                <a:latin typeface="Consolas" panose="020B0609020204030204" pitchFamily="49" charset="0"/>
              </a:rPr>
              <a:t>.UTF8.</a:t>
            </a:r>
            <a:r>
              <a:rPr kumimoji="0" lang="ru-RU" altLang="ru-RU" sz="1100" b="0" i="0" u="none" strike="noStrike" cap="none" normalizeH="0" baseline="0" dirty="0" smtClean="0">
                <a:ln>
                  <a:noFill/>
                </a:ln>
                <a:solidFill>
                  <a:srgbClr val="74531F"/>
                </a:solidFill>
                <a:effectLst/>
                <a:latin typeface="Consolas" panose="020B0609020204030204" pitchFamily="49" charset="0"/>
              </a:rPr>
              <a:t>GetBytes</a:t>
            </a:r>
            <a:r>
              <a:rPr kumimoji="0" lang="ru-RU" altLang="ru-RU" sz="1100" b="0" i="0" u="none" strike="noStrike" cap="none" normalizeH="0" baseline="0" dirty="0" smtClean="0">
                <a:ln>
                  <a:noFill/>
                </a:ln>
                <a:solidFill>
                  <a:srgbClr val="000000"/>
                </a:solidFill>
                <a:effectLst/>
                <a:latin typeface="Consolas" panose="020B0609020204030204" pitchFamily="49" charset="0"/>
              </a:rPr>
              <a:t>(fileContent2));</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1F377F"/>
                </a:solidFill>
                <a:effectLst/>
                <a:latin typeface="Consolas" panose="020B0609020204030204" pitchFamily="49" charset="0"/>
              </a:rPr>
              <a:t>content1</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StreamContent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1F377F"/>
                </a:solidFill>
                <a:effectLst/>
                <a:latin typeface="Consolas" panose="020B0609020204030204" pitchFamily="49" charset="0"/>
              </a:rPr>
              <a:t>file1</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1F377F"/>
                </a:solidFill>
                <a:effectLst/>
                <a:latin typeface="Consolas" panose="020B0609020204030204" pitchFamily="49" charset="0"/>
              </a:rPr>
              <a:t>content1</a:t>
            </a:r>
            <a:r>
              <a:rPr kumimoji="0" lang="ru-RU" altLang="ru-RU" sz="1100" b="0" i="0" u="none" strike="noStrike" cap="none" normalizeH="0" baseline="0" dirty="0" smtClean="0">
                <a:ln>
                  <a:noFill/>
                </a:ln>
                <a:solidFill>
                  <a:srgbClr val="000000"/>
                </a:solidFill>
                <a:effectLst/>
                <a:latin typeface="Consolas" panose="020B0609020204030204" pitchFamily="49" charset="0"/>
              </a:rPr>
              <a:t>.Headers.ContentType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MediaTypeHeaderValue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MediaTypeNames</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.Plain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1F377F"/>
                </a:solidFill>
                <a:effectLst/>
                <a:latin typeface="Consolas" panose="020B0609020204030204" pitchFamily="49" charset="0"/>
              </a:rPr>
              <a:t>content2</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StreamContent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1F377F"/>
                </a:solidFill>
                <a:effectLst/>
                <a:latin typeface="Consolas" panose="020B0609020204030204" pitchFamily="49" charset="0"/>
              </a:rPr>
              <a:t>file2</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1F377F"/>
                </a:solidFill>
                <a:effectLst/>
                <a:latin typeface="Consolas" panose="020B0609020204030204" pitchFamily="49" charset="0"/>
              </a:rPr>
              <a:t>content2</a:t>
            </a:r>
            <a:r>
              <a:rPr kumimoji="0" lang="ru-RU" altLang="ru-RU" sz="1100" b="0" i="0" u="none" strike="noStrike" cap="none" normalizeH="0" baseline="0" dirty="0" smtClean="0">
                <a:ln>
                  <a:noFill/>
                </a:ln>
                <a:solidFill>
                  <a:srgbClr val="000000"/>
                </a:solidFill>
                <a:effectLst/>
                <a:latin typeface="Consolas" panose="020B0609020204030204" pitchFamily="49" charset="0"/>
              </a:rPr>
              <a:t>.Headers.ContentType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MediaTypeHeaderValue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pdf</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application</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content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MultipartFormDataContent</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StringContent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New</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document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doc_name</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StringContent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"2341"</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doc_id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smtClean="0">
                <a:ln>
                  <a:noFill/>
                </a:ln>
                <a:solidFill>
                  <a:srgbClr val="1F377F"/>
                </a:solidFill>
                <a:effectLst/>
                <a:latin typeface="Consolas" panose="020B0609020204030204" pitchFamily="49" charset="0"/>
              </a:rPr>
              <a:t>content1</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"file1"</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"file1.txt"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smtClean="0">
                <a:ln>
                  <a:noFill/>
                </a:ln>
                <a:solidFill>
                  <a:srgbClr val="1F377F"/>
                </a:solidFill>
                <a:effectLst/>
                <a:latin typeface="Consolas" panose="020B0609020204030204" pitchFamily="49" charset="0"/>
              </a:rPr>
              <a:t>content2</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"file2"</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"file2.txt"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PostAsync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form_with_file</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content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1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Загрузка файлов в составе формы</a:t>
            </a:r>
          </a:p>
        </p:txBody>
      </p:sp>
    </p:spTree>
    <p:extLst>
      <p:ext uri="{BB962C8B-B14F-4D97-AF65-F5344CB8AC3E}">
        <p14:creationId xmlns:p14="http://schemas.microsoft.com/office/powerpoint/2010/main" val="414425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Скачивание файлов</a:t>
            </a:r>
          </a:p>
        </p:txBody>
      </p:sp>
      <p:pic>
        <p:nvPicPr>
          <p:cNvPr id="3" name="Рисунок 2"/>
          <p:cNvPicPr>
            <a:picLocks noChangeAspect="1"/>
          </p:cNvPicPr>
          <p:nvPr/>
        </p:nvPicPr>
        <p:blipFill>
          <a:blip r:embed="rId2"/>
          <a:stretch>
            <a:fillRect/>
          </a:stretch>
        </p:blipFill>
        <p:spPr>
          <a:xfrm>
            <a:off x="460898" y="1758819"/>
            <a:ext cx="5124507" cy="2558739"/>
          </a:xfrm>
          <a:prstGeom prst="rect">
            <a:avLst/>
          </a:prstGeom>
          <a:ln>
            <a:noFill/>
          </a:ln>
          <a:effectLst>
            <a:outerShdw blurRad="292100" dist="139700" dir="2700000" algn="tl" rotWithShape="0">
              <a:srgbClr val="333333">
                <a:alpha val="65000"/>
              </a:srgbClr>
            </a:outerShdw>
          </a:effectLst>
        </p:spPr>
      </p:pic>
      <p:sp>
        <p:nvSpPr>
          <p:cNvPr id="4" name="Прямоугольник 3"/>
          <p:cNvSpPr/>
          <p:nvPr/>
        </p:nvSpPr>
        <p:spPr>
          <a:xfrm>
            <a:off x="5862762" y="4771548"/>
            <a:ext cx="6096000" cy="138499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sz="1200" dirty="0">
                <a:latin typeface="Consolas" panose="020B0609020204030204" pitchFamily="49" charset="0"/>
              </a:rPr>
              <a:t>HTTP/1.1 200 OK</a:t>
            </a:r>
          </a:p>
          <a:p>
            <a:r>
              <a:rPr lang="en-US" sz="1200" dirty="0">
                <a:latin typeface="Consolas" panose="020B0609020204030204" pitchFamily="49" charset="0"/>
              </a:rPr>
              <a:t>Content-Type: text/plain</a:t>
            </a:r>
          </a:p>
          <a:p>
            <a:r>
              <a:rPr lang="en-US" sz="1200" dirty="0">
                <a:latin typeface="Consolas" panose="020B0609020204030204" pitchFamily="49" charset="0"/>
              </a:rPr>
              <a:t>Date: Fri, 13 Dec 2024 17:27:39 GMT</a:t>
            </a:r>
          </a:p>
          <a:p>
            <a:r>
              <a:rPr lang="en-US" sz="1200" dirty="0" smtClean="0">
                <a:latin typeface="Consolas" panose="020B0609020204030204" pitchFamily="49" charset="0"/>
              </a:rPr>
              <a:t>Content-Disposition</a:t>
            </a:r>
            <a:r>
              <a:rPr lang="en-US" sz="1200" dirty="0">
                <a:latin typeface="Consolas" panose="020B0609020204030204" pitchFamily="49" charset="0"/>
              </a:rPr>
              <a:t>: attachment; filename=file1234a.txt</a:t>
            </a:r>
          </a:p>
          <a:p>
            <a:r>
              <a:rPr lang="en-US" sz="1200" dirty="0">
                <a:latin typeface="Consolas" panose="020B0609020204030204" pitchFamily="49" charset="0"/>
              </a:rPr>
              <a:t>Content-Length: 10</a:t>
            </a:r>
          </a:p>
          <a:p>
            <a:endParaRPr lang="en-US" sz="1200" dirty="0">
              <a:latin typeface="Consolas" panose="020B0609020204030204" pitchFamily="49" charset="0"/>
            </a:endParaRPr>
          </a:p>
          <a:p>
            <a:r>
              <a:rPr lang="en-US" sz="1200" dirty="0" err="1">
                <a:latin typeface="Consolas" panose="020B0609020204030204" pitchFamily="49" charset="0"/>
              </a:rPr>
              <a:t>qewerewrwr</a:t>
            </a:r>
            <a:endParaRPr lang="ru-RU" sz="1200" dirty="0">
              <a:latin typeface="Consolas" panose="020B0609020204030204" pitchFamily="49" charset="0"/>
            </a:endParaRPr>
          </a:p>
        </p:txBody>
      </p:sp>
    </p:spTree>
    <p:extLst>
      <p:ext uri="{BB962C8B-B14F-4D97-AF65-F5344CB8AC3E}">
        <p14:creationId xmlns:p14="http://schemas.microsoft.com/office/powerpoint/2010/main" val="420733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Скачивание файлов</a:t>
            </a:r>
          </a:p>
        </p:txBody>
      </p:sp>
      <p:sp>
        <p:nvSpPr>
          <p:cNvPr id="5" name="Rectangle 1"/>
          <p:cNvSpPr>
            <a:spLocks noChangeArrowheads="1"/>
          </p:cNvSpPr>
          <p:nvPr/>
        </p:nvSpPr>
        <p:spPr bwMode="auto">
          <a:xfrm>
            <a:off x="166385" y="1941185"/>
            <a:ext cx="4687502" cy="3046988"/>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name</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.Form</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name</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ToString</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type</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.Form</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type</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ToString</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content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.Form</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content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ToString</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byte</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document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GenerateDocument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type</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content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response</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response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GetTypedHeaders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ContentDisposition</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ContentDispositionHeaderValue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attachment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FileName</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name</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type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response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GetTypedHeaders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ContentType</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MediaTypeHeaderValue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GetContentType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type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response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.Body.</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document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5216760" y="4787206"/>
            <a:ext cx="6801862" cy="1954381"/>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private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static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GetContentType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type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type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switch</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txt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=&gt;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MediaTypeNames</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.Plain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docx</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100" dirty="0">
                <a:solidFill>
                  <a:srgbClr val="000000"/>
                </a:solidFill>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application</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vnd.openxmlformats-officedocument.wordprocessingml.document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pdf</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=&gt;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MediaTypeNames</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Application</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.Pdf</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00FF"/>
                </a:solidFill>
                <a:effectLst/>
                <a:latin typeface="Consolas" panose="020B0609020204030204" pitchFamily="49" charset="0"/>
              </a:rPr>
              <a:t>_</a:t>
            </a:r>
            <a:r>
              <a:rPr kumimoji="0" lang="ru-RU" altLang="ru-RU" sz="1100" b="0" i="0" u="none" strike="noStrike" cap="none" normalizeH="0" baseline="0" dirty="0" smtClean="0">
                <a:ln>
                  <a:noFill/>
                </a:ln>
                <a:solidFill>
                  <a:srgbClr val="000000"/>
                </a:solidFill>
                <a:effectLst/>
                <a:latin typeface="Consolas" panose="020B0609020204030204" pitchFamily="49" charset="0"/>
              </a:rPr>
              <a:t> =&gt;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throw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ArgumentOutOfRangeException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nameof</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type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1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241161" y="1506022"/>
            <a:ext cx="6442598" cy="369332"/>
          </a:xfrm>
          <a:prstGeom prst="rect">
            <a:avLst/>
          </a:prstGeom>
          <a:noFill/>
        </p:spPr>
        <p:txBody>
          <a:bodyPr wrap="none" rtlCol="0">
            <a:spAutoFit/>
          </a:bodyPr>
          <a:lstStyle/>
          <a:p>
            <a:r>
              <a:rPr lang="ru-RU" dirty="0" smtClean="0"/>
              <a:t>Обработка запроса на генерацию файла (без самой генерации)</a:t>
            </a:r>
            <a:endParaRPr lang="ru-RU" dirty="0"/>
          </a:p>
        </p:txBody>
      </p:sp>
      <p:sp>
        <p:nvSpPr>
          <p:cNvPr id="7" name="TextBox 6"/>
          <p:cNvSpPr txBox="1"/>
          <p:nvPr/>
        </p:nvSpPr>
        <p:spPr>
          <a:xfrm>
            <a:off x="6937744" y="4315155"/>
            <a:ext cx="5080878" cy="369332"/>
          </a:xfrm>
          <a:prstGeom prst="rect">
            <a:avLst/>
          </a:prstGeom>
          <a:noFill/>
        </p:spPr>
        <p:txBody>
          <a:bodyPr wrap="none" rtlCol="0">
            <a:spAutoFit/>
          </a:bodyPr>
          <a:lstStyle/>
          <a:p>
            <a:r>
              <a:rPr lang="ru-RU" dirty="0" smtClean="0"/>
              <a:t>Подбор </a:t>
            </a:r>
            <a:r>
              <a:rPr lang="en-US" dirty="0" err="1" smtClean="0"/>
              <a:t>ContentType</a:t>
            </a:r>
            <a:r>
              <a:rPr lang="en-US" dirty="0" smtClean="0"/>
              <a:t> </a:t>
            </a:r>
            <a:r>
              <a:rPr lang="ru-RU" dirty="0" smtClean="0"/>
              <a:t>в зависимости от типа файла</a:t>
            </a:r>
            <a:endParaRPr lang="ru-RU" dirty="0"/>
          </a:p>
        </p:txBody>
      </p:sp>
    </p:spTree>
    <p:extLst>
      <p:ext uri="{BB962C8B-B14F-4D97-AF65-F5344CB8AC3E}">
        <p14:creationId xmlns:p14="http://schemas.microsoft.com/office/powerpoint/2010/main" val="238235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Скачивание файлов</a:t>
            </a:r>
          </a:p>
        </p:txBody>
      </p:sp>
    </p:spTree>
    <p:extLst>
      <p:ext uri="{BB962C8B-B14F-4D97-AF65-F5344CB8AC3E}">
        <p14:creationId xmlns:p14="http://schemas.microsoft.com/office/powerpoint/2010/main" val="2256421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a:t>
            </a:r>
            <a:r>
              <a:rPr lang="en-US" dirty="0"/>
              <a:t>/</a:t>
            </a:r>
            <a:r>
              <a:rPr lang="ru-RU" dirty="0"/>
              <a:t>чтение </a:t>
            </a:r>
            <a:r>
              <a:rPr lang="en-US" dirty="0" smtClean="0"/>
              <a:t>cookies</a:t>
            </a:r>
            <a:r>
              <a:rPr lang="ru-RU" dirty="0" smtClean="0"/>
              <a:t> (на сервере)</a:t>
            </a:r>
            <a:endParaRPr lang="ru-RU" dirty="0"/>
          </a:p>
        </p:txBody>
      </p:sp>
      <p:sp>
        <p:nvSpPr>
          <p:cNvPr id="3" name="Rectangle 1"/>
          <p:cNvSpPr>
            <a:spLocks noChangeArrowheads="1"/>
          </p:cNvSpPr>
          <p:nvPr/>
        </p:nvSpPr>
        <p:spPr bwMode="auto">
          <a:xfrm>
            <a:off x="421419" y="2024401"/>
            <a:ext cx="5791970" cy="1938992"/>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.Request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counter</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smtClean="0">
                <a:ln>
                  <a:noFill/>
                </a:ln>
                <a:solidFill>
                  <a:srgbClr val="2B91AF"/>
                </a:solidFill>
                <a:effectLst/>
                <a:latin typeface="Consolas" panose="020B0609020204030204" pitchFamily="49" charset="0"/>
              </a:rPr>
              <a:t>Convert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74531F"/>
                </a:solidFill>
                <a:effectLst/>
                <a:latin typeface="Consolas" panose="020B0609020204030204" pitchFamily="49" charset="0"/>
              </a:rPr>
              <a:t>ToInt32</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.Cookies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counter</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smtClean="0">
                <a:ln>
                  <a:noFill/>
                </a:ln>
                <a:solidFill>
                  <a:srgbClr val="A31515"/>
                </a:solidFill>
                <a:effectLst/>
                <a:latin typeface="Consolas" panose="020B0609020204030204" pitchFamily="49" charset="0"/>
              </a:rPr>
              <a:t>"0"</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en-US" altLang="ru-RU"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counter</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endParaRPr kumimoji="0" lang="en-US" altLang="ru-RU"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.Response.Cookies.</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Append</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counter</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counter</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ToString</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endParaRPr kumimoji="0" lang="en-US" altLang="ru-RU"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Current</a:t>
            </a:r>
            <a:r>
              <a:rPr kumimoji="0" lang="ru-RU" altLang="ru-RU" sz="1200" b="0" i="0" u="none" strike="noStrike" cap="none" normalizeH="0" baseline="0" dirty="0" smtClean="0">
                <a:ln>
                  <a:noFill/>
                </a:ln>
                <a:solidFill>
                  <a:srgbClr val="A31515"/>
                </a:solidFill>
                <a:effectLst/>
                <a:latin typeface="Consolas" panose="020B0609020204030204" pitchFamily="49" charset="0"/>
              </a:rPr>
              <a:t> </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counter</a:t>
            </a:r>
            <a:r>
              <a:rPr kumimoji="0" lang="ru-RU" altLang="ru-RU" sz="1200" b="0" i="0" u="none" strike="noStrike" cap="none" normalizeH="0" baseline="0" dirty="0" smtClean="0">
                <a:ln>
                  <a:noFill/>
                </a:ln>
                <a:solidFill>
                  <a:srgbClr val="A31515"/>
                </a:solidFill>
                <a:effectLst/>
                <a:latin typeface="Consolas" panose="020B0609020204030204" pitchFamily="49" charset="0"/>
              </a:rPr>
              <a:t> </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counter</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B776FB"/>
                </a:solidFill>
                <a:effectLst/>
                <a:latin typeface="Consolas" panose="020B0609020204030204" pitchFamily="49" charset="0"/>
              </a:rPr>
              <a:t>\n</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287617" y="4654956"/>
            <a:ext cx="6471643" cy="1754326"/>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.Request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options</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CookieOptions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Expires</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DateTimeOffset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.Now.</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AddDays</a:t>
            </a:r>
            <a:r>
              <a:rPr kumimoji="0" lang="ru-RU" altLang="ru-RU" sz="1200" b="0" i="0" u="none" strike="noStrike" cap="none" normalizeH="0" baseline="0" dirty="0" smtClean="0">
                <a:ln>
                  <a:noFill/>
                </a:ln>
                <a:solidFill>
                  <a:srgbClr val="000000"/>
                </a:solidFill>
                <a:effectLst/>
                <a:latin typeface="Consolas" panose="020B0609020204030204" pitchFamily="49" charset="0"/>
              </a:rPr>
              <a:t>(15),</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Secure</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false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.Response.Cookies.</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Append</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auth</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login</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password</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options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57809" y="1574358"/>
            <a:ext cx="3879652" cy="369332"/>
          </a:xfrm>
          <a:prstGeom prst="rect">
            <a:avLst/>
          </a:prstGeom>
          <a:noFill/>
        </p:spPr>
        <p:txBody>
          <a:bodyPr wrap="none" rtlCol="0">
            <a:spAutoFit/>
          </a:bodyPr>
          <a:lstStyle/>
          <a:p>
            <a:r>
              <a:rPr lang="ru-RU" dirty="0" smtClean="0"/>
              <a:t>Чтение значение и простая установка</a:t>
            </a:r>
            <a:endParaRPr lang="ru-RU" dirty="0"/>
          </a:p>
        </p:txBody>
      </p:sp>
      <p:sp>
        <p:nvSpPr>
          <p:cNvPr id="6" name="TextBox 5"/>
          <p:cNvSpPr txBox="1"/>
          <p:nvPr/>
        </p:nvSpPr>
        <p:spPr>
          <a:xfrm>
            <a:off x="8578838" y="4204022"/>
            <a:ext cx="3180422" cy="369332"/>
          </a:xfrm>
          <a:prstGeom prst="rect">
            <a:avLst/>
          </a:prstGeom>
          <a:noFill/>
        </p:spPr>
        <p:txBody>
          <a:bodyPr wrap="none" rtlCol="0">
            <a:spAutoFit/>
          </a:bodyPr>
          <a:lstStyle/>
          <a:p>
            <a:r>
              <a:rPr lang="ru-RU" dirty="0" smtClean="0"/>
              <a:t>Установка с доп. параметрами</a:t>
            </a:r>
            <a:endParaRPr lang="ru-RU" dirty="0"/>
          </a:p>
        </p:txBody>
      </p:sp>
    </p:spTree>
    <p:extLst>
      <p:ext uri="{BB962C8B-B14F-4D97-AF65-F5344CB8AC3E}">
        <p14:creationId xmlns:p14="http://schemas.microsoft.com/office/powerpoint/2010/main" val="247253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Установка и чтение </a:t>
            </a:r>
            <a:r>
              <a:rPr lang="en-US" dirty="0"/>
              <a:t>cookies</a:t>
            </a:r>
            <a:endParaRPr lang="ru-RU" dirty="0"/>
          </a:p>
        </p:txBody>
      </p:sp>
    </p:spTree>
    <p:extLst>
      <p:ext uri="{BB962C8B-B14F-4D97-AF65-F5344CB8AC3E}">
        <p14:creationId xmlns:p14="http://schemas.microsoft.com/office/powerpoint/2010/main" val="1701800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Пересылка </a:t>
            </a:r>
            <a:r>
              <a:rPr lang="ru-RU" dirty="0" smtClean="0"/>
              <a:t>произвольного объекта</a:t>
            </a:r>
            <a:endParaRPr lang="ru-RU" dirty="0"/>
          </a:p>
        </p:txBody>
      </p:sp>
      <p:sp>
        <p:nvSpPr>
          <p:cNvPr id="3" name="Rectangle 1"/>
          <p:cNvSpPr>
            <a:spLocks noChangeArrowheads="1"/>
          </p:cNvSpPr>
          <p:nvPr/>
        </p:nvSpPr>
        <p:spPr bwMode="auto">
          <a:xfrm>
            <a:off x="357810" y="2007444"/>
            <a:ext cx="5876930" cy="2308324"/>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dto</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TestDto</a:t>
            </a:r>
            <a:r>
              <a:rPr kumimoji="0" lang="ru-RU" altLang="ru-RU" sz="1200" b="0" i="0" u="none" strike="noStrike" cap="none" normalizeH="0" baseline="0" dirty="0" smtClean="0">
                <a:ln>
                  <a:noFill/>
                </a:ln>
                <a:solidFill>
                  <a:srgbClr val="000000"/>
                </a:solidFill>
                <a:effectLst/>
                <a:latin typeface="Consolas" panose="020B0609020204030204" pitchFamily="49" charset="0"/>
              </a:rPr>
              <a:t>(1, </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dddd</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8F08C4"/>
                </a:solidFill>
                <a:effectLst/>
                <a:latin typeface="Consolas" panose="020B0609020204030204" pitchFamily="49" charset="0"/>
              </a:rPr>
              <a:t>for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int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smtClean="0">
                <a:ln>
                  <a:noFill/>
                </a:ln>
                <a:solidFill>
                  <a:srgbClr val="1F377F"/>
                </a:solidFill>
                <a:effectLst/>
                <a:latin typeface="Consolas" panose="020B0609020204030204" pitchFamily="49" charset="0"/>
              </a:rPr>
              <a:t>i</a:t>
            </a:r>
            <a:r>
              <a:rPr kumimoji="0" lang="ru-RU" altLang="ru-RU" sz="1200" b="0" i="0" u="none" strike="noStrike" cap="none" normalizeH="0" baseline="0" dirty="0" smtClean="0">
                <a:ln>
                  <a:noFill/>
                </a:ln>
                <a:solidFill>
                  <a:srgbClr val="000000"/>
                </a:solidFill>
                <a:effectLst/>
                <a:latin typeface="Consolas" panose="020B0609020204030204" pitchFamily="49" charset="0"/>
              </a:rPr>
              <a:t> = 0; </a:t>
            </a:r>
            <a:r>
              <a:rPr kumimoji="0" lang="ru-RU" altLang="ru-RU" sz="1200" b="0" i="0" u="none" strike="noStrike" cap="none" normalizeH="0" baseline="0" dirty="0" smtClean="0">
                <a:ln>
                  <a:noFill/>
                </a:ln>
                <a:solidFill>
                  <a:srgbClr val="1F377F"/>
                </a:solidFill>
                <a:effectLst/>
                <a:latin typeface="Consolas" panose="020B0609020204030204" pitchFamily="49" charset="0"/>
              </a:rPr>
              <a:t>i</a:t>
            </a:r>
            <a:r>
              <a:rPr kumimoji="0" lang="ru-RU" altLang="ru-RU" sz="1200" b="0" i="0" u="none" strike="noStrike" cap="none" normalizeH="0" baseline="0" dirty="0" smtClean="0">
                <a:ln>
                  <a:noFill/>
                </a:ln>
                <a:solidFill>
                  <a:srgbClr val="000000"/>
                </a:solidFill>
                <a:effectLst/>
                <a:latin typeface="Consolas" panose="020B0609020204030204" pitchFamily="49" charset="0"/>
              </a:rPr>
              <a:t> &lt; 10; </a:t>
            </a:r>
            <a:r>
              <a:rPr kumimoji="0" lang="ru-RU" altLang="ru-RU" sz="1200" b="0" i="0" u="none" strike="noStrike" cap="none" normalizeH="0" baseline="0" dirty="0" smtClean="0">
                <a:ln>
                  <a:noFill/>
                </a:ln>
                <a:solidFill>
                  <a:srgbClr val="1F377F"/>
                </a:solidFill>
                <a:effectLst/>
                <a:latin typeface="Consolas" panose="020B0609020204030204" pitchFamily="49" charset="0"/>
              </a:rPr>
              <a:t>i</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PostAsJsonAsync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object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dto</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newDto</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.Content.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ReadFromJsonAsync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&lt;</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TestDto</a:t>
            </a:r>
            <a:r>
              <a:rPr kumimoji="0" lang="ru-RU" altLang="ru-RU" sz="1200" b="0" i="0" u="none" strike="noStrike" cap="none" normalizeH="0" baseline="0" dirty="0" smtClean="0">
                <a:ln>
                  <a:noFill/>
                </a:ln>
                <a:solidFill>
                  <a:srgbClr val="000000"/>
                </a:solidFill>
                <a:effectLst/>
                <a:latin typeface="Consolas" panose="020B0609020204030204" pitchFamily="49" charset="0"/>
              </a:rPr>
              <a:t>&gt;();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Console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WriteLine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newDto</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dto</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newDto</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798366" y="3899095"/>
            <a:ext cx="5027338" cy="2677656"/>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.Request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8F08C4"/>
                </a:solidFill>
                <a:effectLst/>
                <a:latin typeface="Consolas" panose="020B0609020204030204" pitchFamily="49" charset="0"/>
              </a:rPr>
              <a:t>if</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HasJsonContentType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dto</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ReadFromJsonAsync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&lt;</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TestDto</a:t>
            </a:r>
            <a:r>
              <a:rPr kumimoji="0" lang="ru-RU" altLang="ru-RU" sz="1200" b="0" i="0" u="none" strike="noStrike" cap="none" normalizeH="0" baseline="0" dirty="0" smtClean="0">
                <a:ln>
                  <a:noFill/>
                </a:ln>
                <a:solidFill>
                  <a:srgbClr val="000000"/>
                </a:solidFill>
                <a:effectLst/>
                <a:latin typeface="Consolas" panose="020B0609020204030204" pitchFamily="49" charset="0"/>
              </a:rPr>
              <a:t>&gt;();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newDto</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dto</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with</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dto</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a:t>
            </a:r>
            <a:r>
              <a:rPr kumimoji="0" lang="ru-RU" altLang="ru-RU" sz="1200" b="0" i="0" u="none" strike="noStrike" cap="none" normalizeH="0" baseline="0" dirty="0" smtClean="0">
                <a:ln>
                  <a:noFill/>
                </a:ln>
                <a:solidFill>
                  <a:srgbClr val="000000"/>
                </a:solidFill>
                <a:effectLst/>
                <a:latin typeface="Consolas" panose="020B0609020204030204" pitchFamily="49" charset="0"/>
              </a:rPr>
              <a:t> * 4,</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B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dto</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.B</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dto</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WriteAsJsonAsync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newDto</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10932511" y="3438188"/>
            <a:ext cx="893193" cy="369332"/>
          </a:xfrm>
          <a:prstGeom prst="rect">
            <a:avLst/>
          </a:prstGeom>
          <a:noFill/>
        </p:spPr>
        <p:txBody>
          <a:bodyPr wrap="none" rtlCol="0">
            <a:spAutoFit/>
          </a:bodyPr>
          <a:lstStyle/>
          <a:p>
            <a:r>
              <a:rPr lang="ru-RU" dirty="0" smtClean="0"/>
              <a:t>Сервер</a:t>
            </a:r>
            <a:endParaRPr lang="ru-RU" dirty="0"/>
          </a:p>
        </p:txBody>
      </p:sp>
      <p:sp>
        <p:nvSpPr>
          <p:cNvPr id="6" name="TextBox 5"/>
          <p:cNvSpPr txBox="1"/>
          <p:nvPr/>
        </p:nvSpPr>
        <p:spPr>
          <a:xfrm>
            <a:off x="357810" y="1569632"/>
            <a:ext cx="880369" cy="369332"/>
          </a:xfrm>
          <a:prstGeom prst="rect">
            <a:avLst/>
          </a:prstGeom>
          <a:noFill/>
        </p:spPr>
        <p:txBody>
          <a:bodyPr wrap="none" rtlCol="0">
            <a:spAutoFit/>
          </a:bodyPr>
          <a:lstStyle/>
          <a:p>
            <a:r>
              <a:rPr lang="ru-RU" dirty="0" smtClean="0"/>
              <a:t>Клиент</a:t>
            </a:r>
            <a:endParaRPr lang="ru-RU" dirty="0"/>
          </a:p>
        </p:txBody>
      </p:sp>
    </p:spTree>
    <p:extLst>
      <p:ext uri="{BB962C8B-B14F-4D97-AF65-F5344CB8AC3E}">
        <p14:creationId xmlns:p14="http://schemas.microsoft.com/office/powerpoint/2010/main" val="5762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Минимальный </a:t>
            </a:r>
            <a:r>
              <a:rPr lang="en-US" dirty="0" smtClean="0"/>
              <a:t>HTTP-</a:t>
            </a:r>
            <a:r>
              <a:rPr lang="ru-RU" dirty="0" smtClean="0"/>
              <a:t>сервер</a:t>
            </a:r>
            <a:endParaRPr lang="ru-RU" dirty="0"/>
          </a:p>
        </p:txBody>
      </p:sp>
      <p:sp>
        <p:nvSpPr>
          <p:cNvPr id="5" name="Текст 4"/>
          <p:cNvSpPr>
            <a:spLocks noGrp="1"/>
          </p:cNvSpPr>
          <p:nvPr>
            <p:ph type="body" idx="1"/>
          </p:nvPr>
        </p:nvSpPr>
        <p:spPr/>
        <p:txBody>
          <a:bodyPr/>
          <a:lstStyle/>
          <a:p>
            <a:r>
              <a:rPr lang="en-US" dirty="0" err="1"/>
              <a:t>ASP.Net</a:t>
            </a:r>
            <a:r>
              <a:rPr lang="en-US" dirty="0"/>
              <a:t> Core</a:t>
            </a:r>
            <a:endParaRPr lang="ru-RU" dirty="0"/>
          </a:p>
        </p:txBody>
      </p:sp>
    </p:spTree>
    <p:extLst>
      <p:ext uri="{BB962C8B-B14F-4D97-AF65-F5344CB8AC3E}">
        <p14:creationId xmlns:p14="http://schemas.microsoft.com/office/powerpoint/2010/main" val="1319953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Пересылка произвольного объекта</a:t>
            </a:r>
          </a:p>
        </p:txBody>
      </p:sp>
    </p:spTree>
    <p:extLst>
      <p:ext uri="{BB962C8B-B14F-4D97-AF65-F5344CB8AC3E}">
        <p14:creationId xmlns:p14="http://schemas.microsoft.com/office/powerpoint/2010/main" val="264064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Middleware</a:t>
            </a:r>
            <a:r>
              <a:rPr lang="ru-RU" dirty="0" smtClean="0"/>
              <a:t>,</a:t>
            </a:r>
            <a:r>
              <a:rPr lang="en-US" dirty="0"/>
              <a:t> </a:t>
            </a:r>
            <a:r>
              <a:rPr lang="en-US" dirty="0" smtClean="0"/>
              <a:t>routings</a:t>
            </a:r>
            <a:r>
              <a:rPr lang="ru-RU" dirty="0" smtClean="0"/>
              <a:t> и </a:t>
            </a:r>
            <a:r>
              <a:rPr lang="en-US" dirty="0" smtClean="0"/>
              <a:t>endpoints</a:t>
            </a:r>
            <a:endParaRPr lang="ru-RU" dirty="0"/>
          </a:p>
        </p:txBody>
      </p:sp>
      <p:sp>
        <p:nvSpPr>
          <p:cNvPr id="3" name="Текст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69639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Какую задачу решаем…</a:t>
            </a:r>
            <a:endParaRPr lang="ru-RU" dirty="0"/>
          </a:p>
        </p:txBody>
      </p:sp>
      <p:sp>
        <p:nvSpPr>
          <p:cNvPr id="5" name="Объект 4"/>
          <p:cNvSpPr>
            <a:spLocks noGrp="1"/>
          </p:cNvSpPr>
          <p:nvPr>
            <p:ph idx="1"/>
          </p:nvPr>
        </p:nvSpPr>
        <p:spPr>
          <a:xfrm>
            <a:off x="838200" y="1825625"/>
            <a:ext cx="5936311" cy="4351338"/>
          </a:xfrm>
        </p:spPr>
        <p:txBody>
          <a:bodyPr>
            <a:normAutofit fontScale="92500" lnSpcReduction="20000"/>
          </a:bodyPr>
          <a:lstStyle/>
          <a:p>
            <a:r>
              <a:rPr lang="ru-RU" dirty="0" smtClean="0"/>
              <a:t>Декомпозиция кода обработки запроса</a:t>
            </a:r>
          </a:p>
          <a:p>
            <a:pPr lvl="1"/>
            <a:r>
              <a:rPr lang="ru-RU" dirty="0" smtClean="0"/>
              <a:t>Постоянные операции для всех запросов</a:t>
            </a:r>
          </a:p>
          <a:p>
            <a:pPr lvl="2"/>
            <a:r>
              <a:rPr lang="ru-RU" dirty="0" smtClean="0"/>
              <a:t>Аутентификация </a:t>
            </a:r>
            <a:r>
              <a:rPr lang="en-US" dirty="0" smtClean="0"/>
              <a:t>/ </a:t>
            </a:r>
            <a:r>
              <a:rPr lang="ru-RU" dirty="0" smtClean="0"/>
              <a:t>Авторизация</a:t>
            </a:r>
          </a:p>
          <a:p>
            <a:pPr lvl="2"/>
            <a:r>
              <a:rPr lang="ru-RU" dirty="0" err="1" smtClean="0"/>
              <a:t>Логирование</a:t>
            </a:r>
            <a:endParaRPr lang="ru-RU" dirty="0" smtClean="0"/>
          </a:p>
          <a:p>
            <a:pPr lvl="2"/>
            <a:r>
              <a:rPr lang="ru-RU" dirty="0" smtClean="0"/>
              <a:t>Проверка в кэше</a:t>
            </a:r>
          </a:p>
          <a:p>
            <a:pPr lvl="2"/>
            <a:r>
              <a:rPr lang="ru-RU" dirty="0" smtClean="0"/>
              <a:t>…</a:t>
            </a:r>
          </a:p>
          <a:p>
            <a:pPr lvl="1"/>
            <a:r>
              <a:rPr lang="ru-RU" dirty="0" smtClean="0"/>
              <a:t>В зависимости от содержимого запроса</a:t>
            </a:r>
          </a:p>
          <a:p>
            <a:pPr lvl="2"/>
            <a:r>
              <a:rPr lang="ru-RU" dirty="0" smtClean="0"/>
              <a:t>Разные «обработчики» для разных строк запроса</a:t>
            </a:r>
          </a:p>
          <a:p>
            <a:pPr lvl="2"/>
            <a:endParaRPr lang="en-US" dirty="0" smtClean="0"/>
          </a:p>
          <a:p>
            <a:r>
              <a:rPr lang="ru-RU" dirty="0" smtClean="0"/>
              <a:t>Механизмы</a:t>
            </a:r>
          </a:p>
          <a:p>
            <a:pPr lvl="1"/>
            <a:r>
              <a:rPr lang="en-US" dirty="0" smtClean="0"/>
              <a:t>Middleware</a:t>
            </a:r>
            <a:endParaRPr lang="ru-RU" dirty="0" smtClean="0"/>
          </a:p>
          <a:p>
            <a:pPr lvl="1"/>
            <a:r>
              <a:rPr lang="ru-RU" dirty="0" smtClean="0"/>
              <a:t>Маршруты (</a:t>
            </a:r>
            <a:r>
              <a:rPr lang="en-US" dirty="0" smtClean="0"/>
              <a:t>routings) </a:t>
            </a:r>
            <a:r>
              <a:rPr lang="ru-RU" dirty="0" smtClean="0"/>
              <a:t>и конечные точки (</a:t>
            </a:r>
            <a:r>
              <a:rPr lang="en-US" dirty="0" smtClean="0"/>
              <a:t>endpoints)</a:t>
            </a:r>
            <a:endParaRPr lang="ru-RU" dirty="0"/>
          </a:p>
        </p:txBody>
      </p:sp>
      <p:sp>
        <p:nvSpPr>
          <p:cNvPr id="2" name="Rectangle 1"/>
          <p:cNvSpPr>
            <a:spLocks noChangeArrowheads="1"/>
          </p:cNvSpPr>
          <p:nvPr/>
        </p:nvSpPr>
        <p:spPr bwMode="auto">
          <a:xfrm>
            <a:off x="7418567" y="1225943"/>
            <a:ext cx="4530407" cy="4770537"/>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fileProvider</a:t>
            </a:r>
            <a:r>
              <a:rPr kumimoji="0" lang="ru-RU" altLang="ru-RU" sz="800" b="0" i="0" u="none" strike="noStrike" cap="none" normalizeH="0" baseline="0" dirty="0" smtClean="0">
                <a:ln>
                  <a:noFill/>
                </a:ln>
                <a:solidFill>
                  <a:srgbClr val="000000"/>
                </a:solidFill>
                <a:effectLst/>
                <a:latin typeface="Consolas" panose="020B0609020204030204" pitchFamily="49" charset="0"/>
              </a:rPr>
              <a:t> =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2B91AF"/>
                </a:solidFill>
                <a:effectLst/>
                <a:latin typeface="Consolas" panose="020B0609020204030204" pitchFamily="49" charset="0"/>
              </a:rPr>
              <a:t>EmbeddedFileProvider</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0000FF"/>
                </a:solidFill>
                <a:effectLst/>
                <a:latin typeface="Consolas" panose="020B0609020204030204" pitchFamily="49" charset="0"/>
              </a:rPr>
              <a:t>typeof</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2B91AF"/>
                </a:solidFill>
                <a:effectLst/>
                <a:latin typeface="Consolas" panose="020B0609020204030204" pitchFamily="49" charset="0"/>
              </a:rPr>
              <a:t>Program</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Assembly</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800" b="0" i="0" u="none" strike="noStrike" cap="none" normalizeH="0" baseline="0" dirty="0" smtClean="0">
                <a:ln>
                  <a:noFill/>
                </a:ln>
                <a:solidFill>
                  <a:srgbClr val="000000"/>
                </a:solidFill>
                <a:effectLst/>
                <a:latin typeface="Consolas" panose="020B0609020204030204" pitchFamily="49" charset="0"/>
              </a:rPr>
              <a:t> =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.Request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err="1" smtClean="0">
                <a:ln>
                  <a:noFill/>
                </a:ln>
                <a:solidFill>
                  <a:srgbClr val="8F08C4"/>
                </a:solidFill>
                <a:effectLst/>
                <a:latin typeface="Consolas" panose="020B0609020204030204" pitchFamily="49" charset="0"/>
              </a:rPr>
              <a:t>switch</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.Path.Value</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case</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err="1" smtClean="0">
                <a:ln>
                  <a:noFill/>
                </a:ln>
                <a:solidFill>
                  <a:srgbClr val="A31515"/>
                </a:solidFill>
                <a:effectLst/>
                <a:latin typeface="Consolas" panose="020B0609020204030204" pitchFamily="49" charset="0"/>
              </a:rPr>
              <a:t>form</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when</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2B91AF"/>
                </a:solidFill>
                <a:effectLst/>
                <a:latin typeface="Consolas" panose="020B0609020204030204" pitchFamily="49" charset="0"/>
              </a:rPr>
              <a:t>HttpMethods</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IsGet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.Response</a:t>
            </a:r>
            <a:endParaRPr kumimoji="0" lang="ru-RU" altLang="ru-RU" sz="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800" dirty="0">
                <a:solidFill>
                  <a:srgbClr val="000000"/>
                </a:solidFill>
                <a:latin typeface="Consolas" panose="020B0609020204030204" pitchFamily="49" charset="0"/>
              </a:rPr>
              <a:t>	</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SendFileAsync</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fileProvider</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GetFileInfo</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smtClean="0">
                <a:ln>
                  <a:noFill/>
                </a:ln>
                <a:solidFill>
                  <a:srgbClr val="A31515"/>
                </a:solidFill>
                <a:effectLst/>
                <a:latin typeface="Consolas" panose="020B0609020204030204" pitchFamily="49" charset="0"/>
              </a:rPr>
              <a:t>"/Forms.form.html"</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case</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err="1" smtClean="0">
                <a:ln>
                  <a:noFill/>
                </a:ln>
                <a:solidFill>
                  <a:srgbClr val="A31515"/>
                </a:solidFill>
                <a:effectLst/>
                <a:latin typeface="Consolas" panose="020B0609020204030204" pitchFamily="49" charset="0"/>
              </a:rPr>
              <a:t>form</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when</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2B91AF"/>
                </a:solidFill>
                <a:effectLst/>
                <a:latin typeface="Consolas" panose="020B0609020204030204" pitchFamily="49" charset="0"/>
              </a:rPr>
              <a:t>HttpMethods</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IsPost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ProcessLogin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case</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err="1" smtClean="0">
                <a:ln>
                  <a:noFill/>
                </a:ln>
                <a:solidFill>
                  <a:srgbClr val="A31515"/>
                </a:solidFill>
                <a:effectLst/>
                <a:latin typeface="Consolas" panose="020B0609020204030204" pitchFamily="49" charset="0"/>
              </a:rPr>
              <a:t>form_with_file</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when</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2B91AF"/>
                </a:solidFill>
                <a:effectLst/>
                <a:latin typeface="Consolas" panose="020B0609020204030204" pitchFamily="49" charset="0"/>
              </a:rPr>
              <a:t>HttpMethods</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IsGet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.Response</a:t>
            </a:r>
            <a:endParaRPr kumimoji="0" lang="ru-RU" altLang="ru-RU" sz="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800" dirty="0">
                <a:solidFill>
                  <a:srgbClr val="000000"/>
                </a:solidFill>
                <a:latin typeface="Consolas" panose="020B0609020204030204" pitchFamily="49" charset="0"/>
              </a:rPr>
              <a:t>	</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SendFileAsync</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fileProvider</a:t>
            </a:r>
            <a:endParaRPr kumimoji="0" lang="en-US" altLang="ru-RU" sz="800" b="0" i="0" u="none" strike="noStrike" cap="none" normalizeH="0" baseline="0" dirty="0" smtClean="0">
              <a:ln>
                <a:noFill/>
              </a:ln>
              <a:solidFill>
                <a:srgbClr val="1F37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800" dirty="0">
                <a:solidFill>
                  <a:srgbClr val="1F377F"/>
                </a:solidFill>
                <a:latin typeface="Consolas" panose="020B0609020204030204" pitchFamily="49" charset="0"/>
              </a:rPr>
              <a:t>	</a:t>
            </a:r>
            <a:r>
              <a:rPr lang="en-US" altLang="ru-RU" sz="800" dirty="0" smtClean="0">
                <a:solidFill>
                  <a:srgbClr val="1F377F"/>
                </a:solidFill>
                <a:latin typeface="Consolas" panose="020B0609020204030204" pitchFamily="49" charset="0"/>
              </a:rPr>
              <a:t>	</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GetFileInfo</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smtClean="0">
                <a:ln>
                  <a:noFill/>
                </a:ln>
                <a:solidFill>
                  <a:srgbClr val="A31515"/>
                </a:solidFill>
                <a:effectLst/>
                <a:latin typeface="Consolas" panose="020B0609020204030204" pitchFamily="49" charset="0"/>
              </a:rPr>
              <a:t>"/Forms.form_with_file.html"</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case</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err="1" smtClean="0">
                <a:ln>
                  <a:noFill/>
                </a:ln>
                <a:solidFill>
                  <a:srgbClr val="A31515"/>
                </a:solidFill>
                <a:effectLst/>
                <a:latin typeface="Consolas" panose="020B0609020204030204" pitchFamily="49" charset="0"/>
              </a:rPr>
              <a:t>form_with_file</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when</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2B91AF"/>
                </a:solidFill>
                <a:effectLst/>
                <a:latin typeface="Consolas" panose="020B0609020204030204" pitchFamily="49" charset="0"/>
              </a:rPr>
              <a:t>HttpMethods</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IsPost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ProcessFileUpload</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case</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err="1" smtClean="0">
                <a:ln>
                  <a:noFill/>
                </a:ln>
                <a:solidFill>
                  <a:srgbClr val="A31515"/>
                </a:solidFill>
                <a:effectLst/>
                <a:latin typeface="Consolas" panose="020B0609020204030204" pitchFamily="49" charset="0"/>
              </a:rPr>
              <a:t>cookie_counter</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CookieCounter</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case</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err="1" smtClean="0">
                <a:ln>
                  <a:noFill/>
                </a:ln>
                <a:solidFill>
                  <a:srgbClr val="A31515"/>
                </a:solidFill>
                <a:effectLst/>
                <a:latin typeface="Consolas" panose="020B0609020204030204" pitchFamily="49" charset="0"/>
              </a:rPr>
              <a:t>object</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ProcessObject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case</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err="1" smtClean="0">
                <a:ln>
                  <a:noFill/>
                </a:ln>
                <a:solidFill>
                  <a:srgbClr val="A31515"/>
                </a:solidFill>
                <a:effectLst/>
                <a:latin typeface="Consolas" panose="020B0609020204030204" pitchFamily="49" charset="0"/>
              </a:rPr>
              <a:t>generate</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when</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2B91AF"/>
                </a:solidFill>
                <a:effectLst/>
                <a:latin typeface="Consolas" panose="020B0609020204030204" pitchFamily="49" charset="0"/>
              </a:rPr>
              <a:t>HttpMethods</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IsGet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.Response</a:t>
            </a:r>
            <a:endParaRPr kumimoji="0" lang="ru-RU" altLang="ru-RU" sz="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800" dirty="0">
                <a:solidFill>
                  <a:srgbClr val="000000"/>
                </a:solidFill>
                <a:latin typeface="Consolas" panose="020B0609020204030204" pitchFamily="49" charset="0"/>
              </a:rPr>
              <a:t>	</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SendFileAsync</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fileProvider</a:t>
            </a:r>
            <a:endParaRPr kumimoji="0" lang="en-US" altLang="ru-RU" sz="800" b="0" i="0" u="none" strike="noStrike" cap="none" normalizeH="0" baseline="0" dirty="0" smtClean="0">
              <a:ln>
                <a:noFill/>
              </a:ln>
              <a:solidFill>
                <a:srgbClr val="1F37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800" dirty="0">
                <a:solidFill>
                  <a:srgbClr val="1F377F"/>
                </a:solidFill>
                <a:latin typeface="Consolas" panose="020B0609020204030204" pitchFamily="49" charset="0"/>
              </a:rPr>
              <a:t>	</a:t>
            </a:r>
            <a:r>
              <a:rPr lang="en-US" altLang="ru-RU" sz="800" dirty="0" smtClean="0">
                <a:solidFill>
                  <a:srgbClr val="1F377F"/>
                </a:solidFill>
                <a:latin typeface="Consolas" panose="020B0609020204030204" pitchFamily="49" charset="0"/>
              </a:rPr>
              <a:t>	</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GetFileInfo</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smtClean="0">
                <a:ln>
                  <a:noFill/>
                </a:ln>
                <a:solidFill>
                  <a:srgbClr val="A31515"/>
                </a:solidFill>
                <a:effectLst/>
                <a:latin typeface="Consolas" panose="020B0609020204030204" pitchFamily="49" charset="0"/>
              </a:rPr>
              <a:t>"/Forms.generate_doc.html"</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case</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err="1" smtClean="0">
                <a:ln>
                  <a:noFill/>
                </a:ln>
                <a:solidFill>
                  <a:srgbClr val="A31515"/>
                </a:solidFill>
                <a:effectLst/>
                <a:latin typeface="Consolas" panose="020B0609020204030204" pitchFamily="49" charset="0"/>
              </a:rPr>
              <a:t>generate</a:t>
            </a:r>
            <a:r>
              <a:rPr kumimoji="0" lang="ru-RU" altLang="ru-RU" sz="800" b="0" i="0" u="none" strike="noStrike" cap="none" normalizeH="0" baseline="0" dirty="0" smtClean="0">
                <a:ln>
                  <a:noFill/>
                </a:ln>
                <a:solidFill>
                  <a:srgbClr val="A31515"/>
                </a:solidFill>
                <a:effectLst/>
                <a:latin typeface="Consolas" panose="020B0609020204030204" pitchFamily="49" charset="0"/>
              </a:rPr>
              <a: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when</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2B91AF"/>
                </a:solidFill>
                <a:effectLst/>
                <a:latin typeface="Consolas" panose="020B0609020204030204" pitchFamily="49" charset="0"/>
              </a:rPr>
              <a:t>HttpMethods</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IsPost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800" b="0" i="0" u="none" strike="noStrike" cap="none" normalizeH="0" baseline="0" dirty="0" err="1" smtClean="0">
                <a:ln>
                  <a:noFill/>
                </a:ln>
                <a:solidFill>
                  <a:srgbClr val="000000"/>
                </a:solidFill>
                <a:effectLst/>
                <a:latin typeface="Consolas" panose="020B0609020204030204" pitchFamily="49" charset="0"/>
              </a:rPr>
              <a:t>.</a:t>
            </a:r>
            <a:r>
              <a:rPr kumimoji="0" lang="ru-RU" altLang="ru-RU" sz="800" b="0" i="0" u="none" strike="noStrike" cap="none" normalizeH="0" baseline="0" dirty="0" err="1" smtClean="0">
                <a:ln>
                  <a:noFill/>
                </a:ln>
                <a:solidFill>
                  <a:srgbClr val="74531F"/>
                </a:solidFill>
                <a:effectLst/>
                <a:latin typeface="Consolas" panose="020B0609020204030204" pitchFamily="49" charset="0"/>
              </a:rPr>
              <a:t>GenerateDocument</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br>
              <a:rPr kumimoji="0" lang="ru-RU" altLang="ru-RU" sz="800" b="0" i="0" u="none" strike="noStrike" cap="none" normalizeH="0" baseline="0" dirty="0" smtClean="0">
                <a:ln>
                  <a:noFill/>
                </a:ln>
                <a:solidFill>
                  <a:srgbClr val="000000"/>
                </a:solidFill>
                <a:effectLst/>
                <a:latin typeface="Consolas" panose="020B0609020204030204" pitchFamily="49" charset="0"/>
              </a:rPr>
            </a:br>
            <a:r>
              <a:rPr kumimoji="0" lang="ru-RU" altLang="ru-RU" sz="800" b="0" i="0" u="none" strike="noStrike" cap="none" normalizeH="0" baseline="0" dirty="0" smtClean="0">
                <a:ln>
                  <a:noFill/>
                </a:ln>
                <a:solidFill>
                  <a:srgbClr val="000000"/>
                </a:solidFill>
                <a:effectLst/>
                <a:latin typeface="Consolas" panose="020B0609020204030204" pitchFamily="49" charset="0"/>
              </a:rPr>
              <a:t>        </a:t>
            </a:r>
            <a:r>
              <a:rPr kumimoji="0" lang="ru-RU" altLang="ru-RU" sz="8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8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800" dirty="0" smtClean="0">
                <a:solidFill>
                  <a:srgbClr val="000000"/>
                </a:solidFill>
                <a:latin typeface="Consolas" panose="020B0609020204030204" pitchFamily="49" charset="0"/>
              </a:rPr>
              <a:t>}</a:t>
            </a:r>
            <a:endParaRPr kumimoji="0" lang="ru-RU" altLang="ru-RU" sz="9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126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Цикл обработки</a:t>
            </a:r>
            <a:r>
              <a:rPr lang="en-US" dirty="0" smtClean="0"/>
              <a:t> </a:t>
            </a:r>
            <a:r>
              <a:rPr lang="ru-RU" dirty="0" smtClean="0"/>
              <a:t>запросов и </a:t>
            </a:r>
            <a:r>
              <a:rPr lang="en-US" dirty="0" smtClean="0"/>
              <a:t>Middleware</a:t>
            </a:r>
            <a:endParaRPr lang="ru-RU" dirty="0"/>
          </a:p>
        </p:txBody>
      </p:sp>
      <p:pic>
        <p:nvPicPr>
          <p:cNvPr id="1026" name="Picture 2" descr="Request processing pattern showing a request arriving, processing through three middlewares, and the response leaving the app. Each middleware runs its logic and hands off the request to the next middleware at the next() statement. After the third middleware processes the request, the request passes back through the prior two middlewares in reverse order for additional processing after their next() statements before leaving the app as a response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908" y="1690688"/>
            <a:ext cx="7498672" cy="479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621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Простейшие </a:t>
            </a:r>
            <a:r>
              <a:rPr lang="en-US" dirty="0" smtClean="0"/>
              <a:t>Middleware</a:t>
            </a:r>
            <a:endParaRPr lang="ru-RU" dirty="0"/>
          </a:p>
        </p:txBody>
      </p:sp>
      <p:grpSp>
        <p:nvGrpSpPr>
          <p:cNvPr id="8" name="Группа 7"/>
          <p:cNvGrpSpPr/>
          <p:nvPr/>
        </p:nvGrpSpPr>
        <p:grpSpPr>
          <a:xfrm>
            <a:off x="308679" y="1506022"/>
            <a:ext cx="5726361" cy="2716141"/>
            <a:chOff x="308679" y="1506022"/>
            <a:chExt cx="5726361" cy="2716141"/>
          </a:xfrm>
        </p:grpSpPr>
        <p:sp>
          <p:nvSpPr>
            <p:cNvPr id="4" name="Прямоугольник 3"/>
            <p:cNvSpPr/>
            <p:nvPr/>
          </p:nvSpPr>
          <p:spPr>
            <a:xfrm>
              <a:off x="308679" y="1929228"/>
              <a:ext cx="5726361" cy="229293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100" dirty="0" err="1">
                  <a:solidFill>
                    <a:srgbClr val="000000"/>
                  </a:solidFill>
                  <a:latin typeface="Consolas" panose="020B0609020204030204" pitchFamily="49" charset="0"/>
                </a:rPr>
                <a:t>app.Use</a:t>
              </a:r>
              <a:r>
                <a:rPr lang="en-US" sz="1100" dirty="0">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async</a:t>
              </a:r>
              <a:r>
                <a:rPr lang="en-US" sz="1100" dirty="0">
                  <a:solidFill>
                    <a:srgbClr val="000000"/>
                  </a:solidFill>
                  <a:latin typeface="Consolas" panose="020B0609020204030204" pitchFamily="49" charset="0"/>
                </a:rPr>
                <a:t> (context, next) =&gt; </a:t>
              </a:r>
              <a:endParaRPr lang="en-US" sz="1100" dirty="0" smtClean="0">
                <a:solidFill>
                  <a:srgbClr val="000000"/>
                </a:solidFill>
                <a:latin typeface="Consolas" panose="020B0609020204030204" pitchFamily="49" charset="0"/>
              </a:endParaRPr>
            </a:p>
            <a:p>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pass = </a:t>
              </a:r>
              <a:r>
                <a:rPr lang="en-US" sz="1100" dirty="0" err="1">
                  <a:solidFill>
                    <a:srgbClr val="000000"/>
                  </a:solidFill>
                  <a:latin typeface="Consolas" panose="020B0609020204030204" pitchFamily="49" charset="0"/>
                </a:rPr>
                <a:t>context.Request.Query</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"pass"</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(pass == </a:t>
              </a:r>
              <a:r>
                <a:rPr lang="en-US" sz="1100" dirty="0">
                  <a:solidFill>
                    <a:srgbClr val="A31515"/>
                  </a:solidFill>
                  <a:latin typeface="Consolas" panose="020B0609020204030204" pitchFamily="49" charset="0"/>
                </a:rPr>
                <a:t>"123"</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await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next.Invoke</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else</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context.Response.StatusCode</a:t>
              </a:r>
              <a:r>
                <a:rPr lang="en-US" sz="1100" dirty="0">
                  <a:solidFill>
                    <a:srgbClr val="000000"/>
                  </a:solidFill>
                  <a:latin typeface="Consolas" panose="020B0609020204030204" pitchFamily="49" charset="0"/>
                </a:rPr>
                <a:t> = StatusCodes.Status401Unauthorized;</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await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context.Response.WriteAsync</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"Unauthorized"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endParaRPr lang="ru-RU" sz="1100" dirty="0">
                <a:latin typeface="Consolas" panose="020B0609020204030204" pitchFamily="49" charset="0"/>
              </a:endParaRPr>
            </a:p>
          </p:txBody>
        </p:sp>
        <p:sp>
          <p:nvSpPr>
            <p:cNvPr id="3" name="TextBox 2"/>
            <p:cNvSpPr txBox="1"/>
            <p:nvPr/>
          </p:nvSpPr>
          <p:spPr>
            <a:xfrm>
              <a:off x="308679" y="1506022"/>
              <a:ext cx="4982839" cy="369332"/>
            </a:xfrm>
            <a:prstGeom prst="rect">
              <a:avLst/>
            </a:prstGeom>
            <a:noFill/>
          </p:spPr>
          <p:txBody>
            <a:bodyPr wrap="none" rtlCol="0">
              <a:spAutoFit/>
            </a:bodyPr>
            <a:lstStyle/>
            <a:p>
              <a:r>
                <a:rPr lang="ru-RU" dirty="0" smtClean="0"/>
                <a:t>Обработка на «входе» (т.е. до передачи дальше)</a:t>
              </a:r>
              <a:endParaRPr lang="ru-RU" dirty="0"/>
            </a:p>
          </p:txBody>
        </p:sp>
      </p:grpSp>
      <p:grpSp>
        <p:nvGrpSpPr>
          <p:cNvPr id="7" name="Группа 6"/>
          <p:cNvGrpSpPr/>
          <p:nvPr/>
        </p:nvGrpSpPr>
        <p:grpSpPr>
          <a:xfrm>
            <a:off x="6568861" y="2937616"/>
            <a:ext cx="5447389" cy="2109219"/>
            <a:chOff x="6543923" y="4392345"/>
            <a:chExt cx="5447389" cy="2109219"/>
          </a:xfrm>
        </p:grpSpPr>
        <p:sp>
          <p:nvSpPr>
            <p:cNvPr id="5" name="Прямоугольник 4"/>
            <p:cNvSpPr/>
            <p:nvPr/>
          </p:nvSpPr>
          <p:spPr>
            <a:xfrm>
              <a:off x="6742706" y="4885737"/>
              <a:ext cx="4881438" cy="16158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100" dirty="0" err="1">
                  <a:solidFill>
                    <a:srgbClr val="000000"/>
                  </a:solidFill>
                  <a:latin typeface="Consolas" panose="020B0609020204030204" pitchFamily="49" charset="0"/>
                </a:rPr>
                <a:t>app.Use</a:t>
              </a:r>
              <a:r>
                <a:rPr lang="en-US" sz="1100" dirty="0">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async</a:t>
              </a:r>
              <a:r>
                <a:rPr lang="en-US" sz="1100" dirty="0">
                  <a:solidFill>
                    <a:srgbClr val="000000"/>
                  </a:solidFill>
                  <a:latin typeface="Consolas" panose="020B0609020204030204" pitchFamily="49" charset="0"/>
                </a:rPr>
                <a:t> (context, next) =&gt;</a:t>
              </a:r>
            </a:p>
            <a:p>
              <a:r>
                <a:rPr lang="ru-RU"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await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next.Invoke</a:t>
              </a:r>
              <a:r>
                <a:rPr lang="en-US"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var</a:t>
              </a:r>
              <a:r>
                <a:rPr lang="en-US" sz="1100" dirty="0">
                  <a:solidFill>
                    <a:srgbClr val="000000"/>
                  </a:solidFill>
                  <a:latin typeface="Consolas" panose="020B0609020204030204" pitchFamily="49" charset="0"/>
                </a:rPr>
                <a:t> name = </a:t>
              </a:r>
              <a:r>
                <a:rPr lang="en-US" sz="1100" dirty="0" err="1">
                  <a:solidFill>
                    <a:srgbClr val="000000"/>
                  </a:solidFill>
                  <a:latin typeface="Consolas" panose="020B0609020204030204" pitchFamily="49" charset="0"/>
                </a:rPr>
                <a:t>context.Request.Query</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"name"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name = </a:t>
              </a:r>
              <a:r>
                <a:rPr lang="en-US" sz="1100" dirty="0" err="1">
                  <a:solidFill>
                    <a:srgbClr val="0000FF"/>
                  </a:solidFill>
                  <a:latin typeface="Consolas" panose="020B0609020204030204" pitchFamily="49" charset="0"/>
                </a:rPr>
                <a:t>string</a:t>
              </a:r>
              <a:r>
                <a:rPr lang="en-US" sz="1100" dirty="0" err="1">
                  <a:solidFill>
                    <a:srgbClr val="000000"/>
                  </a:solidFill>
                  <a:latin typeface="Consolas" panose="020B0609020204030204" pitchFamily="49" charset="0"/>
                </a:rPr>
                <a:t>.IsNullOrEmpty</a:t>
              </a:r>
              <a:r>
                <a:rPr lang="en-US" sz="1100" dirty="0">
                  <a:solidFill>
                    <a:srgbClr val="000000"/>
                  </a:solidFill>
                  <a:latin typeface="Consolas" panose="020B0609020204030204" pitchFamily="49" charset="0"/>
                </a:rPr>
                <a:t>(name) ? </a:t>
              </a:r>
              <a:r>
                <a:rPr lang="en-US" sz="1100" dirty="0">
                  <a:solidFill>
                    <a:srgbClr val="A31515"/>
                  </a:solidFill>
                  <a:latin typeface="Consolas" panose="020B0609020204030204" pitchFamily="49" charset="0"/>
                </a:rPr>
                <a:t>"World"</a:t>
              </a:r>
              <a:r>
                <a:rPr lang="en-US" sz="1100" dirty="0">
                  <a:solidFill>
                    <a:srgbClr val="000000"/>
                  </a:solidFill>
                  <a:latin typeface="Consolas" panose="020B0609020204030204" pitchFamily="49" charset="0"/>
                </a:rPr>
                <a:t> : name;</a:t>
              </a:r>
            </a:p>
            <a:p>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await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context.Response.WriteAsync</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$"Hello, </a:t>
              </a:r>
              <a:r>
                <a:rPr lang="en-US" sz="1100" dirty="0">
                  <a:solidFill>
                    <a:srgbClr val="000000"/>
                  </a:solidFill>
                  <a:latin typeface="Consolas" panose="020B0609020204030204" pitchFamily="49" charset="0"/>
                </a:rPr>
                <a:t>{name}</a:t>
              </a:r>
              <a:r>
                <a:rPr lang="en-US" sz="1100" dirty="0">
                  <a:solidFill>
                    <a:srgbClr val="A31515"/>
                  </a:solidFill>
                  <a:latin typeface="Consolas" panose="020B0609020204030204" pitchFamily="49" charset="0"/>
                </a:rPr>
                <a:t>\n"</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endParaRPr lang="ru-RU" sz="1100" dirty="0">
                <a:latin typeface="Consolas" panose="020B0609020204030204" pitchFamily="49" charset="0"/>
              </a:endParaRPr>
            </a:p>
          </p:txBody>
        </p:sp>
        <p:sp>
          <p:nvSpPr>
            <p:cNvPr id="6" name="TextBox 5"/>
            <p:cNvSpPr txBox="1"/>
            <p:nvPr/>
          </p:nvSpPr>
          <p:spPr>
            <a:xfrm>
              <a:off x="6543923" y="4392345"/>
              <a:ext cx="5447389" cy="369332"/>
            </a:xfrm>
            <a:prstGeom prst="rect">
              <a:avLst/>
            </a:prstGeom>
            <a:noFill/>
          </p:spPr>
          <p:txBody>
            <a:bodyPr wrap="none" rtlCol="0">
              <a:spAutoFit/>
            </a:bodyPr>
            <a:lstStyle/>
            <a:p>
              <a:r>
                <a:rPr lang="ru-RU" dirty="0" smtClean="0"/>
                <a:t>Обработка на «выходе» (т.е. после получения ответа)</a:t>
              </a:r>
              <a:endParaRPr lang="ru-RU" dirty="0"/>
            </a:p>
          </p:txBody>
        </p:sp>
      </p:grpSp>
      <p:grpSp>
        <p:nvGrpSpPr>
          <p:cNvPr id="11" name="Группа 10"/>
          <p:cNvGrpSpPr/>
          <p:nvPr/>
        </p:nvGrpSpPr>
        <p:grpSpPr>
          <a:xfrm>
            <a:off x="308679" y="5120640"/>
            <a:ext cx="5464060" cy="693564"/>
            <a:chOff x="308679" y="4921134"/>
            <a:chExt cx="5464060" cy="693564"/>
          </a:xfrm>
        </p:grpSpPr>
        <p:sp>
          <p:nvSpPr>
            <p:cNvPr id="9" name="Прямоугольник 8"/>
            <p:cNvSpPr/>
            <p:nvPr/>
          </p:nvSpPr>
          <p:spPr>
            <a:xfrm>
              <a:off x="308679" y="5353088"/>
              <a:ext cx="5206538" cy="2616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100" dirty="0" err="1">
                  <a:solidFill>
                    <a:srgbClr val="000000"/>
                  </a:solidFill>
                  <a:latin typeface="Consolas" panose="020B0609020204030204" pitchFamily="49" charset="0"/>
                </a:rPr>
                <a:t>app.Run</a:t>
              </a:r>
              <a:r>
                <a:rPr lang="en-US" sz="1100" dirty="0">
                  <a:solidFill>
                    <a:srgbClr val="000000"/>
                  </a:solidFill>
                  <a:latin typeface="Consolas" panose="020B0609020204030204" pitchFamily="49" charset="0"/>
                </a:rPr>
                <a:t>(context </a:t>
              </a:r>
              <a:r>
                <a:rPr lang="en-US" sz="1100" dirty="0" smtClean="0">
                  <a:solidFill>
                    <a:srgbClr val="000000"/>
                  </a:solidFill>
                  <a:latin typeface="Consolas" panose="020B0609020204030204" pitchFamily="49" charset="0"/>
                </a:rPr>
                <a:t>=&gt; </a:t>
              </a:r>
              <a:r>
                <a:rPr lang="en-US" sz="1100" dirty="0" err="1">
                  <a:solidFill>
                    <a:srgbClr val="000000"/>
                  </a:solidFill>
                  <a:latin typeface="Consolas" panose="020B0609020204030204" pitchFamily="49" charset="0"/>
                </a:rPr>
                <a:t>context.Response.WriteAsync</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"Hello, World!"</a:t>
              </a:r>
              <a:r>
                <a:rPr lang="en-US" sz="1100" dirty="0">
                  <a:solidFill>
                    <a:srgbClr val="000000"/>
                  </a:solidFill>
                  <a:latin typeface="Consolas" panose="020B0609020204030204" pitchFamily="49" charset="0"/>
                </a:rPr>
                <a:t>));</a:t>
              </a:r>
            </a:p>
          </p:txBody>
        </p:sp>
        <p:sp>
          <p:nvSpPr>
            <p:cNvPr id="10" name="TextBox 9"/>
            <p:cNvSpPr txBox="1"/>
            <p:nvPr/>
          </p:nvSpPr>
          <p:spPr>
            <a:xfrm>
              <a:off x="308679" y="4921134"/>
              <a:ext cx="5464060" cy="369332"/>
            </a:xfrm>
            <a:prstGeom prst="rect">
              <a:avLst/>
            </a:prstGeom>
            <a:noFill/>
          </p:spPr>
          <p:txBody>
            <a:bodyPr wrap="none" rtlCol="0">
              <a:spAutoFit/>
            </a:bodyPr>
            <a:lstStyle/>
            <a:p>
              <a:r>
                <a:rPr lang="en-US" dirty="0"/>
                <a:t>T</a:t>
              </a:r>
              <a:r>
                <a:rPr lang="en-US" dirty="0" smtClean="0"/>
                <a:t>erminal middleware – </a:t>
              </a:r>
              <a:r>
                <a:rPr lang="ru-RU" dirty="0" smtClean="0"/>
                <a:t>не передает обработку дальше</a:t>
              </a:r>
              <a:endParaRPr lang="ru-RU" dirty="0"/>
            </a:p>
          </p:txBody>
        </p:sp>
      </p:grpSp>
    </p:spTree>
    <p:extLst>
      <p:ext uri="{BB962C8B-B14F-4D97-AF65-F5344CB8AC3E}">
        <p14:creationId xmlns:p14="http://schemas.microsoft.com/office/powerpoint/2010/main" val="16483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Простейшие </a:t>
            </a:r>
            <a:r>
              <a:rPr lang="en-US" dirty="0"/>
              <a:t>Middleware</a:t>
            </a:r>
            <a:endParaRPr lang="ru-RU" dirty="0"/>
          </a:p>
        </p:txBody>
      </p:sp>
    </p:spTree>
    <p:extLst>
      <p:ext uri="{BB962C8B-B14F-4D97-AF65-F5344CB8AC3E}">
        <p14:creationId xmlns:p14="http://schemas.microsoft.com/office/powerpoint/2010/main" val="3449606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Переиспользуемый</a:t>
            </a:r>
            <a:r>
              <a:rPr lang="ru-RU" dirty="0" smtClean="0"/>
              <a:t> </a:t>
            </a:r>
            <a:r>
              <a:rPr lang="en-US" dirty="0" smtClean="0"/>
              <a:t>Middleware</a:t>
            </a:r>
            <a:endParaRPr lang="ru-RU" dirty="0"/>
          </a:p>
        </p:txBody>
      </p:sp>
      <p:sp>
        <p:nvSpPr>
          <p:cNvPr id="3" name="Прямоугольник 2"/>
          <p:cNvSpPr/>
          <p:nvPr/>
        </p:nvSpPr>
        <p:spPr>
          <a:xfrm>
            <a:off x="442454" y="1690688"/>
            <a:ext cx="7032543" cy="415498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AuthMiddleware</a:t>
            </a:r>
            <a:endParaRPr lang="en-US" sz="1200" dirty="0">
              <a:solidFill>
                <a:srgbClr val="2B91AF"/>
              </a:solidFill>
              <a:latin typeface="Consolas" panose="020B0609020204030204" pitchFamily="49" charset="0"/>
            </a:endParaRPr>
          </a:p>
          <a:p>
            <a:r>
              <a:rPr lang="ru-RU"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RequestDelegate</a:t>
            </a:r>
            <a:r>
              <a:rPr lang="en-US" sz="1200" dirty="0">
                <a:solidFill>
                  <a:srgbClr val="000000"/>
                </a:solidFill>
                <a:latin typeface="Consolas" panose="020B0609020204030204" pitchFamily="49" charset="0"/>
              </a:rPr>
              <a:t> next;</a:t>
            </a: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AuthMiddleware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RequestDelegate</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next)</a:t>
            </a:r>
            <a:endParaRPr lang="en-US"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.next</a:t>
            </a:r>
            <a:r>
              <a:rPr lang="en-US" sz="1200" dirty="0">
                <a:solidFill>
                  <a:srgbClr val="000000"/>
                </a:solidFill>
                <a:latin typeface="Consolas" panose="020B0609020204030204" pitchFamily="49" charset="0"/>
              </a:rPr>
              <a:t> = next;</a:t>
            </a:r>
          </a:p>
          <a:p>
            <a:r>
              <a:rPr lang="en-US" sz="1200" dirty="0" smtClean="0">
                <a:solidFill>
                  <a:srgbClr val="000000"/>
                </a:solidFill>
                <a:latin typeface="Consolas" panose="020B0609020204030204" pitchFamily="49" charset="0"/>
              </a:rPr>
              <a:t>    </a:t>
            </a:r>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 Invoke(</a:t>
            </a:r>
            <a:r>
              <a:rPr lang="en-US" sz="1200" dirty="0" err="1">
                <a:solidFill>
                  <a:srgbClr val="000000"/>
                </a:solidFill>
                <a:latin typeface="Consolas" panose="020B0609020204030204" pitchFamily="49" charset="0"/>
              </a:rPr>
              <a:t>HttpContext</a:t>
            </a:r>
            <a:r>
              <a:rPr lang="en-US" sz="1200" dirty="0">
                <a:solidFill>
                  <a:srgbClr val="000000"/>
                </a:solidFill>
                <a:latin typeface="Consolas" panose="020B0609020204030204" pitchFamily="49" charset="0"/>
              </a:rPr>
              <a:t> context) </a:t>
            </a: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context.Request.Query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"pass"</a:t>
            </a:r>
            <a:r>
              <a:rPr lang="en-US" sz="1200" dirty="0">
                <a:solidFill>
                  <a:srgbClr val="000000"/>
                </a:solidFill>
                <a:latin typeface="Consolas" panose="020B0609020204030204" pitchFamily="49" charset="0"/>
              </a:rPr>
              <a:t>] == </a:t>
            </a:r>
            <a:r>
              <a:rPr lang="en-US" sz="1200" dirty="0" smtClean="0">
                <a:solidFill>
                  <a:srgbClr val="A31515"/>
                </a:solidFill>
                <a:latin typeface="Consolas" panose="020B0609020204030204" pitchFamily="49" charset="0"/>
              </a:rPr>
              <a:t>"123"</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next(context);</a:t>
            </a: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p>
          <a:p>
            <a:r>
              <a:rPr lang="ru-RU"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context.Response.StatusCode</a:t>
            </a:r>
            <a:r>
              <a:rPr lang="en-US" sz="1200" dirty="0">
                <a:solidFill>
                  <a:srgbClr val="000000"/>
                </a:solidFill>
                <a:latin typeface="Consolas" panose="020B0609020204030204" pitchFamily="49" charset="0"/>
              </a:rPr>
              <a:t> = StatusCodes.Status401Unauthorized;</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context.Response.WriteAsync</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"Unauthorized"</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a:t>
            </a:r>
            <a:endParaRPr lang="ru-RU" sz="1200" dirty="0">
              <a:latin typeface="Consolas" panose="020B0609020204030204" pitchFamily="49" charset="0"/>
            </a:endParaRPr>
          </a:p>
        </p:txBody>
      </p:sp>
      <p:sp>
        <p:nvSpPr>
          <p:cNvPr id="4" name="Прямоугольник 3"/>
          <p:cNvSpPr/>
          <p:nvPr/>
        </p:nvSpPr>
        <p:spPr>
          <a:xfrm>
            <a:off x="4231801" y="6209563"/>
            <a:ext cx="3243196" cy="276999"/>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sz="1200">
                <a:solidFill>
                  <a:srgbClr val="000000"/>
                </a:solidFill>
                <a:latin typeface="Consolas" panose="020B0609020204030204" pitchFamily="49" charset="0"/>
              </a:rPr>
              <a:t>app.UseMiddleware</a:t>
            </a:r>
            <a:r>
              <a:rPr lang="en-US" sz="1200" dirty="0">
                <a:solidFill>
                  <a:srgbClr val="000000"/>
                </a:solidFill>
                <a:latin typeface="Consolas" panose="020B0609020204030204" pitchFamily="49" charset="0"/>
              </a:rPr>
              <a:t>&lt;</a:t>
            </a:r>
            <a:r>
              <a:rPr lang="en-US" sz="1200" dirty="0" err="1">
                <a:solidFill>
                  <a:srgbClr val="000000"/>
                </a:solidFill>
                <a:latin typeface="Consolas" panose="020B0609020204030204" pitchFamily="49" charset="0"/>
              </a:rPr>
              <a:t>AuthMiddleware</a:t>
            </a:r>
            <a:r>
              <a:rPr lang="en-US" sz="1200" dirty="0">
                <a:solidFill>
                  <a:srgbClr val="000000"/>
                </a:solidFill>
                <a:latin typeface="Consolas" panose="020B0609020204030204" pitchFamily="49" charset="0"/>
              </a:rPr>
              <a:t>&gt;();</a:t>
            </a:r>
            <a:endParaRPr lang="ru-RU" sz="1200" dirty="0">
              <a:latin typeface="Consolas" panose="020B0609020204030204" pitchFamily="49" charset="0"/>
            </a:endParaRPr>
          </a:p>
        </p:txBody>
      </p:sp>
      <p:sp>
        <p:nvSpPr>
          <p:cNvPr id="5" name="Скругленная прямоугольная выноска 4"/>
          <p:cNvSpPr/>
          <p:nvPr/>
        </p:nvSpPr>
        <p:spPr>
          <a:xfrm>
            <a:off x="7865616" y="1926453"/>
            <a:ext cx="3346881" cy="949911"/>
          </a:xfrm>
          <a:prstGeom prst="wedgeRoundRectCallout">
            <a:avLst>
              <a:gd name="adj1" fmla="val -147734"/>
              <a:gd name="adj2" fmla="val 392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Конструктор принимает одним их параметров </a:t>
            </a:r>
            <a:r>
              <a:rPr lang="en-US" dirty="0" err="1" smtClean="0"/>
              <a:t>RequestDelegate</a:t>
            </a:r>
            <a:endParaRPr lang="ru-RU" dirty="0"/>
          </a:p>
        </p:txBody>
      </p:sp>
      <p:sp>
        <p:nvSpPr>
          <p:cNvPr id="6" name="Скругленная прямоугольная выноска 5"/>
          <p:cNvSpPr/>
          <p:nvPr/>
        </p:nvSpPr>
        <p:spPr>
          <a:xfrm>
            <a:off x="7865616" y="3355758"/>
            <a:ext cx="3346881" cy="949911"/>
          </a:xfrm>
          <a:prstGeom prst="wedgeRoundRectCallout">
            <a:avLst>
              <a:gd name="adj1" fmla="val -138406"/>
              <a:gd name="adj2" fmla="val -209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Метод </a:t>
            </a:r>
            <a:r>
              <a:rPr lang="en-US" dirty="0" smtClean="0"/>
              <a:t>Invoke </a:t>
            </a:r>
            <a:r>
              <a:rPr lang="ru-RU" dirty="0" smtClean="0"/>
              <a:t>или </a:t>
            </a:r>
            <a:r>
              <a:rPr lang="en-US" dirty="0" err="1" smtClean="0"/>
              <a:t>InvokeAsync</a:t>
            </a:r>
            <a:r>
              <a:rPr lang="ru-RU" dirty="0" smtClean="0"/>
              <a:t>:</a:t>
            </a:r>
            <a:br>
              <a:rPr lang="ru-RU" dirty="0" smtClean="0"/>
            </a:br>
            <a:r>
              <a:rPr lang="ru-RU" dirty="0" smtClean="0"/>
              <a:t>- возвращает </a:t>
            </a:r>
            <a:r>
              <a:rPr lang="en-US" dirty="0" smtClean="0"/>
              <a:t>Task</a:t>
            </a:r>
          </a:p>
          <a:p>
            <a:r>
              <a:rPr lang="en-US" dirty="0" smtClean="0"/>
              <a:t>- </a:t>
            </a:r>
            <a:r>
              <a:rPr lang="ru-RU" dirty="0" smtClean="0"/>
              <a:t>первый параметр </a:t>
            </a:r>
            <a:r>
              <a:rPr lang="en-US" dirty="0" err="1" smtClean="0"/>
              <a:t>HttpContext</a:t>
            </a:r>
            <a:endParaRPr lang="ru-RU" dirty="0"/>
          </a:p>
        </p:txBody>
      </p:sp>
      <p:sp>
        <p:nvSpPr>
          <p:cNvPr id="7" name="Скругленная прямоугольная выноска 6"/>
          <p:cNvSpPr/>
          <p:nvPr/>
        </p:nvSpPr>
        <p:spPr>
          <a:xfrm>
            <a:off x="8006919" y="5259653"/>
            <a:ext cx="3346881" cy="586020"/>
          </a:xfrm>
          <a:prstGeom prst="wedgeRoundRectCallout">
            <a:avLst>
              <a:gd name="adj1" fmla="val -67566"/>
              <a:gd name="adj2" fmla="val 1319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Для добавления </a:t>
            </a:r>
            <a:r>
              <a:rPr lang="ru-RU" dirty="0"/>
              <a:t>в </a:t>
            </a:r>
            <a:r>
              <a:rPr lang="en-US" dirty="0"/>
              <a:t>Pipeline </a:t>
            </a:r>
            <a:r>
              <a:rPr lang="ru-RU" dirty="0" smtClean="0"/>
              <a:t>- </a:t>
            </a:r>
            <a:r>
              <a:rPr lang="en-US" dirty="0" err="1" smtClean="0"/>
              <a:t>UseMiddleware</a:t>
            </a:r>
            <a:endParaRPr lang="en-US" dirty="0"/>
          </a:p>
        </p:txBody>
      </p:sp>
    </p:spTree>
    <p:extLst>
      <p:ext uri="{BB962C8B-B14F-4D97-AF65-F5344CB8AC3E}">
        <p14:creationId xmlns:p14="http://schemas.microsoft.com/office/powerpoint/2010/main" val="242359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Параметризация при создании</a:t>
            </a:r>
            <a:endParaRPr lang="ru-RU" dirty="0"/>
          </a:p>
        </p:txBody>
      </p:sp>
      <p:sp>
        <p:nvSpPr>
          <p:cNvPr id="3" name="Rectangle 1"/>
          <p:cNvSpPr>
            <a:spLocks noChangeArrowheads="1"/>
          </p:cNvSpPr>
          <p:nvPr/>
        </p:nvSpPr>
        <p:spPr bwMode="auto">
          <a:xfrm>
            <a:off x="248575" y="1919674"/>
            <a:ext cx="6032421" cy="3816429"/>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class</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ExtendedAuthMiddleware</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private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readonly</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RequestDelegate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next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private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readonly</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passwd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ExtendedAuthMiddleware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RequestDelegate</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next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this</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.next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next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this</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.passwd</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Task</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Invoke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HttpContext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if</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.Request.Query</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pass</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74531F"/>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passwd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next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else</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.Response.StatusCode</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smtClean="0">
                <a:ln>
                  <a:noFill/>
                </a:ln>
                <a:solidFill>
                  <a:srgbClr val="2B91AF"/>
                </a:solidFill>
                <a:effectLst/>
                <a:latin typeface="Consolas" panose="020B0609020204030204" pitchFamily="49" charset="0"/>
              </a:rPr>
              <a:t>StatusCodes</a:t>
            </a:r>
            <a:r>
              <a:rPr kumimoji="0" lang="ru-RU" altLang="ru-RU" sz="1100" b="0" i="0" u="none" strike="noStrike" cap="none" normalizeH="0" baseline="0" dirty="0" smtClean="0">
                <a:ln>
                  <a:noFill/>
                </a:ln>
                <a:solidFill>
                  <a:srgbClr val="000000"/>
                </a:solidFill>
                <a:effectLst/>
                <a:latin typeface="Consolas" panose="020B0609020204030204" pitchFamily="49" charset="0"/>
              </a:rPr>
              <a:t>.Status401Unauthorized;</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Unauthorized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639105" y="2110621"/>
            <a:ext cx="5339923" cy="1615827"/>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static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class</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ExtendedAuthMiddlewareExtensions</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static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IApplicationBuilder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UsePasswordAuth</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this</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IApplicationBuilder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applicationBuilder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8F08C4"/>
                </a:solidFill>
                <a:effectLst/>
                <a:latin typeface="Consolas" panose="020B0609020204030204" pitchFamily="49" charset="0"/>
              </a:rPr>
              <a:t>return</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applicationBuilder</a:t>
            </a:r>
            <a:endParaRPr kumimoji="0" lang="ru-RU" altLang="ru-RU" sz="1100" b="0" i="0" u="none" strike="noStrike" cap="none" normalizeH="0" baseline="0" dirty="0" smtClean="0">
              <a:ln>
                <a:noFill/>
              </a:ln>
              <a:solidFill>
                <a:srgbClr val="1F37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100" dirty="0">
                <a:solidFill>
                  <a:srgbClr val="1F377F"/>
                </a:solidFill>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UseMiddleware</a:t>
            </a:r>
            <a:r>
              <a:rPr kumimoji="0" lang="ru-RU" altLang="ru-RU" sz="1100" b="0" i="0" u="none" strike="noStrike" cap="none" normalizeH="0" baseline="0" dirty="0" smtClean="0">
                <a:ln>
                  <a:noFill/>
                </a:ln>
                <a:solidFill>
                  <a:srgbClr val="000000"/>
                </a:solidFill>
                <a:effectLst/>
                <a:latin typeface="Consolas" panose="020B0609020204030204" pitchFamily="49" charset="0"/>
              </a:rPr>
              <a:t>&lt;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ExtendedAuthMiddleware</a:t>
            </a:r>
            <a:r>
              <a:rPr kumimoji="0" lang="ru-RU" altLang="ru-RU" sz="1100" b="0" i="0" u="none" strike="noStrike" cap="none" normalizeH="0" baseline="0" dirty="0" smtClean="0">
                <a:ln>
                  <a:noFill/>
                </a:ln>
                <a:solidFill>
                  <a:srgbClr val="000000"/>
                </a:solidFill>
                <a:effectLst/>
                <a:latin typeface="Consolas" panose="020B0609020204030204" pitchFamily="49" charset="0"/>
              </a:rPr>
              <a:t>&gt;(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passwd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1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8529956" y="5597603"/>
            <a:ext cx="2563522" cy="276999"/>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UsePasswordAuth</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"4567"</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cxnSp>
        <p:nvCxnSpPr>
          <p:cNvPr id="7" name="Прямая со стрелкой 6"/>
          <p:cNvCxnSpPr/>
          <p:nvPr/>
        </p:nvCxnSpPr>
        <p:spPr>
          <a:xfrm flipH="1" flipV="1">
            <a:off x="5379868" y="3080551"/>
            <a:ext cx="1526959" cy="12872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Прямая со стрелкой 8"/>
          <p:cNvCxnSpPr/>
          <p:nvPr/>
        </p:nvCxnSpPr>
        <p:spPr>
          <a:xfrm flipV="1">
            <a:off x="7910004" y="3409025"/>
            <a:ext cx="2805344" cy="8522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Соединительная линия уступом 10"/>
          <p:cNvCxnSpPr/>
          <p:nvPr/>
        </p:nvCxnSpPr>
        <p:spPr>
          <a:xfrm flipV="1">
            <a:off x="8040255" y="2982897"/>
            <a:ext cx="3482961" cy="1384917"/>
          </a:xfrm>
          <a:prstGeom prst="bentConnector3">
            <a:avLst>
              <a:gd name="adj1" fmla="val 100213"/>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6906827" y="4424610"/>
            <a:ext cx="1153586" cy="369332"/>
          </a:xfrm>
          <a:prstGeom prst="rect">
            <a:avLst/>
          </a:prstGeom>
          <a:noFill/>
        </p:spPr>
        <p:txBody>
          <a:bodyPr wrap="none" rtlCol="0">
            <a:spAutoFit/>
          </a:bodyPr>
          <a:lstStyle/>
          <a:p>
            <a:r>
              <a:rPr lang="ru-RU" dirty="0" smtClean="0"/>
              <a:t>Параметр</a:t>
            </a:r>
            <a:endParaRPr lang="ru-RU" dirty="0"/>
          </a:p>
        </p:txBody>
      </p:sp>
      <p:cxnSp>
        <p:nvCxnSpPr>
          <p:cNvPr id="15" name="Прямая со стрелкой 14"/>
          <p:cNvCxnSpPr/>
          <p:nvPr/>
        </p:nvCxnSpPr>
        <p:spPr>
          <a:xfrm>
            <a:off x="8040255" y="4793942"/>
            <a:ext cx="2364374" cy="7657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248575" y="1506022"/>
            <a:ext cx="5334153" cy="369332"/>
          </a:xfrm>
          <a:prstGeom prst="rect">
            <a:avLst/>
          </a:prstGeom>
          <a:noFill/>
        </p:spPr>
        <p:txBody>
          <a:bodyPr wrap="none" rtlCol="0">
            <a:spAutoFit/>
          </a:bodyPr>
          <a:lstStyle/>
          <a:p>
            <a:r>
              <a:rPr lang="ru-RU" dirty="0" smtClean="0"/>
              <a:t>Класс </a:t>
            </a:r>
            <a:r>
              <a:rPr lang="en-US" dirty="0" smtClean="0"/>
              <a:t>middleware </a:t>
            </a:r>
            <a:r>
              <a:rPr lang="ru-RU" dirty="0" smtClean="0"/>
              <a:t>с доп. параметром в конструкторе</a:t>
            </a:r>
            <a:endParaRPr lang="ru-RU" dirty="0"/>
          </a:p>
        </p:txBody>
      </p:sp>
      <p:sp>
        <p:nvSpPr>
          <p:cNvPr id="19" name="TextBox 18"/>
          <p:cNvSpPr txBox="1"/>
          <p:nvPr/>
        </p:nvSpPr>
        <p:spPr>
          <a:xfrm>
            <a:off x="8384898" y="1728953"/>
            <a:ext cx="3682290" cy="369332"/>
          </a:xfrm>
          <a:prstGeom prst="rect">
            <a:avLst/>
          </a:prstGeom>
          <a:noFill/>
        </p:spPr>
        <p:txBody>
          <a:bodyPr wrap="none" rtlCol="0">
            <a:spAutoFit/>
          </a:bodyPr>
          <a:lstStyle/>
          <a:p>
            <a:r>
              <a:rPr lang="en-US" dirty="0" smtClean="0"/>
              <a:t>Extension </a:t>
            </a:r>
            <a:r>
              <a:rPr lang="ru-RU" dirty="0" smtClean="0"/>
              <a:t>для удобной регистрации</a:t>
            </a:r>
            <a:endParaRPr lang="ru-RU" dirty="0"/>
          </a:p>
        </p:txBody>
      </p:sp>
      <p:sp>
        <p:nvSpPr>
          <p:cNvPr id="20" name="TextBox 19"/>
          <p:cNvSpPr txBox="1"/>
          <p:nvPr/>
        </p:nvSpPr>
        <p:spPr>
          <a:xfrm>
            <a:off x="10226043" y="5111097"/>
            <a:ext cx="1399679" cy="369332"/>
          </a:xfrm>
          <a:prstGeom prst="rect">
            <a:avLst/>
          </a:prstGeom>
          <a:noFill/>
        </p:spPr>
        <p:txBody>
          <a:bodyPr wrap="none" rtlCol="0">
            <a:spAutoFit/>
          </a:bodyPr>
          <a:lstStyle/>
          <a:p>
            <a:r>
              <a:rPr lang="ru-RU" dirty="0" smtClean="0"/>
              <a:t>Регистрация</a:t>
            </a:r>
            <a:endParaRPr lang="ru-RU" dirty="0"/>
          </a:p>
        </p:txBody>
      </p:sp>
    </p:spTree>
    <p:extLst>
      <p:ext uri="{BB962C8B-B14F-4D97-AF65-F5344CB8AC3E}">
        <p14:creationId xmlns:p14="http://schemas.microsoft.com/office/powerpoint/2010/main" val="258092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500"/>
                            </p:stCondLst>
                            <p:childTnLst>
                              <p:par>
                                <p:cTn id="16" presetID="22" presetClass="entr" presetSubtype="4" fill="hold"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par>
                          <p:cTn id="27" fill="hold">
                            <p:stCondLst>
                              <p:cond delay="500"/>
                            </p:stCondLst>
                            <p:childTnLst>
                              <p:par>
                                <p:cTn id="28" presetID="22" presetClass="entr" presetSubtype="4" fill="hold" nodeType="afterEffect">
                                  <p:stCondLst>
                                    <p:cond delay="50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par>
                          <p:cTn id="31" fill="hold">
                            <p:stCondLst>
                              <p:cond delay="1500"/>
                            </p:stCondLst>
                            <p:childTnLst>
                              <p:par>
                                <p:cTn id="32" presetID="22" presetClass="entr" presetSubtype="4" fill="hold" nodeType="afterEffect">
                                  <p:stCondLst>
                                    <p:cond delay="50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3" grpId="0"/>
      <p:bldP spid="18" grpId="0"/>
      <p:bldP spid="19"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Переиспользуемый</a:t>
            </a:r>
            <a:r>
              <a:rPr lang="ru-RU" dirty="0"/>
              <a:t> </a:t>
            </a:r>
            <a:r>
              <a:rPr lang="en-US" dirty="0"/>
              <a:t>Middleware</a:t>
            </a:r>
            <a:endParaRPr lang="ru-RU" dirty="0"/>
          </a:p>
        </p:txBody>
      </p:sp>
    </p:spTree>
    <p:extLst>
      <p:ext uri="{BB962C8B-B14F-4D97-AF65-F5344CB8AC3E}">
        <p14:creationId xmlns:p14="http://schemas.microsoft.com/office/powerpoint/2010/main" val="958753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Routings </a:t>
            </a:r>
            <a:r>
              <a:rPr lang="ru-RU" dirty="0" smtClean="0"/>
              <a:t>и </a:t>
            </a:r>
            <a:r>
              <a:rPr lang="en-US" dirty="0" smtClean="0"/>
              <a:t>Endpoints</a:t>
            </a:r>
            <a:endParaRPr lang="ru-RU" dirty="0"/>
          </a:p>
        </p:txBody>
      </p:sp>
      <p:grpSp>
        <p:nvGrpSpPr>
          <p:cNvPr id="3" name="Группа 2"/>
          <p:cNvGrpSpPr/>
          <p:nvPr/>
        </p:nvGrpSpPr>
        <p:grpSpPr>
          <a:xfrm>
            <a:off x="838200" y="2199590"/>
            <a:ext cx="3076935" cy="801567"/>
            <a:chOff x="3055417" y="2786174"/>
            <a:chExt cx="5351227" cy="801567"/>
          </a:xfrm>
        </p:grpSpPr>
        <p:sp>
          <p:nvSpPr>
            <p:cNvPr id="4" name="Right Arrow 8"/>
            <p:cNvSpPr/>
            <p:nvPr/>
          </p:nvSpPr>
          <p:spPr>
            <a:xfrm>
              <a:off x="3055417" y="3020273"/>
              <a:ext cx="5351227" cy="484632"/>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Folded Corner 5"/>
            <p:cNvSpPr/>
            <p:nvPr/>
          </p:nvSpPr>
          <p:spPr>
            <a:xfrm>
              <a:off x="4730753" y="278617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Request</a:t>
              </a:r>
              <a:endParaRPr lang="en-US" dirty="0">
                <a:solidFill>
                  <a:schemeClr val="tx1"/>
                </a:solidFill>
              </a:endParaRPr>
            </a:p>
          </p:txBody>
        </p:sp>
      </p:grpSp>
      <p:grpSp>
        <p:nvGrpSpPr>
          <p:cNvPr id="6" name="Группа 5"/>
          <p:cNvGrpSpPr/>
          <p:nvPr/>
        </p:nvGrpSpPr>
        <p:grpSpPr>
          <a:xfrm>
            <a:off x="838200" y="5170105"/>
            <a:ext cx="3076934" cy="801567"/>
            <a:chOff x="3055417" y="4472144"/>
            <a:chExt cx="5351226" cy="801567"/>
          </a:xfrm>
        </p:grpSpPr>
        <p:sp>
          <p:nvSpPr>
            <p:cNvPr id="7" name="Left Arrow 9"/>
            <p:cNvSpPr/>
            <p:nvPr/>
          </p:nvSpPr>
          <p:spPr>
            <a:xfrm>
              <a:off x="3055417" y="4730953"/>
              <a:ext cx="5351226" cy="540689"/>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Folded Corner 6"/>
            <p:cNvSpPr/>
            <p:nvPr/>
          </p:nvSpPr>
          <p:spPr>
            <a:xfrm>
              <a:off x="4730753" y="447214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Response</a:t>
              </a:r>
              <a:endParaRPr lang="en-US" dirty="0">
                <a:solidFill>
                  <a:schemeClr val="tx1"/>
                </a:solidFill>
              </a:endParaRPr>
            </a:p>
          </p:txBody>
        </p:sp>
      </p:grpSp>
      <p:sp>
        <p:nvSpPr>
          <p:cNvPr id="9" name="Скругленный прямоугольник 8"/>
          <p:cNvSpPr/>
          <p:nvPr/>
        </p:nvSpPr>
        <p:spPr>
          <a:xfrm>
            <a:off x="4192246" y="1947616"/>
            <a:ext cx="6023111" cy="4637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Host</a:t>
            </a:r>
            <a:endParaRPr lang="ru-RU" dirty="0"/>
          </a:p>
        </p:txBody>
      </p:sp>
      <p:sp>
        <p:nvSpPr>
          <p:cNvPr id="10" name="Скругленный прямоугольник 9"/>
          <p:cNvSpPr/>
          <p:nvPr/>
        </p:nvSpPr>
        <p:spPr>
          <a:xfrm>
            <a:off x="4614923" y="2214560"/>
            <a:ext cx="5114611" cy="37943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en-US" dirty="0" smtClean="0"/>
              <a:t>Application</a:t>
            </a:r>
            <a:endParaRPr lang="ru-RU" dirty="0"/>
          </a:p>
        </p:txBody>
      </p:sp>
      <p:sp>
        <p:nvSpPr>
          <p:cNvPr id="12" name="Скругленный прямоугольник 11"/>
          <p:cNvSpPr/>
          <p:nvPr/>
        </p:nvSpPr>
        <p:spPr>
          <a:xfrm>
            <a:off x="7046625" y="2572377"/>
            <a:ext cx="2301073" cy="4287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1" dirty="0" err="1" smtClean="0"/>
              <a:t>GenerateDocument</a:t>
            </a:r>
            <a:endParaRPr lang="ru-RU" i="1" dirty="0"/>
          </a:p>
        </p:txBody>
      </p:sp>
      <p:sp>
        <p:nvSpPr>
          <p:cNvPr id="13" name="Скругленный прямоугольник 12"/>
          <p:cNvSpPr/>
          <p:nvPr/>
        </p:nvSpPr>
        <p:spPr>
          <a:xfrm>
            <a:off x="7046624" y="3250490"/>
            <a:ext cx="2301073" cy="4287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1" dirty="0" err="1" smtClean="0"/>
              <a:t>ListArchive</a:t>
            </a:r>
            <a:endParaRPr lang="ru-RU" i="1" dirty="0"/>
          </a:p>
        </p:txBody>
      </p:sp>
      <p:sp>
        <p:nvSpPr>
          <p:cNvPr id="14" name="Скругленный прямоугольник 13"/>
          <p:cNvSpPr/>
          <p:nvPr/>
        </p:nvSpPr>
        <p:spPr>
          <a:xfrm>
            <a:off x="7046623" y="4266158"/>
            <a:ext cx="2301073" cy="4287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i="1" dirty="0" err="1" smtClean="0"/>
              <a:t>DeleteDocument</a:t>
            </a:r>
            <a:endParaRPr lang="ru-RU" i="1" dirty="0"/>
          </a:p>
        </p:txBody>
      </p:sp>
      <p:sp>
        <p:nvSpPr>
          <p:cNvPr id="15" name="TextBox 14"/>
          <p:cNvSpPr txBox="1"/>
          <p:nvPr/>
        </p:nvSpPr>
        <p:spPr>
          <a:xfrm>
            <a:off x="7795504" y="3786812"/>
            <a:ext cx="615553" cy="366447"/>
          </a:xfrm>
          <a:prstGeom prst="rect">
            <a:avLst/>
          </a:prstGeom>
          <a:noFill/>
        </p:spPr>
        <p:txBody>
          <a:bodyPr vert="vert270" wrap="none" rtlCol="0">
            <a:spAutoFit/>
          </a:bodyPr>
          <a:lstStyle/>
          <a:p>
            <a:r>
              <a:rPr lang="en-US" sz="2800" dirty="0" smtClean="0">
                <a:solidFill>
                  <a:schemeClr val="bg1"/>
                </a:solidFill>
              </a:rPr>
              <a:t>...</a:t>
            </a:r>
            <a:endParaRPr lang="ru-RU" sz="2800" dirty="0">
              <a:solidFill>
                <a:schemeClr val="bg1"/>
              </a:solidFill>
            </a:endParaRPr>
          </a:p>
        </p:txBody>
      </p:sp>
      <p:sp>
        <p:nvSpPr>
          <p:cNvPr id="16" name="TextBox 15"/>
          <p:cNvSpPr txBox="1"/>
          <p:nvPr/>
        </p:nvSpPr>
        <p:spPr>
          <a:xfrm>
            <a:off x="1138195" y="3001157"/>
            <a:ext cx="2848472" cy="338554"/>
          </a:xfrm>
          <a:prstGeom prst="rect">
            <a:avLst/>
          </a:prstGeom>
          <a:noFill/>
        </p:spPr>
        <p:txBody>
          <a:bodyPr wrap="none" rtlCol="0">
            <a:spAutoFit/>
          </a:bodyPr>
          <a:lstStyle/>
          <a:p>
            <a:r>
              <a:rPr lang="en-US" sz="1600" dirty="0" smtClean="0"/>
              <a:t>/</a:t>
            </a:r>
            <a:r>
              <a:rPr lang="en-US" sz="1600" dirty="0" err="1" smtClean="0"/>
              <a:t>list?skip</a:t>
            </a:r>
            <a:r>
              <a:rPr lang="en-US" sz="1600" dirty="0" smtClean="0"/>
              <a:t>=5&amp;take=10&amp;filter=org</a:t>
            </a:r>
            <a:endParaRPr lang="ru-RU" sz="1600" dirty="0"/>
          </a:p>
        </p:txBody>
      </p:sp>
      <p:sp>
        <p:nvSpPr>
          <p:cNvPr id="17" name="Скругленный прямоугольник 16"/>
          <p:cNvSpPr/>
          <p:nvPr/>
        </p:nvSpPr>
        <p:spPr>
          <a:xfrm>
            <a:off x="6785368" y="2431620"/>
            <a:ext cx="2793442" cy="2883958"/>
          </a:xfrm>
          <a:prstGeom prst="roundRect">
            <a:avLst/>
          </a:prstGeom>
          <a:noFill/>
          <a:ln>
            <a:prstDash val="lgDash"/>
          </a:ln>
        </p:spPr>
        <p:style>
          <a:lnRef idx="2">
            <a:schemeClr val="dk1"/>
          </a:lnRef>
          <a:fillRef idx="1">
            <a:schemeClr val="lt1"/>
          </a:fillRef>
          <a:effectRef idx="0">
            <a:schemeClr val="dk1"/>
          </a:effectRef>
          <a:fontRef idx="minor">
            <a:schemeClr val="dk1"/>
          </a:fontRef>
        </p:style>
        <p:txBody>
          <a:bodyPr rtlCol="0" anchor="b"/>
          <a:lstStyle/>
          <a:p>
            <a:pPr algn="ctr"/>
            <a:r>
              <a:rPr lang="en-US" dirty="0" smtClean="0"/>
              <a:t>Endpoints</a:t>
            </a:r>
            <a:endParaRPr lang="ru-RU" dirty="0"/>
          </a:p>
        </p:txBody>
      </p:sp>
      <p:sp>
        <p:nvSpPr>
          <p:cNvPr id="18" name="Скругленный прямоугольник 17"/>
          <p:cNvSpPr/>
          <p:nvPr/>
        </p:nvSpPr>
        <p:spPr>
          <a:xfrm>
            <a:off x="4878445" y="2431619"/>
            <a:ext cx="1424601" cy="288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Routings</a:t>
            </a:r>
            <a:endParaRPr lang="ru-RU" dirty="0"/>
          </a:p>
        </p:txBody>
      </p:sp>
      <p:cxnSp>
        <p:nvCxnSpPr>
          <p:cNvPr id="22" name="Соединительная линия уступом 21"/>
          <p:cNvCxnSpPr>
            <a:endCxn id="13" idx="1"/>
          </p:cNvCxnSpPr>
          <p:nvPr/>
        </p:nvCxnSpPr>
        <p:spPr>
          <a:xfrm>
            <a:off x="4072313" y="2682909"/>
            <a:ext cx="2974311" cy="78197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2782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000"/>
                            </p:stCondLst>
                            <p:childTnLst>
                              <p:par>
                                <p:cTn id="34" presetID="26" presetClass="emph" presetSubtype="0" repeatCount="5000" fill="hold" grpId="1" nodeType="afterEffect">
                                  <p:stCondLst>
                                    <p:cond delay="0"/>
                                  </p:stCondLst>
                                  <p:childTnLst>
                                    <p:animEffect transition="out" filter="fade">
                                      <p:cBhvr>
                                        <p:cTn id="35" dur="1250" tmFilter="0, 0; .2, .5; .8, .5; 1, 0"/>
                                        <p:tgtEl>
                                          <p:spTgt spid="13"/>
                                        </p:tgtEl>
                                      </p:cBhvr>
                                    </p:animEffect>
                                    <p:animScale>
                                      <p:cBhvr>
                                        <p:cTn id="36" dur="625" autoRev="1" fill="hold"/>
                                        <p:tgtEl>
                                          <p:spTgt spid="13"/>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par>
                          <p:cTn id="42" fill="hold">
                            <p:stCondLst>
                              <p:cond delay="500"/>
                            </p:stCondLst>
                            <p:childTnLst>
                              <p:par>
                                <p:cTn id="43" presetID="22" presetClass="entr" presetSubtype="8" fill="hold" nodeType="afterEffect">
                                  <p:stCondLst>
                                    <p:cond delay="50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1500"/>
                            </p:stCondLst>
                            <p:childTnLst>
                              <p:par>
                                <p:cTn id="47" presetID="22" presetClass="entr" presetSubtype="2" fill="hold" nodeType="afterEffect">
                                  <p:stCondLst>
                                    <p:cond delay="75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4" grpId="0" animBg="1"/>
      <p:bldP spid="15" grpId="0"/>
      <p:bldP spid="16"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Структура </a:t>
            </a:r>
            <a:r>
              <a:rPr lang="en-US" dirty="0" err="1" smtClean="0"/>
              <a:t>ASP.Net</a:t>
            </a:r>
            <a:r>
              <a:rPr lang="en-US" dirty="0" smtClean="0"/>
              <a:t> Core </a:t>
            </a:r>
            <a:r>
              <a:rPr lang="ru-RU" dirty="0" smtClean="0"/>
              <a:t>приложения</a:t>
            </a:r>
            <a:endParaRPr lang="ru-RU" dirty="0"/>
          </a:p>
        </p:txBody>
      </p:sp>
      <p:grpSp>
        <p:nvGrpSpPr>
          <p:cNvPr id="8" name="Группа 7"/>
          <p:cNvGrpSpPr/>
          <p:nvPr/>
        </p:nvGrpSpPr>
        <p:grpSpPr>
          <a:xfrm>
            <a:off x="714889" y="2551283"/>
            <a:ext cx="3076935" cy="801567"/>
            <a:chOff x="3055417" y="2786174"/>
            <a:chExt cx="5351227" cy="801567"/>
          </a:xfrm>
        </p:grpSpPr>
        <p:sp>
          <p:nvSpPr>
            <p:cNvPr id="9" name="Right Arrow 8"/>
            <p:cNvSpPr/>
            <p:nvPr/>
          </p:nvSpPr>
          <p:spPr>
            <a:xfrm>
              <a:off x="3055417" y="3020273"/>
              <a:ext cx="5351227" cy="484632"/>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Folded Corner 5"/>
            <p:cNvSpPr/>
            <p:nvPr/>
          </p:nvSpPr>
          <p:spPr>
            <a:xfrm>
              <a:off x="4730753" y="278617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Request</a:t>
              </a:r>
              <a:endParaRPr lang="en-US" dirty="0">
                <a:solidFill>
                  <a:schemeClr val="tx1"/>
                </a:solidFill>
              </a:endParaRPr>
            </a:p>
          </p:txBody>
        </p:sp>
      </p:grpSp>
      <p:grpSp>
        <p:nvGrpSpPr>
          <p:cNvPr id="11" name="Группа 10"/>
          <p:cNvGrpSpPr/>
          <p:nvPr/>
        </p:nvGrpSpPr>
        <p:grpSpPr>
          <a:xfrm>
            <a:off x="714889" y="4046760"/>
            <a:ext cx="3076934" cy="801567"/>
            <a:chOff x="3055417" y="4472144"/>
            <a:chExt cx="5351226" cy="801567"/>
          </a:xfrm>
        </p:grpSpPr>
        <p:sp>
          <p:nvSpPr>
            <p:cNvPr id="12" name="Left Arrow 9"/>
            <p:cNvSpPr/>
            <p:nvPr/>
          </p:nvSpPr>
          <p:spPr>
            <a:xfrm>
              <a:off x="3055417" y="4730953"/>
              <a:ext cx="5351226" cy="540689"/>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Folded Corner 6"/>
            <p:cNvSpPr/>
            <p:nvPr/>
          </p:nvSpPr>
          <p:spPr>
            <a:xfrm>
              <a:off x="4730753" y="447214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Response</a:t>
              </a:r>
              <a:endParaRPr lang="en-US" dirty="0">
                <a:solidFill>
                  <a:schemeClr val="tx1"/>
                </a:solidFill>
              </a:endParaRPr>
            </a:p>
          </p:txBody>
        </p:sp>
      </p:grpSp>
      <p:sp>
        <p:nvSpPr>
          <p:cNvPr id="14" name="Скругленный прямоугольник 13"/>
          <p:cNvSpPr/>
          <p:nvPr/>
        </p:nvSpPr>
        <p:spPr>
          <a:xfrm>
            <a:off x="4135773" y="1954636"/>
            <a:ext cx="3061982" cy="3766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Host</a:t>
            </a:r>
            <a:endParaRPr lang="ru-RU" dirty="0"/>
          </a:p>
        </p:txBody>
      </p:sp>
      <p:sp>
        <p:nvSpPr>
          <p:cNvPr id="15" name="Скругленный прямоугольник 14"/>
          <p:cNvSpPr/>
          <p:nvPr/>
        </p:nvSpPr>
        <p:spPr>
          <a:xfrm>
            <a:off x="5387057" y="2566253"/>
            <a:ext cx="1417886" cy="23656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Application</a:t>
            </a:r>
            <a:endParaRPr lang="ru-RU" dirty="0"/>
          </a:p>
        </p:txBody>
      </p:sp>
      <p:sp>
        <p:nvSpPr>
          <p:cNvPr id="17" name="Прямоугольная выноска 16"/>
          <p:cNvSpPr/>
          <p:nvPr/>
        </p:nvSpPr>
        <p:spPr>
          <a:xfrm>
            <a:off x="8332527" y="2591589"/>
            <a:ext cx="2667699" cy="387586"/>
          </a:xfrm>
          <a:prstGeom prst="wedgeRectCallout">
            <a:avLst>
              <a:gd name="adj1" fmla="val -96790"/>
              <a:gd name="adj2" fmla="val 43330"/>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Чтение конфигурации</a:t>
            </a:r>
            <a:endParaRPr lang="ru-RU" sz="1400" dirty="0"/>
          </a:p>
        </p:txBody>
      </p:sp>
      <p:sp>
        <p:nvSpPr>
          <p:cNvPr id="18" name="Прямоугольная выноска 17"/>
          <p:cNvSpPr/>
          <p:nvPr/>
        </p:nvSpPr>
        <p:spPr>
          <a:xfrm>
            <a:off x="8332527" y="3374709"/>
            <a:ext cx="2667699" cy="387586"/>
          </a:xfrm>
          <a:prstGeom prst="wedgeRectCallout">
            <a:avLst>
              <a:gd name="adj1" fmla="val -98362"/>
              <a:gd name="adj2" fmla="val 43330"/>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err="1" smtClean="0"/>
              <a:t>Логгирование</a:t>
            </a:r>
            <a:endParaRPr lang="ru-RU" sz="1400" dirty="0"/>
          </a:p>
        </p:txBody>
      </p:sp>
      <p:sp>
        <p:nvSpPr>
          <p:cNvPr id="19" name="Прямоугольная выноска 18"/>
          <p:cNvSpPr/>
          <p:nvPr/>
        </p:nvSpPr>
        <p:spPr>
          <a:xfrm>
            <a:off x="8332527" y="4111776"/>
            <a:ext cx="2667699" cy="387586"/>
          </a:xfrm>
          <a:prstGeom prst="wedgeRectCallout">
            <a:avLst>
              <a:gd name="adj1" fmla="val -96161"/>
              <a:gd name="adj2" fmla="val 30343"/>
            </a:avLst>
          </a:prstGeom>
        </p:spPr>
        <p:style>
          <a:lnRef idx="2">
            <a:schemeClr val="accent3"/>
          </a:lnRef>
          <a:fillRef idx="1">
            <a:schemeClr val="lt1"/>
          </a:fillRef>
          <a:effectRef idx="0">
            <a:schemeClr val="accent3"/>
          </a:effectRef>
          <a:fontRef idx="minor">
            <a:schemeClr val="dk1"/>
          </a:fontRef>
        </p:style>
        <p:txBody>
          <a:bodyPr rtlCol="0" anchor="t"/>
          <a:lstStyle/>
          <a:p>
            <a:r>
              <a:rPr lang="en-US" sz="1400" dirty="0" err="1" smtClean="0"/>
              <a:t>IoC</a:t>
            </a:r>
            <a:r>
              <a:rPr lang="en-US" sz="1400" dirty="0" smtClean="0"/>
              <a:t> </a:t>
            </a:r>
            <a:r>
              <a:rPr lang="ru-RU" sz="1400" dirty="0" smtClean="0"/>
              <a:t>контейнер</a:t>
            </a:r>
            <a:endParaRPr lang="ru-RU" sz="1400" dirty="0"/>
          </a:p>
        </p:txBody>
      </p:sp>
      <p:sp>
        <p:nvSpPr>
          <p:cNvPr id="21" name="TextBox 20"/>
          <p:cNvSpPr txBox="1"/>
          <p:nvPr/>
        </p:nvSpPr>
        <p:spPr>
          <a:xfrm>
            <a:off x="9331932" y="4737460"/>
            <a:ext cx="461665" cy="251031"/>
          </a:xfrm>
          <a:prstGeom prst="rect">
            <a:avLst/>
          </a:prstGeom>
          <a:noFill/>
        </p:spPr>
        <p:txBody>
          <a:bodyPr vert="vert270" wrap="none" rtlCol="0">
            <a:spAutoFit/>
          </a:bodyPr>
          <a:lstStyle/>
          <a:p>
            <a:r>
              <a:rPr lang="ru-RU" dirty="0" smtClean="0"/>
              <a:t>…</a:t>
            </a:r>
            <a:endParaRPr lang="ru-RU" dirty="0"/>
          </a:p>
        </p:txBody>
      </p:sp>
      <p:sp>
        <p:nvSpPr>
          <p:cNvPr id="22" name="Прямоугольная выноска 21"/>
          <p:cNvSpPr/>
          <p:nvPr/>
        </p:nvSpPr>
        <p:spPr>
          <a:xfrm>
            <a:off x="7407477" y="6214688"/>
            <a:ext cx="2667699" cy="379060"/>
          </a:xfrm>
          <a:prstGeom prst="wedgeRectCallout">
            <a:avLst>
              <a:gd name="adj1" fmla="val -103079"/>
              <a:gd name="adj2" fmla="val -576918"/>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Собственно обработка запроса</a:t>
            </a:r>
            <a:endParaRPr lang="ru-RU" sz="1400" dirty="0"/>
          </a:p>
        </p:txBody>
      </p:sp>
      <p:sp>
        <p:nvSpPr>
          <p:cNvPr id="20" name="Скругленный прямоугольник 19"/>
          <p:cNvSpPr/>
          <p:nvPr/>
        </p:nvSpPr>
        <p:spPr>
          <a:xfrm>
            <a:off x="4334164" y="2785382"/>
            <a:ext cx="880918" cy="18740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Server</a:t>
            </a:r>
            <a:endParaRPr lang="ru-RU" dirty="0"/>
          </a:p>
        </p:txBody>
      </p:sp>
      <p:sp>
        <p:nvSpPr>
          <p:cNvPr id="16" name="Прямоугольная выноска 15"/>
          <p:cNvSpPr/>
          <p:nvPr/>
        </p:nvSpPr>
        <p:spPr>
          <a:xfrm>
            <a:off x="1296099" y="5446317"/>
            <a:ext cx="2667699" cy="957901"/>
          </a:xfrm>
          <a:prstGeom prst="wedgeRectCallout">
            <a:avLst>
              <a:gd name="adj1" fmla="val 73483"/>
              <a:gd name="adj2" fmla="val -152057"/>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Работа с </a:t>
            </a:r>
            <a:r>
              <a:rPr lang="en-US" sz="1400" dirty="0" smtClean="0"/>
              <a:t>HTTP:</a:t>
            </a:r>
          </a:p>
          <a:p>
            <a:pPr marL="285750" indent="-285750">
              <a:buFontTx/>
              <a:buChar char="-"/>
            </a:pPr>
            <a:r>
              <a:rPr lang="ru-RU" sz="1400" dirty="0" smtClean="0"/>
              <a:t>Прослушивание портов</a:t>
            </a:r>
          </a:p>
          <a:p>
            <a:pPr marL="285750" indent="-285750">
              <a:buFontTx/>
              <a:buChar char="-"/>
            </a:pPr>
            <a:r>
              <a:rPr lang="ru-RU" sz="1400" dirty="0" smtClean="0"/>
              <a:t>Разбор запроса</a:t>
            </a:r>
          </a:p>
          <a:p>
            <a:pPr marL="285750" indent="-285750">
              <a:buFontTx/>
              <a:buChar char="-"/>
            </a:pPr>
            <a:r>
              <a:rPr lang="ru-RU" sz="1400" dirty="0" smtClean="0"/>
              <a:t>Формирование ответа</a:t>
            </a:r>
            <a:endParaRPr lang="ru-RU" sz="1400" dirty="0"/>
          </a:p>
        </p:txBody>
      </p:sp>
    </p:spTree>
    <p:extLst>
      <p:ext uri="{BB962C8B-B14F-4D97-AF65-F5344CB8AC3E}">
        <p14:creationId xmlns:p14="http://schemas.microsoft.com/office/powerpoint/2010/main" val="412377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1" grpId="0"/>
      <p:bldP spid="22"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Простые </a:t>
            </a:r>
            <a:r>
              <a:rPr lang="ru-RU" dirty="0" err="1" smtClean="0"/>
              <a:t>роутинги</a:t>
            </a:r>
            <a:endParaRPr lang="ru-RU" dirty="0"/>
          </a:p>
        </p:txBody>
      </p:sp>
      <p:sp>
        <p:nvSpPr>
          <p:cNvPr id="4" name="Rectangle 2"/>
          <p:cNvSpPr>
            <a:spLocks noChangeArrowheads="1"/>
          </p:cNvSpPr>
          <p:nvPr/>
        </p:nvSpPr>
        <p:spPr bwMode="auto">
          <a:xfrm>
            <a:off x="838200" y="2063714"/>
            <a:ext cx="7590539" cy="3785652"/>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WebApplication</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CreateBuilder</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args</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Build</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fileProvider</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EmbeddedFileProvider</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typeof</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Program</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Assembly</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httpSamples</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MapGroup</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http_samples</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httpSamples</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MapGet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form</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500" b="0" i="0" u="none" strike="noStrike" cap="none" normalizeH="0" baseline="0" dirty="0" smtClean="0">
                <a:ln>
                  <a:noFill/>
                </a:ln>
                <a:solidFill>
                  <a:srgbClr val="000000"/>
                </a:solidFill>
                <a:effectLst/>
                <a:latin typeface="Consolas" panose="020B0609020204030204" pitchFamily="49" charset="0"/>
              </a:rPr>
              <a:t> =&gt;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SendFileAsync</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500" dirty="0">
                <a:solidFill>
                  <a:srgbClr val="000000"/>
                </a:solidFill>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fileProvider</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GetFileInfo</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"/Forms.form.html"</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endParaRPr kumimoji="0" lang="ru-RU" altLang="ru-RU" sz="15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err="1" smtClean="0">
                <a:ln>
                  <a:noFill/>
                </a:ln>
                <a:solidFill>
                  <a:srgbClr val="1F377F"/>
                </a:solidFill>
                <a:effectLst/>
                <a:latin typeface="Consolas" panose="020B0609020204030204" pitchFamily="49" charset="0"/>
              </a:rPr>
              <a:t>httpSamples</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MapPost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form</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500" b="0" i="0" u="none" strike="noStrike" cap="none" normalizeH="0" baseline="0" dirty="0" smtClean="0">
                <a:ln>
                  <a:noFill/>
                </a:ln>
                <a:solidFill>
                  <a:srgbClr val="000000"/>
                </a:solidFill>
                <a:effectLst/>
                <a:latin typeface="Consolas" panose="020B0609020204030204" pitchFamily="49" charset="0"/>
              </a:rPr>
              <a:t> =&gt;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ProcessLogin</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MapFallback</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500" b="0" i="0" u="none" strike="noStrike" cap="none" normalizeH="0" baseline="0" dirty="0" smtClean="0">
                <a:ln>
                  <a:noFill/>
                </a:ln>
                <a:solidFill>
                  <a:srgbClr val="000000"/>
                </a:solidFill>
                <a:effectLst/>
                <a:latin typeface="Consolas" panose="020B06090202040302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500" dirty="0">
                <a:solidFill>
                  <a:srgbClr val="000000"/>
                </a:solidFill>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Something</a:t>
            </a:r>
            <a:r>
              <a:rPr kumimoji="0" lang="ru-RU" altLang="ru-RU" sz="1500" b="0" i="0" u="none" strike="noStrike" cap="none" normalizeH="0" baseline="0" dirty="0" smtClean="0">
                <a:ln>
                  <a:noFill/>
                </a:ln>
                <a:solidFill>
                  <a:srgbClr val="A31515"/>
                </a:solidFill>
                <a:effectLst/>
                <a:latin typeface="Consolas" panose="020B0609020204030204" pitchFamily="49" charset="0"/>
              </a:rPr>
              <a:t> </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went</a:t>
            </a:r>
            <a:r>
              <a:rPr kumimoji="0" lang="ru-RU" altLang="ru-RU" sz="1500" b="0" i="0" u="none" strike="noStrike" cap="none" normalizeH="0" baseline="0" dirty="0" smtClean="0">
                <a:ln>
                  <a:noFill/>
                </a:ln>
                <a:solidFill>
                  <a:srgbClr val="A31515"/>
                </a:solidFill>
                <a:effectLst/>
                <a:latin typeface="Consolas" panose="020B0609020204030204" pitchFamily="49" charset="0"/>
              </a:rPr>
              <a:t> </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wrong</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Скругленная прямоугольная выноска 4"/>
          <p:cNvSpPr/>
          <p:nvPr/>
        </p:nvSpPr>
        <p:spPr>
          <a:xfrm>
            <a:off x="8268177" y="2697324"/>
            <a:ext cx="2252448" cy="586020"/>
          </a:xfrm>
          <a:prstGeom prst="wedgeRoundRectCallout">
            <a:avLst>
              <a:gd name="adj1" fmla="val -144824"/>
              <a:gd name="adj2" fmla="val 341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Единый префикс</a:t>
            </a:r>
            <a:endParaRPr lang="en-US" dirty="0"/>
          </a:p>
        </p:txBody>
      </p:sp>
      <p:sp>
        <p:nvSpPr>
          <p:cNvPr id="6" name="Скругленная прямоугольная выноска 5"/>
          <p:cNvSpPr/>
          <p:nvPr/>
        </p:nvSpPr>
        <p:spPr>
          <a:xfrm>
            <a:off x="8268175" y="3471047"/>
            <a:ext cx="2352933" cy="586020"/>
          </a:xfrm>
          <a:prstGeom prst="wedgeRoundRectCallout">
            <a:avLst>
              <a:gd name="adj1" fmla="val -178287"/>
              <a:gd name="adj2" fmla="val -2238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Обработка </a:t>
            </a:r>
            <a:r>
              <a:rPr lang="en-US" dirty="0"/>
              <a:t>GET </a:t>
            </a:r>
            <a:endParaRPr lang="en-US" dirty="0" smtClean="0"/>
          </a:p>
          <a:p>
            <a:r>
              <a:rPr lang="en-US" dirty="0" smtClean="0"/>
              <a:t>/</a:t>
            </a:r>
            <a:r>
              <a:rPr lang="en-US" dirty="0" err="1"/>
              <a:t>http_samples</a:t>
            </a:r>
            <a:r>
              <a:rPr lang="en-US" dirty="0"/>
              <a:t>/form</a:t>
            </a:r>
          </a:p>
        </p:txBody>
      </p:sp>
      <p:sp>
        <p:nvSpPr>
          <p:cNvPr id="7" name="Скругленная прямоугольная выноска 6"/>
          <p:cNvSpPr/>
          <p:nvPr/>
        </p:nvSpPr>
        <p:spPr>
          <a:xfrm>
            <a:off x="8268175" y="4367196"/>
            <a:ext cx="2433320" cy="586020"/>
          </a:xfrm>
          <a:prstGeom prst="wedgeRoundRectCallout">
            <a:avLst>
              <a:gd name="adj1" fmla="val -74525"/>
              <a:gd name="adj2" fmla="val -206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Обработка </a:t>
            </a:r>
            <a:r>
              <a:rPr lang="en-US" dirty="0" smtClean="0"/>
              <a:t>POST </a:t>
            </a:r>
            <a:r>
              <a:rPr lang="en-US" dirty="0"/>
              <a:t>/</a:t>
            </a:r>
            <a:r>
              <a:rPr lang="en-US" dirty="0" err="1"/>
              <a:t>http_samples</a:t>
            </a:r>
            <a:r>
              <a:rPr lang="en-US" dirty="0"/>
              <a:t>/form</a:t>
            </a:r>
          </a:p>
        </p:txBody>
      </p:sp>
      <p:sp>
        <p:nvSpPr>
          <p:cNvPr id="8" name="Скругленная прямоугольная выноска 7"/>
          <p:cNvSpPr/>
          <p:nvPr/>
        </p:nvSpPr>
        <p:spPr>
          <a:xfrm>
            <a:off x="8308264" y="5263345"/>
            <a:ext cx="2433320" cy="454167"/>
          </a:xfrm>
          <a:prstGeom prst="wedgeRoundRectCallout">
            <a:avLst>
              <a:gd name="adj1" fmla="val -71634"/>
              <a:gd name="adj2" fmla="val -481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Ошибочные </a:t>
            </a:r>
            <a:r>
              <a:rPr lang="ru-RU" dirty="0" err="1" smtClean="0"/>
              <a:t>роутинги</a:t>
            </a:r>
            <a:endParaRPr lang="en-US" dirty="0"/>
          </a:p>
        </p:txBody>
      </p:sp>
    </p:spTree>
    <p:extLst>
      <p:ext uri="{BB962C8B-B14F-4D97-AF65-F5344CB8AC3E}">
        <p14:creationId xmlns:p14="http://schemas.microsoft.com/office/powerpoint/2010/main" val="151824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Более сложные шаблоны</a:t>
            </a:r>
            <a:endParaRPr lang="ru-RU" dirty="0"/>
          </a:p>
        </p:txBody>
      </p:sp>
      <p:sp>
        <p:nvSpPr>
          <p:cNvPr id="3" name="Прямоугольник 2"/>
          <p:cNvSpPr/>
          <p:nvPr/>
        </p:nvSpPr>
        <p:spPr>
          <a:xfrm>
            <a:off x="773438" y="2694869"/>
            <a:ext cx="10043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err="1">
                <a:solidFill>
                  <a:srgbClr val="000000"/>
                </a:solidFill>
                <a:latin typeface="Consolas" panose="020B0609020204030204" pitchFamily="49" charset="0"/>
              </a:rPr>
              <a:t>app.MapGet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=&gt; </a:t>
            </a:r>
            <a:r>
              <a:rPr lang="en-US" dirty="0" err="1">
                <a:solidFill>
                  <a:srgbClr val="000000"/>
                </a:solidFill>
                <a:latin typeface="Consolas" panose="020B0609020204030204" pitchFamily="49" charset="0"/>
              </a:rPr>
              <a:t>GetHelloByeString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name));</a:t>
            </a:r>
            <a:endParaRPr lang="ru-RU" dirty="0">
              <a:latin typeface="Consolas" panose="020B0609020204030204" pitchFamily="49" charset="0"/>
            </a:endParaRPr>
          </a:p>
        </p:txBody>
      </p:sp>
      <p:sp>
        <p:nvSpPr>
          <p:cNvPr id="4" name="Прямоугольник 3"/>
          <p:cNvSpPr/>
          <p:nvPr/>
        </p:nvSpPr>
        <p:spPr>
          <a:xfrm>
            <a:off x="1178412" y="1895918"/>
            <a:ext cx="3087897" cy="400110"/>
          </a:xfrm>
          <a:prstGeom prst="rect">
            <a:avLst/>
          </a:prstGeom>
        </p:spPr>
        <p:txBody>
          <a:bodyPr wrap="none">
            <a:spAutoFit/>
          </a:bodyPr>
          <a:lstStyle/>
          <a:p>
            <a:r>
              <a:rPr lang="en-US" sz="2000" dirty="0" smtClean="0">
                <a:hlinkClick r:id="rId2"/>
              </a:rPr>
              <a:t>http://localhost:5030/hello</a:t>
            </a:r>
            <a:r>
              <a:rPr lang="en-US" sz="2000" dirty="0" smtClean="0"/>
              <a:t> </a:t>
            </a:r>
            <a:endParaRPr lang="ru-RU" sz="2000" dirty="0"/>
          </a:p>
        </p:txBody>
      </p:sp>
      <p:sp>
        <p:nvSpPr>
          <p:cNvPr id="5" name="Прямоугольник 4"/>
          <p:cNvSpPr/>
          <p:nvPr/>
        </p:nvSpPr>
        <p:spPr>
          <a:xfrm>
            <a:off x="6096000" y="1889474"/>
            <a:ext cx="4581895" cy="400110"/>
          </a:xfrm>
          <a:prstGeom prst="rect">
            <a:avLst/>
          </a:prstGeom>
        </p:spPr>
        <p:txBody>
          <a:bodyPr wrap="none">
            <a:spAutoFit/>
          </a:bodyPr>
          <a:lstStyle/>
          <a:p>
            <a:r>
              <a:rPr lang="en-US" sz="2000" dirty="0" smtClean="0">
                <a:hlinkClick r:id="rId3"/>
              </a:rPr>
              <a:t>http://localhost:5030/hello?name=Mihail</a:t>
            </a:r>
            <a:r>
              <a:rPr lang="en-US" sz="2000" dirty="0" smtClean="0"/>
              <a:t> </a:t>
            </a:r>
            <a:endParaRPr lang="ru-RU" sz="2000" dirty="0"/>
          </a:p>
        </p:txBody>
      </p:sp>
      <p:sp>
        <p:nvSpPr>
          <p:cNvPr id="6" name="Прямоугольник 5"/>
          <p:cNvSpPr/>
          <p:nvPr/>
        </p:nvSpPr>
        <p:spPr>
          <a:xfrm>
            <a:off x="773438" y="3858518"/>
            <a:ext cx="10043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err="1">
                <a:solidFill>
                  <a:srgbClr val="000000"/>
                </a:solidFill>
                <a:latin typeface="Consolas" panose="020B0609020204030204" pitchFamily="49" charset="0"/>
              </a:rPr>
              <a:t>app.MapGet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"/{word}"</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word,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=&gt; </a:t>
            </a:r>
            <a:r>
              <a:rPr lang="en-US" dirty="0" err="1">
                <a:solidFill>
                  <a:srgbClr val="000000"/>
                </a:solidFill>
                <a:latin typeface="Consolas" panose="020B0609020204030204" pitchFamily="49" charset="0"/>
              </a:rPr>
              <a:t>GetHelloByeString</a:t>
            </a:r>
            <a:r>
              <a:rPr lang="en-US" dirty="0">
                <a:solidFill>
                  <a:srgbClr val="000000"/>
                </a:solidFill>
                <a:latin typeface="Consolas" panose="020B0609020204030204" pitchFamily="49" charset="0"/>
              </a:rPr>
              <a:t>(word, name));</a:t>
            </a:r>
            <a:endParaRPr lang="ru-RU" dirty="0">
              <a:latin typeface="Consolas" panose="020B0609020204030204" pitchFamily="49" charset="0"/>
            </a:endParaRPr>
          </a:p>
        </p:txBody>
      </p:sp>
      <p:sp>
        <p:nvSpPr>
          <p:cNvPr id="7" name="Прямоугольник 6"/>
          <p:cNvSpPr/>
          <p:nvPr/>
        </p:nvSpPr>
        <p:spPr>
          <a:xfrm>
            <a:off x="773439" y="5022166"/>
            <a:ext cx="1004326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err="1">
                <a:solidFill>
                  <a:srgbClr val="000000"/>
                </a:solidFill>
                <a:latin typeface="Consolas" panose="020B0609020204030204" pitchFamily="49" charset="0"/>
              </a:rPr>
              <a:t>app.MapGet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word:regex</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hello|bye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word,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=&gt; </a:t>
            </a:r>
            <a:r>
              <a:rPr lang="en-US" dirty="0" err="1">
                <a:solidFill>
                  <a:srgbClr val="000000"/>
                </a:solidFill>
                <a:latin typeface="Consolas" panose="020B0609020204030204" pitchFamily="49" charset="0"/>
              </a:rPr>
              <a:t>GetHelloByeString</a:t>
            </a:r>
            <a:r>
              <a:rPr lang="en-US" dirty="0">
                <a:solidFill>
                  <a:srgbClr val="000000"/>
                </a:solidFill>
                <a:latin typeface="Consolas" panose="020B0609020204030204" pitchFamily="49" charset="0"/>
              </a:rPr>
              <a:t>(word, name));</a:t>
            </a:r>
            <a:endParaRPr lang="ru-RU" dirty="0">
              <a:latin typeface="Consolas" panose="020B0609020204030204" pitchFamily="49" charset="0"/>
            </a:endParaRPr>
          </a:p>
        </p:txBody>
      </p:sp>
    </p:spTree>
    <p:extLst>
      <p:ext uri="{BB962C8B-B14F-4D97-AF65-F5344CB8AC3E}">
        <p14:creationId xmlns:p14="http://schemas.microsoft.com/office/powerpoint/2010/main" val="91870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Routings </a:t>
            </a:r>
            <a:r>
              <a:rPr lang="ru-RU" dirty="0"/>
              <a:t>и </a:t>
            </a:r>
            <a:r>
              <a:rPr lang="en-US" dirty="0"/>
              <a:t>Endpoints</a:t>
            </a:r>
            <a:endParaRPr lang="ru-RU" dirty="0"/>
          </a:p>
        </p:txBody>
      </p:sp>
    </p:spTree>
    <p:extLst>
      <p:ext uri="{BB962C8B-B14F-4D97-AF65-F5344CB8AC3E}">
        <p14:creationId xmlns:p14="http://schemas.microsoft.com/office/powerpoint/2010/main" val="4169977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Host</a:t>
            </a:r>
            <a:r>
              <a:rPr lang="ru-RU" dirty="0" smtClean="0"/>
              <a:t>, </a:t>
            </a:r>
            <a:r>
              <a:rPr lang="en-US" dirty="0" smtClean="0"/>
              <a:t>DI </a:t>
            </a:r>
            <a:r>
              <a:rPr lang="ru-RU" dirty="0" smtClean="0"/>
              <a:t>и сервисы</a:t>
            </a:r>
            <a:endParaRPr lang="ru-RU" dirty="0"/>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654367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Host </a:t>
            </a:r>
            <a:r>
              <a:rPr lang="ru-RU" dirty="0" smtClean="0"/>
              <a:t>и </a:t>
            </a:r>
            <a:r>
              <a:rPr lang="en-US" dirty="0" smtClean="0"/>
              <a:t>Application</a:t>
            </a:r>
            <a:endParaRPr lang="ru-RU" dirty="0"/>
          </a:p>
        </p:txBody>
      </p:sp>
      <p:sp>
        <p:nvSpPr>
          <p:cNvPr id="13" name="Объект 12"/>
          <p:cNvSpPr>
            <a:spLocks noGrp="1"/>
          </p:cNvSpPr>
          <p:nvPr>
            <p:ph idx="1"/>
          </p:nvPr>
        </p:nvSpPr>
        <p:spPr>
          <a:xfrm>
            <a:off x="4109776" y="1825625"/>
            <a:ext cx="7244024" cy="4351338"/>
          </a:xfrm>
        </p:spPr>
        <p:txBody>
          <a:bodyPr>
            <a:normAutofit fontScale="85000" lnSpcReduction="10000"/>
          </a:bodyPr>
          <a:lstStyle/>
          <a:p>
            <a:r>
              <a:rPr lang="ru-RU" dirty="0" smtClean="0"/>
              <a:t>Настройка из 2 частей (стадий):</a:t>
            </a:r>
          </a:p>
          <a:p>
            <a:pPr lvl="1"/>
            <a:r>
              <a:rPr lang="ru-RU" dirty="0" smtClean="0"/>
              <a:t>Настройка хоста = настройка окружения</a:t>
            </a:r>
          </a:p>
          <a:p>
            <a:pPr lvl="2"/>
            <a:r>
              <a:rPr lang="en-US" dirty="0" smtClean="0"/>
              <a:t>DI/</a:t>
            </a:r>
            <a:r>
              <a:rPr lang="ru-RU" dirty="0" smtClean="0"/>
              <a:t>Сервисы</a:t>
            </a:r>
          </a:p>
          <a:p>
            <a:pPr lvl="2"/>
            <a:r>
              <a:rPr lang="ru-RU" dirty="0" err="1" smtClean="0"/>
              <a:t>Логирование</a:t>
            </a:r>
            <a:endParaRPr lang="ru-RU" dirty="0" smtClean="0"/>
          </a:p>
          <a:p>
            <a:pPr lvl="2"/>
            <a:r>
              <a:rPr lang="ru-RU" dirty="0" smtClean="0"/>
              <a:t>Конфигурирование</a:t>
            </a:r>
          </a:p>
          <a:p>
            <a:pPr lvl="2"/>
            <a:r>
              <a:rPr lang="ru-RU" dirty="0" smtClean="0"/>
              <a:t>…</a:t>
            </a:r>
          </a:p>
          <a:p>
            <a:pPr lvl="1"/>
            <a:r>
              <a:rPr lang="ru-RU" dirty="0" smtClean="0"/>
              <a:t>Настройка приложения = настройка обработки</a:t>
            </a:r>
          </a:p>
          <a:p>
            <a:pPr lvl="2"/>
            <a:r>
              <a:rPr lang="ru-RU" dirty="0" err="1" smtClean="0"/>
              <a:t>Маппинг</a:t>
            </a:r>
            <a:r>
              <a:rPr lang="ru-RU" dirty="0" smtClean="0"/>
              <a:t> </a:t>
            </a:r>
            <a:r>
              <a:rPr lang="en-US" dirty="0" smtClean="0"/>
              <a:t>Routings/Endpoints</a:t>
            </a:r>
          </a:p>
          <a:p>
            <a:pPr lvl="2"/>
            <a:r>
              <a:rPr lang="en-US" dirty="0" smtClean="0"/>
              <a:t>Middleware</a:t>
            </a:r>
          </a:p>
          <a:p>
            <a:pPr lvl="2"/>
            <a:r>
              <a:rPr lang="ru-RU" dirty="0" smtClean="0"/>
              <a:t>…</a:t>
            </a:r>
          </a:p>
          <a:p>
            <a:endParaRPr lang="ru-RU" dirty="0"/>
          </a:p>
          <a:p>
            <a:r>
              <a:rPr lang="ru-RU" dirty="0" smtClean="0"/>
              <a:t>2 варианта </a:t>
            </a:r>
            <a:r>
              <a:rPr lang="en-US" dirty="0" smtClean="0"/>
              <a:t>API</a:t>
            </a:r>
          </a:p>
          <a:p>
            <a:pPr lvl="1"/>
            <a:r>
              <a:rPr lang="en-US" dirty="0" err="1" smtClean="0"/>
              <a:t>WebApplication</a:t>
            </a:r>
            <a:r>
              <a:rPr lang="en-US" dirty="0" smtClean="0"/>
              <a:t> / </a:t>
            </a:r>
            <a:r>
              <a:rPr lang="en-US" dirty="0" err="1" smtClean="0"/>
              <a:t>WebApplicationBuilder</a:t>
            </a:r>
            <a:r>
              <a:rPr lang="ru-RU" dirty="0"/>
              <a:t> </a:t>
            </a:r>
            <a:r>
              <a:rPr lang="ru-RU" dirty="0" smtClean="0"/>
              <a:t>(</a:t>
            </a:r>
            <a:r>
              <a:rPr lang="en-US" dirty="0" err="1" smtClean="0"/>
              <a:t>ASP.Net</a:t>
            </a:r>
            <a:r>
              <a:rPr lang="en-US" dirty="0" smtClean="0"/>
              <a:t> Core 6.0</a:t>
            </a:r>
            <a:r>
              <a:rPr lang="ru-RU" dirty="0" smtClean="0"/>
              <a:t>+)</a:t>
            </a:r>
            <a:endParaRPr lang="en-US" dirty="0" smtClean="0"/>
          </a:p>
          <a:p>
            <a:pPr lvl="1"/>
            <a:r>
              <a:rPr lang="en-US" dirty="0" err="1" smtClean="0"/>
              <a:t>WebHost</a:t>
            </a:r>
            <a:r>
              <a:rPr lang="en-US" dirty="0" smtClean="0"/>
              <a:t> / </a:t>
            </a:r>
            <a:r>
              <a:rPr lang="en-US" dirty="0" err="1" smtClean="0"/>
              <a:t>WebHostBuilder</a:t>
            </a:r>
            <a:r>
              <a:rPr lang="ru-RU" dirty="0"/>
              <a:t> </a:t>
            </a:r>
            <a:r>
              <a:rPr lang="ru-RU" dirty="0" smtClean="0"/>
              <a:t>(до </a:t>
            </a:r>
            <a:r>
              <a:rPr lang="en-US" dirty="0" err="1"/>
              <a:t>ASP.Net</a:t>
            </a:r>
            <a:r>
              <a:rPr lang="en-US" dirty="0"/>
              <a:t> Core </a:t>
            </a:r>
            <a:r>
              <a:rPr lang="en-US" dirty="0" smtClean="0"/>
              <a:t>6.0</a:t>
            </a:r>
            <a:r>
              <a:rPr lang="ru-RU" dirty="0" smtClean="0"/>
              <a:t>)</a:t>
            </a:r>
            <a:endParaRPr lang="en-US" dirty="0"/>
          </a:p>
          <a:p>
            <a:pPr lvl="2"/>
            <a:endParaRPr lang="ru-RU" dirty="0" smtClean="0"/>
          </a:p>
          <a:p>
            <a:pPr lvl="2"/>
            <a:endParaRPr lang="ru-RU" dirty="0" smtClean="0"/>
          </a:p>
          <a:p>
            <a:pPr lvl="2"/>
            <a:endParaRPr lang="ru-RU" dirty="0"/>
          </a:p>
        </p:txBody>
      </p:sp>
      <p:sp>
        <p:nvSpPr>
          <p:cNvPr id="10" name="Скругленный прямоугольник 9"/>
          <p:cNvSpPr/>
          <p:nvPr/>
        </p:nvSpPr>
        <p:spPr>
          <a:xfrm>
            <a:off x="838200" y="1954636"/>
            <a:ext cx="2427514" cy="3766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Host</a:t>
            </a:r>
            <a:endParaRPr lang="ru-RU" dirty="0"/>
          </a:p>
        </p:txBody>
      </p:sp>
      <p:sp>
        <p:nvSpPr>
          <p:cNvPr id="11" name="Скругленный прямоугольник 10"/>
          <p:cNvSpPr/>
          <p:nvPr/>
        </p:nvSpPr>
        <p:spPr>
          <a:xfrm>
            <a:off x="1094697" y="2551283"/>
            <a:ext cx="1709160" cy="23656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Application</a:t>
            </a:r>
            <a:endParaRPr lang="ru-RU" dirty="0"/>
          </a:p>
        </p:txBody>
      </p:sp>
    </p:spTree>
    <p:extLst>
      <p:ext uri="{BB962C8B-B14F-4D97-AF65-F5344CB8AC3E}">
        <p14:creationId xmlns:p14="http://schemas.microsoft.com/office/powerpoint/2010/main" val="41023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fade">
                                      <p:cBhvr>
                                        <p:cTn id="16" dur="500"/>
                                        <p:tgtEl>
                                          <p:spTgt spid="1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Effect transition="in" filter="fade">
                                      <p:cBhvr>
                                        <p:cTn id="19" dur="500"/>
                                        <p:tgtEl>
                                          <p:spTgt spid="1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fade">
                                      <p:cBhvr>
                                        <p:cTn id="22" dur="500"/>
                                        <p:tgtEl>
                                          <p:spTgt spid="1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animEffect transition="in" filter="fade">
                                      <p:cBhvr>
                                        <p:cTn id="25" dur="500"/>
                                        <p:tgtEl>
                                          <p:spTgt spid="1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7" end="7"/>
                                            </p:txEl>
                                          </p:spTgt>
                                        </p:tgtEl>
                                        <p:attrNameLst>
                                          <p:attrName>style.visibility</p:attrName>
                                        </p:attrNameLst>
                                      </p:cBhvr>
                                      <p:to>
                                        <p:strVal val="visible"/>
                                      </p:to>
                                    </p:set>
                                    <p:animEffect transition="in" filter="fade">
                                      <p:cBhvr>
                                        <p:cTn id="28" dur="500"/>
                                        <p:tgtEl>
                                          <p:spTgt spid="1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8" end="8"/>
                                            </p:txEl>
                                          </p:spTgt>
                                        </p:tgtEl>
                                        <p:attrNameLst>
                                          <p:attrName>style.visibility</p:attrName>
                                        </p:attrNameLst>
                                      </p:cBhvr>
                                      <p:to>
                                        <p:strVal val="visible"/>
                                      </p:to>
                                    </p:set>
                                    <p:animEffect transition="in" filter="fade">
                                      <p:cBhvr>
                                        <p:cTn id="31" dur="500"/>
                                        <p:tgtEl>
                                          <p:spTgt spid="1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9" end="9"/>
                                            </p:txEl>
                                          </p:spTgt>
                                        </p:tgtEl>
                                        <p:attrNameLst>
                                          <p:attrName>style.visibility</p:attrName>
                                        </p:attrNameLst>
                                      </p:cBhvr>
                                      <p:to>
                                        <p:strVal val="visible"/>
                                      </p:to>
                                    </p:set>
                                    <p:animEffect transition="in" filter="fade">
                                      <p:cBhvr>
                                        <p:cTn id="34" dur="500"/>
                                        <p:tgtEl>
                                          <p:spTgt spid="1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xEl>
                                              <p:pRg st="11" end="11"/>
                                            </p:txEl>
                                          </p:spTgt>
                                        </p:tgtEl>
                                        <p:attrNameLst>
                                          <p:attrName>style.visibility</p:attrName>
                                        </p:attrNameLst>
                                      </p:cBhvr>
                                      <p:to>
                                        <p:strVal val="visible"/>
                                      </p:to>
                                    </p:set>
                                    <p:animEffect transition="in" filter="fade">
                                      <p:cBhvr>
                                        <p:cTn id="39" dur="500"/>
                                        <p:tgtEl>
                                          <p:spTgt spid="1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xEl>
                                              <p:pRg st="12" end="12"/>
                                            </p:txEl>
                                          </p:spTgt>
                                        </p:tgtEl>
                                        <p:attrNameLst>
                                          <p:attrName>style.visibility</p:attrName>
                                        </p:attrNameLst>
                                      </p:cBhvr>
                                      <p:to>
                                        <p:strVal val="visible"/>
                                      </p:to>
                                    </p:set>
                                    <p:animEffect transition="in" filter="fade">
                                      <p:cBhvr>
                                        <p:cTn id="42" dur="500"/>
                                        <p:tgtEl>
                                          <p:spTgt spid="13">
                                            <p:txEl>
                                              <p:pRg st="12" end="1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xEl>
                                              <p:pRg st="13" end="13"/>
                                            </p:txEl>
                                          </p:spTgt>
                                        </p:tgtEl>
                                        <p:attrNameLst>
                                          <p:attrName>style.visibility</p:attrName>
                                        </p:attrNameLst>
                                      </p:cBhvr>
                                      <p:to>
                                        <p:strVal val="visible"/>
                                      </p:to>
                                    </p:set>
                                    <p:animEffect transition="in" filter="fade">
                                      <p:cBhvr>
                                        <p:cTn id="45" dur="500"/>
                                        <p:tgtEl>
                                          <p:spTgt spid="1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err="1"/>
              <a:t>WebApplication</a:t>
            </a:r>
            <a:r>
              <a:rPr lang="en-US" dirty="0"/>
              <a:t> / </a:t>
            </a:r>
            <a:r>
              <a:rPr lang="en-US" dirty="0" err="1"/>
              <a:t>WebApplicationBuilder</a:t>
            </a:r>
            <a:endParaRPr lang="ru-RU" dirty="0"/>
          </a:p>
        </p:txBody>
      </p:sp>
      <p:pic>
        <p:nvPicPr>
          <p:cNvPr id="5" name="Рисунок 4"/>
          <p:cNvPicPr>
            <a:picLocks noChangeAspect="1"/>
          </p:cNvPicPr>
          <p:nvPr/>
        </p:nvPicPr>
        <p:blipFill>
          <a:blip r:embed="rId2"/>
          <a:stretch>
            <a:fillRect/>
          </a:stretch>
        </p:blipFill>
        <p:spPr>
          <a:xfrm>
            <a:off x="422032" y="2382194"/>
            <a:ext cx="4433102" cy="4111003"/>
          </a:xfrm>
          <a:prstGeom prst="rect">
            <a:avLst/>
          </a:prstGeom>
        </p:spPr>
      </p:pic>
      <p:sp>
        <p:nvSpPr>
          <p:cNvPr id="6" name="TextBox 5"/>
          <p:cNvSpPr txBox="1"/>
          <p:nvPr/>
        </p:nvSpPr>
        <p:spPr>
          <a:xfrm>
            <a:off x="618826" y="1690688"/>
            <a:ext cx="6680420" cy="369332"/>
          </a:xfrm>
          <a:prstGeom prst="rect">
            <a:avLst/>
          </a:prstGeom>
          <a:noFill/>
        </p:spPr>
        <p:txBody>
          <a:bodyPr wrap="none" rtlCol="0">
            <a:spAutoFit/>
          </a:bodyPr>
          <a:lstStyle/>
          <a:p>
            <a:pPr algn="ctr"/>
            <a:r>
              <a:rPr lang="ru-RU" dirty="0" smtClean="0"/>
              <a:t>На базе </a:t>
            </a:r>
            <a:r>
              <a:rPr lang="en-US" dirty="0" err="1" smtClean="0"/>
              <a:t>Microsoft.Extension.Hosting</a:t>
            </a:r>
            <a:r>
              <a:rPr lang="ru-RU" dirty="0" smtClean="0"/>
              <a:t> </a:t>
            </a:r>
            <a:r>
              <a:rPr lang="en-US" dirty="0" smtClean="0"/>
              <a:t>(</a:t>
            </a:r>
            <a:r>
              <a:rPr lang="en-US" dirty="0" err="1" smtClean="0"/>
              <a:t>IHost</a:t>
            </a:r>
            <a:r>
              <a:rPr lang="en-US" dirty="0" smtClean="0"/>
              <a:t> / </a:t>
            </a:r>
            <a:r>
              <a:rPr lang="en-US" dirty="0" err="1" smtClean="0"/>
              <a:t>IHostApplicationBuilder</a:t>
            </a:r>
            <a:r>
              <a:rPr lang="en-US" dirty="0" smtClean="0"/>
              <a:t>)</a:t>
            </a:r>
            <a:endParaRPr lang="ru-RU" dirty="0"/>
          </a:p>
        </p:txBody>
      </p:sp>
      <p:grpSp>
        <p:nvGrpSpPr>
          <p:cNvPr id="12" name="Группа 11"/>
          <p:cNvGrpSpPr/>
          <p:nvPr/>
        </p:nvGrpSpPr>
        <p:grpSpPr>
          <a:xfrm>
            <a:off x="6095999" y="2238822"/>
            <a:ext cx="5109091" cy="1805998"/>
            <a:chOff x="6095999" y="2238822"/>
            <a:chExt cx="5109091" cy="1805998"/>
          </a:xfrm>
        </p:grpSpPr>
        <p:sp>
          <p:nvSpPr>
            <p:cNvPr id="7" name="Rectangle 1"/>
            <p:cNvSpPr>
              <a:spLocks noChangeArrowheads="1"/>
            </p:cNvSpPr>
            <p:nvPr/>
          </p:nvSpPr>
          <p:spPr bwMode="auto">
            <a:xfrm>
              <a:off x="6095999" y="2598270"/>
              <a:ext cx="5109091" cy="1446550"/>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WebApplication</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CreateBuilder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args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.Logging.</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ClearProviders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.Logging.</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AddConsole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Build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 =&gt;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Hello</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World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8752752" y="2238822"/>
              <a:ext cx="2452338" cy="369332"/>
            </a:xfrm>
            <a:prstGeom prst="rect">
              <a:avLst/>
            </a:prstGeom>
            <a:noFill/>
          </p:spPr>
          <p:txBody>
            <a:bodyPr wrap="none" rtlCol="0">
              <a:spAutoFit/>
            </a:bodyPr>
            <a:lstStyle/>
            <a:p>
              <a:r>
                <a:rPr lang="ru-RU" dirty="0" smtClean="0"/>
                <a:t>Нужна настройка хоста</a:t>
              </a:r>
              <a:endParaRPr lang="ru-RU" dirty="0"/>
            </a:p>
          </p:txBody>
        </p:sp>
      </p:grpSp>
      <p:grpSp>
        <p:nvGrpSpPr>
          <p:cNvPr id="11" name="Группа 10"/>
          <p:cNvGrpSpPr/>
          <p:nvPr/>
        </p:nvGrpSpPr>
        <p:grpSpPr>
          <a:xfrm>
            <a:off x="6095999" y="4826299"/>
            <a:ext cx="5109091" cy="1142793"/>
            <a:chOff x="6096000" y="4404268"/>
            <a:chExt cx="5109091" cy="1142793"/>
          </a:xfrm>
        </p:grpSpPr>
        <p:sp>
          <p:nvSpPr>
            <p:cNvPr id="8" name="Rectangle 2"/>
            <p:cNvSpPr>
              <a:spLocks noChangeArrowheads="1"/>
            </p:cNvSpPr>
            <p:nvPr/>
          </p:nvSpPr>
          <p:spPr bwMode="auto">
            <a:xfrm>
              <a:off x="6096000" y="4777620"/>
              <a:ext cx="5109091" cy="769441"/>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WebApplication</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Create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args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 =&gt;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Hello</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World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8461005" y="4404268"/>
              <a:ext cx="2744085" cy="369332"/>
            </a:xfrm>
            <a:prstGeom prst="rect">
              <a:avLst/>
            </a:prstGeom>
            <a:noFill/>
          </p:spPr>
          <p:txBody>
            <a:bodyPr wrap="none" rtlCol="0">
              <a:spAutoFit/>
            </a:bodyPr>
            <a:lstStyle/>
            <a:p>
              <a:r>
                <a:rPr lang="ru-RU" dirty="0" smtClean="0"/>
                <a:t>Настройка хоста не нужна</a:t>
              </a:r>
              <a:endParaRPr lang="ru-RU" dirty="0"/>
            </a:p>
          </p:txBody>
        </p:sp>
      </p:grpSp>
    </p:spTree>
    <p:extLst>
      <p:ext uri="{BB962C8B-B14F-4D97-AF65-F5344CB8AC3E}">
        <p14:creationId xmlns:p14="http://schemas.microsoft.com/office/powerpoint/2010/main" val="87608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WebHost</a:t>
            </a:r>
            <a:r>
              <a:rPr lang="en-US" dirty="0"/>
              <a:t> / </a:t>
            </a:r>
            <a:r>
              <a:rPr lang="en-US" dirty="0" err="1"/>
              <a:t>WebHostBuilder</a:t>
            </a:r>
            <a:endParaRPr lang="ru-RU" dirty="0"/>
          </a:p>
        </p:txBody>
      </p:sp>
      <p:sp>
        <p:nvSpPr>
          <p:cNvPr id="3" name="Rectangle 1"/>
          <p:cNvSpPr>
            <a:spLocks noChangeArrowheads="1"/>
          </p:cNvSpPr>
          <p:nvPr/>
        </p:nvSpPr>
        <p:spPr bwMode="auto">
          <a:xfrm>
            <a:off x="5890455" y="1543789"/>
            <a:ext cx="5801588" cy="2123658"/>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WebHost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CreateDefaultBuilder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args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ConfigureLogging</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loggingBuilder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=&gt;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loggingBuilder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ClearProviders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loggingBuilder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AddConsole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Configure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smtClean="0">
                <a:ln>
                  <a:noFill/>
                </a:ln>
                <a:solidFill>
                  <a:srgbClr val="000000"/>
                </a:solidFill>
                <a:effectLst/>
                <a:latin typeface="Consolas" panose="020B0609020204030204" pitchFamily="49" charset="0"/>
              </a:rPr>
              <a:t> =&gt;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 =&gt;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Hello</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World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Build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35947" y="4003438"/>
            <a:ext cx="5724644" cy="2631490"/>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class</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Startup</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void</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ConfigureServices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IServiceCollection</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services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services</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AddLogging</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loggingBuilder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=&gt;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loggingBuilder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ClearProviders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loggingBuilder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AddConsole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void</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Configure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IApplicationBuilder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 =&gt;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Hello</a:t>
            </a:r>
            <a:r>
              <a:rPr kumimoji="0" lang="ru-RU" altLang="ru-RU" sz="1100" b="0" i="0" u="none" strike="noStrike" cap="none" normalizeH="0" baseline="0" dirty="0" smtClean="0">
                <a:ln>
                  <a:noFill/>
                </a:ln>
                <a:solidFill>
                  <a:srgbClr val="A31515"/>
                </a:solidFill>
                <a:effectLst/>
                <a:latin typeface="Consolas" panose="020B0609020204030204" pitchFamily="49" charset="0"/>
              </a:rPr>
              <a:t> </a:t>
            </a:r>
            <a:r>
              <a:rPr kumimoji="0" lang="ru-RU" altLang="ru-RU" sz="1100" b="0" i="0" u="none" strike="noStrike" cap="none" normalizeH="0" baseline="0" dirty="0" err="1" smtClean="0">
                <a:ln>
                  <a:noFill/>
                </a:ln>
                <a:solidFill>
                  <a:srgbClr val="A31515"/>
                </a:solidFill>
                <a:effectLst/>
                <a:latin typeface="Consolas" panose="020B0609020204030204" pitchFamily="49" charset="0"/>
              </a:rPr>
              <a:t>World</a:t>
            </a:r>
            <a:r>
              <a:rPr kumimoji="0" lang="ru-RU" altLang="ru-RU" sz="1100" b="0" i="0" u="none" strike="noStrike" cap="none" normalizeH="0" baseline="0" dirty="0" smtClean="0">
                <a:ln>
                  <a:noFill/>
                </a:ln>
                <a:solidFill>
                  <a:srgbClr val="A31515"/>
                </a:solidFill>
                <a:effectLst/>
                <a:latin typeface="Consolas" panose="020B0609020204030204" pitchFamily="49" charset="0"/>
              </a:rPr>
              <a:t>!"</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309628" y="1592220"/>
            <a:ext cx="4910204" cy="2063834"/>
          </a:xfrm>
          <a:prstGeom prst="rect">
            <a:avLst/>
          </a:prstGeom>
        </p:spPr>
      </p:pic>
      <p:sp>
        <p:nvSpPr>
          <p:cNvPr id="7" name="Rectangle 3"/>
          <p:cNvSpPr>
            <a:spLocks noChangeArrowheads="1"/>
          </p:cNvSpPr>
          <p:nvPr/>
        </p:nvSpPr>
        <p:spPr bwMode="auto">
          <a:xfrm>
            <a:off x="7429338" y="4970405"/>
            <a:ext cx="4262705" cy="938719"/>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WebHost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CreateDefaultBuilder</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args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UseStartup</a:t>
            </a:r>
            <a:r>
              <a:rPr kumimoji="0" lang="ru-RU" altLang="ru-RU" sz="1100" b="0" i="0" u="none" strike="noStrike" cap="none" normalizeH="0" baseline="0" dirty="0" smtClean="0">
                <a:ln>
                  <a:noFill/>
                </a:ln>
                <a:solidFill>
                  <a:srgbClr val="000000"/>
                </a:solidFill>
                <a:effectLst/>
                <a:latin typeface="Consolas" panose="020B0609020204030204" pitchFamily="49" charset="0"/>
              </a:rPr>
              <a:t>&lt;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Startup</a:t>
            </a:r>
            <a:r>
              <a:rPr kumimoji="0" lang="ru-RU" altLang="ru-RU" sz="1100" b="0" i="0" u="none" strike="noStrike" cap="none" normalizeH="0" baseline="0" dirty="0" smtClean="0">
                <a:ln>
                  <a:noFill/>
                </a:ln>
                <a:solidFill>
                  <a:srgbClr val="000000"/>
                </a:solidFill>
                <a:effectLst/>
                <a:latin typeface="Consolas" panose="020B0609020204030204" pitchFamily="49" charset="0"/>
              </a:rPr>
              <a:t>&gt;();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hostBuilder</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Build</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err="1" smtClean="0">
                <a:ln>
                  <a:noFill/>
                </a:ln>
                <a:solidFill>
                  <a:srgbClr val="1F377F"/>
                </a:solidFill>
                <a:effectLst/>
                <a:latin typeface="Consolas" panose="020B0609020204030204" pitchFamily="49" charset="0"/>
              </a:rPr>
              <a:t>host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9489440" y="1198880"/>
            <a:ext cx="2252283" cy="369332"/>
          </a:xfrm>
          <a:prstGeom prst="rect">
            <a:avLst/>
          </a:prstGeom>
          <a:noFill/>
        </p:spPr>
        <p:txBody>
          <a:bodyPr wrap="none" rtlCol="0">
            <a:spAutoFit/>
          </a:bodyPr>
          <a:lstStyle/>
          <a:p>
            <a:r>
              <a:rPr lang="ru-RU" dirty="0" smtClean="0"/>
              <a:t>Методы расширения</a:t>
            </a:r>
            <a:endParaRPr lang="ru-RU" dirty="0"/>
          </a:p>
        </p:txBody>
      </p:sp>
      <p:sp>
        <p:nvSpPr>
          <p:cNvPr id="9" name="TextBox 8"/>
          <p:cNvSpPr txBox="1"/>
          <p:nvPr/>
        </p:nvSpPr>
        <p:spPr>
          <a:xfrm>
            <a:off x="8128000" y="4287520"/>
            <a:ext cx="2115066" cy="369332"/>
          </a:xfrm>
          <a:prstGeom prst="rect">
            <a:avLst/>
          </a:prstGeom>
          <a:noFill/>
        </p:spPr>
        <p:txBody>
          <a:bodyPr wrap="none" rtlCol="0">
            <a:spAutoFit/>
          </a:bodyPr>
          <a:lstStyle/>
          <a:p>
            <a:r>
              <a:rPr lang="ru-RU" dirty="0" smtClean="0"/>
              <a:t>Специальный класс</a:t>
            </a:r>
            <a:endParaRPr lang="ru-RU" dirty="0"/>
          </a:p>
        </p:txBody>
      </p:sp>
    </p:spTree>
    <p:extLst>
      <p:ext uri="{BB962C8B-B14F-4D97-AF65-F5344CB8AC3E}">
        <p14:creationId xmlns:p14="http://schemas.microsoft.com/office/powerpoint/2010/main" val="92184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Сервисы (</a:t>
            </a:r>
            <a:r>
              <a:rPr lang="en-US" dirty="0" smtClean="0"/>
              <a:t>Services</a:t>
            </a:r>
            <a:r>
              <a:rPr lang="en-US" dirty="0" smtClean="0"/>
              <a:t>) </a:t>
            </a:r>
            <a:r>
              <a:rPr lang="ru-RU" dirty="0" smtClean="0"/>
              <a:t>и </a:t>
            </a:r>
            <a:r>
              <a:rPr lang="en-US" dirty="0" smtClean="0"/>
              <a:t>DI</a:t>
            </a:r>
            <a:endParaRPr lang="ru-RU" dirty="0"/>
          </a:p>
        </p:txBody>
      </p:sp>
      <p:grpSp>
        <p:nvGrpSpPr>
          <p:cNvPr id="3" name="Группа 2"/>
          <p:cNvGrpSpPr/>
          <p:nvPr/>
        </p:nvGrpSpPr>
        <p:grpSpPr>
          <a:xfrm>
            <a:off x="714889" y="2551283"/>
            <a:ext cx="3076935" cy="801567"/>
            <a:chOff x="3055417" y="2786174"/>
            <a:chExt cx="5351227" cy="801567"/>
          </a:xfrm>
        </p:grpSpPr>
        <p:sp>
          <p:nvSpPr>
            <p:cNvPr id="4" name="Right Arrow 8"/>
            <p:cNvSpPr/>
            <p:nvPr/>
          </p:nvSpPr>
          <p:spPr>
            <a:xfrm>
              <a:off x="3055417" y="3020273"/>
              <a:ext cx="5351227" cy="484632"/>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Folded Corner 5"/>
            <p:cNvSpPr/>
            <p:nvPr/>
          </p:nvSpPr>
          <p:spPr>
            <a:xfrm>
              <a:off x="4730753" y="278617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Request</a:t>
              </a:r>
              <a:endParaRPr lang="en-US" dirty="0">
                <a:solidFill>
                  <a:schemeClr val="tx1"/>
                </a:solidFill>
              </a:endParaRPr>
            </a:p>
          </p:txBody>
        </p:sp>
      </p:grpSp>
      <p:grpSp>
        <p:nvGrpSpPr>
          <p:cNvPr id="6" name="Группа 5"/>
          <p:cNvGrpSpPr/>
          <p:nvPr/>
        </p:nvGrpSpPr>
        <p:grpSpPr>
          <a:xfrm>
            <a:off x="714889" y="4046760"/>
            <a:ext cx="3076934" cy="801567"/>
            <a:chOff x="3055417" y="4472144"/>
            <a:chExt cx="5351226" cy="801567"/>
          </a:xfrm>
        </p:grpSpPr>
        <p:sp>
          <p:nvSpPr>
            <p:cNvPr id="7" name="Left Arrow 9"/>
            <p:cNvSpPr/>
            <p:nvPr/>
          </p:nvSpPr>
          <p:spPr>
            <a:xfrm>
              <a:off x="3055417" y="4730953"/>
              <a:ext cx="5351226" cy="540689"/>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Folded Corner 6"/>
            <p:cNvSpPr/>
            <p:nvPr/>
          </p:nvSpPr>
          <p:spPr>
            <a:xfrm>
              <a:off x="4730753" y="4472144"/>
              <a:ext cx="2130949" cy="801567"/>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HTTP Response</a:t>
              </a:r>
              <a:endParaRPr lang="en-US" dirty="0">
                <a:solidFill>
                  <a:schemeClr val="tx1"/>
                </a:solidFill>
              </a:endParaRPr>
            </a:p>
          </p:txBody>
        </p:sp>
      </p:grpSp>
      <p:sp>
        <p:nvSpPr>
          <p:cNvPr id="9" name="Скругленный прямоугольник 8"/>
          <p:cNvSpPr/>
          <p:nvPr/>
        </p:nvSpPr>
        <p:spPr>
          <a:xfrm>
            <a:off x="4135773" y="1954636"/>
            <a:ext cx="5429468" cy="3766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Host</a:t>
            </a:r>
            <a:endParaRPr lang="ru-RU" dirty="0"/>
          </a:p>
        </p:txBody>
      </p:sp>
      <p:sp>
        <p:nvSpPr>
          <p:cNvPr id="10" name="Скругленный прямоугольник 9"/>
          <p:cNvSpPr/>
          <p:nvPr/>
        </p:nvSpPr>
        <p:spPr>
          <a:xfrm>
            <a:off x="4731391" y="2655116"/>
            <a:ext cx="1870745" cy="23656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Application</a:t>
            </a:r>
            <a:endParaRPr lang="ru-RU" dirty="0"/>
          </a:p>
        </p:txBody>
      </p:sp>
      <p:sp>
        <p:nvSpPr>
          <p:cNvPr id="11" name="Прямоугольник 10"/>
          <p:cNvSpPr/>
          <p:nvPr/>
        </p:nvSpPr>
        <p:spPr>
          <a:xfrm>
            <a:off x="7338811" y="3027698"/>
            <a:ext cx="1787703" cy="8293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Middleware</a:t>
            </a:r>
            <a:endParaRPr lang="ru-RU" dirty="0"/>
          </a:p>
        </p:txBody>
      </p:sp>
      <p:sp>
        <p:nvSpPr>
          <p:cNvPr id="12" name="Стрелка вправо 11"/>
          <p:cNvSpPr/>
          <p:nvPr/>
        </p:nvSpPr>
        <p:spPr>
          <a:xfrm>
            <a:off x="6602136" y="3195263"/>
            <a:ext cx="723338" cy="1575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3" name="Стрелка вправо 12"/>
          <p:cNvSpPr/>
          <p:nvPr/>
        </p:nvSpPr>
        <p:spPr>
          <a:xfrm rot="10800000">
            <a:off x="6615473" y="3538004"/>
            <a:ext cx="723338" cy="1575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4" name="Скругленный прямоугольник 13"/>
          <p:cNvSpPr/>
          <p:nvPr/>
        </p:nvSpPr>
        <p:spPr>
          <a:xfrm>
            <a:off x="7381438" y="4455608"/>
            <a:ext cx="1702448" cy="57326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Storage</a:t>
            </a:r>
            <a:endParaRPr lang="ru-RU" dirty="0"/>
          </a:p>
        </p:txBody>
      </p:sp>
      <p:sp>
        <p:nvSpPr>
          <p:cNvPr id="15" name="Двойная стрелка вверх/вниз 14"/>
          <p:cNvSpPr/>
          <p:nvPr/>
        </p:nvSpPr>
        <p:spPr>
          <a:xfrm>
            <a:off x="8097624" y="3865137"/>
            <a:ext cx="270076" cy="582406"/>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6" name="Прямоугольная выноска 15"/>
          <p:cNvSpPr/>
          <p:nvPr/>
        </p:nvSpPr>
        <p:spPr>
          <a:xfrm>
            <a:off x="9919672" y="2203405"/>
            <a:ext cx="1755705" cy="824293"/>
          </a:xfrm>
          <a:prstGeom prst="wedgeRectCallout">
            <a:avLst>
              <a:gd name="adj1" fmla="val -107003"/>
              <a:gd name="adj2" fmla="val 119117"/>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err="1" smtClean="0"/>
              <a:t>Инстанцируется</a:t>
            </a:r>
            <a:r>
              <a:rPr lang="ru-RU" sz="1400" dirty="0" smtClean="0"/>
              <a:t> хостом (мы не управляем)</a:t>
            </a:r>
          </a:p>
          <a:p>
            <a:endParaRPr lang="ru-RU" sz="1400" dirty="0"/>
          </a:p>
        </p:txBody>
      </p:sp>
      <p:sp>
        <p:nvSpPr>
          <p:cNvPr id="17" name="Прямоугольная выноска 16"/>
          <p:cNvSpPr/>
          <p:nvPr/>
        </p:nvSpPr>
        <p:spPr>
          <a:xfrm>
            <a:off x="9919672" y="4330095"/>
            <a:ext cx="1755705" cy="824293"/>
          </a:xfrm>
          <a:prstGeom prst="wedgeRectCallout">
            <a:avLst>
              <a:gd name="adj1" fmla="val -112270"/>
              <a:gd name="adj2" fmla="val 6939"/>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Хотим, чтобы </a:t>
            </a:r>
            <a:r>
              <a:rPr lang="en-US" sz="1400" dirty="0" smtClean="0"/>
              <a:t>Store</a:t>
            </a:r>
            <a:r>
              <a:rPr lang="ru-RU" sz="1400" dirty="0" smtClean="0"/>
              <a:t> можно было указывать свой</a:t>
            </a:r>
          </a:p>
          <a:p>
            <a:endParaRPr lang="ru-RU" sz="1400" dirty="0"/>
          </a:p>
        </p:txBody>
      </p:sp>
    </p:spTree>
    <p:extLst>
      <p:ext uri="{BB962C8B-B14F-4D97-AF65-F5344CB8AC3E}">
        <p14:creationId xmlns:p14="http://schemas.microsoft.com/office/powerpoint/2010/main" val="68011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Регистрация сервиса</a:t>
            </a:r>
            <a:endParaRPr lang="ru-RU" dirty="0"/>
          </a:p>
        </p:txBody>
      </p:sp>
      <p:sp>
        <p:nvSpPr>
          <p:cNvPr id="3" name="Прямоугольник 2"/>
          <p:cNvSpPr/>
          <p:nvPr/>
        </p:nvSpPr>
        <p:spPr>
          <a:xfrm>
            <a:off x="561653" y="1770598"/>
            <a:ext cx="3969250" cy="9541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interface</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IFailCountStore</a:t>
            </a:r>
            <a:endParaRPr lang="en-US" sz="1400" dirty="0">
              <a:solidFill>
                <a:srgbClr val="2B91AF"/>
              </a:solidFill>
              <a:latin typeface="Consolas" panose="020B0609020204030204" pitchFamily="49" charset="0"/>
            </a:endParaRPr>
          </a:p>
          <a:p>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Fails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endParaRPr lang="ru-RU" sz="1400" dirty="0">
              <a:latin typeface="Consolas" panose="020B0609020204030204" pitchFamily="49" charset="0"/>
            </a:endParaRPr>
          </a:p>
        </p:txBody>
      </p:sp>
      <p:sp>
        <p:nvSpPr>
          <p:cNvPr id="7" name="Прямоугольник 6"/>
          <p:cNvSpPr/>
          <p:nvPr/>
        </p:nvSpPr>
        <p:spPr>
          <a:xfrm>
            <a:off x="547954" y="5523791"/>
            <a:ext cx="7965897" cy="9541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builder = </a:t>
            </a:r>
            <a:r>
              <a:rPr lang="en-US" sz="1400" dirty="0" err="1">
                <a:solidFill>
                  <a:srgbClr val="000000"/>
                </a:solidFill>
                <a:latin typeface="Consolas" panose="020B0609020204030204" pitchFamily="49" charset="0"/>
              </a:rPr>
              <a:t>WebApplication.CreateBuilder</a:t>
            </a:r>
            <a:r>
              <a:rPr lang="en-US" sz="1400" dirty="0">
                <a:solidFill>
                  <a:srgbClr val="000000"/>
                </a:solidFill>
                <a:latin typeface="Consolas" panose="020B0609020204030204" pitchFamily="49" charset="0"/>
              </a:rPr>
              <a:t>();</a:t>
            </a:r>
          </a:p>
          <a:p>
            <a:r>
              <a:rPr lang="en-US" sz="1400" dirty="0" err="1" smtClean="0">
                <a:solidFill>
                  <a:srgbClr val="000000"/>
                </a:solidFill>
                <a:latin typeface="Consolas" panose="020B0609020204030204" pitchFamily="49" charset="0"/>
              </a:rPr>
              <a:t>builder.Services.AddSingleton</a:t>
            </a:r>
            <a:r>
              <a:rPr lang="en-US" sz="1400" dirty="0" smtClean="0">
                <a:solidFill>
                  <a:srgbClr val="000000"/>
                </a:solidFill>
                <a:latin typeface="Consolas" panose="020B0609020204030204" pitchFamily="49" charset="0"/>
              </a:rPr>
              <a:t>&lt;</a:t>
            </a:r>
            <a:r>
              <a:rPr lang="en-US" sz="1400" dirty="0" err="1" smtClean="0">
                <a:solidFill>
                  <a:srgbClr val="000000"/>
                </a:solidFill>
                <a:latin typeface="Consolas" panose="020B0609020204030204" pitchFamily="49" charset="0"/>
              </a:rPr>
              <a:t>IFailCountStore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InMemoryFailCountStore</a:t>
            </a:r>
            <a:r>
              <a:rPr lang="en-US" sz="1400" dirty="0">
                <a:solidFill>
                  <a:srgbClr val="000000"/>
                </a:solidFill>
                <a:latin typeface="Consolas" panose="020B0609020204030204" pitchFamily="49" charset="0"/>
              </a:rPr>
              <a:t>&gt;();</a:t>
            </a:r>
          </a:p>
          <a:p>
            <a:endParaRPr lang="ru-RU" sz="1400" dirty="0">
              <a:solidFill>
                <a:srgbClr val="000000"/>
              </a:solidFill>
              <a:latin typeface="Consolas" panose="020B0609020204030204" pitchFamily="49" charset="0"/>
            </a:endParaRPr>
          </a:p>
          <a:p>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app = </a:t>
            </a:r>
            <a:r>
              <a:rPr lang="en-US" sz="1400" dirty="0" err="1">
                <a:solidFill>
                  <a:srgbClr val="000000"/>
                </a:solidFill>
                <a:latin typeface="Consolas" panose="020B0609020204030204" pitchFamily="49" charset="0"/>
              </a:rPr>
              <a:t>builder.Build</a:t>
            </a:r>
            <a:r>
              <a:rPr lang="en-US" sz="1400" dirty="0">
                <a:solidFill>
                  <a:srgbClr val="000000"/>
                </a:solidFill>
                <a:latin typeface="Consolas" panose="020B0609020204030204" pitchFamily="49" charset="0"/>
              </a:rPr>
              <a:t>();</a:t>
            </a:r>
          </a:p>
        </p:txBody>
      </p:sp>
      <p:sp>
        <p:nvSpPr>
          <p:cNvPr id="14" name="Прямоугольник 13"/>
          <p:cNvSpPr/>
          <p:nvPr/>
        </p:nvSpPr>
        <p:spPr>
          <a:xfrm>
            <a:off x="5257800" y="2597244"/>
            <a:ext cx="6096000" cy="95410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InMemoryFailCountStore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IFailCountStore</a:t>
            </a:r>
            <a:endParaRPr lang="en-US"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Fails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0;</a:t>
            </a:r>
          </a:p>
          <a:p>
            <a:r>
              <a:rPr lang="ru-RU" sz="1400" dirty="0">
                <a:solidFill>
                  <a:srgbClr val="000000"/>
                </a:solidFill>
                <a:latin typeface="Consolas" panose="020B0609020204030204" pitchFamily="49" charset="0"/>
              </a:rPr>
              <a:t>}</a:t>
            </a:r>
            <a:endParaRPr lang="ru-RU" sz="1400" dirty="0">
              <a:latin typeface="Consolas" panose="020B0609020204030204" pitchFamily="49" charset="0"/>
            </a:endParaRPr>
          </a:p>
        </p:txBody>
      </p:sp>
      <p:cxnSp>
        <p:nvCxnSpPr>
          <p:cNvPr id="17" name="Прямая со стрелкой 16"/>
          <p:cNvCxnSpPr>
            <a:stCxn id="3" idx="3"/>
            <a:endCxn id="14" idx="1"/>
          </p:cNvCxnSpPr>
          <p:nvPr/>
        </p:nvCxnSpPr>
        <p:spPr>
          <a:xfrm>
            <a:off x="4530903" y="2247652"/>
            <a:ext cx="726897" cy="826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3" idx="2"/>
          </p:cNvCxnSpPr>
          <p:nvPr/>
        </p:nvCxnSpPr>
        <p:spPr>
          <a:xfrm>
            <a:off x="2546278" y="2724705"/>
            <a:ext cx="1666126" cy="306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14" idx="2"/>
          </p:cNvCxnSpPr>
          <p:nvPr/>
        </p:nvCxnSpPr>
        <p:spPr>
          <a:xfrm flipH="1">
            <a:off x="7003701" y="3551351"/>
            <a:ext cx="1302099" cy="2095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884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2" presetClass="entr" presetSubtype="1"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Инъекция сервиса в </a:t>
            </a:r>
            <a:r>
              <a:rPr lang="en-US" dirty="0" smtClean="0"/>
              <a:t>Middleware</a:t>
            </a:r>
            <a:endParaRPr lang="ru-RU" dirty="0"/>
          </a:p>
        </p:txBody>
      </p:sp>
      <p:sp>
        <p:nvSpPr>
          <p:cNvPr id="3" name="Прямоугольник 2"/>
          <p:cNvSpPr/>
          <p:nvPr/>
        </p:nvSpPr>
        <p:spPr>
          <a:xfrm>
            <a:off x="561653" y="1770598"/>
            <a:ext cx="4050540" cy="954107"/>
          </a:xfrm>
          <a:custGeom>
            <a:avLst/>
            <a:gdLst>
              <a:gd name="connsiteX0" fmla="*/ 0 w 3969250"/>
              <a:gd name="connsiteY0" fmla="*/ 0 h 954107"/>
              <a:gd name="connsiteX1" fmla="*/ 3969250 w 3969250"/>
              <a:gd name="connsiteY1" fmla="*/ 0 h 954107"/>
              <a:gd name="connsiteX2" fmla="*/ 3969250 w 3969250"/>
              <a:gd name="connsiteY2" fmla="*/ 954107 h 954107"/>
              <a:gd name="connsiteX3" fmla="*/ 0 w 3969250"/>
              <a:gd name="connsiteY3" fmla="*/ 954107 h 954107"/>
              <a:gd name="connsiteX4" fmla="*/ 0 w 3969250"/>
              <a:gd name="connsiteY4" fmla="*/ 0 h 954107"/>
              <a:gd name="connsiteX0" fmla="*/ 0 w 3969250"/>
              <a:gd name="connsiteY0" fmla="*/ 0 h 954107"/>
              <a:gd name="connsiteX1" fmla="*/ 3969250 w 3969250"/>
              <a:gd name="connsiteY1" fmla="*/ 0 h 954107"/>
              <a:gd name="connsiteX2" fmla="*/ 3969250 w 3969250"/>
              <a:gd name="connsiteY2" fmla="*/ 954107 h 954107"/>
              <a:gd name="connsiteX3" fmla="*/ 3357204 w 3969250"/>
              <a:gd name="connsiteY3" fmla="*/ 942457 h 954107"/>
              <a:gd name="connsiteX4" fmla="*/ 0 w 3969250"/>
              <a:gd name="connsiteY4" fmla="*/ 954107 h 954107"/>
              <a:gd name="connsiteX5" fmla="*/ 0 w 3969250"/>
              <a:gd name="connsiteY5" fmla="*/ 0 h 954107"/>
              <a:gd name="connsiteX0" fmla="*/ 0 w 3969250"/>
              <a:gd name="connsiteY0" fmla="*/ 0 h 954107"/>
              <a:gd name="connsiteX1" fmla="*/ 3969250 w 3969250"/>
              <a:gd name="connsiteY1" fmla="*/ 0 h 954107"/>
              <a:gd name="connsiteX2" fmla="*/ 3960105 w 3969250"/>
              <a:gd name="connsiteY2" fmla="*/ 530475 h 954107"/>
              <a:gd name="connsiteX3" fmla="*/ 3969250 w 3969250"/>
              <a:gd name="connsiteY3" fmla="*/ 954107 h 954107"/>
              <a:gd name="connsiteX4" fmla="*/ 3357204 w 3969250"/>
              <a:gd name="connsiteY4" fmla="*/ 942457 h 954107"/>
              <a:gd name="connsiteX5" fmla="*/ 0 w 3969250"/>
              <a:gd name="connsiteY5" fmla="*/ 954107 h 954107"/>
              <a:gd name="connsiteX6" fmla="*/ 0 w 3969250"/>
              <a:gd name="connsiteY6" fmla="*/ 0 h 954107"/>
              <a:gd name="connsiteX0" fmla="*/ 0 w 3969250"/>
              <a:gd name="connsiteY0" fmla="*/ 0 h 954107"/>
              <a:gd name="connsiteX1" fmla="*/ 3969250 w 3969250"/>
              <a:gd name="connsiteY1" fmla="*/ 0 h 954107"/>
              <a:gd name="connsiteX2" fmla="*/ 3960105 w 3969250"/>
              <a:gd name="connsiteY2" fmla="*/ 530475 h 954107"/>
              <a:gd name="connsiteX3" fmla="*/ 3969250 w 3969250"/>
              <a:gd name="connsiteY3" fmla="*/ 954107 h 954107"/>
              <a:gd name="connsiteX4" fmla="*/ 3357204 w 3969250"/>
              <a:gd name="connsiteY4" fmla="*/ 942457 h 954107"/>
              <a:gd name="connsiteX5" fmla="*/ 2413473 w 3969250"/>
              <a:gd name="connsiteY5" fmla="*/ 952505 h 954107"/>
              <a:gd name="connsiteX6" fmla="*/ 0 w 3969250"/>
              <a:gd name="connsiteY6" fmla="*/ 954107 h 954107"/>
              <a:gd name="connsiteX7" fmla="*/ 0 w 3969250"/>
              <a:gd name="connsiteY7"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9250" h="954107">
                <a:moveTo>
                  <a:pt x="0" y="0"/>
                </a:moveTo>
                <a:lnTo>
                  <a:pt x="3969250" y="0"/>
                </a:lnTo>
                <a:lnTo>
                  <a:pt x="3960105" y="530475"/>
                </a:lnTo>
                <a:lnTo>
                  <a:pt x="3969250" y="954107"/>
                </a:lnTo>
                <a:lnTo>
                  <a:pt x="3357204" y="942457"/>
                </a:lnTo>
                <a:lnTo>
                  <a:pt x="2413473" y="952505"/>
                </a:lnTo>
                <a:lnTo>
                  <a:pt x="0" y="954107"/>
                </a:lnTo>
                <a:lnTo>
                  <a:pt x="0" y="0"/>
                </a:lnTo>
                <a:close/>
              </a:path>
            </a:pathLst>
          </a:cu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interface</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IFailCountStore</a:t>
            </a:r>
            <a:endParaRPr lang="en-US" sz="1400" dirty="0">
              <a:solidFill>
                <a:srgbClr val="2B91AF"/>
              </a:solidFill>
              <a:latin typeface="Consolas" panose="020B0609020204030204" pitchFamily="49" charset="0"/>
            </a:endParaRPr>
          </a:p>
          <a:p>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Fails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endParaRPr lang="ru-RU" sz="1400" dirty="0">
              <a:latin typeface="Consolas" panose="020B0609020204030204" pitchFamily="49" charset="0"/>
            </a:endParaRPr>
          </a:p>
        </p:txBody>
      </p:sp>
      <p:sp>
        <p:nvSpPr>
          <p:cNvPr id="6" name="Прямоугольник 5"/>
          <p:cNvSpPr/>
          <p:nvPr/>
        </p:nvSpPr>
        <p:spPr>
          <a:xfrm>
            <a:off x="7204170" y="1593476"/>
            <a:ext cx="4482064"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ExtendedAuthMiddleware</a:t>
            </a:r>
            <a:endParaRPr lang="en-US" sz="1200" dirty="0">
              <a:solidFill>
                <a:srgbClr val="2B91AF"/>
              </a:solidFill>
              <a:latin typeface="Consolas" panose="020B0609020204030204" pitchFamily="49" charset="0"/>
            </a:endParaRPr>
          </a:p>
          <a:p>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ExtendedAuthMiddleware</a:t>
            </a:r>
            <a:r>
              <a:rPr lang="en-US" sz="1200" dirty="0" smtClean="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RequestDelegate</a:t>
            </a:r>
            <a:r>
              <a:rPr lang="en-US" sz="1200" dirty="0" smtClean="0">
                <a:solidFill>
                  <a:srgbClr val="000000"/>
                </a:solidFill>
                <a:latin typeface="Consolas" panose="020B0609020204030204" pitchFamily="49" charset="0"/>
              </a:rPr>
              <a:t> next,</a:t>
            </a:r>
          </a:p>
          <a:p>
            <a:r>
              <a:rPr lang="en-US" sz="1200" dirty="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IFailCountStore</a:t>
            </a:r>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failCountStore</a:t>
            </a:r>
            <a:r>
              <a:rPr lang="en-US" sz="1200" dirty="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 </a:t>
            </a:r>
            <a:r>
              <a:rPr lang="en-US" sz="1200" dirty="0" smtClean="0">
                <a:solidFill>
                  <a:srgbClr val="000000"/>
                </a:solidFill>
                <a:latin typeface="Consolas" panose="020B0609020204030204" pitchFamily="49" charset="0"/>
              </a:rPr>
              <a:t>Invoke(</a:t>
            </a:r>
            <a:r>
              <a:rPr lang="en-US" sz="1200" dirty="0" err="1" smtClean="0">
                <a:solidFill>
                  <a:srgbClr val="000000"/>
                </a:solidFill>
                <a:latin typeface="Consolas" panose="020B0609020204030204" pitchFamily="49" charset="0"/>
              </a:rPr>
              <a:t>HttpContext</a:t>
            </a:r>
            <a:r>
              <a:rPr lang="en-US" sz="1200" dirty="0" smtClean="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context)</a:t>
            </a:r>
            <a:endParaRPr lang="en-US"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a:t>
            </a:r>
            <a:endParaRPr lang="ru-RU" sz="1200" dirty="0">
              <a:latin typeface="Consolas" panose="020B0609020204030204" pitchFamily="49" charset="0"/>
            </a:endParaRPr>
          </a:p>
        </p:txBody>
      </p:sp>
      <p:cxnSp>
        <p:nvCxnSpPr>
          <p:cNvPr id="9" name="Прямая со стрелкой 8"/>
          <p:cNvCxnSpPr>
            <a:stCxn id="3" idx="2"/>
            <a:endCxn id="6" idx="1"/>
          </p:cNvCxnSpPr>
          <p:nvPr/>
        </p:nvCxnSpPr>
        <p:spPr>
          <a:xfrm>
            <a:off x="4602861" y="2301073"/>
            <a:ext cx="2601309" cy="169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3" idx="5"/>
            <a:endCxn id="29" idx="0"/>
          </p:cNvCxnSpPr>
          <p:nvPr/>
        </p:nvCxnSpPr>
        <p:spPr>
          <a:xfrm>
            <a:off x="3024554" y="2723103"/>
            <a:ext cx="1450418" cy="2757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Прямоугольник 14"/>
          <p:cNvSpPr/>
          <p:nvPr/>
        </p:nvSpPr>
        <p:spPr>
          <a:xfrm>
            <a:off x="5665975" y="3583325"/>
            <a:ext cx="5120087" cy="156966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ExtendedAuthMiddleware</a:t>
            </a:r>
            <a:endParaRPr lang="en-US" sz="1200" dirty="0">
              <a:solidFill>
                <a:srgbClr val="2B91AF"/>
              </a:solidFill>
              <a:latin typeface="Consolas" panose="020B0609020204030204" pitchFamily="49" charset="0"/>
            </a:endParaRPr>
          </a:p>
          <a:p>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smtClean="0">
                <a:solidFill>
                  <a:srgbClr val="2B91AF"/>
                </a:solidFill>
                <a:latin typeface="Consolas" panose="020B0609020204030204" pitchFamily="49" charset="0"/>
              </a:rPr>
              <a:t>ExtendedAuthMiddleware</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RequestDelegate</a:t>
            </a:r>
            <a:r>
              <a:rPr lang="en-US" sz="1200" dirty="0" smtClean="0">
                <a:solidFill>
                  <a:srgbClr val="000000"/>
                </a:solidFill>
                <a:latin typeface="Consolas" panose="020B0609020204030204" pitchFamily="49" charset="0"/>
              </a:rPr>
              <a:t> next</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 </a:t>
            </a:r>
            <a:r>
              <a:rPr lang="en-US" sz="1200" dirty="0" smtClean="0">
                <a:solidFill>
                  <a:srgbClr val="000000"/>
                </a:solidFill>
                <a:latin typeface="Consolas" panose="020B0609020204030204" pitchFamily="49" charset="0"/>
              </a:rPr>
              <a:t>Invoke(</a:t>
            </a:r>
            <a:r>
              <a:rPr lang="en-US" sz="1200" dirty="0" err="1" smtClean="0">
                <a:solidFill>
                  <a:srgbClr val="000000"/>
                </a:solidFill>
                <a:latin typeface="Consolas" panose="020B0609020204030204" pitchFamily="49" charset="0"/>
              </a:rPr>
              <a:t>HttpContext</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context, </a:t>
            </a:r>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IFailCountStore</a:t>
            </a:r>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failCountStore</a:t>
            </a:r>
            <a:r>
              <a:rPr lang="en-US" sz="1200" dirty="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    </a:t>
            </a:r>
            <a:r>
              <a:rPr lang="ru-RU" sz="1200" dirty="0" smtClean="0">
                <a:solidFill>
                  <a:srgbClr val="000000"/>
                </a:solidFill>
                <a:latin typeface="Consolas" panose="020B0609020204030204" pitchFamily="49" charset="0"/>
              </a:rPr>
              <a:t>{}</a:t>
            </a:r>
            <a:endParaRPr lang="ru-RU"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a:t>
            </a:r>
            <a:endParaRPr lang="ru-RU" sz="1200" dirty="0">
              <a:latin typeface="Consolas" panose="020B0609020204030204" pitchFamily="49" charset="0"/>
            </a:endParaRPr>
          </a:p>
        </p:txBody>
      </p:sp>
      <p:cxnSp>
        <p:nvCxnSpPr>
          <p:cNvPr id="18" name="Прямая со стрелкой 17"/>
          <p:cNvCxnSpPr>
            <a:stCxn id="3" idx="4"/>
            <a:endCxn id="15" idx="1"/>
          </p:cNvCxnSpPr>
          <p:nvPr/>
        </p:nvCxnSpPr>
        <p:spPr>
          <a:xfrm>
            <a:off x="3987612" y="2713055"/>
            <a:ext cx="1678363" cy="1655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665975" y="1807017"/>
            <a:ext cx="1292854" cy="523220"/>
          </a:xfrm>
          <a:prstGeom prst="rect">
            <a:avLst/>
          </a:prstGeom>
          <a:noFill/>
        </p:spPr>
        <p:txBody>
          <a:bodyPr wrap="none" rtlCol="0">
            <a:spAutoFit/>
          </a:bodyPr>
          <a:lstStyle/>
          <a:p>
            <a:r>
              <a:rPr lang="ru-RU" sz="1400" dirty="0" smtClean="0"/>
              <a:t>Конструктор </a:t>
            </a:r>
            <a:endParaRPr lang="en-US" sz="1400" dirty="0" smtClean="0"/>
          </a:p>
          <a:p>
            <a:r>
              <a:rPr lang="ru-RU" sz="1400" dirty="0" smtClean="0"/>
              <a:t>(для </a:t>
            </a:r>
            <a:r>
              <a:rPr lang="en-US" sz="1400" dirty="0" smtClean="0"/>
              <a:t>Singleton)</a:t>
            </a:r>
            <a:endParaRPr lang="ru-RU" sz="1400" dirty="0"/>
          </a:p>
        </p:txBody>
      </p:sp>
      <p:sp>
        <p:nvSpPr>
          <p:cNvPr id="26" name="TextBox 25"/>
          <p:cNvSpPr txBox="1"/>
          <p:nvPr/>
        </p:nvSpPr>
        <p:spPr>
          <a:xfrm>
            <a:off x="4610661" y="2926222"/>
            <a:ext cx="940386" cy="523220"/>
          </a:xfrm>
          <a:prstGeom prst="rect">
            <a:avLst/>
          </a:prstGeom>
          <a:noFill/>
        </p:spPr>
        <p:txBody>
          <a:bodyPr wrap="none" rtlCol="0">
            <a:spAutoFit/>
          </a:bodyPr>
          <a:lstStyle/>
          <a:p>
            <a:r>
              <a:rPr lang="en-US" sz="1400" dirty="0" smtClean="0"/>
              <a:t>Invoke</a:t>
            </a:r>
            <a:r>
              <a:rPr lang="ru-RU" sz="1400" dirty="0" smtClean="0"/>
              <a:t> </a:t>
            </a:r>
            <a:endParaRPr lang="en-US" sz="1400" dirty="0" smtClean="0"/>
          </a:p>
          <a:p>
            <a:r>
              <a:rPr lang="ru-RU" sz="1400" dirty="0" smtClean="0"/>
              <a:t>(для всех</a:t>
            </a:r>
            <a:r>
              <a:rPr lang="en-US" sz="1400" dirty="0" smtClean="0"/>
              <a:t>)</a:t>
            </a:r>
            <a:endParaRPr lang="ru-RU" sz="1400" dirty="0"/>
          </a:p>
        </p:txBody>
      </p:sp>
      <p:sp>
        <p:nvSpPr>
          <p:cNvPr id="29" name="Rectangle 1"/>
          <p:cNvSpPr>
            <a:spLocks noChangeArrowheads="1"/>
          </p:cNvSpPr>
          <p:nvPr/>
        </p:nvSpPr>
        <p:spPr bwMode="auto">
          <a:xfrm>
            <a:off x="1266401" y="5480841"/>
            <a:ext cx="6417141" cy="1107996"/>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Use</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async</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next</a:t>
            </a:r>
            <a:r>
              <a:rPr kumimoji="0" lang="ru-RU" altLang="ru-RU" sz="1100" b="0" i="0" u="none" strike="noStrike" cap="none" normalizeH="0" baseline="0" dirty="0" smtClean="0">
                <a:ln>
                  <a:noFill/>
                </a:ln>
                <a:solidFill>
                  <a:srgbClr val="000000"/>
                </a:solidFill>
                <a:effectLst/>
                <a:latin typeface="Consolas" panose="020B0609020204030204" pitchFamily="49" charset="0"/>
              </a:rPr>
              <a:t>) =&gt;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8000"/>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failCount</a:t>
            </a:r>
            <a:r>
              <a:rPr kumimoji="0" lang="ru-RU" altLang="ru-RU" sz="1100" b="0" i="0" u="none" strike="noStrike" cap="none" normalizeH="0" baseline="0" dirty="0" smtClean="0">
                <a:ln>
                  <a:noFill/>
                </a:ln>
                <a:solidFill>
                  <a:srgbClr val="000000"/>
                </a:solidFill>
                <a:effectLst/>
                <a:latin typeface="Consolas" panose="020B0609020204030204" pitchFamily="49" charset="0"/>
              </a:rPr>
              <a:t> = </a:t>
            </a:r>
            <a:r>
              <a:rPr kumimoji="0" lang="ru-RU" altLang="ru-RU" sz="11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.RequestServices.</a:t>
            </a:r>
            <a:r>
              <a:rPr kumimoji="0" lang="ru-RU" altLang="ru-RU" sz="1100" b="0" i="0" u="none" strike="noStrike" cap="none" normalizeH="0" baseline="0" dirty="0" err="1" smtClean="0">
                <a:ln>
                  <a:noFill/>
                </a:ln>
                <a:solidFill>
                  <a:srgbClr val="74531F"/>
                </a:solidFill>
                <a:effectLst/>
                <a:latin typeface="Consolas" panose="020B0609020204030204" pitchFamily="49" charset="0"/>
              </a:rPr>
              <a:t>GetService</a:t>
            </a:r>
            <a:r>
              <a:rPr kumimoji="0" lang="ru-RU" altLang="ru-RU" sz="1100" b="0" i="0" u="none" strike="noStrike" cap="none" normalizeH="0" baseline="0" dirty="0" smtClean="0">
                <a:ln>
                  <a:noFill/>
                </a:ln>
                <a:solidFill>
                  <a:srgbClr val="000000"/>
                </a:solidFill>
                <a:effectLst/>
                <a:latin typeface="Consolas" panose="020B0609020204030204" pitchFamily="49" charset="0"/>
              </a:rPr>
              <a:t>&lt;</a:t>
            </a:r>
            <a:r>
              <a:rPr kumimoji="0" lang="ru-RU" altLang="ru-RU" sz="1100" b="0" i="0" u="none" strike="noStrike" cap="none" normalizeH="0" baseline="0" dirty="0" err="1" smtClean="0">
                <a:ln>
                  <a:noFill/>
                </a:ln>
                <a:solidFill>
                  <a:srgbClr val="2B91AF"/>
                </a:solidFill>
                <a:effectLst/>
                <a:latin typeface="Consolas" panose="020B0609020204030204" pitchFamily="49" charset="0"/>
              </a:rPr>
              <a:t>IFailCountStore</a:t>
            </a:r>
            <a:r>
              <a:rPr kumimoji="0" lang="ru-RU" altLang="ru-RU" sz="1100" b="0" i="0" u="none" strike="noStrike" cap="none" normalizeH="0" baseline="0" dirty="0" smtClean="0">
                <a:ln>
                  <a:noFill/>
                </a:ln>
                <a:solidFill>
                  <a:srgbClr val="000000"/>
                </a:solidFill>
                <a:effectLst/>
                <a:latin typeface="Consolas" panose="020B0609020204030204" pitchFamily="49" charset="0"/>
              </a:rPr>
              <a:t>&gt;()!.</a:t>
            </a:r>
            <a:r>
              <a:rPr kumimoji="0" lang="ru-RU" altLang="ru-RU" sz="1100" b="0" i="0" u="none" strike="noStrike" cap="none" normalizeH="0" baseline="0" dirty="0" err="1" smtClean="0">
                <a:ln>
                  <a:noFill/>
                </a:ln>
                <a:solidFill>
                  <a:srgbClr val="000000"/>
                </a:solidFill>
                <a:effectLst/>
                <a:latin typeface="Consolas" panose="020B0609020204030204" pitchFamily="49" charset="0"/>
              </a:rPr>
              <a:t>Fails</a:t>
            </a:r>
            <a:r>
              <a:rPr kumimoji="0" lang="ru-RU" altLang="ru-RU" sz="1100" b="0" i="0" u="none" strike="noStrike" cap="none" normalizeH="0" baseline="0" dirty="0" smtClean="0">
                <a:ln>
                  <a:noFill/>
                </a:ln>
                <a:solidFill>
                  <a:srgbClr val="000000"/>
                </a:solidFill>
                <a:effectLst/>
                <a:latin typeface="Consolas" panose="020B0609020204030204" pitchFamily="49" charset="0"/>
              </a:rPr>
              <a:t>;</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    </a:t>
            </a:r>
            <a:r>
              <a:rPr kumimoji="0" lang="ru-RU" altLang="ru-RU" sz="1100" b="0" i="0" u="none" strike="noStrike" cap="none" normalizeH="0" baseline="0" dirty="0" smtClean="0">
                <a:ln>
                  <a:noFill/>
                </a:ln>
                <a:solidFill>
                  <a:srgbClr val="008000"/>
                </a:solidFill>
                <a:effectLst/>
                <a:latin typeface="Consolas" panose="020B0609020204030204" pitchFamily="49" charset="0"/>
              </a:rPr>
              <a:t>// ...</a:t>
            </a:r>
            <a:r>
              <a:rPr kumimoji="0" lang="ru-RU" altLang="ru-RU" sz="1100" b="0" i="0" u="none" strike="noStrike" cap="none" normalizeH="0" baseline="0" dirty="0" smtClean="0">
                <a:ln>
                  <a:noFill/>
                </a:ln>
                <a:solidFill>
                  <a:srgbClr val="000000"/>
                </a:solidFill>
                <a:effectLst/>
                <a:latin typeface="Consolas" panose="020B0609020204030204" pitchFamily="49" charset="0"/>
              </a:rPr>
              <a:t/>
            </a:r>
            <a:br>
              <a:rPr kumimoji="0" lang="ru-RU" altLang="ru-RU" sz="1100" b="0" i="0" u="none" strike="noStrike" cap="none" normalizeH="0" baseline="0" dirty="0" smtClean="0">
                <a:ln>
                  <a:noFill/>
                </a:ln>
                <a:solidFill>
                  <a:srgbClr val="000000"/>
                </a:solidFill>
                <a:effectLst/>
                <a:latin typeface="Consolas" panose="020B0609020204030204" pitchFamily="49" charset="0"/>
              </a:rPr>
            </a:br>
            <a:r>
              <a:rPr kumimoji="0" lang="ru-RU" altLang="ru-RU" sz="1100" b="0" i="0" u="none" strike="noStrike" cap="none" normalizeH="0" baseline="0" dirty="0" smtClean="0">
                <a:ln>
                  <a:noFill/>
                </a:ln>
                <a:solidFill>
                  <a:srgbClr val="000000"/>
                </a:solidFill>
                <a:effectLst/>
                <a:latin typeface="Consolas" panose="020B0609020204030204" pitchFamily="49" charset="0"/>
              </a:rPr>
              <a:t>});</a:t>
            </a:r>
            <a:endParaRPr kumimoji="0" lang="ru-RU" altLang="ru-RU" sz="1200" b="0" i="0" u="none" strike="noStrike" cap="none" normalizeH="0" baseline="0" dirty="0" smtClean="0">
              <a:ln>
                <a:noFill/>
              </a:ln>
              <a:solidFill>
                <a:schemeClr val="tx1"/>
              </a:solidFill>
              <a:effectLst/>
              <a:latin typeface="Arial" panose="020B0604020202020204" pitchFamily="34" charset="0"/>
            </a:endParaRPr>
          </a:p>
        </p:txBody>
      </p:sp>
      <p:sp>
        <p:nvSpPr>
          <p:cNvPr id="34" name="TextBox 33"/>
          <p:cNvSpPr txBox="1"/>
          <p:nvPr/>
        </p:nvSpPr>
        <p:spPr>
          <a:xfrm>
            <a:off x="1571098" y="4143952"/>
            <a:ext cx="2312877" cy="738664"/>
          </a:xfrm>
          <a:prstGeom prst="rect">
            <a:avLst/>
          </a:prstGeom>
          <a:noFill/>
        </p:spPr>
        <p:txBody>
          <a:bodyPr wrap="none" rtlCol="0">
            <a:spAutoFit/>
          </a:bodyPr>
          <a:lstStyle/>
          <a:p>
            <a:r>
              <a:rPr lang="ru-RU" sz="1400" dirty="0" smtClean="0"/>
              <a:t>Явное получение через</a:t>
            </a:r>
          </a:p>
          <a:p>
            <a:r>
              <a:rPr lang="en-US" sz="1400" dirty="0" err="1" smtClean="0"/>
              <a:t>HttpContext.RequestServices</a:t>
            </a:r>
            <a:endParaRPr lang="en-US" sz="1400" dirty="0" smtClean="0"/>
          </a:p>
          <a:p>
            <a:r>
              <a:rPr lang="en-US" sz="1400" dirty="0" smtClean="0"/>
              <a:t>(</a:t>
            </a:r>
            <a:r>
              <a:rPr lang="ru-RU" sz="1400" dirty="0" smtClean="0"/>
              <a:t>для </a:t>
            </a:r>
            <a:r>
              <a:rPr lang="en-US" sz="1400" dirty="0" smtClean="0"/>
              <a:t>ad-hoc middleware)</a:t>
            </a:r>
            <a:endParaRPr lang="ru-RU" sz="1400" dirty="0"/>
          </a:p>
        </p:txBody>
      </p:sp>
    </p:spTree>
    <p:extLst>
      <p:ext uri="{BB962C8B-B14F-4D97-AF65-F5344CB8AC3E}">
        <p14:creationId xmlns:p14="http://schemas.microsoft.com/office/powerpoint/2010/main" val="163010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5" grpId="0" animBg="1"/>
      <p:bldP spid="25" grpId="0"/>
      <p:bldP spid="26" grpId="0"/>
      <p:bldP spid="29" grpId="0" animBg="1"/>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Минимальное приложение</a:t>
            </a:r>
            <a:endParaRPr lang="ru-RU" dirty="0"/>
          </a:p>
        </p:txBody>
      </p:sp>
      <p:sp>
        <p:nvSpPr>
          <p:cNvPr id="3" name="Прямоугольник 2"/>
          <p:cNvSpPr/>
          <p:nvPr/>
        </p:nvSpPr>
        <p:spPr>
          <a:xfrm>
            <a:off x="727136" y="2473085"/>
            <a:ext cx="7454284"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builder = </a:t>
            </a:r>
            <a:r>
              <a:rPr lang="en-US" dirty="0" err="1">
                <a:solidFill>
                  <a:srgbClr val="000000"/>
                </a:solidFill>
                <a:latin typeface="Consolas" panose="020B0609020204030204" pitchFamily="49" charset="0"/>
              </a:rPr>
              <a:t>WebApplication.CreateBuilder</a:t>
            </a:r>
            <a:r>
              <a:rPr lang="en-US" dirty="0">
                <a:solidFill>
                  <a:srgbClr val="000000"/>
                </a:solidFill>
                <a:latin typeface="Consolas" panose="020B0609020204030204" pitchFamily="49" charset="0"/>
              </a:rPr>
              <a:t>();</a:t>
            </a:r>
          </a:p>
          <a:p>
            <a:endParaRPr lang="ru-RU" dirty="0" smtClean="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err="1" smtClean="0">
                <a:solidFill>
                  <a:srgbClr val="0000FF"/>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app = </a:t>
            </a:r>
            <a:r>
              <a:rPr lang="en-US" dirty="0" err="1">
                <a:solidFill>
                  <a:srgbClr val="000000"/>
                </a:solidFill>
                <a:latin typeface="Consolas" panose="020B0609020204030204" pitchFamily="49" charset="0"/>
              </a:rPr>
              <a:t>builder.Build</a:t>
            </a:r>
            <a:r>
              <a:rPr lang="en-US" dirty="0" smtClean="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endParaRPr lang="en-US" dirty="0" smtClean="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app.Run</a:t>
            </a:r>
            <a:r>
              <a:rPr lang="en-US" dirty="0" smtClean="0">
                <a:solidFill>
                  <a:srgbClr val="000000"/>
                </a:solidFill>
                <a:latin typeface="Consolas" panose="020B0609020204030204" pitchFamily="49" charset="0"/>
              </a:rPr>
              <a:t>(context </a:t>
            </a:r>
            <a:endParaRPr lang="ru-RU" dirty="0" smtClean="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context.Response.WriteAsync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000000"/>
                </a:solidFill>
                <a:latin typeface="Consolas" panose="020B0609020204030204" pitchFamily="49" charset="0"/>
              </a:rPr>
              <a:t>));</a:t>
            </a:r>
          </a:p>
          <a:p>
            <a:endParaRPr lang="en-US" dirty="0" smtClean="0">
              <a:solidFill>
                <a:srgbClr val="000000"/>
              </a:solidFill>
              <a:latin typeface="Consolas" panose="020B0609020204030204" pitchFamily="49" charset="0"/>
            </a:endParaRPr>
          </a:p>
          <a:p>
            <a:r>
              <a:rPr lang="en-US" dirty="0" err="1" smtClean="0">
                <a:solidFill>
                  <a:srgbClr val="000000"/>
                </a:solidFill>
                <a:latin typeface="Consolas" panose="020B0609020204030204" pitchFamily="49" charset="0"/>
              </a:rPr>
              <a:t>app.Run</a:t>
            </a:r>
            <a:r>
              <a:rPr lang="en-US" dirty="0">
                <a:solidFill>
                  <a:srgbClr val="000000"/>
                </a:solidFill>
                <a:latin typeface="Consolas" panose="020B0609020204030204" pitchFamily="49" charset="0"/>
              </a:rPr>
              <a:t>();</a:t>
            </a:r>
            <a:endParaRPr lang="ru-RU" dirty="0">
              <a:latin typeface="Consolas" panose="020B0609020204030204" pitchFamily="49" charset="0"/>
            </a:endParaRPr>
          </a:p>
        </p:txBody>
      </p:sp>
      <p:sp>
        <p:nvSpPr>
          <p:cNvPr id="4" name="Прямоугольная выноска 3"/>
          <p:cNvSpPr/>
          <p:nvPr/>
        </p:nvSpPr>
        <p:spPr>
          <a:xfrm>
            <a:off x="8686101" y="1916998"/>
            <a:ext cx="2667699" cy="451711"/>
          </a:xfrm>
          <a:prstGeom prst="wedgeRectCallout">
            <a:avLst>
              <a:gd name="adj1" fmla="val -126927"/>
              <a:gd name="adj2" fmla="val 115152"/>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err="1" smtClean="0"/>
              <a:t>Билдер</a:t>
            </a:r>
            <a:r>
              <a:rPr lang="ru-RU" sz="1400" dirty="0" smtClean="0"/>
              <a:t> хоста (далее настройки)</a:t>
            </a:r>
          </a:p>
          <a:p>
            <a:endParaRPr lang="ru-RU" sz="1400" dirty="0"/>
          </a:p>
        </p:txBody>
      </p:sp>
      <p:sp>
        <p:nvSpPr>
          <p:cNvPr id="5" name="Прямоугольная выноска 4"/>
          <p:cNvSpPr/>
          <p:nvPr/>
        </p:nvSpPr>
        <p:spPr>
          <a:xfrm>
            <a:off x="8686101" y="3046731"/>
            <a:ext cx="2667699" cy="575358"/>
          </a:xfrm>
          <a:prstGeom prst="wedgeRectCallout">
            <a:avLst>
              <a:gd name="adj1" fmla="val -215021"/>
              <a:gd name="adj2" fmla="val 37362"/>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Настроили хост, генерируем приложение</a:t>
            </a:r>
          </a:p>
          <a:p>
            <a:endParaRPr lang="ru-RU" sz="1400" dirty="0"/>
          </a:p>
        </p:txBody>
      </p:sp>
      <p:sp>
        <p:nvSpPr>
          <p:cNvPr id="7" name="Прямоугольная выноска 6"/>
          <p:cNvSpPr/>
          <p:nvPr/>
        </p:nvSpPr>
        <p:spPr>
          <a:xfrm>
            <a:off x="8532095" y="4128499"/>
            <a:ext cx="2667699" cy="744034"/>
          </a:xfrm>
          <a:prstGeom prst="wedgeRectCallout">
            <a:avLst>
              <a:gd name="adj1" fmla="val -84570"/>
              <a:gd name="adj2" fmla="val -27031"/>
            </a:avLst>
          </a:prstGeom>
        </p:spPr>
        <p:style>
          <a:lnRef idx="2">
            <a:schemeClr val="accent3"/>
          </a:lnRef>
          <a:fillRef idx="1">
            <a:schemeClr val="lt1"/>
          </a:fillRef>
          <a:effectRef idx="0">
            <a:schemeClr val="accent3"/>
          </a:effectRef>
          <a:fontRef idx="minor">
            <a:schemeClr val="dk1"/>
          </a:fontRef>
        </p:style>
        <p:txBody>
          <a:bodyPr rtlCol="0" anchor="t"/>
          <a:lstStyle/>
          <a:p>
            <a:r>
              <a:rPr lang="ru-RU" sz="1400" dirty="0" smtClean="0"/>
              <a:t>Поведение приложения:</a:t>
            </a:r>
            <a:r>
              <a:rPr lang="en-US" sz="1400" dirty="0" smtClean="0"/>
              <a:t> </a:t>
            </a:r>
            <a:r>
              <a:rPr lang="ru-RU" sz="1400" dirty="0" smtClean="0"/>
              <a:t>на любой запрос отвечаем строчкой текста</a:t>
            </a:r>
            <a:r>
              <a:rPr lang="en-US" sz="1400" dirty="0" smtClean="0"/>
              <a:t> “Hello, World!”</a:t>
            </a:r>
            <a:endParaRPr lang="ru-RU" sz="1400" dirty="0" smtClean="0"/>
          </a:p>
          <a:p>
            <a:endParaRPr lang="ru-RU" sz="1400" dirty="0"/>
          </a:p>
        </p:txBody>
      </p:sp>
    </p:spTree>
    <p:extLst>
      <p:ext uri="{BB962C8B-B14F-4D97-AF65-F5344CB8AC3E}">
        <p14:creationId xmlns:p14="http://schemas.microsoft.com/office/powerpoint/2010/main" val="1769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Инъекция сервиса в </a:t>
            </a:r>
            <a:r>
              <a:rPr lang="en-US" dirty="0" smtClean="0"/>
              <a:t>Endpoints</a:t>
            </a:r>
            <a:endParaRPr lang="ru-RU" dirty="0"/>
          </a:p>
        </p:txBody>
      </p:sp>
      <p:sp>
        <p:nvSpPr>
          <p:cNvPr id="3" name="Прямоугольник 2"/>
          <p:cNvSpPr/>
          <p:nvPr/>
        </p:nvSpPr>
        <p:spPr>
          <a:xfrm>
            <a:off x="561653" y="1770598"/>
            <a:ext cx="4050540" cy="954107"/>
          </a:xfrm>
          <a:custGeom>
            <a:avLst/>
            <a:gdLst>
              <a:gd name="connsiteX0" fmla="*/ 0 w 3969250"/>
              <a:gd name="connsiteY0" fmla="*/ 0 h 954107"/>
              <a:gd name="connsiteX1" fmla="*/ 3969250 w 3969250"/>
              <a:gd name="connsiteY1" fmla="*/ 0 h 954107"/>
              <a:gd name="connsiteX2" fmla="*/ 3969250 w 3969250"/>
              <a:gd name="connsiteY2" fmla="*/ 954107 h 954107"/>
              <a:gd name="connsiteX3" fmla="*/ 0 w 3969250"/>
              <a:gd name="connsiteY3" fmla="*/ 954107 h 954107"/>
              <a:gd name="connsiteX4" fmla="*/ 0 w 3969250"/>
              <a:gd name="connsiteY4" fmla="*/ 0 h 954107"/>
              <a:gd name="connsiteX0" fmla="*/ 0 w 3969250"/>
              <a:gd name="connsiteY0" fmla="*/ 0 h 954107"/>
              <a:gd name="connsiteX1" fmla="*/ 3969250 w 3969250"/>
              <a:gd name="connsiteY1" fmla="*/ 0 h 954107"/>
              <a:gd name="connsiteX2" fmla="*/ 3969250 w 3969250"/>
              <a:gd name="connsiteY2" fmla="*/ 954107 h 954107"/>
              <a:gd name="connsiteX3" fmla="*/ 3357204 w 3969250"/>
              <a:gd name="connsiteY3" fmla="*/ 942457 h 954107"/>
              <a:gd name="connsiteX4" fmla="*/ 0 w 3969250"/>
              <a:gd name="connsiteY4" fmla="*/ 954107 h 954107"/>
              <a:gd name="connsiteX5" fmla="*/ 0 w 3969250"/>
              <a:gd name="connsiteY5" fmla="*/ 0 h 954107"/>
              <a:gd name="connsiteX0" fmla="*/ 0 w 3969250"/>
              <a:gd name="connsiteY0" fmla="*/ 0 h 954107"/>
              <a:gd name="connsiteX1" fmla="*/ 3969250 w 3969250"/>
              <a:gd name="connsiteY1" fmla="*/ 0 h 954107"/>
              <a:gd name="connsiteX2" fmla="*/ 3960105 w 3969250"/>
              <a:gd name="connsiteY2" fmla="*/ 530475 h 954107"/>
              <a:gd name="connsiteX3" fmla="*/ 3969250 w 3969250"/>
              <a:gd name="connsiteY3" fmla="*/ 954107 h 954107"/>
              <a:gd name="connsiteX4" fmla="*/ 3357204 w 3969250"/>
              <a:gd name="connsiteY4" fmla="*/ 942457 h 954107"/>
              <a:gd name="connsiteX5" fmla="*/ 0 w 3969250"/>
              <a:gd name="connsiteY5" fmla="*/ 954107 h 954107"/>
              <a:gd name="connsiteX6" fmla="*/ 0 w 3969250"/>
              <a:gd name="connsiteY6" fmla="*/ 0 h 954107"/>
              <a:gd name="connsiteX0" fmla="*/ 0 w 3969250"/>
              <a:gd name="connsiteY0" fmla="*/ 0 h 954107"/>
              <a:gd name="connsiteX1" fmla="*/ 3969250 w 3969250"/>
              <a:gd name="connsiteY1" fmla="*/ 0 h 954107"/>
              <a:gd name="connsiteX2" fmla="*/ 3960105 w 3969250"/>
              <a:gd name="connsiteY2" fmla="*/ 530475 h 954107"/>
              <a:gd name="connsiteX3" fmla="*/ 3969250 w 3969250"/>
              <a:gd name="connsiteY3" fmla="*/ 954107 h 954107"/>
              <a:gd name="connsiteX4" fmla="*/ 3357204 w 3969250"/>
              <a:gd name="connsiteY4" fmla="*/ 942457 h 954107"/>
              <a:gd name="connsiteX5" fmla="*/ 2413473 w 3969250"/>
              <a:gd name="connsiteY5" fmla="*/ 952505 h 954107"/>
              <a:gd name="connsiteX6" fmla="*/ 0 w 3969250"/>
              <a:gd name="connsiteY6" fmla="*/ 954107 h 954107"/>
              <a:gd name="connsiteX7" fmla="*/ 0 w 3969250"/>
              <a:gd name="connsiteY7"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9250" h="954107">
                <a:moveTo>
                  <a:pt x="0" y="0"/>
                </a:moveTo>
                <a:lnTo>
                  <a:pt x="3969250" y="0"/>
                </a:lnTo>
                <a:lnTo>
                  <a:pt x="3960105" y="530475"/>
                </a:lnTo>
                <a:lnTo>
                  <a:pt x="3969250" y="954107"/>
                </a:lnTo>
                <a:lnTo>
                  <a:pt x="3357204" y="942457"/>
                </a:lnTo>
                <a:lnTo>
                  <a:pt x="2413473" y="952505"/>
                </a:lnTo>
                <a:lnTo>
                  <a:pt x="0" y="954107"/>
                </a:lnTo>
                <a:lnTo>
                  <a:pt x="0" y="0"/>
                </a:lnTo>
                <a:close/>
              </a:path>
            </a:pathLst>
          </a:cu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interface</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IFailCountStore</a:t>
            </a:r>
            <a:endParaRPr lang="en-US" sz="1400" dirty="0">
              <a:solidFill>
                <a:srgbClr val="2B91AF"/>
              </a:solidFill>
              <a:latin typeface="Consolas" panose="020B0609020204030204" pitchFamily="49" charset="0"/>
            </a:endParaRPr>
          </a:p>
          <a:p>
            <a:r>
              <a:rPr lang="ru-RU"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Fails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endParaRPr lang="ru-RU" sz="1400" dirty="0">
              <a:latin typeface="Consolas" panose="020B0609020204030204" pitchFamily="49" charset="0"/>
            </a:endParaRPr>
          </a:p>
        </p:txBody>
      </p:sp>
      <p:sp>
        <p:nvSpPr>
          <p:cNvPr id="15" name="Прямоугольник 14"/>
          <p:cNvSpPr/>
          <p:nvPr/>
        </p:nvSpPr>
        <p:spPr>
          <a:xfrm>
            <a:off x="2080009" y="3583325"/>
            <a:ext cx="8993275"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eaLnBrk="0" fontAlgn="base" hangingPunct="0">
              <a:spcBef>
                <a:spcPct val="0"/>
              </a:spcBef>
              <a:spcAft>
                <a:spcPct val="0"/>
              </a:spcAft>
            </a:pPr>
            <a:r>
              <a:rPr lang="ru-RU" altLang="ru-RU" sz="1400" dirty="0" err="1">
                <a:solidFill>
                  <a:srgbClr val="1F377F"/>
                </a:solidFill>
                <a:latin typeface="Consolas" panose="020B0609020204030204" pitchFamily="49" charset="0"/>
              </a:rPr>
              <a:t>app</a:t>
            </a:r>
            <a:r>
              <a:rPr lang="ru-RU" altLang="ru-RU" sz="1400" dirty="0" err="1">
                <a:solidFill>
                  <a:srgbClr val="000000"/>
                </a:solidFill>
                <a:latin typeface="Consolas" panose="020B0609020204030204" pitchFamily="49" charset="0"/>
              </a:rPr>
              <a:t>.</a:t>
            </a:r>
            <a:r>
              <a:rPr lang="ru-RU" altLang="ru-RU" sz="1400" dirty="0" err="1">
                <a:solidFill>
                  <a:srgbClr val="74531F"/>
                </a:solidFill>
                <a:latin typeface="Consolas" panose="020B0609020204030204" pitchFamily="49" charset="0"/>
              </a:rPr>
              <a:t>MapGet</a:t>
            </a:r>
            <a:r>
              <a:rPr lang="ru-RU" altLang="ru-RU" sz="1400" dirty="0">
                <a:solidFill>
                  <a:srgbClr val="000000"/>
                </a:solidFill>
                <a:latin typeface="Consolas" panose="020B0609020204030204" pitchFamily="49" charset="0"/>
              </a:rPr>
              <a:t>(</a:t>
            </a:r>
            <a:r>
              <a:rPr lang="ru-RU" altLang="ru-RU" sz="1400" dirty="0">
                <a:solidFill>
                  <a:srgbClr val="A31515"/>
                </a:solidFill>
                <a:latin typeface="Consolas" panose="020B0609020204030204" pitchFamily="49" charset="0"/>
              </a:rPr>
              <a:t>"/"</a:t>
            </a:r>
            <a:r>
              <a:rPr lang="ru-RU" altLang="ru-RU" sz="1400" dirty="0">
                <a:solidFill>
                  <a:srgbClr val="000000"/>
                </a:solidFill>
                <a:latin typeface="Consolas" panose="020B0609020204030204" pitchFamily="49" charset="0"/>
              </a:rPr>
              <a:t>, </a:t>
            </a:r>
            <a:endParaRPr lang="en-US" altLang="ru-RU" sz="1400"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ru-RU" sz="1400" dirty="0">
                <a:solidFill>
                  <a:srgbClr val="000000"/>
                </a:solidFill>
                <a:latin typeface="Consolas" panose="020B0609020204030204" pitchFamily="49" charset="0"/>
              </a:rPr>
              <a:t>	</a:t>
            </a:r>
            <a:r>
              <a:rPr lang="ru-RU" altLang="ru-RU" sz="1400" dirty="0" smtClean="0">
                <a:solidFill>
                  <a:srgbClr val="000000"/>
                </a:solidFill>
                <a:latin typeface="Consolas" panose="020B0609020204030204" pitchFamily="49" charset="0"/>
              </a:rPr>
              <a:t>(</a:t>
            </a:r>
            <a:r>
              <a:rPr lang="ru-RU" altLang="ru-RU" sz="1400" dirty="0" err="1">
                <a:solidFill>
                  <a:srgbClr val="2B91AF"/>
                </a:solidFill>
                <a:latin typeface="Consolas" panose="020B0609020204030204" pitchFamily="49" charset="0"/>
              </a:rPr>
              <a:t>HttpContext</a:t>
            </a:r>
            <a:r>
              <a:rPr lang="ru-RU" altLang="ru-RU" sz="1400" dirty="0">
                <a:solidFill>
                  <a:srgbClr val="000000"/>
                </a:solidFill>
                <a:latin typeface="Consolas" panose="020B0609020204030204" pitchFamily="49" charset="0"/>
              </a:rPr>
              <a:t> </a:t>
            </a:r>
            <a:r>
              <a:rPr lang="ru-RU" altLang="ru-RU" sz="1400" dirty="0" err="1">
                <a:solidFill>
                  <a:srgbClr val="1F377F"/>
                </a:solidFill>
                <a:latin typeface="Consolas" panose="020B0609020204030204" pitchFamily="49" charset="0"/>
              </a:rPr>
              <a:t>context</a:t>
            </a:r>
            <a:r>
              <a:rPr lang="ru-RU" altLang="ru-RU" sz="1400" dirty="0">
                <a:solidFill>
                  <a:srgbClr val="000000"/>
                </a:solidFill>
                <a:latin typeface="Consolas" panose="020B0609020204030204" pitchFamily="49" charset="0"/>
              </a:rPr>
              <a:t>, </a:t>
            </a:r>
            <a:r>
              <a:rPr lang="ru-RU" altLang="ru-RU" sz="1400" dirty="0" err="1">
                <a:solidFill>
                  <a:srgbClr val="2B91AF"/>
                </a:solidFill>
                <a:latin typeface="Consolas" panose="020B0609020204030204" pitchFamily="49" charset="0"/>
              </a:rPr>
              <a:t>IFailCountStore</a:t>
            </a:r>
            <a:r>
              <a:rPr lang="ru-RU" altLang="ru-RU" sz="1400" dirty="0">
                <a:solidFill>
                  <a:srgbClr val="000000"/>
                </a:solidFill>
                <a:latin typeface="Consolas" panose="020B0609020204030204" pitchFamily="49" charset="0"/>
              </a:rPr>
              <a:t> </a:t>
            </a:r>
            <a:r>
              <a:rPr lang="ru-RU" altLang="ru-RU" sz="1400" dirty="0" err="1">
                <a:solidFill>
                  <a:srgbClr val="1F377F"/>
                </a:solidFill>
                <a:latin typeface="Consolas" panose="020B0609020204030204" pitchFamily="49" charset="0"/>
              </a:rPr>
              <a:t>store</a:t>
            </a:r>
            <a:r>
              <a:rPr lang="ru-RU" altLang="ru-RU" sz="1400" dirty="0" smtClean="0">
                <a:solidFill>
                  <a:srgbClr val="000000"/>
                </a:solidFill>
                <a:latin typeface="Consolas" panose="020B0609020204030204" pitchFamily="49" charset="0"/>
              </a:rPr>
              <a:t>)=&gt;</a:t>
            </a:r>
            <a:r>
              <a:rPr lang="ru-RU" altLang="ru-RU" sz="1400" dirty="0">
                <a:solidFill>
                  <a:srgbClr val="000000"/>
                </a:solidFill>
                <a:latin typeface="Consolas" panose="020B0609020204030204" pitchFamily="49" charset="0"/>
              </a:rPr>
              <a:t> </a:t>
            </a:r>
            <a:endParaRPr lang="en-US" altLang="ru-RU" sz="1400" dirty="0" smtClean="0">
              <a:solidFill>
                <a:srgbClr val="000000"/>
              </a:solidFill>
              <a:latin typeface="Consolas" panose="020B0609020204030204" pitchFamily="49" charset="0"/>
            </a:endParaRPr>
          </a:p>
          <a:p>
            <a:pPr lvl="0" eaLnBrk="0" fontAlgn="base" hangingPunct="0">
              <a:spcBef>
                <a:spcPct val="0"/>
              </a:spcBef>
              <a:spcAft>
                <a:spcPct val="0"/>
              </a:spcAft>
            </a:pPr>
            <a:r>
              <a:rPr lang="en-US" altLang="ru-RU" sz="1400" dirty="0" smtClean="0">
                <a:solidFill>
                  <a:srgbClr val="1F377F"/>
                </a:solidFill>
                <a:latin typeface="Consolas" panose="020B0609020204030204" pitchFamily="49" charset="0"/>
              </a:rPr>
              <a:t>		</a:t>
            </a:r>
            <a:r>
              <a:rPr lang="ru-RU" altLang="ru-RU" sz="1400" dirty="0" err="1" smtClean="0">
                <a:solidFill>
                  <a:srgbClr val="1F377F"/>
                </a:solidFill>
                <a:latin typeface="Consolas" panose="020B0609020204030204" pitchFamily="49" charset="0"/>
              </a:rPr>
              <a:t>context</a:t>
            </a:r>
            <a:r>
              <a:rPr lang="ru-RU" altLang="ru-RU" sz="1400" dirty="0" err="1" smtClean="0">
                <a:solidFill>
                  <a:srgbClr val="000000"/>
                </a:solidFill>
                <a:latin typeface="Consolas" panose="020B0609020204030204" pitchFamily="49" charset="0"/>
              </a:rPr>
              <a:t>.Response.</a:t>
            </a:r>
            <a:r>
              <a:rPr lang="ru-RU" altLang="ru-RU" sz="1400" dirty="0" err="1" smtClean="0">
                <a:solidFill>
                  <a:srgbClr val="74531F"/>
                </a:solidFill>
                <a:latin typeface="Consolas" panose="020B0609020204030204" pitchFamily="49" charset="0"/>
              </a:rPr>
              <a:t>WriteAsync</a:t>
            </a:r>
            <a:r>
              <a:rPr lang="ru-RU" altLang="ru-RU" sz="1400" dirty="0">
                <a:solidFill>
                  <a:srgbClr val="000000"/>
                </a:solidFill>
                <a:latin typeface="Consolas" panose="020B0609020204030204" pitchFamily="49" charset="0"/>
              </a:rPr>
              <a:t>(</a:t>
            </a:r>
            <a:r>
              <a:rPr lang="ru-RU" altLang="ru-RU" sz="1400" dirty="0">
                <a:solidFill>
                  <a:srgbClr val="A31515"/>
                </a:solidFill>
                <a:latin typeface="Consolas" panose="020B0609020204030204" pitchFamily="49" charset="0"/>
              </a:rPr>
              <a:t>$"</a:t>
            </a:r>
            <a:r>
              <a:rPr lang="ru-RU" altLang="ru-RU" sz="1400" dirty="0" err="1">
                <a:solidFill>
                  <a:srgbClr val="A31515"/>
                </a:solidFill>
                <a:latin typeface="Consolas" panose="020B0609020204030204" pitchFamily="49" charset="0"/>
              </a:rPr>
              <a:t>Simple</a:t>
            </a:r>
            <a:r>
              <a:rPr lang="ru-RU" altLang="ru-RU" sz="1400" dirty="0">
                <a:solidFill>
                  <a:srgbClr val="A31515"/>
                </a:solidFill>
                <a:latin typeface="Consolas" panose="020B0609020204030204" pitchFamily="49" charset="0"/>
              </a:rPr>
              <a:t> </a:t>
            </a:r>
            <a:r>
              <a:rPr lang="ru-RU" altLang="ru-RU" sz="1400" dirty="0" err="1">
                <a:solidFill>
                  <a:srgbClr val="A31515"/>
                </a:solidFill>
                <a:latin typeface="Consolas" panose="020B0609020204030204" pitchFamily="49" charset="0"/>
              </a:rPr>
              <a:t>server</a:t>
            </a:r>
            <a:r>
              <a:rPr lang="ru-RU" altLang="ru-RU" sz="1400" dirty="0">
                <a:solidFill>
                  <a:srgbClr val="A31515"/>
                </a:solidFill>
                <a:latin typeface="Consolas" panose="020B0609020204030204" pitchFamily="49" charset="0"/>
              </a:rPr>
              <a:t> (</a:t>
            </a:r>
            <a:r>
              <a:rPr lang="ru-RU" altLang="ru-RU" sz="1400" dirty="0">
                <a:solidFill>
                  <a:srgbClr val="000000"/>
                </a:solidFill>
                <a:latin typeface="Consolas" panose="020B0609020204030204" pitchFamily="49" charset="0"/>
              </a:rPr>
              <a:t>{</a:t>
            </a:r>
            <a:r>
              <a:rPr lang="ru-RU" altLang="ru-RU" sz="1400" dirty="0" err="1">
                <a:solidFill>
                  <a:srgbClr val="1F377F"/>
                </a:solidFill>
                <a:latin typeface="Consolas" panose="020B0609020204030204" pitchFamily="49" charset="0"/>
              </a:rPr>
              <a:t>store</a:t>
            </a:r>
            <a:r>
              <a:rPr lang="ru-RU" altLang="ru-RU" sz="1400" dirty="0" err="1">
                <a:solidFill>
                  <a:srgbClr val="000000"/>
                </a:solidFill>
                <a:latin typeface="Consolas" panose="020B0609020204030204" pitchFamily="49" charset="0"/>
              </a:rPr>
              <a:t>.Fails</a:t>
            </a:r>
            <a:r>
              <a:rPr lang="ru-RU" altLang="ru-RU" sz="1400" dirty="0">
                <a:solidFill>
                  <a:srgbClr val="000000"/>
                </a:solidFill>
                <a:latin typeface="Consolas" panose="020B0609020204030204" pitchFamily="49" charset="0"/>
              </a:rPr>
              <a:t>}</a:t>
            </a:r>
            <a:r>
              <a:rPr lang="ru-RU" altLang="ru-RU" sz="1400" dirty="0">
                <a:solidFill>
                  <a:srgbClr val="A31515"/>
                </a:solidFill>
                <a:latin typeface="Consolas" panose="020B0609020204030204" pitchFamily="49" charset="0"/>
              </a:rPr>
              <a:t>)!</a:t>
            </a:r>
            <a:r>
              <a:rPr lang="ru-RU" altLang="ru-RU" sz="1400" dirty="0">
                <a:solidFill>
                  <a:srgbClr val="B776FB"/>
                </a:solidFill>
                <a:latin typeface="Consolas" panose="020B0609020204030204" pitchFamily="49" charset="0"/>
              </a:rPr>
              <a:t>\n</a:t>
            </a:r>
            <a:r>
              <a:rPr lang="ru-RU" altLang="ru-RU" sz="1400" dirty="0">
                <a:solidFill>
                  <a:srgbClr val="A31515"/>
                </a:solidFill>
                <a:latin typeface="Consolas" panose="020B0609020204030204" pitchFamily="49" charset="0"/>
              </a:rPr>
              <a:t>"</a:t>
            </a:r>
            <a:r>
              <a:rPr lang="ru-RU" altLang="ru-RU" sz="1400" dirty="0">
                <a:solidFill>
                  <a:srgbClr val="000000"/>
                </a:solidFill>
                <a:latin typeface="Consolas" panose="020B0609020204030204" pitchFamily="49" charset="0"/>
              </a:rPr>
              <a:t>));</a:t>
            </a:r>
            <a:endParaRPr lang="ru-RU" altLang="ru-RU" sz="1600" dirty="0">
              <a:solidFill>
                <a:schemeClr val="tx1"/>
              </a:solidFill>
              <a:latin typeface="Arial" panose="020B0604020202020204" pitchFamily="34" charset="0"/>
            </a:endParaRPr>
          </a:p>
        </p:txBody>
      </p:sp>
      <p:cxnSp>
        <p:nvCxnSpPr>
          <p:cNvPr id="18" name="Прямая со стрелкой 17"/>
          <p:cNvCxnSpPr>
            <a:stCxn id="3" idx="4"/>
            <a:endCxn id="15" idx="0"/>
          </p:cNvCxnSpPr>
          <p:nvPr/>
        </p:nvCxnSpPr>
        <p:spPr>
          <a:xfrm>
            <a:off x="3987612" y="2713055"/>
            <a:ext cx="2589035" cy="870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628722" y="2865235"/>
            <a:ext cx="1649747" cy="307777"/>
          </a:xfrm>
          <a:prstGeom prst="rect">
            <a:avLst/>
          </a:prstGeom>
          <a:noFill/>
        </p:spPr>
        <p:txBody>
          <a:bodyPr wrap="none" rtlCol="0">
            <a:spAutoFit/>
          </a:bodyPr>
          <a:lstStyle/>
          <a:p>
            <a:r>
              <a:rPr lang="ru-RU" sz="1400" dirty="0" smtClean="0"/>
              <a:t>Параметр делегата</a:t>
            </a:r>
            <a:endParaRPr lang="ru-RU" sz="1400" dirty="0"/>
          </a:p>
        </p:txBody>
      </p:sp>
    </p:spTree>
    <p:extLst>
      <p:ext uri="{BB962C8B-B14F-4D97-AF65-F5344CB8AC3E}">
        <p14:creationId xmlns:p14="http://schemas.microsoft.com/office/powerpoint/2010/main" val="264734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Сервисы и </a:t>
            </a:r>
            <a:r>
              <a:rPr lang="en-US" dirty="0" smtClean="0"/>
              <a:t>DI</a:t>
            </a:r>
            <a:endParaRPr lang="ru-RU" dirty="0"/>
          </a:p>
        </p:txBody>
      </p:sp>
    </p:spTree>
    <p:extLst>
      <p:ext uri="{BB962C8B-B14F-4D97-AF65-F5344CB8AC3E}">
        <p14:creationId xmlns:p14="http://schemas.microsoft.com/office/powerpoint/2010/main" val="2179052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Тестирование</a:t>
            </a:r>
            <a:endParaRPr lang="ru-RU" dirty="0"/>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3389510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WebApplicationFactory</a:t>
            </a:r>
            <a:endParaRPr lang="ru-RU" dirty="0"/>
          </a:p>
        </p:txBody>
      </p:sp>
      <p:sp>
        <p:nvSpPr>
          <p:cNvPr id="5" name="Скругленная прямоугольная выноска 4"/>
          <p:cNvSpPr/>
          <p:nvPr/>
        </p:nvSpPr>
        <p:spPr>
          <a:xfrm>
            <a:off x="1507253" y="4365349"/>
            <a:ext cx="3959051" cy="920083"/>
          </a:xfrm>
          <a:prstGeom prst="wedgeRoundRectCallout">
            <a:avLst>
              <a:gd name="adj1" fmla="val 84915"/>
              <a:gd name="adj2" fmla="val 148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Параметр – любой класс из сборки, где лежит точка входа (</a:t>
            </a:r>
            <a:r>
              <a:rPr lang="en-US" dirty="0" smtClean="0"/>
              <a:t>Main) </a:t>
            </a:r>
            <a:r>
              <a:rPr lang="ru-RU" dirty="0" smtClean="0"/>
              <a:t>в тестируемое приложение</a:t>
            </a:r>
            <a:endParaRPr lang="en-US" dirty="0"/>
          </a:p>
        </p:txBody>
      </p:sp>
      <p:sp>
        <p:nvSpPr>
          <p:cNvPr id="6" name="Скругленная прямоугольная выноска 5"/>
          <p:cNvSpPr/>
          <p:nvPr/>
        </p:nvSpPr>
        <p:spPr>
          <a:xfrm>
            <a:off x="1507253" y="5500372"/>
            <a:ext cx="3959051" cy="578882"/>
          </a:xfrm>
          <a:prstGeom prst="wedgeRoundRectCallout">
            <a:avLst>
              <a:gd name="adj1" fmla="val 67656"/>
              <a:gd name="adj2" fmla="val -511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Запускаем сервер </a:t>
            </a:r>
            <a:r>
              <a:rPr lang="en-US" dirty="0" err="1" smtClean="0"/>
              <a:t>InMemory</a:t>
            </a:r>
            <a:r>
              <a:rPr lang="en-US" dirty="0" smtClean="0"/>
              <a:t> </a:t>
            </a:r>
            <a:r>
              <a:rPr lang="ru-RU" dirty="0" smtClean="0"/>
              <a:t>и получаем к нему клиент</a:t>
            </a:r>
            <a:endParaRPr lang="en-US" dirty="0"/>
          </a:p>
        </p:txBody>
      </p:sp>
      <p:grpSp>
        <p:nvGrpSpPr>
          <p:cNvPr id="8" name="Группа 7"/>
          <p:cNvGrpSpPr/>
          <p:nvPr/>
        </p:nvGrpSpPr>
        <p:grpSpPr>
          <a:xfrm>
            <a:off x="838200" y="1818640"/>
            <a:ext cx="6215163" cy="1871728"/>
            <a:chOff x="838200" y="1818640"/>
            <a:chExt cx="6215163" cy="1871728"/>
          </a:xfrm>
        </p:grpSpPr>
        <p:sp>
          <p:nvSpPr>
            <p:cNvPr id="3" name="Rectangle 1"/>
            <p:cNvSpPr>
              <a:spLocks noChangeArrowheads="1"/>
            </p:cNvSpPr>
            <p:nvPr/>
          </p:nvSpPr>
          <p:spPr bwMode="auto">
            <a:xfrm>
              <a:off x="838200" y="2213040"/>
              <a:ext cx="6215163" cy="1477328"/>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WebApplication</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CreateBuilder</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Build</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500" b="0" i="0" u="none" strike="noStrike" cap="none" normalizeH="0" baseline="0" dirty="0" smtClean="0">
                  <a:ln>
                    <a:noFill/>
                  </a:ln>
                  <a:solidFill>
                    <a:srgbClr val="000000"/>
                  </a:solidFill>
                  <a:effectLst/>
                  <a:latin typeface="Consolas" panose="020B0609020204030204" pitchFamily="49" charset="0"/>
                </a:rPr>
                <a:t> =&gt;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Hello</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107440" y="1818640"/>
              <a:ext cx="1447832" cy="369332"/>
            </a:xfrm>
            <a:prstGeom prst="rect">
              <a:avLst/>
            </a:prstGeom>
            <a:noFill/>
          </p:spPr>
          <p:txBody>
            <a:bodyPr wrap="none" rtlCol="0">
              <a:spAutoFit/>
            </a:bodyPr>
            <a:lstStyle/>
            <a:p>
              <a:r>
                <a:rPr lang="ru-RU" dirty="0" smtClean="0"/>
                <a:t>Приложение</a:t>
              </a:r>
              <a:endParaRPr lang="ru-RU" dirty="0"/>
            </a:p>
          </p:txBody>
        </p:sp>
      </p:grpSp>
      <p:grpSp>
        <p:nvGrpSpPr>
          <p:cNvPr id="10" name="Группа 9"/>
          <p:cNvGrpSpPr/>
          <p:nvPr/>
        </p:nvGrpSpPr>
        <p:grpSpPr>
          <a:xfrm>
            <a:off x="6096000" y="3996017"/>
            <a:ext cx="5686172" cy="2251515"/>
            <a:chOff x="6096000" y="3996017"/>
            <a:chExt cx="5686172" cy="2251515"/>
          </a:xfrm>
        </p:grpSpPr>
        <p:sp>
          <p:nvSpPr>
            <p:cNvPr id="4" name="Rectangle 2"/>
            <p:cNvSpPr>
              <a:spLocks noChangeArrowheads="1"/>
            </p:cNvSpPr>
            <p:nvPr/>
          </p:nvSpPr>
          <p:spPr bwMode="auto">
            <a:xfrm>
              <a:off x="6096000" y="4539372"/>
              <a:ext cx="5686172" cy="1708160"/>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500" b="0" i="0" u="none" strike="noStrike" cap="none" normalizeH="0" baseline="0" dirty="0" err="1" smtClean="0">
                  <a:ln>
                    <a:noFill/>
                  </a:ln>
                  <a:solidFill>
                    <a:srgbClr val="2B91AF"/>
                  </a:solidFill>
                  <a:effectLst/>
                  <a:latin typeface="Consolas" panose="020B0609020204030204" pitchFamily="49" charset="0"/>
                </a:rPr>
                <a:t>WebApplicationFactory</a:t>
              </a:r>
              <a:r>
                <a:rPr kumimoji="0" lang="ru-RU" altLang="ru-RU" sz="1500" b="0" i="0" u="none" strike="noStrike" cap="none" normalizeH="0" baseline="0" dirty="0" smtClean="0">
                  <a:ln>
                    <a:noFill/>
                  </a:ln>
                  <a:solidFill>
                    <a:srgbClr val="000000"/>
                  </a:solidFill>
                  <a:effectLst/>
                  <a:latin typeface="Consolas" panose="020B0609020204030204" pitchFamily="49" charset="0"/>
                </a:rPr>
                <a:t>&lt;</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Program</a:t>
              </a:r>
              <a:r>
                <a:rPr kumimoji="0" lang="ru-RU" altLang="ru-RU" sz="1500" b="0" i="0" u="none" strike="noStrike" cap="none" normalizeH="0" baseline="0" dirty="0" smtClean="0">
                  <a:ln>
                    <a:noFill/>
                  </a:ln>
                  <a:solidFill>
                    <a:srgbClr val="000000"/>
                  </a:solidFill>
                  <a:effectLst/>
                  <a:latin typeface="Consolas" panose="020B0609020204030204" pitchFamily="49" charset="0"/>
                </a:rPr>
                <a:t>&gt;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factory</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500" dirty="0">
                  <a:solidFill>
                    <a:srgbClr val="000000"/>
                  </a:solidFill>
                  <a:latin typeface="Consolas" panose="020B0609020204030204" pitchFamily="49" charset="0"/>
                </a:rPr>
                <a:t>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WebApplicationFactory</a:t>
              </a:r>
              <a:r>
                <a:rPr kumimoji="0" lang="ru-RU" altLang="ru-RU" sz="1500" b="0" i="0" u="none" strike="noStrike" cap="none" normalizeH="0" baseline="0" dirty="0" smtClean="0">
                  <a:ln>
                    <a:noFill/>
                  </a:ln>
                  <a:solidFill>
                    <a:srgbClr val="000000"/>
                  </a:solidFill>
                  <a:effectLst/>
                  <a:latin typeface="Consolas" panose="020B0609020204030204" pitchFamily="49" charset="0"/>
                </a:rPr>
                <a:t>&lt;</a:t>
              </a:r>
              <a:r>
                <a:rPr kumimoji="0" lang="ru-RU" altLang="ru-RU" sz="1500" b="0" i="0" u="none" strike="noStrike" cap="none" normalizeH="0" baseline="0" dirty="0" err="1" smtClean="0">
                  <a:ln>
                    <a:noFill/>
                  </a:ln>
                  <a:solidFill>
                    <a:srgbClr val="2B91AF"/>
                  </a:solidFill>
                  <a:effectLst/>
                  <a:latin typeface="Consolas" panose="020B0609020204030204" pitchFamily="49" charset="0"/>
                </a:rPr>
                <a:t>Program</a:t>
              </a:r>
              <a:r>
                <a:rPr kumimoji="0" lang="ru-RU" altLang="ru-RU" sz="1500" b="0" i="0" u="none" strike="noStrike" cap="none" normalizeH="0" baseline="0" dirty="0" smtClean="0">
                  <a:ln>
                    <a:noFill/>
                  </a:ln>
                  <a:solidFill>
                    <a:srgbClr val="000000"/>
                  </a:solidFill>
                  <a:effectLst/>
                  <a:latin typeface="Consolas" panose="020B0609020204030204" pitchFamily="49" charset="0"/>
                </a:rPr>
                <a:t>&gt;();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factory</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CreateClient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resultString</a:t>
              </a:r>
              <a:r>
                <a:rPr kumimoji="0" lang="ru-RU" altLang="ru-RU" sz="1500" b="0" i="0" u="none" strike="noStrike" cap="none" normalizeH="0" baseline="0" dirty="0" smtClean="0">
                  <a:ln>
                    <a:noFill/>
                  </a:ln>
                  <a:solidFill>
                    <a:srgbClr val="000000"/>
                  </a:solidFill>
                  <a:effectLst/>
                  <a:latin typeface="Consolas" panose="020B0609020204030204" pitchFamily="49" charset="0"/>
                </a:rPr>
                <a:t> = </a:t>
              </a:r>
              <a:r>
                <a:rPr kumimoji="0" lang="ru-RU" altLang="ru-RU" sz="15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500" b="0" i="0" u="none" strike="noStrike" cap="none" normalizeH="0" baseline="0" dirty="0" smtClean="0">
                  <a:ln>
                    <a:noFill/>
                  </a:ln>
                  <a:solidFill>
                    <a:srgbClr val="000000"/>
                  </a:solidFill>
                  <a:effectLst/>
                  <a:latin typeface="Consolas" panose="020B0609020204030204" pitchFamily="49" charset="0"/>
                </a:rPr>
                <a:t> </a:t>
              </a:r>
              <a:r>
                <a:rPr kumimoji="0" lang="ru-RU" altLang="ru-RU" sz="15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GetStringAsync</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smtClean="0">
                  <a:ln>
                    <a:noFill/>
                  </a:ln>
                  <a:solidFill>
                    <a:srgbClr val="000000"/>
                  </a:solidFill>
                  <a:effectLst/>
                  <a:latin typeface="Consolas" panose="020B0609020204030204" pitchFamily="49" charset="0"/>
                </a:rPr>
                <a:t/>
              </a:r>
              <a:br>
                <a:rPr kumimoji="0" lang="ru-RU" altLang="ru-RU" sz="1500" b="0" i="0" u="none" strike="noStrike" cap="none" normalizeH="0" baseline="0" dirty="0" smtClean="0">
                  <a:ln>
                    <a:noFill/>
                  </a:ln>
                  <a:solidFill>
                    <a:srgbClr val="000000"/>
                  </a:solidFill>
                  <a:effectLst/>
                  <a:latin typeface="Consolas" panose="020B0609020204030204" pitchFamily="49" charset="0"/>
                </a:rPr>
              </a:br>
              <a:r>
                <a:rPr kumimoji="0" lang="ru-RU" altLang="ru-RU" sz="1500" b="0" i="0" u="none" strike="noStrike" cap="none" normalizeH="0" baseline="0" dirty="0" err="1" smtClean="0">
                  <a:ln>
                    <a:noFill/>
                  </a:ln>
                  <a:solidFill>
                    <a:srgbClr val="1F377F"/>
                  </a:solidFill>
                  <a:effectLst/>
                  <a:latin typeface="Consolas" panose="020B0609020204030204" pitchFamily="49" charset="0"/>
                </a:rPr>
                <a:t>resultString</a:t>
              </a:r>
              <a:r>
                <a:rPr kumimoji="0" lang="ru-RU" altLang="ru-RU" sz="1500" b="0" i="0" u="none" strike="noStrike" cap="none" normalizeH="0" baseline="0" dirty="0" err="1"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Should</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err="1" smtClean="0">
                  <a:ln>
                    <a:noFill/>
                  </a:ln>
                  <a:solidFill>
                    <a:srgbClr val="74531F"/>
                  </a:solidFill>
                  <a:effectLst/>
                  <a:latin typeface="Consolas" panose="020B0609020204030204" pitchFamily="49" charset="0"/>
                </a:rPr>
                <a:t>Be</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err="1" smtClean="0">
                  <a:ln>
                    <a:noFill/>
                  </a:ln>
                  <a:solidFill>
                    <a:srgbClr val="A31515"/>
                  </a:solidFill>
                  <a:effectLst/>
                  <a:latin typeface="Consolas" panose="020B0609020204030204" pitchFamily="49" charset="0"/>
                </a:rPr>
                <a:t>Hello</a:t>
              </a:r>
              <a:r>
                <a:rPr kumimoji="0" lang="ru-RU" altLang="ru-RU" sz="1500" b="0" i="0" u="none" strike="noStrike" cap="none" normalizeH="0" baseline="0" dirty="0" smtClean="0">
                  <a:ln>
                    <a:noFill/>
                  </a:ln>
                  <a:solidFill>
                    <a:srgbClr val="A31515"/>
                  </a:solidFill>
                  <a:effectLst/>
                  <a:latin typeface="Consolas" panose="020B0609020204030204" pitchFamily="49" charset="0"/>
                </a:rPr>
                <a:t>"</a:t>
              </a:r>
              <a:r>
                <a:rPr kumimoji="0" lang="ru-RU" altLang="ru-RU" sz="1500" b="0" i="0" u="none" strike="noStrike" cap="none" normalizeH="0" baseline="0" dirty="0" smtClean="0">
                  <a:ln>
                    <a:noFill/>
                  </a:ln>
                  <a:solidFill>
                    <a:srgbClr val="000000"/>
                  </a:solidFill>
                  <a:effectLst/>
                  <a:latin typeface="Consolas" panose="020B0609020204030204" pitchFamily="49" charset="0"/>
                </a:rPr>
                <a:t>);</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0962640" y="3996017"/>
              <a:ext cx="579133" cy="369332"/>
            </a:xfrm>
            <a:prstGeom prst="rect">
              <a:avLst/>
            </a:prstGeom>
            <a:noFill/>
          </p:spPr>
          <p:txBody>
            <a:bodyPr wrap="none" rtlCol="0">
              <a:spAutoFit/>
            </a:bodyPr>
            <a:lstStyle/>
            <a:p>
              <a:r>
                <a:rPr lang="ru-RU" dirty="0" smtClean="0"/>
                <a:t>Тест</a:t>
              </a:r>
              <a:endParaRPr lang="ru-RU" dirty="0"/>
            </a:p>
          </p:txBody>
        </p:sp>
      </p:grpSp>
    </p:spTree>
    <p:extLst>
      <p:ext uri="{BB962C8B-B14F-4D97-AF65-F5344CB8AC3E}">
        <p14:creationId xmlns:p14="http://schemas.microsoft.com/office/powerpoint/2010/main" val="315099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Более сложный пример</a:t>
            </a:r>
            <a:endParaRPr lang="ru-RU" dirty="0"/>
          </a:p>
        </p:txBody>
      </p:sp>
      <p:sp>
        <p:nvSpPr>
          <p:cNvPr id="4" name="Rectangle 2"/>
          <p:cNvSpPr>
            <a:spLocks noChangeArrowheads="1"/>
          </p:cNvSpPr>
          <p:nvPr/>
        </p:nvSpPr>
        <p:spPr bwMode="auto">
          <a:xfrm>
            <a:off x="582804" y="1489618"/>
            <a:ext cx="7066358" cy="4893647"/>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TestCase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"123"</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HttpStatusCode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.OK</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TestCase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"456"</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HttpStatusCode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.Unauthorized</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public</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Task</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Server_should_return_AutorizationResult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pass</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HttpStatusCode</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statusCode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mockStore</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Mock</a:t>
            </a:r>
            <a:r>
              <a:rPr kumimoji="0" lang="ru-RU" altLang="ru-RU" sz="1200" b="0" i="0" u="none" strike="noStrike" cap="none" normalizeH="0" baseline="0" dirty="0" smtClean="0">
                <a:ln>
                  <a:noFill/>
                </a:ln>
                <a:solidFill>
                  <a:srgbClr val="000000"/>
                </a:solidFill>
                <a:effectLst/>
                <a:latin typeface="Consolas" panose="020B0609020204030204" pitchFamily="49" charset="0"/>
              </a:rPr>
              <a:t>&lt;</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IFailCountStore</a:t>
            </a:r>
            <a:r>
              <a:rPr kumimoji="0" lang="ru-RU" altLang="ru-RU" sz="1200" b="0" i="0" u="none" strike="noStrike" cap="none" normalizeH="0" baseline="0" dirty="0" smtClean="0">
                <a:ln>
                  <a:noFill/>
                </a:ln>
                <a:solidFill>
                  <a:srgbClr val="000000"/>
                </a:solidFill>
                <a:effectLst/>
                <a:latin typeface="Consolas" panose="020B0609020204030204" pitchFamily="49" charset="0"/>
              </a:rPr>
              <a:t>&gt;();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mockStore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Setup</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1F377F"/>
                </a:solidFill>
                <a:effectLst/>
                <a:latin typeface="Consolas" panose="020B0609020204030204" pitchFamily="49" charset="0"/>
              </a:rPr>
              <a:t>s</a:t>
            </a:r>
            <a:r>
              <a:rPr kumimoji="0" lang="ru-RU" altLang="ru-RU" sz="1200" b="0" i="0" u="none" strike="noStrike" cap="none" normalizeH="0" baseline="0" dirty="0" smtClean="0">
                <a:ln>
                  <a:noFill/>
                </a:ln>
                <a:solidFill>
                  <a:srgbClr val="000000"/>
                </a:solidFill>
                <a:effectLst/>
                <a:latin typeface="Consolas" panose="020B0609020204030204" pitchFamily="49" charset="0"/>
              </a:rPr>
              <a:t> =&gt;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s</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.Fails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Returns</a:t>
            </a:r>
            <a:r>
              <a:rPr kumimoji="0" lang="ru-RU" altLang="ru-RU" sz="1200" b="0" i="0" u="none" strike="noStrike" cap="none" normalizeH="0" baseline="0" dirty="0" smtClean="0">
                <a:ln>
                  <a:noFill/>
                </a:ln>
                <a:solidFill>
                  <a:srgbClr val="000000"/>
                </a:solidFill>
                <a:effectLst/>
                <a:latin typeface="Consolas" panose="020B0609020204030204" pitchFamily="49" charset="0"/>
              </a:rPr>
              <a:t>(0);</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WebApplicationFactory</a:t>
            </a:r>
            <a:r>
              <a:rPr kumimoji="0" lang="ru-RU" altLang="ru-RU" sz="1200" b="0" i="0" u="none" strike="noStrike" cap="none" normalizeH="0" baseline="0" dirty="0" smtClean="0">
                <a:ln>
                  <a:noFill/>
                </a:ln>
                <a:solidFill>
                  <a:srgbClr val="000000"/>
                </a:solidFill>
                <a:effectLst/>
                <a:latin typeface="Consolas" panose="020B0609020204030204" pitchFamily="49" charset="0"/>
              </a:rPr>
              <a:t>&lt;</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Program</a:t>
            </a:r>
            <a:r>
              <a:rPr kumimoji="0" lang="ru-RU" altLang="ru-RU" sz="1200" b="0" i="0" u="none" strike="noStrike" cap="none" normalizeH="0" baseline="0" dirty="0" smtClean="0">
                <a:ln>
                  <a:noFill/>
                </a:ln>
                <a:solidFill>
                  <a:srgbClr val="000000"/>
                </a:solidFill>
                <a:effectLst/>
                <a:latin typeface="Consolas" panose="020B0609020204030204" pitchFamily="49" charset="0"/>
              </a:rPr>
              <a:t>&gt;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factory</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WebApplicationFactory</a:t>
            </a:r>
            <a:r>
              <a:rPr kumimoji="0" lang="ru-RU" altLang="ru-RU" sz="1200" b="0" i="0" u="none" strike="noStrike" cap="none" normalizeH="0" baseline="0" dirty="0" smtClean="0">
                <a:ln>
                  <a:noFill/>
                </a:ln>
                <a:solidFill>
                  <a:srgbClr val="000000"/>
                </a:solidFill>
                <a:effectLst/>
                <a:latin typeface="Consolas" panose="020B0609020204030204" pitchFamily="49" charset="0"/>
              </a:rPr>
              <a:t>&lt;</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Program</a:t>
            </a:r>
            <a:r>
              <a:rPr kumimoji="0" lang="ru-RU" altLang="ru-RU" sz="1200" b="0" i="0" u="none" strike="noStrike" cap="none" normalizeH="0" baseline="0" dirty="0" smtClean="0">
                <a:ln>
                  <a:noFill/>
                </a:ln>
                <a:solidFill>
                  <a:srgbClr val="000000"/>
                </a:solidFill>
                <a:effectLst/>
                <a:latin typeface="Consolas" panose="020B0609020204030204" pitchFamily="49" charset="0"/>
              </a:rPr>
              <a:t>&gt;()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WithWebHostBuilder</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200" b="0" i="0" u="none" strike="noStrike" cap="none" normalizeH="0" baseline="0" dirty="0" smtClean="0">
                <a:ln>
                  <a:noFill/>
                </a:ln>
                <a:solidFill>
                  <a:srgbClr val="000000"/>
                </a:solidFill>
                <a:effectLst/>
                <a:latin typeface="Consolas" panose="020B0609020204030204" pitchFamily="49" charset="0"/>
              </a:rPr>
              <a:t> =&gt;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lang="ru-RU" altLang="ru-RU" sz="1200" dirty="0">
                <a:solidFill>
                  <a:srgbClr val="000000"/>
                </a:solidFill>
                <a:latin typeface="Consolas" panose="020B0609020204030204" pitchFamily="49" charset="0"/>
              </a:rPr>
              <a:t>            </a:t>
            </a:r>
            <a:r>
              <a:rPr lang="ru-RU" altLang="ru-RU" sz="1200" dirty="0" err="1">
                <a:solidFill>
                  <a:srgbClr val="1F377F"/>
                </a:solidFill>
                <a:latin typeface="Consolas" panose="020B0609020204030204" pitchFamily="49" charset="0"/>
              </a:rPr>
              <a:t>builder</a:t>
            </a:r>
            <a:r>
              <a:rPr lang="ru-RU" altLang="ru-RU" sz="1200" dirty="0" err="1">
                <a:solidFill>
                  <a:srgbClr val="000000"/>
                </a:solidFill>
                <a:latin typeface="Consolas" panose="020B0609020204030204" pitchFamily="49" charset="0"/>
              </a:rPr>
              <a:t>.</a:t>
            </a:r>
            <a:r>
              <a:rPr lang="ru-RU" altLang="ru-RU" sz="1200" dirty="0" err="1">
                <a:solidFill>
                  <a:srgbClr val="74531F"/>
                </a:solidFill>
                <a:latin typeface="Consolas" panose="020B0609020204030204" pitchFamily="49" charset="0"/>
              </a:rPr>
              <a:t>ConfigureServices</a:t>
            </a:r>
            <a:r>
              <a:rPr lang="ru-RU" altLang="ru-RU" sz="1200" dirty="0">
                <a:solidFill>
                  <a:srgbClr val="000000"/>
                </a:solidFill>
                <a:latin typeface="Consolas" panose="020B0609020204030204" pitchFamily="49" charset="0"/>
              </a:rPr>
              <a:t>(</a:t>
            </a:r>
            <a:r>
              <a:rPr lang="ru-RU" altLang="ru-RU" sz="1200" dirty="0" err="1">
                <a:solidFill>
                  <a:srgbClr val="1F377F"/>
                </a:solidFill>
                <a:latin typeface="Consolas" panose="020B0609020204030204" pitchFamily="49" charset="0"/>
              </a:rPr>
              <a:t>serviceCollection</a:t>
            </a:r>
            <a:r>
              <a:rPr lang="ru-RU" altLang="ru-RU" sz="1200" dirty="0">
                <a:solidFill>
                  <a:srgbClr val="000000"/>
                </a:solidFill>
                <a:latin typeface="Consolas" panose="020B0609020204030204" pitchFamily="49" charset="0"/>
              </a:rPr>
              <a:t> =&gt;</a:t>
            </a:r>
            <a:br>
              <a:rPr lang="ru-RU" altLang="ru-RU" sz="1200" dirty="0">
                <a:solidFill>
                  <a:srgbClr val="000000"/>
                </a:solidFill>
                <a:latin typeface="Consolas" panose="020B0609020204030204" pitchFamily="49" charset="0"/>
              </a:rPr>
            </a:br>
            <a:r>
              <a:rPr lang="ru-RU" altLang="ru-RU" sz="1200" dirty="0">
                <a:solidFill>
                  <a:srgbClr val="000000"/>
                </a:solidFill>
                <a:latin typeface="Consolas" panose="020B0609020204030204" pitchFamily="49" charset="0"/>
              </a:rPr>
              <a:t>                </a:t>
            </a:r>
            <a:r>
              <a:rPr lang="ru-RU" altLang="ru-RU" sz="1200" dirty="0" err="1">
                <a:solidFill>
                  <a:srgbClr val="1F377F"/>
                </a:solidFill>
                <a:latin typeface="Consolas" panose="020B0609020204030204" pitchFamily="49" charset="0"/>
              </a:rPr>
              <a:t>serviceCollection</a:t>
            </a:r>
            <a:r>
              <a:rPr lang="ru-RU" altLang="ru-RU" sz="1200" dirty="0" err="1">
                <a:solidFill>
                  <a:srgbClr val="000000"/>
                </a:solidFill>
                <a:latin typeface="Consolas" panose="020B0609020204030204" pitchFamily="49" charset="0"/>
              </a:rPr>
              <a:t>.</a:t>
            </a:r>
            <a:r>
              <a:rPr lang="ru-RU" altLang="ru-RU" sz="1200" dirty="0" err="1">
                <a:solidFill>
                  <a:srgbClr val="74531F"/>
                </a:solidFill>
                <a:latin typeface="Consolas" panose="020B0609020204030204" pitchFamily="49" charset="0"/>
              </a:rPr>
              <a:t>AddSingleton</a:t>
            </a:r>
            <a:r>
              <a:rPr lang="ru-RU" altLang="ru-RU" sz="1200" dirty="0">
                <a:solidFill>
                  <a:srgbClr val="000000"/>
                </a:solidFill>
                <a:latin typeface="Consolas" panose="020B0609020204030204" pitchFamily="49" charset="0"/>
              </a:rPr>
              <a:t>(</a:t>
            </a:r>
            <a:r>
              <a:rPr lang="ru-RU" altLang="ru-RU" sz="1200" dirty="0" err="1">
                <a:solidFill>
                  <a:srgbClr val="1F377F"/>
                </a:solidFill>
                <a:latin typeface="Consolas" panose="020B0609020204030204" pitchFamily="49" charset="0"/>
              </a:rPr>
              <a:t>mockStore</a:t>
            </a:r>
            <a:r>
              <a:rPr lang="ru-RU" altLang="ru-RU" sz="1200" dirty="0" err="1">
                <a:solidFill>
                  <a:srgbClr val="000000"/>
                </a:solidFill>
                <a:latin typeface="Consolas" panose="020B0609020204030204" pitchFamily="49" charset="0"/>
              </a:rPr>
              <a:t>.Object</a:t>
            </a:r>
            <a:r>
              <a:rPr lang="ru-RU" altLang="ru-RU" sz="1200" dirty="0">
                <a:solidFill>
                  <a:srgbClr val="000000"/>
                </a:solidFill>
                <a:latin typeface="Consolas" panose="020B0609020204030204" pitchFamily="49" charset="0"/>
              </a:rPr>
              <a:t>));</a:t>
            </a:r>
            <a:br>
              <a:rPr lang="ru-RU" altLang="ru-RU" sz="1200" dirty="0">
                <a:solidFill>
                  <a:srgbClr val="000000"/>
                </a:solidFill>
                <a:latin typeface="Consolas" panose="020B0609020204030204" pitchFamily="49" charset="0"/>
              </a:rPr>
            </a:br>
            <a:endParaRPr lang="ru-RU" altLang="ru-RU" sz="1200" dirty="0" smtClean="0">
              <a:solidFill>
                <a:srgbClr val="000000"/>
              </a:solidFill>
              <a:latin typeface="Consolas" panose="020B0609020204030204" pitchFamily="49" charset="0"/>
            </a:endParaRPr>
          </a:p>
          <a:p>
            <a:pPr lvl="0" eaLnBrk="0" fontAlgn="base" hangingPunct="0">
              <a:spcBef>
                <a:spcPct val="0"/>
              </a:spcBef>
              <a:spcAft>
                <a:spcPct val="0"/>
              </a:spcAft>
            </a:pP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builder</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Configure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200" b="0" i="0" u="none" strike="noStrike" cap="none" normalizeH="0" baseline="0" dirty="0" smtClean="0">
                <a:ln>
                  <a:noFill/>
                </a:ln>
                <a:solidFill>
                  <a:srgbClr val="000000"/>
                </a:solidFill>
                <a:effectLst/>
                <a:latin typeface="Consolas" panose="020B0609020204030204" pitchFamily="49" charset="0"/>
              </a:rPr>
              <a:t> =&gt;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UsePasswordAuth</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"123"</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app</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Run</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smtClean="0">
                <a:ln>
                  <a:noFill/>
                </a:ln>
                <a:solidFill>
                  <a:srgbClr val="000000"/>
                </a:solidFill>
                <a:effectLst/>
                <a:latin typeface="Consolas" panose="020B0609020204030204" pitchFamily="49" charset="0"/>
              </a:rPr>
              <a:t> =&gt;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.Response.</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Hello</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factory</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CreateClient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client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GetAsync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pass</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pass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result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.StatusCode.</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Should</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Be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statusCode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5" name="Скругленная прямоугольная выноска 4"/>
          <p:cNvSpPr/>
          <p:nvPr/>
        </p:nvSpPr>
        <p:spPr>
          <a:xfrm>
            <a:off x="7394749" y="1813068"/>
            <a:ext cx="3959051" cy="498054"/>
          </a:xfrm>
          <a:prstGeom prst="wedgeRoundRectCallout">
            <a:avLst>
              <a:gd name="adj1" fmla="val -134374"/>
              <a:gd name="adj2" fmla="val 2481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Меняем настройки </a:t>
            </a:r>
            <a:r>
              <a:rPr lang="ru-RU" dirty="0" err="1" smtClean="0"/>
              <a:t>билдера</a:t>
            </a:r>
            <a:endParaRPr lang="en-US" dirty="0"/>
          </a:p>
        </p:txBody>
      </p:sp>
      <p:sp>
        <p:nvSpPr>
          <p:cNvPr id="6" name="Скругленная прямоугольная выноска 5"/>
          <p:cNvSpPr/>
          <p:nvPr/>
        </p:nvSpPr>
        <p:spPr>
          <a:xfrm>
            <a:off x="7796684" y="3438387"/>
            <a:ext cx="2352152" cy="498054"/>
          </a:xfrm>
          <a:prstGeom prst="wedgeRoundRectCallout">
            <a:avLst>
              <a:gd name="adj1" fmla="val -123063"/>
              <a:gd name="adj2" fmla="val -100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Сервисы дополняем</a:t>
            </a:r>
            <a:endParaRPr lang="en-US" dirty="0"/>
          </a:p>
        </p:txBody>
      </p:sp>
      <p:sp>
        <p:nvSpPr>
          <p:cNvPr id="7" name="Скругленная прямоугольная выноска 6"/>
          <p:cNvSpPr/>
          <p:nvPr/>
        </p:nvSpPr>
        <p:spPr>
          <a:xfrm>
            <a:off x="7796682" y="4392980"/>
            <a:ext cx="2693797" cy="670725"/>
          </a:xfrm>
          <a:prstGeom prst="wedgeRoundRectCallout">
            <a:avLst>
              <a:gd name="adj1" fmla="val -86666"/>
              <a:gd name="adj2" fmla="val -2501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ru-RU" dirty="0" smtClean="0"/>
              <a:t>А приложение придется пересоздать </a:t>
            </a:r>
            <a:r>
              <a:rPr lang="ru-RU" smtClean="0"/>
              <a:t>с 0 </a:t>
            </a:r>
            <a:r>
              <a:rPr lang="ru-RU" smtClean="0">
                <a:sym typeface="Wingdings" panose="05000000000000000000" pitchFamily="2" charset="2"/>
              </a:rPr>
              <a:t></a:t>
            </a:r>
            <a:endParaRPr lang="en-US" dirty="0"/>
          </a:p>
        </p:txBody>
      </p:sp>
    </p:spTree>
    <p:extLst>
      <p:ext uri="{BB962C8B-B14F-4D97-AF65-F5344CB8AC3E}">
        <p14:creationId xmlns:p14="http://schemas.microsoft.com/office/powerpoint/2010/main" val="26828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Тестирование</a:t>
            </a:r>
            <a:endParaRPr lang="ru-RU" dirty="0"/>
          </a:p>
        </p:txBody>
      </p:sp>
    </p:spTree>
    <p:extLst>
      <p:ext uri="{BB962C8B-B14F-4D97-AF65-F5344CB8AC3E}">
        <p14:creationId xmlns:p14="http://schemas.microsoft.com/office/powerpoint/2010/main" val="4121062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Подведем итог…</a:t>
            </a:r>
            <a:endParaRPr lang="ru-RU" dirty="0"/>
          </a:p>
        </p:txBody>
      </p:sp>
      <p:sp>
        <p:nvSpPr>
          <p:cNvPr id="3" name="Объект 2"/>
          <p:cNvSpPr>
            <a:spLocks noGrp="1"/>
          </p:cNvSpPr>
          <p:nvPr>
            <p:ph idx="1"/>
          </p:nvPr>
        </p:nvSpPr>
        <p:spPr>
          <a:xfrm>
            <a:off x="6356195" y="1690688"/>
            <a:ext cx="4997605" cy="4351338"/>
          </a:xfrm>
        </p:spPr>
        <p:txBody>
          <a:bodyPr>
            <a:normAutofit fontScale="92500" lnSpcReduction="10000"/>
          </a:bodyPr>
          <a:lstStyle/>
          <a:p>
            <a:r>
              <a:rPr lang="en-US" dirty="0" err="1" smtClean="0"/>
              <a:t>ASP.Net</a:t>
            </a:r>
            <a:r>
              <a:rPr lang="en-US" dirty="0" smtClean="0"/>
              <a:t> Core </a:t>
            </a:r>
            <a:r>
              <a:rPr lang="ru-RU" dirty="0" smtClean="0"/>
              <a:t>и </a:t>
            </a:r>
            <a:r>
              <a:rPr lang="en-US" dirty="0" err="1" smtClean="0"/>
              <a:t>Ht</a:t>
            </a:r>
            <a:r>
              <a:rPr lang="en-US" dirty="0" err="1" smtClean="0"/>
              <a:t>t</a:t>
            </a:r>
            <a:r>
              <a:rPr lang="en-US" dirty="0" err="1" smtClean="0"/>
              <a:t>pClient</a:t>
            </a:r>
            <a:r>
              <a:rPr lang="en-US" dirty="0" smtClean="0"/>
              <a:t> </a:t>
            </a:r>
            <a:r>
              <a:rPr lang="ru-RU" dirty="0" smtClean="0"/>
              <a:t>закрывают базовые функции работы с </a:t>
            </a:r>
            <a:r>
              <a:rPr lang="en-US" dirty="0" smtClean="0"/>
              <a:t>HTTP</a:t>
            </a:r>
          </a:p>
          <a:p>
            <a:endParaRPr lang="en-US" dirty="0"/>
          </a:p>
          <a:p>
            <a:r>
              <a:rPr lang="ru-RU" dirty="0" smtClean="0"/>
              <a:t>Базовая обработка</a:t>
            </a:r>
          </a:p>
          <a:p>
            <a:pPr lvl="1"/>
            <a:r>
              <a:rPr lang="en-US" dirty="0" smtClean="0"/>
              <a:t>Middleware</a:t>
            </a:r>
          </a:p>
          <a:p>
            <a:pPr lvl="1"/>
            <a:r>
              <a:rPr lang="en-US" dirty="0" smtClean="0"/>
              <a:t>Routings + endpoints</a:t>
            </a:r>
          </a:p>
          <a:p>
            <a:pPr lvl="1"/>
            <a:endParaRPr lang="en-US" dirty="0"/>
          </a:p>
          <a:p>
            <a:r>
              <a:rPr lang="ru-RU" dirty="0" smtClean="0"/>
              <a:t>Для интеграционного тестирования</a:t>
            </a:r>
          </a:p>
          <a:p>
            <a:pPr lvl="1"/>
            <a:r>
              <a:rPr lang="en-US" dirty="0" err="1" smtClean="0"/>
              <a:t>WebApplicationFactory</a:t>
            </a:r>
            <a:endParaRPr lang="ru-RU" dirty="0"/>
          </a:p>
        </p:txBody>
      </p:sp>
      <p:pic>
        <p:nvPicPr>
          <p:cNvPr id="6" name="Рисунок 5"/>
          <p:cNvPicPr>
            <a:picLocks noChangeAspect="1"/>
          </p:cNvPicPr>
          <p:nvPr/>
        </p:nvPicPr>
        <p:blipFill>
          <a:blip r:embed="rId2"/>
          <a:stretch>
            <a:fillRect/>
          </a:stretch>
        </p:blipFill>
        <p:spPr>
          <a:xfrm>
            <a:off x="566797" y="2018681"/>
            <a:ext cx="5529203" cy="3695351"/>
          </a:xfrm>
          <a:prstGeom prst="rect">
            <a:avLst/>
          </a:prstGeom>
        </p:spPr>
      </p:pic>
    </p:spTree>
    <p:extLst>
      <p:ext uri="{BB962C8B-B14F-4D97-AF65-F5344CB8AC3E}">
        <p14:creationId xmlns:p14="http://schemas.microsoft.com/office/powerpoint/2010/main" val="75104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Минимальное приложение</a:t>
            </a:r>
            <a:endParaRPr lang="ru-RU" dirty="0"/>
          </a:p>
        </p:txBody>
      </p:sp>
    </p:spTree>
    <p:extLst>
      <p:ext uri="{BB962C8B-B14F-4D97-AF65-F5344CB8AC3E}">
        <p14:creationId xmlns:p14="http://schemas.microsoft.com/office/powerpoint/2010/main" val="274175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Context</a:t>
            </a:r>
            <a:r>
              <a:rPr lang="ru-RU" dirty="0" smtClean="0"/>
              <a:t>, </a:t>
            </a:r>
            <a:r>
              <a:rPr lang="en-US" dirty="0" smtClean="0"/>
              <a:t>Request</a:t>
            </a:r>
            <a:r>
              <a:rPr lang="ru-RU" dirty="0" smtClean="0"/>
              <a:t>, </a:t>
            </a:r>
            <a:r>
              <a:rPr lang="en-US" dirty="0" smtClean="0"/>
              <a:t>Response</a:t>
            </a:r>
            <a:endParaRPr lang="ru-RU" dirty="0"/>
          </a:p>
        </p:txBody>
      </p:sp>
      <p:pic>
        <p:nvPicPr>
          <p:cNvPr id="7" name="Объект 6"/>
          <p:cNvPicPr>
            <a:picLocks noGrp="1" noChangeAspect="1"/>
          </p:cNvPicPr>
          <p:nvPr>
            <p:ph idx="1"/>
          </p:nvPr>
        </p:nvPicPr>
        <p:blipFill>
          <a:blip r:embed="rId2"/>
          <a:stretch>
            <a:fillRect/>
          </a:stretch>
        </p:blipFill>
        <p:spPr>
          <a:xfrm>
            <a:off x="4870775" y="58738"/>
            <a:ext cx="7101140" cy="6648450"/>
          </a:xfrm>
          <a:prstGeom prst="rect">
            <a:avLst/>
          </a:prstGeom>
        </p:spPr>
      </p:pic>
      <p:sp>
        <p:nvSpPr>
          <p:cNvPr id="6" name="Текст 5"/>
          <p:cNvSpPr>
            <a:spLocks noGrp="1"/>
          </p:cNvSpPr>
          <p:nvPr>
            <p:ph type="body" sz="half" idx="2"/>
          </p:nvPr>
        </p:nvSpPr>
        <p:spPr/>
        <p:txBody>
          <a:bodyPr/>
          <a:lstStyle/>
          <a:p>
            <a:r>
              <a:rPr lang="en-US" dirty="0" err="1" smtClean="0"/>
              <a:t>HttpContext</a:t>
            </a:r>
            <a:r>
              <a:rPr lang="en-US" dirty="0" smtClean="0"/>
              <a:t> – </a:t>
            </a:r>
            <a:r>
              <a:rPr lang="ru-RU" dirty="0" smtClean="0"/>
              <a:t>основная «точка входа»</a:t>
            </a:r>
            <a:endParaRPr lang="ru-RU" dirty="0"/>
          </a:p>
        </p:txBody>
      </p:sp>
    </p:spTree>
    <p:extLst>
      <p:ext uri="{BB962C8B-B14F-4D97-AF65-F5344CB8AC3E}">
        <p14:creationId xmlns:p14="http://schemas.microsoft.com/office/powerpoint/2010/main" val="1598389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Расширенный пример</a:t>
            </a:r>
            <a:endParaRPr lang="ru-RU" dirty="0"/>
          </a:p>
        </p:txBody>
      </p:sp>
      <p:sp>
        <p:nvSpPr>
          <p:cNvPr id="3" name="Rectangle 1"/>
          <p:cNvSpPr>
            <a:spLocks noChangeArrowheads="1"/>
          </p:cNvSpPr>
          <p:nvPr/>
        </p:nvSpPr>
        <p:spPr bwMode="auto">
          <a:xfrm>
            <a:off x="342900" y="2059274"/>
            <a:ext cx="6556603" cy="4339650"/>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.Request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RequestData</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8000"/>
                </a:solidFill>
                <a:effectLst/>
                <a:latin typeface="Consolas" panose="020B0609020204030204" pitchFamily="49" charset="0"/>
              </a:rPr>
              <a:t>// Метод</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.Method</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8000"/>
                </a:solidFill>
                <a:effectLst/>
                <a:latin typeface="Consolas" panose="020B0609020204030204" pitchFamily="49" charset="0"/>
              </a:rPr>
              <a:t>// Заголовки (просто строкой и </a:t>
            </a:r>
            <a:r>
              <a:rPr kumimoji="0" lang="ru-RU" altLang="ru-RU" sz="1200" b="0" i="0" u="none" strike="noStrike" cap="none" normalizeH="0" baseline="0" dirty="0" err="1" smtClean="0">
                <a:ln>
                  <a:noFill/>
                </a:ln>
                <a:solidFill>
                  <a:srgbClr val="008000"/>
                </a:solidFill>
                <a:effectLst/>
                <a:latin typeface="Consolas" panose="020B0609020204030204" pitchFamily="49" charset="0"/>
              </a:rPr>
              <a:t>типизированно</a:t>
            </a:r>
            <a:r>
              <a:rPr kumimoji="0" lang="ru-RU" altLang="ru-RU" sz="1200" b="0" i="0" u="none" strike="noStrike" cap="none" normalizeH="0" baseline="0" dirty="0" smtClean="0">
                <a:ln>
                  <a:noFill/>
                </a:ln>
                <a:solidFill>
                  <a:srgbClr val="008000"/>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.DateRaw</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.Headers.Date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.DateTyped</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context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GetTypedHeaders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Date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8000"/>
                </a:solidFill>
                <a:effectLst/>
                <a:latin typeface="Consolas" panose="020B0609020204030204" pitchFamily="49" charset="0"/>
              </a:rPr>
              <a:t>// Нестандартный заголовок</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8F08C4"/>
                </a:solidFill>
                <a:effectLst/>
                <a:latin typeface="Consolas" panose="020B0609020204030204" pitchFamily="49" charset="0"/>
              </a:rPr>
              <a:t>if</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Guid</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TryParse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.Headers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"X-</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Trace</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err="1" smtClean="0">
                <a:ln>
                  <a:noFill/>
                </a:ln>
                <a:solidFill>
                  <a:srgbClr val="A31515"/>
                </a:solidFill>
                <a:effectLst/>
                <a:latin typeface="Consolas" panose="020B0609020204030204" pitchFamily="49" charset="0"/>
              </a:rPr>
              <a:t>Id</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out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id</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id</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Guid</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.Empty</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.Id</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id</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8000"/>
                </a:solidFill>
                <a:effectLst/>
                <a:latin typeface="Consolas" panose="020B0609020204030204" pitchFamily="49" charset="0"/>
              </a:rPr>
              <a:t>// Строка запроса</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.Path</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.Path</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.QueryStringParams</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string</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Join</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B776FB"/>
                </a:solidFill>
                <a:effectLst/>
                <a:latin typeface="Consolas" panose="020B0609020204030204" pitchFamily="49" charset="0"/>
              </a:rPr>
              <a:t>\n</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.Query.</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Select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1F377F"/>
                </a:solidFill>
                <a:effectLst/>
                <a:latin typeface="Consolas" panose="020B0609020204030204" pitchFamily="49" charset="0"/>
              </a:rPr>
              <a:t>t</a:t>
            </a:r>
            <a:r>
              <a:rPr kumimoji="0" lang="ru-RU" altLang="ru-RU" sz="1200" b="0" i="0" u="none" strike="noStrike" cap="none" normalizeH="0" baseline="0" dirty="0" smtClean="0">
                <a:ln>
                  <a:noFill/>
                </a:ln>
                <a:solidFill>
                  <a:srgbClr val="000000"/>
                </a:solidFill>
                <a:effectLst/>
                <a:latin typeface="Consolas" panose="020B0609020204030204" pitchFamily="49" charset="0"/>
              </a:rPr>
              <a:t> =&gt; </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.Key</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 = </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.Value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smtClean="0">
                <a:ln>
                  <a:noFill/>
                </a:ln>
                <a:solidFill>
                  <a:srgbClr val="A31515"/>
                </a:solidFill>
                <a:effectLst/>
                <a:latin typeface="Consolas" panose="020B0609020204030204" pitchFamily="49" charset="0"/>
              </a:rPr>
              <a:t>"</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8000"/>
                </a:solidFill>
                <a:effectLst/>
                <a:latin typeface="Consolas" panose="020B0609020204030204" pitchFamily="49" charset="0"/>
              </a:rPr>
              <a:t>// Тело запроса</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using</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reader</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StreamReader</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.Body</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.BodyString</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reader</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ReadToEndAsync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643495" y="3536602"/>
            <a:ext cx="4092787" cy="2862322"/>
          </a:xfrm>
          <a:prstGeom prst="rect">
            <a:avLst/>
          </a:prstGeom>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ru-RU" altLang="ru-RU" sz="1200" dirty="0">
                <a:solidFill>
                  <a:srgbClr val="008000"/>
                </a:solidFill>
                <a:latin typeface="Consolas" panose="020B0609020204030204" pitchFamily="49" charset="0"/>
              </a:rPr>
              <a:t>// </a:t>
            </a:r>
            <a:r>
              <a:rPr lang="ru-RU" altLang="ru-RU" sz="1200" dirty="0" smtClean="0">
                <a:solidFill>
                  <a:srgbClr val="008000"/>
                </a:solidFill>
                <a:latin typeface="Consolas" panose="020B0609020204030204" pitchFamily="49" charset="0"/>
              </a:rPr>
              <a:t>Формируем ответ</a:t>
            </a:r>
            <a:br>
              <a:rPr lang="ru-RU" altLang="ru-RU" sz="1200" dirty="0" smtClean="0">
                <a:solidFill>
                  <a:srgbClr val="008000"/>
                </a:solidFill>
                <a:latin typeface="Consolas" panose="020B0609020204030204" pitchFamily="49" charset="0"/>
              </a:rPr>
            </a:br>
            <a:r>
              <a:rPr lang="ru-RU" altLang="ru-RU" sz="1200" dirty="0" err="1">
                <a:solidFill>
                  <a:srgbClr val="0000FF"/>
                </a:solidFill>
                <a:latin typeface="Consolas" panose="020B0609020204030204" pitchFamily="49" charset="0"/>
              </a:rPr>
              <a:t>var</a:t>
            </a:r>
            <a:r>
              <a:rPr lang="ru-RU" altLang="ru-RU" sz="1200" dirty="0">
                <a:solidFill>
                  <a:srgbClr val="000000"/>
                </a:solidFill>
                <a:latin typeface="Consolas" panose="020B0609020204030204" pitchFamily="49" charset="0"/>
              </a:rPr>
              <a:t> </a:t>
            </a:r>
            <a:r>
              <a:rPr lang="ru-RU" altLang="ru-RU" sz="1200" dirty="0" err="1">
                <a:solidFill>
                  <a:srgbClr val="1F377F"/>
                </a:solidFill>
                <a:latin typeface="Consolas" panose="020B0609020204030204" pitchFamily="49" charset="0"/>
              </a:rPr>
              <a:t>response</a:t>
            </a:r>
            <a:r>
              <a:rPr lang="ru-RU" altLang="ru-RU" sz="1200" dirty="0">
                <a:solidFill>
                  <a:srgbClr val="000000"/>
                </a:solidFill>
                <a:latin typeface="Consolas" panose="020B0609020204030204" pitchFamily="49" charset="0"/>
              </a:rPr>
              <a:t> = </a:t>
            </a:r>
            <a:r>
              <a:rPr lang="ru-RU" altLang="ru-RU" sz="1200" dirty="0" err="1">
                <a:solidFill>
                  <a:srgbClr val="1F377F"/>
                </a:solidFill>
                <a:latin typeface="Consolas" panose="020B0609020204030204" pitchFamily="49" charset="0"/>
              </a:rPr>
              <a:t>context</a:t>
            </a:r>
            <a:r>
              <a:rPr lang="ru-RU" altLang="ru-RU" sz="1200" dirty="0" err="1">
                <a:solidFill>
                  <a:srgbClr val="000000"/>
                </a:solidFill>
                <a:latin typeface="Consolas" panose="020B0609020204030204" pitchFamily="49" charset="0"/>
              </a:rPr>
              <a:t>.Response</a:t>
            </a:r>
            <a:r>
              <a:rPr lang="ru-RU" altLang="ru-RU" sz="1200" dirty="0" smtClean="0">
                <a:solidFill>
                  <a:srgbClr val="000000"/>
                </a:solidFill>
                <a:latin typeface="Consolas" panose="020B0609020204030204" pitchFamily="49" charset="0"/>
              </a:rPr>
              <a:t>;</a:t>
            </a:r>
          </a:p>
          <a:p>
            <a:pPr lvl="0" eaLnBrk="0" fontAlgn="base" hangingPunct="0">
              <a:spcBef>
                <a:spcPct val="0"/>
              </a:spcBef>
              <a:spcAft>
                <a:spcPct val="0"/>
              </a:spcAft>
            </a:pPr>
            <a:endParaRPr lang="ru-RU" altLang="ru-RU" sz="1200" dirty="0" smtClean="0">
              <a:solidFill>
                <a:srgbClr val="008000"/>
              </a:solidFill>
              <a:latin typeface="Consolas" panose="020B0609020204030204" pitchFamily="49" charset="0"/>
            </a:endParaRPr>
          </a:p>
          <a:p>
            <a:pPr lvl="0" eaLnBrk="0" fontAlgn="base" hangingPunct="0">
              <a:spcBef>
                <a:spcPct val="0"/>
              </a:spcBef>
              <a:spcAft>
                <a:spcPct val="0"/>
              </a:spcAf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acceptPlainText</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a:t>
            </a:r>
            <a:endParaRPr kumimoji="0" lang="ru-RU" altLang="ru-RU" sz="1200" b="0" i="0" u="none" strike="noStrike" cap="none" normalizeH="0" baseline="0" dirty="0" smtClean="0">
              <a:ln>
                <a:noFill/>
              </a:ln>
              <a:solidFill>
                <a:srgbClr val="1F377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1F377F"/>
                </a:solidFill>
                <a:latin typeface="Consolas" panose="020B0609020204030204" pitchFamily="49" charset="0"/>
              </a:rPr>
              <a:t>	</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GetTypedHeaders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Accept</a:t>
            </a:r>
            <a:endParaRPr kumimoji="0" lang="ru-RU" altLang="ru-RU"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000000"/>
                </a:solidFill>
                <a:latin typeface="Consolas" panose="020B0609020204030204" pitchFamily="49" charset="0"/>
              </a:rPr>
              <a:t>	</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Contains</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0000FF"/>
                </a:solidFill>
                <a:effectLst/>
                <a:latin typeface="Consolas" panose="020B0609020204030204" pitchFamily="49" charset="0"/>
              </a:rPr>
              <a:t>new</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MediaTypeHeaderValue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200" dirty="0">
                <a:solidFill>
                  <a:srgbClr val="000000"/>
                </a:solidFill>
                <a:latin typeface="Consolas" panose="020B0609020204030204" pitchFamily="49" charset="0"/>
              </a:rPr>
              <a:t>	</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MediaTypeNames</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2B91AF"/>
                </a:solidFill>
                <a:effectLst/>
                <a:latin typeface="Consolas" panose="020B0609020204030204" pitchFamily="49" charset="0"/>
              </a:rPr>
              <a:t>Text</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.Plain</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1F377F"/>
                </a:solidFill>
                <a:effectLst/>
                <a:latin typeface="Consolas" panose="020B0609020204030204" pitchFamily="49" charset="0"/>
              </a:rPr>
              <a:t>response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.StatusCode</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smtClean="0">
                <a:ln>
                  <a:noFill/>
                </a:ln>
                <a:solidFill>
                  <a:srgbClr val="2B91AF"/>
                </a:solidFill>
                <a:effectLst/>
                <a:latin typeface="Consolas" panose="020B0609020204030204" pitchFamily="49" charset="0"/>
              </a:rPr>
              <a:t>StatusCodes</a:t>
            </a:r>
            <a:r>
              <a:rPr kumimoji="0" lang="ru-RU" altLang="ru-RU" sz="1200" b="0" i="0" u="none" strike="noStrike" cap="none" normalizeH="0" baseline="0" dirty="0" smtClean="0">
                <a:ln>
                  <a:noFill/>
                </a:ln>
                <a:solidFill>
                  <a:srgbClr val="000000"/>
                </a:solidFill>
                <a:effectLst/>
                <a:latin typeface="Consolas" panose="020B0609020204030204" pitchFamily="49" charset="0"/>
              </a:rPr>
              <a:t>.Status200OK;</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err="1" smtClean="0">
                <a:ln>
                  <a:noFill/>
                </a:ln>
                <a:solidFill>
                  <a:srgbClr val="0000FF"/>
                </a:solidFill>
                <a:effectLst/>
                <a:latin typeface="Consolas" panose="020B0609020204030204" pitchFamily="49" charset="0"/>
              </a:rPr>
              <a:t>var</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responseString</a:t>
            </a: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acceptPlainText</a:t>
            </a:r>
            <a:r>
              <a:rPr kumimoji="0" lang="ru-RU" altLang="ru-RU" sz="1200" b="0" i="0" u="none" strike="noStrike" cap="none" normalizeH="0" baseline="0" dirty="0" smtClean="0">
                <a:ln>
                  <a:noFill/>
                </a:ln>
                <a:solidFill>
                  <a:srgbClr val="000000"/>
                </a:solidFill>
                <a:effectLst/>
                <a:latin typeface="Consolas" panose="020B0609020204030204" pitchFamily="49" charset="0"/>
              </a:rPr>
              <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TextResponse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r>
              <a:rPr kumimoji="0" lang="ru-RU" altLang="ru-RU" sz="1200" b="0" i="0" u="none" strike="noStrike" cap="none" normalizeH="0" baseline="0" dirty="0" smtClean="0">
                <a:ln>
                  <a:noFill/>
                </a:ln>
                <a:solidFill>
                  <a:srgbClr val="000000"/>
                </a:solidFill>
                <a:effectLst/>
                <a:latin typeface="Consolas" panose="020B0609020204030204" pitchFamily="49" charset="0"/>
              </a:rPr>
              <a:t>    : </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HtmlResponse</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requestData</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br>
              <a:rPr kumimoji="0" lang="ru-RU" altLang="ru-RU" sz="1200" b="0" i="0" u="none" strike="noStrike" cap="none" normalizeH="0" baseline="0" dirty="0" smtClean="0">
                <a:ln>
                  <a:noFill/>
                </a:ln>
                <a:solidFill>
                  <a:srgbClr val="000000"/>
                </a:solidFill>
                <a:effectLst/>
                <a:latin typeface="Consolas" panose="020B0609020204030204" pitchFamily="49" charset="0"/>
              </a:rPr>
            </a:br>
            <a:endParaRPr kumimoji="0" lang="ru-RU" altLang="ru-RU"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smtClean="0">
                <a:ln>
                  <a:noFill/>
                </a:ln>
                <a:solidFill>
                  <a:srgbClr val="0000FF"/>
                </a:solidFill>
                <a:effectLst/>
                <a:latin typeface="Consolas" panose="020B0609020204030204" pitchFamily="49" charset="0"/>
              </a:rPr>
              <a:t>await</a:t>
            </a:r>
            <a:r>
              <a:rPr kumimoji="0" lang="ru-RU" altLang="ru-RU" sz="1200" b="0" i="0" u="none" strike="noStrike" cap="none" normalizeH="0" baseline="0" dirty="0" smtClean="0">
                <a:ln>
                  <a:noFill/>
                </a:ln>
                <a:solidFill>
                  <a:srgbClr val="000000"/>
                </a:solidFill>
                <a:effectLst/>
                <a:latin typeface="Consolas" panose="020B0609020204030204" pitchFamily="49" charset="0"/>
              </a:rPr>
              <a:t> </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response</a:t>
            </a:r>
            <a:r>
              <a:rPr kumimoji="0" lang="ru-RU" altLang="ru-RU" sz="1200" b="0" i="0" u="none" strike="noStrike" cap="none" normalizeH="0" baseline="0" dirty="0" err="1"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74531F"/>
                </a:solidFill>
                <a:effectLst/>
                <a:latin typeface="Consolas" panose="020B0609020204030204" pitchFamily="49" charset="0"/>
              </a:rPr>
              <a:t>WriteAsync</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r>
              <a:rPr kumimoji="0" lang="ru-RU" altLang="ru-RU" sz="1200" b="0" i="0" u="none" strike="noStrike" cap="none" normalizeH="0" baseline="0" dirty="0" err="1" smtClean="0">
                <a:ln>
                  <a:noFill/>
                </a:ln>
                <a:solidFill>
                  <a:srgbClr val="1F377F"/>
                </a:solidFill>
                <a:effectLst/>
                <a:latin typeface="Consolas" panose="020B0609020204030204" pitchFamily="49" charset="0"/>
              </a:rPr>
              <a:t>responseString</a:t>
            </a:r>
            <a:r>
              <a:rPr kumimoji="0" lang="ru-RU" altLang="ru-RU" sz="1200" b="0" i="0" u="none" strike="noStrike" cap="none" normalizeH="0" baseline="0" dirty="0" smtClean="0">
                <a:ln>
                  <a:noFill/>
                </a:ln>
                <a:solidFill>
                  <a:srgbClr val="000000"/>
                </a:solidFill>
                <a:effectLst/>
                <a:latin typeface="Consolas" panose="020B06090202040302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42900" y="1689942"/>
            <a:ext cx="2383538" cy="369332"/>
          </a:xfrm>
          <a:prstGeom prst="rect">
            <a:avLst/>
          </a:prstGeom>
          <a:noFill/>
        </p:spPr>
        <p:txBody>
          <a:bodyPr wrap="none" rtlCol="0">
            <a:spAutoFit/>
          </a:bodyPr>
          <a:lstStyle/>
          <a:p>
            <a:r>
              <a:rPr lang="ru-RU" dirty="0" smtClean="0"/>
              <a:t>Обрабатываем запрос</a:t>
            </a:r>
            <a:endParaRPr lang="ru-RU" dirty="0"/>
          </a:p>
        </p:txBody>
      </p:sp>
      <p:sp>
        <p:nvSpPr>
          <p:cNvPr id="6" name="TextBox 5"/>
          <p:cNvSpPr txBox="1"/>
          <p:nvPr/>
        </p:nvSpPr>
        <p:spPr>
          <a:xfrm>
            <a:off x="9797866" y="3061542"/>
            <a:ext cx="1938416" cy="369332"/>
          </a:xfrm>
          <a:prstGeom prst="rect">
            <a:avLst/>
          </a:prstGeom>
          <a:noFill/>
        </p:spPr>
        <p:txBody>
          <a:bodyPr wrap="none" rtlCol="0">
            <a:spAutoFit/>
          </a:bodyPr>
          <a:lstStyle/>
          <a:p>
            <a:r>
              <a:rPr lang="ru-RU" dirty="0" smtClean="0"/>
              <a:t>Формируем ответ</a:t>
            </a:r>
            <a:endParaRPr lang="ru-RU" dirty="0"/>
          </a:p>
        </p:txBody>
      </p:sp>
    </p:spTree>
    <p:extLst>
      <p:ext uri="{BB962C8B-B14F-4D97-AF65-F5344CB8AC3E}">
        <p14:creationId xmlns:p14="http://schemas.microsoft.com/office/powerpoint/2010/main" val="473406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Расширенная обработка</a:t>
            </a:r>
            <a:endParaRPr lang="ru-RU" dirty="0"/>
          </a:p>
        </p:txBody>
      </p:sp>
    </p:spTree>
    <p:extLst>
      <p:ext uri="{BB962C8B-B14F-4D97-AF65-F5344CB8AC3E}">
        <p14:creationId xmlns:p14="http://schemas.microsoft.com/office/powerpoint/2010/main" val="2959693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Creating Types in C" id="{F2E59D16-3580-4F1B-B291-C12C13E0F8CF}" vid="{9CF71352-9A11-413D-9085-BB779D7C4D1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Шаблон лекции модуля</Template>
  <TotalTime>1454</TotalTime>
  <Words>4893</Words>
  <Application>Microsoft Office PowerPoint</Application>
  <PresentationFormat>Широкоэкранный</PresentationFormat>
  <Paragraphs>425</Paragraphs>
  <Slides>56</Slides>
  <Notes>10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56</vt:i4>
      </vt:variant>
    </vt:vector>
  </HeadingPairs>
  <TitlesOfParts>
    <vt:vector size="62" baseType="lpstr">
      <vt:lpstr>Arial</vt:lpstr>
      <vt:lpstr>Calibri</vt:lpstr>
      <vt:lpstr>Calibri Light</vt:lpstr>
      <vt:lpstr>Consolas</vt:lpstr>
      <vt:lpstr>Wingdings</vt:lpstr>
      <vt:lpstr>Тема Office</vt:lpstr>
      <vt:lpstr>Введение в работу с HTTP</vt:lpstr>
      <vt:lpstr>Agenda</vt:lpstr>
      <vt:lpstr>Минимальный HTTP-сервер</vt:lpstr>
      <vt:lpstr>Структура ASP.Net Core приложения</vt:lpstr>
      <vt:lpstr>Минимальное приложение</vt:lpstr>
      <vt:lpstr>Минимальное приложение</vt:lpstr>
      <vt:lpstr>Context, Request, Response</vt:lpstr>
      <vt:lpstr>Расширенный пример</vt:lpstr>
      <vt:lpstr>Расширенная обработка</vt:lpstr>
      <vt:lpstr>Базовый HTTP-клиент</vt:lpstr>
      <vt:lpstr>Простейшие запросы</vt:lpstr>
      <vt:lpstr>Презентация PowerPoint</vt:lpstr>
      <vt:lpstr>Типы контента </vt:lpstr>
      <vt:lpstr>Настройка клиента и расширенный запрос</vt:lpstr>
      <vt:lpstr>Клиент и сервер</vt:lpstr>
      <vt:lpstr>Сценарии работы с HTTP</vt:lpstr>
      <vt:lpstr>Что встречается</vt:lpstr>
      <vt:lpstr>Отправка формы</vt:lpstr>
      <vt:lpstr>Отправка формы</vt:lpstr>
      <vt:lpstr>Отправка формы</vt:lpstr>
      <vt:lpstr>Загрузка файлов в составе формы</vt:lpstr>
      <vt:lpstr>Загрузка файлов в составе формы</vt:lpstr>
      <vt:lpstr>Загрузка файлов в составе формы</vt:lpstr>
      <vt:lpstr>Скачивание файлов</vt:lpstr>
      <vt:lpstr>Скачивание файлов</vt:lpstr>
      <vt:lpstr>Скачивание файлов</vt:lpstr>
      <vt:lpstr>Установка/чтение cookies (на сервере)</vt:lpstr>
      <vt:lpstr>Установка и чтение cookies</vt:lpstr>
      <vt:lpstr>Пересылка произвольного объекта</vt:lpstr>
      <vt:lpstr>Пересылка произвольного объекта</vt:lpstr>
      <vt:lpstr>Middleware, routings и endpoints</vt:lpstr>
      <vt:lpstr>Какую задачу решаем…</vt:lpstr>
      <vt:lpstr>Цикл обработки запросов и Middleware</vt:lpstr>
      <vt:lpstr>Простейшие Middleware</vt:lpstr>
      <vt:lpstr>Простейшие Middleware</vt:lpstr>
      <vt:lpstr>Переиспользуемый Middleware</vt:lpstr>
      <vt:lpstr>Параметризация при создании</vt:lpstr>
      <vt:lpstr>Переиспользуемый Middleware</vt:lpstr>
      <vt:lpstr>Routings и Endpoints</vt:lpstr>
      <vt:lpstr>Простые роутинги</vt:lpstr>
      <vt:lpstr>Более сложные шаблоны</vt:lpstr>
      <vt:lpstr>Routings и Endpoints</vt:lpstr>
      <vt:lpstr>Host, DI и сервисы</vt:lpstr>
      <vt:lpstr>Host и Application</vt:lpstr>
      <vt:lpstr>WebApplication / WebApplicationBuilder</vt:lpstr>
      <vt:lpstr>WebHost / WebHostBuilder</vt:lpstr>
      <vt:lpstr>Сервисы (Services) и DI</vt:lpstr>
      <vt:lpstr>Регистрация сервиса</vt:lpstr>
      <vt:lpstr>Инъекция сервиса в Middleware</vt:lpstr>
      <vt:lpstr>Инъекция сервиса в Endpoints</vt:lpstr>
      <vt:lpstr>Сервисы и DI</vt:lpstr>
      <vt:lpstr>Тестирование</vt:lpstr>
      <vt:lpstr>WebApplicationFactory</vt:lpstr>
      <vt:lpstr>Более сложный пример</vt:lpstr>
      <vt:lpstr>Тестирование</vt:lpstr>
      <vt:lpstr>Подведем итог…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ASP.Net Core</dc:title>
  <dc:creator>Михаил Романов</dc:creator>
  <cp:lastModifiedBy>Михаил Романов</cp:lastModifiedBy>
  <cp:revision>63</cp:revision>
  <dcterms:created xsi:type="dcterms:W3CDTF">2024-09-29T15:13:54Z</dcterms:created>
  <dcterms:modified xsi:type="dcterms:W3CDTF">2024-12-15T16:43:57Z</dcterms:modified>
</cp:coreProperties>
</file>