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87" r:id="rId4"/>
    <p:sldId id="293" r:id="rId5"/>
    <p:sldId id="278" r:id="rId6"/>
    <p:sldId id="309" r:id="rId7"/>
    <p:sldId id="279" r:id="rId8"/>
    <p:sldId id="294" r:id="rId9"/>
    <p:sldId id="288" r:id="rId10"/>
    <p:sldId id="295" r:id="rId11"/>
    <p:sldId id="291" r:id="rId12"/>
    <p:sldId id="296" r:id="rId13"/>
    <p:sldId id="297" r:id="rId14"/>
    <p:sldId id="298" r:id="rId15"/>
    <p:sldId id="299" r:id="rId16"/>
    <p:sldId id="292" r:id="rId17"/>
    <p:sldId id="301" r:id="rId18"/>
    <p:sldId id="310" r:id="rId19"/>
    <p:sldId id="303" r:id="rId20"/>
    <p:sldId id="280" r:id="rId21"/>
    <p:sldId id="302" r:id="rId22"/>
    <p:sldId id="304" r:id="rId23"/>
    <p:sldId id="300" r:id="rId24"/>
    <p:sldId id="305" r:id="rId25"/>
    <p:sldId id="306" r:id="rId26"/>
    <p:sldId id="307" r:id="rId27"/>
    <p:sldId id="281" r:id="rId28"/>
    <p:sldId id="282" r:id="rId29"/>
    <p:sldId id="289" r:id="rId30"/>
    <p:sldId id="283" r:id="rId31"/>
    <p:sldId id="308" r:id="rId32"/>
    <p:sldId id="261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</p14:sldIdLst>
        </p14:section>
        <p14:section name="Коллекции и UI" id="{EA9DA716-41DB-4385-82D2-7A61D289F211}">
          <p14:sldIdLst>
            <p14:sldId id="287"/>
            <p14:sldId id="293"/>
            <p14:sldId id="278"/>
            <p14:sldId id="309"/>
            <p14:sldId id="279"/>
          </p14:sldIdLst>
        </p14:section>
        <p14:section name="Demo. ObservableCollection" id="{6F29D6A5-CE97-4C58-81F4-9DD117846046}">
          <p14:sldIdLst>
            <p14:sldId id="294"/>
          </p14:sldIdLst>
        </p14:section>
        <p14:section name="Read-only коллекции" id="{76834269-0B38-47DC-AA24-ECAEF50E54CC}">
          <p14:sldIdLst>
            <p14:sldId id="288"/>
            <p14:sldId id="295"/>
            <p14:sldId id="291"/>
            <p14:sldId id="296"/>
            <p14:sldId id="297"/>
            <p14:sldId id="298"/>
            <p14:sldId id="299"/>
          </p14:sldIdLst>
        </p14:section>
        <p14:section name="Concurrent-коллекции" id="{1DCF9EDD-75BE-4333-8CD5-78EB8F857629}">
          <p14:sldIdLst>
            <p14:sldId id="292"/>
            <p14:sldId id="301"/>
          </p14:sldIdLst>
        </p14:section>
        <p14:section name="Demo. Проблемы Concurrency" id="{0FBB321F-36AF-483A-BD94-7A109FE5E970}">
          <p14:sldIdLst>
            <p14:sldId id="310"/>
            <p14:sldId id="303"/>
            <p14:sldId id="280"/>
            <p14:sldId id="302"/>
            <p14:sldId id="304"/>
          </p14:sldIdLst>
        </p14:section>
        <p14:section name="Immutable-коллекции" id="{99F855D3-B6B5-4008-B570-194209F42E67}">
          <p14:sldIdLst>
            <p14:sldId id="300"/>
            <p14:sldId id="305"/>
            <p14:sldId id="306"/>
            <p14:sldId id="307"/>
            <p14:sldId id="281"/>
            <p14:sldId id="282"/>
          </p14:sldIdLst>
        </p14:section>
        <p14:section name="Сторонние библиотеки" id="{F353F798-C9DE-41EC-8B16-872F9CC1BC84}">
          <p14:sldIdLst>
            <p14:sldId id="289"/>
            <p14:sldId id="283"/>
            <p14:sldId id="308"/>
          </p14:sldIdLst>
        </p14:section>
        <p14:section name="Summary" id="{E5E9EACD-A0AA-4F60-B092-329AE4847CC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317" autoAdjust="0"/>
  </p:normalViewPr>
  <p:slideViewPr>
    <p:cSldViewPr snapToGrid="0">
      <p:cViewPr varScale="1">
        <p:scale>
          <a:sx n="99" d="100"/>
          <a:sy n="99" d="100"/>
        </p:scale>
        <p:origin x="78" y="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D197F-F5E1-4F4B-89E3-83F0C9F08C51}" type="datetimeFigureOut">
              <a:rPr lang="ru-RU" smtClean="0"/>
              <a:t>31.07.2024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AD122-BE5F-41E0-9FB8-842EDB7071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876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AD122-BE5F-41E0-9FB8-842EDB70716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463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https://learn.microsoft.com/en-us/archive/msdn-magazine/2017/march/net-framework-immutable-collections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AD122-BE5F-41E0-9FB8-842EDB70716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678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https://www.c-sharpcorner.com/article/exploring-frozen-collections-in-net-8-with-benchmarking/</a:t>
            </a:r>
            <a:endParaRPr lang="ru-RU" dirty="0" smtClean="0"/>
          </a:p>
          <a:p>
            <a:r>
              <a:rPr lang="en-US" dirty="0" smtClean="0"/>
              <a:t>https://blog.ndepend.com/readonly-immutable-and-frozen-collections-in-net/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AD122-BE5F-41E0-9FB8-842EDB707161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51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31.07.2024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31.07.2024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31.07.2024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31.07.2024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31.07.2024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31.07.2024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31.07.2024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31.07.2024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31.07.2024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31.07.2024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31.07.2024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31.07.2024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.microsoft.com/download/B/C/F/BCFD4868-1354-45E3-B71B-B851CD78733D/PerformanceCharacteristicsOfThreadSafeCollection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immutable-collections-ready-for-prime-tim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stoft/C5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hyperlink" Target="https://github.com/KeRNeLith/QuikGraph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Специальные коллекции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825625"/>
            <a:ext cx="4985084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В публичном </a:t>
            </a:r>
            <a:r>
              <a:rPr lang="en-US" dirty="0" smtClean="0"/>
              <a:t>API </a:t>
            </a:r>
            <a:r>
              <a:rPr lang="ru-RU" dirty="0" smtClean="0"/>
              <a:t>хотим</a:t>
            </a:r>
          </a:p>
          <a:p>
            <a:pPr lvl="1"/>
            <a:r>
              <a:rPr lang="ru-RU" dirty="0" smtClean="0"/>
              <a:t>предоставлять доступ к коллекции</a:t>
            </a:r>
          </a:p>
          <a:p>
            <a:pPr lvl="1"/>
            <a:r>
              <a:rPr lang="ru-RU" dirty="0" smtClean="0"/>
              <a:t>но запрещать её менять</a:t>
            </a:r>
          </a:p>
          <a:p>
            <a:pPr lvl="1"/>
            <a:endParaRPr lang="ru-RU" dirty="0"/>
          </a:p>
          <a:p>
            <a:r>
              <a:rPr lang="ru-RU" dirty="0" smtClean="0"/>
              <a:t>Можно решить</a:t>
            </a:r>
          </a:p>
          <a:p>
            <a:pPr lvl="1"/>
            <a:r>
              <a:rPr lang="ru-RU" dirty="0" smtClean="0"/>
              <a:t>Документация</a:t>
            </a:r>
            <a:endParaRPr lang="en-US" dirty="0" smtClean="0"/>
          </a:p>
          <a:p>
            <a:pPr lvl="1"/>
            <a:r>
              <a:rPr lang="ru-RU" dirty="0" smtClean="0"/>
              <a:t>Возвращать </a:t>
            </a:r>
            <a:r>
              <a:rPr lang="en-US" dirty="0" err="1" smtClean="0"/>
              <a:t>IEnumerable</a:t>
            </a:r>
            <a:endParaRPr lang="en-US" dirty="0" smtClean="0"/>
          </a:p>
          <a:p>
            <a:pPr lvl="1"/>
            <a:r>
              <a:rPr lang="ru-RU" dirty="0" smtClean="0"/>
              <a:t>Свой доступ</a:t>
            </a:r>
          </a:p>
          <a:p>
            <a:pPr lvl="2"/>
            <a:r>
              <a:rPr lang="ru-RU" dirty="0" smtClean="0"/>
              <a:t>итератор только с </a:t>
            </a:r>
            <a:r>
              <a:rPr lang="en-US" dirty="0" smtClean="0"/>
              <a:t>get</a:t>
            </a:r>
          </a:p>
          <a:p>
            <a:pPr lvl="2"/>
            <a:r>
              <a:rPr lang="ru-RU" dirty="0" smtClean="0"/>
              <a:t>методы поиска</a:t>
            </a:r>
            <a:r>
              <a:rPr lang="en-US" dirty="0" smtClean="0"/>
              <a:t>/</a:t>
            </a:r>
            <a:r>
              <a:rPr lang="ru-RU" dirty="0" smtClean="0"/>
              <a:t>доступа, возвращающие копию (часть) коллекции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52930" y="2281206"/>
            <a:ext cx="6003567" cy="26314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FullNameStorage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[];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GetByName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.FirstName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98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Read-only</a:t>
            </a:r>
            <a:r>
              <a:rPr lang="ru-RU" dirty="0" smtClean="0"/>
              <a:t> интерфейсы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080309" cy="4351338"/>
          </a:xfrm>
        </p:spPr>
        <p:txBody>
          <a:bodyPr/>
          <a:lstStyle/>
          <a:p>
            <a:r>
              <a:rPr lang="ru-RU" dirty="0" smtClean="0"/>
              <a:t>Аналоги обычных коллекций</a:t>
            </a:r>
          </a:p>
          <a:p>
            <a:pPr lvl="1"/>
            <a:r>
              <a:rPr lang="en-US" dirty="0" err="1" smtClean="0"/>
              <a:t>IReadOnlyCollection</a:t>
            </a:r>
            <a:endParaRPr lang="en-US" dirty="0" smtClean="0"/>
          </a:p>
          <a:p>
            <a:pPr lvl="1"/>
            <a:r>
              <a:rPr lang="en-US" dirty="0" err="1" smtClean="0"/>
              <a:t>IReadOnlyDictionary</a:t>
            </a:r>
            <a:endParaRPr lang="en-US" dirty="0" smtClean="0"/>
          </a:p>
          <a:p>
            <a:pPr lvl="1"/>
            <a:r>
              <a:rPr lang="en-US" dirty="0" err="1" smtClean="0"/>
              <a:t>IReadOnlySet</a:t>
            </a:r>
            <a:endParaRPr lang="en-US" dirty="0" smtClean="0"/>
          </a:p>
          <a:p>
            <a:pPr lvl="1"/>
            <a:r>
              <a:rPr lang="en-US" dirty="0" err="1" smtClean="0"/>
              <a:t>IReadOnlyList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ru-RU" dirty="0" smtClean="0"/>
              <a:t>Только чтение</a:t>
            </a:r>
            <a:r>
              <a:rPr lang="en-US" dirty="0" smtClean="0"/>
              <a:t>/</a:t>
            </a:r>
            <a:r>
              <a:rPr lang="ru-RU" dirty="0" smtClean="0"/>
              <a:t>поиск – без изменения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746" y="1897831"/>
            <a:ext cx="6513400" cy="384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Практически все!!!</a:t>
            </a:r>
            <a:endParaRPr lang="en-US" dirty="0" smtClean="0"/>
          </a:p>
          <a:p>
            <a:r>
              <a:rPr lang="ru-RU" dirty="0" smtClean="0"/>
              <a:t>Базовые коллекции</a:t>
            </a:r>
          </a:p>
          <a:p>
            <a:r>
              <a:rPr lang="ru-RU" dirty="0" smtClean="0"/>
              <a:t>Коллекции-обертки </a:t>
            </a:r>
            <a:r>
              <a:rPr lang="en-US" dirty="0" err="1" smtClean="0"/>
              <a:t>ReadOnlyXXX</a:t>
            </a:r>
            <a:endParaRPr lang="en-US" dirty="0" smtClean="0"/>
          </a:p>
          <a:p>
            <a:r>
              <a:rPr lang="en-US" dirty="0" smtClean="0"/>
              <a:t>Frozen</a:t>
            </a:r>
            <a:r>
              <a:rPr lang="ru-RU" dirty="0" smtClean="0"/>
              <a:t>-коллекции</a:t>
            </a:r>
          </a:p>
          <a:p>
            <a:r>
              <a:rPr lang="en-US" dirty="0" smtClean="0"/>
              <a:t>Immutable</a:t>
            </a:r>
            <a:r>
              <a:rPr lang="ru-RU" dirty="0" smtClean="0"/>
              <a:t>-коллекции</a:t>
            </a:r>
          </a:p>
          <a:p>
            <a:r>
              <a:rPr lang="en-US" dirty="0" smtClean="0"/>
              <a:t>Concurrent</a:t>
            </a:r>
            <a:r>
              <a:rPr lang="ru-RU" dirty="0" smtClean="0"/>
              <a:t>-коллекции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94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коллекции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636" y="698531"/>
            <a:ext cx="4124325" cy="5610225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68077" y="3970175"/>
            <a:ext cx="5474576" cy="147732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FullNameStorage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[];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IReadOnlyList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67672" y="2049669"/>
            <a:ext cx="5474576" cy="5539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SomeMethod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IReadOnlyDictionary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67672" y="2696350"/>
            <a:ext cx="5474576" cy="5539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SomeMethod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68077" y="5686479"/>
            <a:ext cx="4522392" cy="7848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FullNameStorage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storage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storage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6039" y="1552364"/>
            <a:ext cx="401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Передача в метод, где нужен </a:t>
            </a:r>
            <a:r>
              <a:rPr lang="en-US" dirty="0" err="1" smtClean="0"/>
              <a:t>ReadOnly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66038" y="3503644"/>
            <a:ext cx="341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Возврат там, где нужен </a:t>
            </a:r>
            <a:r>
              <a:rPr lang="en-US" dirty="0" err="1" smtClean="0"/>
              <a:t>ReadOnly</a:t>
            </a:r>
            <a:endParaRPr lang="ru-RU" dirty="0"/>
          </a:p>
        </p:txBody>
      </p:sp>
      <p:sp>
        <p:nvSpPr>
          <p:cNvPr id="12" name="Скругленная прямоугольная выноска 11"/>
          <p:cNvSpPr/>
          <p:nvPr/>
        </p:nvSpPr>
        <p:spPr>
          <a:xfrm>
            <a:off x="6449452" y="5466246"/>
            <a:ext cx="2351923" cy="612648"/>
          </a:xfrm>
          <a:prstGeom prst="wedgeRoundRectCallout">
            <a:avLst>
              <a:gd name="adj1" fmla="val -170814"/>
              <a:gd name="adj2" fmla="val 7663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Можно обойти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7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" grpId="0"/>
      <p:bldP spid="11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Коллекции-обертки </a:t>
            </a:r>
            <a:r>
              <a:rPr lang="en-US" dirty="0" err="1" smtClean="0"/>
              <a:t>ReadOnlyXXX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283954" y="5274644"/>
            <a:ext cx="7897519" cy="1260910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Оборачивают исходную коллекцию и обращаются к ней</a:t>
            </a:r>
          </a:p>
          <a:p>
            <a:r>
              <a:rPr lang="ru-RU" dirty="0" smtClean="0"/>
              <a:t>Выбрасывают</a:t>
            </a:r>
            <a:r>
              <a:rPr lang="en-US" dirty="0" smtClean="0"/>
              <a:t> </a:t>
            </a:r>
            <a:r>
              <a:rPr lang="en-US" b="1" dirty="0" err="1" smtClean="0"/>
              <a:t>NotSupportedException</a:t>
            </a:r>
            <a:r>
              <a:rPr lang="ru-RU" dirty="0" smtClean="0"/>
              <a:t> во всех методах изменения!!!</a:t>
            </a:r>
          </a:p>
          <a:p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65761" y="1553212"/>
            <a:ext cx="5360486" cy="3500052"/>
            <a:chOff x="7063273" y="2706995"/>
            <a:chExt cx="4967520" cy="3133238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3273" y="2706995"/>
              <a:ext cx="4967520" cy="3133238"/>
            </a:xfrm>
            <a:prstGeom prst="rect">
              <a:avLst/>
            </a:prstGeom>
          </p:spPr>
        </p:pic>
        <p:sp>
          <p:nvSpPr>
            <p:cNvPr id="5" name="Прямоугольник 4"/>
            <p:cNvSpPr/>
            <p:nvPr/>
          </p:nvSpPr>
          <p:spPr>
            <a:xfrm>
              <a:off x="9447347" y="5360552"/>
              <a:ext cx="25089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ReadOnlySet</a:t>
              </a:r>
              <a:r>
                <a:rPr lang="en-US" dirty="0"/>
                <a:t>&lt;T</a:t>
              </a:r>
              <a:r>
                <a:rPr lang="en-US" dirty="0" smtClean="0"/>
                <a:t>&gt;</a:t>
              </a:r>
              <a:r>
                <a:rPr lang="ru-RU" dirty="0" smtClean="0"/>
                <a:t> в </a:t>
              </a:r>
              <a:r>
                <a:rPr lang="en-US" dirty="0" err="1" smtClean="0"/>
                <a:t>.Net</a:t>
              </a:r>
              <a:r>
                <a:rPr lang="en-US" dirty="0" smtClean="0"/>
                <a:t> 9</a:t>
              </a:r>
              <a:endParaRPr lang="ru-RU" dirty="0"/>
            </a:p>
          </p:txBody>
        </p:sp>
      </p:grp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018997" y="1856688"/>
            <a:ext cx="6048451" cy="2893100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FullNameStorage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[];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IReadOnlyList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readonlyNames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FullNameStorage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readonlyNames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ReadOnlyCollection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IReadOnlyList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readonlyNames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6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Frozen</a:t>
            </a:r>
            <a:r>
              <a:rPr lang="ru-RU" dirty="0" smtClean="0"/>
              <a:t>-коллекции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6066" y="5390146"/>
            <a:ext cx="5333589" cy="1260911"/>
          </a:xfrm>
        </p:spPr>
        <p:txBody>
          <a:bodyPr>
            <a:normAutofit fontScale="77500" lnSpcReduction="20000"/>
          </a:bodyPr>
          <a:lstStyle/>
          <a:p>
            <a:pPr marL="285750" indent="-285750"/>
            <a:r>
              <a:rPr lang="ru-RU" dirty="0"/>
              <a:t>Оптимизированы под хранение и поиск</a:t>
            </a:r>
          </a:p>
          <a:p>
            <a:pPr marL="285750" indent="-285750"/>
            <a:r>
              <a:rPr lang="ru-RU" dirty="0"/>
              <a:t>Заполняются однократно</a:t>
            </a:r>
          </a:p>
          <a:p>
            <a:pPr marL="285750" indent="-285750"/>
            <a:r>
              <a:rPr lang="ru-RU" dirty="0"/>
              <a:t>Без конструкторов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66" y="1517433"/>
            <a:ext cx="4969698" cy="366386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996540" y="1513077"/>
            <a:ext cx="6003567" cy="401648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FullNameStorage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FrozenSet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FullNameStorage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ToFrozenSet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ReadFromFile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Читаем в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коллекцию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readedNames.ToFrozenSet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IReadOnlySet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02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</a:t>
            </a:r>
            <a:r>
              <a:rPr lang="ru-RU" dirty="0" smtClean="0"/>
              <a:t>-коллекции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Thread-safe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382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чем проблема базовых коллекций?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85192" y="1973295"/>
            <a:ext cx="3887603" cy="26314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(0, 100, 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100;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.Count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192" y="1506022"/>
            <a:ext cx="316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 </a:t>
            </a:r>
            <a:r>
              <a:rPr lang="ru-RU" dirty="0" err="1" smtClean="0"/>
              <a:t>потокобезопасные</a:t>
            </a:r>
            <a:r>
              <a:rPr lang="ru-RU" dirty="0" smtClean="0"/>
              <a:t> методы</a:t>
            </a:r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30417" y="1973295"/>
            <a:ext cx="5157181" cy="355481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(0, 100, 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1000;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(100);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ContainsKey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0417" y="1506022"/>
            <a:ext cx="3840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Допускающее </a:t>
            </a:r>
            <a:r>
              <a:rPr lang="ru-RU" dirty="0" err="1" smtClean="0"/>
              <a:t>неконсистентность</a:t>
            </a:r>
            <a:r>
              <a:rPr lang="ru-RU" dirty="0" smtClean="0"/>
              <a:t>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15018" y="5365502"/>
            <a:ext cx="4057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Прочие проблемы: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одновременный поиск и изменение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278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 animBg="1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</a:t>
            </a:r>
            <a:r>
              <a:rPr lang="en-US" dirty="0" smtClean="0"/>
              <a:t>Concurrency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372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 решения – синхронизация доступа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096000" y="2995126"/>
            <a:ext cx="5410200" cy="25193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Но…</a:t>
            </a:r>
            <a:r>
              <a:rPr lang="en-US" dirty="0" smtClean="0"/>
              <a:t> </a:t>
            </a:r>
            <a:r>
              <a:rPr lang="ru-RU" dirty="0" smtClean="0"/>
              <a:t>нужно синхронизировать доступ к коллекции целиком, а не каждому методу в отдельности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388709"/>
            <a:ext cx="4310795" cy="355481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lockObj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(0, 100, 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100;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lockObj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.Count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67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Коллекции в </a:t>
            </a:r>
            <a:r>
              <a:rPr lang="en-US" dirty="0" smtClean="0"/>
              <a:t>UI</a:t>
            </a:r>
          </a:p>
          <a:p>
            <a:pPr lvl="1"/>
            <a:r>
              <a:rPr lang="en-US" dirty="0" err="1" smtClean="0"/>
              <a:t>ObservableCollection</a:t>
            </a:r>
            <a:endParaRPr lang="en-US" dirty="0" smtClean="0"/>
          </a:p>
          <a:p>
            <a:r>
              <a:rPr lang="en-US" dirty="0"/>
              <a:t>Read-only</a:t>
            </a:r>
            <a:r>
              <a:rPr lang="ru-RU" dirty="0"/>
              <a:t> коллекции</a:t>
            </a:r>
            <a:endParaRPr lang="ru-RU" dirty="0" smtClean="0"/>
          </a:p>
          <a:p>
            <a:r>
              <a:rPr lang="en-US" dirty="0"/>
              <a:t>Concurrent</a:t>
            </a:r>
            <a:r>
              <a:rPr lang="ru-RU" dirty="0" smtClean="0"/>
              <a:t>-коллекции</a:t>
            </a:r>
          </a:p>
          <a:p>
            <a:r>
              <a:rPr lang="en-US" dirty="0"/>
              <a:t>Immutable</a:t>
            </a:r>
            <a:r>
              <a:rPr lang="ru-RU" dirty="0" smtClean="0"/>
              <a:t>-коллекции</a:t>
            </a:r>
          </a:p>
          <a:p>
            <a:r>
              <a:rPr lang="ru-RU" dirty="0"/>
              <a:t>Сторонние </a:t>
            </a:r>
            <a:r>
              <a:rPr lang="ru-RU" dirty="0" smtClean="0"/>
              <a:t>библиотеки</a:t>
            </a:r>
          </a:p>
          <a:p>
            <a:pPr lvl="1"/>
            <a:r>
              <a:rPr lang="en-US" dirty="0" err="1"/>
              <a:t>QuikGraph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Пространство </a:t>
            </a:r>
            <a:r>
              <a:rPr lang="en-US" dirty="0" err="1" smtClean="0"/>
              <a:t>System.Collections.Concurrent</a:t>
            </a:r>
            <a:endParaRPr lang="ru-RU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31" y="3375155"/>
            <a:ext cx="2238375" cy="299085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389" y="3375155"/>
            <a:ext cx="2466975" cy="299085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3147" y="2841755"/>
            <a:ext cx="2466975" cy="352425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3905" y="2136905"/>
            <a:ext cx="2695575" cy="4229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6448" y="2081555"/>
            <a:ext cx="6428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Потенциально «опасные» методы выполнены как </a:t>
            </a:r>
            <a:r>
              <a:rPr lang="en-US" sz="2000" dirty="0" err="1" smtClean="0"/>
              <a:t>TryXXX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12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ConcurrentDictionary</a:t>
            </a:r>
            <a:r>
              <a:rPr lang="en-US" dirty="0"/>
              <a:t>&lt;</a:t>
            </a:r>
            <a:r>
              <a:rPr lang="en-US" dirty="0" err="1"/>
              <a:t>TKey,TValue</a:t>
            </a:r>
            <a:r>
              <a:rPr lang="en-US" dirty="0"/>
              <a:t>&gt;</a:t>
            </a:r>
            <a:endParaRPr lang="ru-RU" dirty="0"/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42" y="1782342"/>
            <a:ext cx="2695575" cy="4229100"/>
          </a:xfrm>
          <a:prstGeom prst="rect">
            <a:avLst/>
          </a:prstGeom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160740"/>
              </p:ext>
            </p:extLst>
          </p:nvPr>
        </p:nvGraphicFramePr>
        <p:xfrm>
          <a:off x="3676261" y="1555038"/>
          <a:ext cx="8210938" cy="49743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84172">
                  <a:extLst>
                    <a:ext uri="{9D8B030D-6E8A-4147-A177-3AD203B41FA5}">
                      <a16:colId xmlns:a16="http://schemas.microsoft.com/office/drawing/2014/main" val="4094912220"/>
                    </a:ext>
                  </a:extLst>
                </a:gridCol>
                <a:gridCol w="4226766">
                  <a:extLst>
                    <a:ext uri="{9D8B030D-6E8A-4147-A177-3AD203B41FA5}">
                      <a16:colId xmlns:a16="http://schemas.microsoft.com/office/drawing/2014/main" val="2605305466"/>
                    </a:ext>
                  </a:extLst>
                </a:gridCol>
              </a:tblGrid>
              <a:tr h="85320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dirty="0" smtClean="0">
                          <a:effectLst/>
                        </a:rPr>
                        <a:t>Что нужно сделать</a:t>
                      </a:r>
                      <a:endParaRPr lang="en-US" sz="1400" dirty="0">
                        <a:effectLst/>
                      </a:endParaRPr>
                    </a:p>
                  </a:txBody>
                  <a:tcPr marL="21330" marR="21330" marT="10665" marB="106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dirty="0" smtClean="0">
                          <a:effectLst/>
                        </a:rPr>
                        <a:t>Метод</a:t>
                      </a:r>
                      <a:endParaRPr lang="en-US" sz="1400" dirty="0">
                        <a:effectLst/>
                      </a:endParaRPr>
                    </a:p>
                  </a:txBody>
                  <a:tcPr marL="21330" marR="21330" marT="10665" marB="10665"/>
                </a:tc>
                <a:extLst>
                  <a:ext uri="{0D108BD9-81ED-4DB2-BD59-A6C34878D82A}">
                    <a16:rowId xmlns:a16="http://schemas.microsoft.com/office/drawing/2014/main" val="3478430499"/>
                  </a:ext>
                </a:extLst>
              </a:tr>
              <a:tr h="533252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dirty="0" smtClean="0">
                          <a:effectLst/>
                        </a:rPr>
                        <a:t>Добавить новую</a:t>
                      </a:r>
                      <a:r>
                        <a:rPr lang="ru-RU" sz="1400" baseline="0" dirty="0" smtClean="0">
                          <a:effectLst/>
                        </a:rPr>
                        <a:t> пару</a:t>
                      </a:r>
                      <a:r>
                        <a:rPr lang="ru-RU" sz="1400" dirty="0" smtClean="0">
                          <a:effectLst/>
                        </a:rPr>
                        <a:t> ключ</a:t>
                      </a:r>
                      <a:r>
                        <a:rPr lang="en-US" sz="1400" dirty="0" smtClean="0">
                          <a:effectLst/>
                        </a:rPr>
                        <a:t>/</a:t>
                      </a:r>
                      <a:r>
                        <a:rPr lang="ru-RU" sz="1400" dirty="0" smtClean="0">
                          <a:effectLst/>
                        </a:rPr>
                        <a:t>значение, если</a:t>
                      </a:r>
                      <a:r>
                        <a:rPr lang="ru-RU" sz="1400" baseline="0" dirty="0" smtClean="0">
                          <a:effectLst/>
                        </a:rPr>
                        <a:t> таких еще не было</a:t>
                      </a:r>
                      <a:endParaRPr lang="en-US" sz="1400" dirty="0">
                        <a:effectLst/>
                      </a:endParaRPr>
                    </a:p>
                  </a:txBody>
                  <a:tcPr marL="21330" marR="21330" marT="10665" marB="106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TryAdd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endParaRPr lang="ru-RU" sz="1200" b="0" i="0" kern="1200" dirty="0" smtClean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TKey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key, </a:t>
                      </a:r>
                      <a:endParaRPr lang="ru-RU" sz="1200" b="0" i="0" kern="1200" dirty="0" smtClean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TValue value)</a:t>
                      </a:r>
                      <a:endParaRPr lang="en-US" sz="12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330" marR="21330" marT="10665" marB="10665"/>
                </a:tc>
                <a:extLst>
                  <a:ext uri="{0D108BD9-81ED-4DB2-BD59-A6C34878D82A}">
                    <a16:rowId xmlns:a16="http://schemas.microsoft.com/office/drawing/2014/main" val="2028177269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dirty="0" smtClean="0">
                          <a:effectLst/>
                        </a:rPr>
                        <a:t>Обновить значение по</a:t>
                      </a:r>
                      <a:r>
                        <a:rPr lang="ru-RU" sz="1400" baseline="0" dirty="0" smtClean="0">
                          <a:effectLst/>
                        </a:rPr>
                        <a:t> ключу, но предварительно проверить, что там именно то значение, которое хотим обновить (иначе – не обновлять)</a:t>
                      </a:r>
                      <a:endParaRPr lang="ru-RU" sz="1400" dirty="0" smtClean="0">
                        <a:effectLst/>
                      </a:endParaRPr>
                    </a:p>
                  </a:txBody>
                  <a:tcPr marL="21330" marR="21330" marT="10665" marB="106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TryUpdate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endParaRPr lang="ru-RU" sz="1200" b="0" i="0" kern="1200" dirty="0" smtClean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TKey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key, </a:t>
                      </a:r>
                    </a:p>
                    <a:p>
                      <a:pPr algn="l" fontAlgn="t"/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TValue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newValue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algn="l" fontAlgn="t"/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TValue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comparisonValue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  <a:endParaRPr lang="en-US" sz="12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330" marR="21330" marT="10665" marB="10665"/>
                </a:tc>
                <a:extLst>
                  <a:ext uri="{0D108BD9-81ED-4DB2-BD59-A6C34878D82A}">
                    <a16:rowId xmlns:a16="http://schemas.microsoft.com/office/drawing/2014/main" val="2331420640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dirty="0" smtClean="0">
                          <a:effectLst/>
                        </a:rPr>
                        <a:t>Просто сохранить значение. Если такой ключ есть, то просто перезаписать значение</a:t>
                      </a:r>
                    </a:p>
                  </a:txBody>
                  <a:tcPr marL="21330" marR="21330" marT="10665" marB="106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</a:rPr>
                        <a:t>dictionary[key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] = </a:t>
                      </a:r>
                      <a:r>
                        <a:rPr lang="en-US" sz="1200" dirty="0" err="1">
                          <a:effectLst/>
                          <a:latin typeface="Consolas" panose="020B0609020204030204" pitchFamily="49" charset="0"/>
                        </a:rPr>
                        <a:t>newValue</a:t>
                      </a:r>
                      <a:endParaRPr lang="en-US" sz="12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330" marR="21330" marT="10665" marB="10665"/>
                </a:tc>
                <a:extLst>
                  <a:ext uri="{0D108BD9-81ED-4DB2-BD59-A6C34878D82A}">
                    <a16:rowId xmlns:a16="http://schemas.microsoft.com/office/drawing/2014/main" val="2288609222"/>
                  </a:ext>
                </a:extLst>
              </a:tr>
              <a:tr h="542499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dirty="0" smtClean="0">
                          <a:effectLst/>
                        </a:rPr>
                        <a:t>Добавить пару ключ</a:t>
                      </a:r>
                      <a:r>
                        <a:rPr lang="en-US" sz="1400" dirty="0" smtClean="0">
                          <a:effectLst/>
                        </a:rPr>
                        <a:t>/</a:t>
                      </a:r>
                      <a:r>
                        <a:rPr lang="ru-RU" sz="1400" dirty="0" smtClean="0">
                          <a:effectLst/>
                        </a:rPr>
                        <a:t>значение,</a:t>
                      </a:r>
                      <a:r>
                        <a:rPr lang="ru-RU" sz="1400" baseline="0" dirty="0" smtClean="0">
                          <a:effectLst/>
                        </a:rPr>
                        <a:t> но, если ключ уже есть, обновить значение, и вернуть то, что сейчас будет храниться</a:t>
                      </a:r>
                      <a:endParaRPr lang="ru-RU" sz="1400" dirty="0" smtClean="0">
                        <a:effectLst/>
                      </a:endParaRPr>
                    </a:p>
                  </a:txBody>
                  <a:tcPr marL="21330" marR="21330" marT="10665" marB="106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 TValue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AddOrUpdate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endParaRPr lang="ru-RU" sz="1200" b="0" i="0" kern="1200" dirty="0" smtClean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TKey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key, </a:t>
                      </a:r>
                    </a:p>
                    <a:p>
                      <a:pPr algn="l" fontAlgn="t"/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TKey,TValue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addValueFactory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endParaRPr lang="ru-RU" sz="1200" b="0" i="0" kern="1200" dirty="0" smtClean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TKey,TValue,TValue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updateValueFactory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</a:br>
                      <a:endParaRPr lang="en-US" sz="1200" dirty="0" smtClean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t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 TValue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AddOrUpdate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endParaRPr lang="ru-RU" sz="1200" b="0" i="0" kern="1200" dirty="0" smtClean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TKey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key, </a:t>
                      </a:r>
                    </a:p>
                    <a:p>
                      <a:pPr algn="l" fontAlgn="t"/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TValue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addValue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endParaRPr lang="ru-RU" sz="1200" b="0" i="0" kern="1200" dirty="0" smtClean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TKey,TValue,TValue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updateValueFactory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  <a:endParaRPr lang="en-US" sz="12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330" marR="21330" marT="10665" marB="10665"/>
                </a:tc>
                <a:extLst>
                  <a:ext uri="{0D108BD9-81ED-4DB2-BD59-A6C34878D82A}">
                    <a16:rowId xmlns:a16="http://schemas.microsoft.com/office/drawing/2014/main" val="2927277985"/>
                  </a:ext>
                </a:extLst>
              </a:tr>
              <a:tr h="1045174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dirty="0" smtClean="0">
                          <a:effectLst/>
                        </a:rPr>
                        <a:t>Получить значение по ключу, если оно есть, а иначе добавить новую пару ключ</a:t>
                      </a:r>
                      <a:r>
                        <a:rPr lang="en-US" sz="1400" dirty="0" smtClean="0">
                          <a:effectLst/>
                        </a:rPr>
                        <a:t>/</a:t>
                      </a:r>
                      <a:r>
                        <a:rPr lang="ru-RU" sz="1400" dirty="0" smtClean="0">
                          <a:effectLst/>
                        </a:rPr>
                        <a:t>значение (и вернуть, или</a:t>
                      </a:r>
                      <a:r>
                        <a:rPr lang="ru-RU" sz="1400" baseline="0" dirty="0" smtClean="0">
                          <a:effectLst/>
                        </a:rPr>
                        <a:t> существующее, или добавленное)</a:t>
                      </a:r>
                      <a:endParaRPr lang="ru-RU" sz="1400" dirty="0" smtClean="0">
                        <a:effectLst/>
                      </a:endParaRPr>
                    </a:p>
                  </a:txBody>
                  <a:tcPr marL="21330" marR="21330" marT="10665" marB="106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 TValue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GetOrAdd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endParaRPr lang="ru-RU" sz="1200" b="0" i="0" kern="1200" dirty="0" smtClean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TKey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key, </a:t>
                      </a:r>
                      <a:endParaRPr lang="ru-RU" sz="1200" b="0" i="0" kern="1200" dirty="0" smtClean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TValue value);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</a:br>
                      <a:endParaRPr lang="en-US" sz="1200" dirty="0" smtClean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t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 TValue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GetOrAdd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endParaRPr lang="ru-RU" sz="1200" b="0" i="0" kern="1200" dirty="0" smtClean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TKey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key, </a:t>
                      </a:r>
                      <a:endParaRPr lang="ru-RU" sz="1200" b="0" i="0" kern="1200" dirty="0" smtClean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TKey,TValue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valueFactory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  <a:endParaRPr lang="en-US" sz="12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330" marR="21330" marT="10665" marB="10665"/>
                </a:tc>
                <a:extLst>
                  <a:ext uri="{0D108BD9-81ED-4DB2-BD59-A6C34878D82A}">
                    <a16:rowId xmlns:a16="http://schemas.microsoft.com/office/drawing/2014/main" val="1905119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67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Производительность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однопоточном режиме базовые коллекции выигрывают</a:t>
            </a:r>
          </a:p>
          <a:p>
            <a:r>
              <a:rPr lang="ru-RU" dirty="0" smtClean="0"/>
              <a:t>Но… в многопоточном режиме</a:t>
            </a:r>
          </a:p>
          <a:p>
            <a:pPr lvl="1"/>
            <a:r>
              <a:rPr lang="ru-RU" dirty="0" smtClean="0"/>
              <a:t>требуют эксклюзивного доступа </a:t>
            </a:r>
            <a:r>
              <a:rPr lang="en-US" dirty="0" smtClean="0"/>
              <a:t>/ </a:t>
            </a:r>
            <a:r>
              <a:rPr lang="ru-RU" dirty="0" smtClean="0"/>
              <a:t>полной блокировки</a:t>
            </a:r>
          </a:p>
          <a:p>
            <a:pPr lvl="1"/>
            <a:r>
              <a:rPr lang="ru-RU" dirty="0" smtClean="0"/>
              <a:t>тогда как </a:t>
            </a:r>
            <a:r>
              <a:rPr lang="en-US" dirty="0" smtClean="0"/>
              <a:t>Concurrent-</a:t>
            </a:r>
            <a:r>
              <a:rPr lang="ru-RU" dirty="0" smtClean="0"/>
              <a:t>коллекции</a:t>
            </a:r>
            <a:r>
              <a:rPr lang="en-US" dirty="0" smtClean="0"/>
              <a:t> </a:t>
            </a:r>
            <a:r>
              <a:rPr lang="ru-RU" dirty="0" smtClean="0"/>
              <a:t>используют </a:t>
            </a:r>
            <a:r>
              <a:rPr lang="en-US" b="1" i="1" dirty="0" smtClean="0"/>
              <a:t>Fine-grained </a:t>
            </a:r>
            <a:r>
              <a:rPr lang="en-US" b="1" i="1" dirty="0"/>
              <a:t>locking and lock-free </a:t>
            </a:r>
            <a:r>
              <a:rPr lang="en-US" b="1" i="1" dirty="0" smtClean="0"/>
              <a:t>mechanisms</a:t>
            </a:r>
            <a:endParaRPr lang="ru-RU" b="1" i="1" dirty="0" smtClean="0"/>
          </a:p>
          <a:p>
            <a:r>
              <a:rPr lang="ru-RU" dirty="0" smtClean="0"/>
              <a:t>Некоторые </a:t>
            </a:r>
            <a:r>
              <a:rPr lang="en-US" dirty="0" smtClean="0"/>
              <a:t>benchmarks </a:t>
            </a:r>
            <a:r>
              <a:rPr lang="ru-RU" dirty="0" smtClean="0"/>
              <a:t>тестируют:</a:t>
            </a:r>
          </a:p>
          <a:p>
            <a:pPr lvl="1"/>
            <a:r>
              <a:rPr lang="ru-RU" dirty="0" smtClean="0"/>
              <a:t>операцию в одном потоке</a:t>
            </a:r>
          </a:p>
          <a:p>
            <a:pPr lvl="1"/>
            <a:r>
              <a:rPr lang="ru-RU" dirty="0" smtClean="0"/>
              <a:t>в разных потоках, но только 1 операцию (только добавление или только чтение)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86878" y="5596848"/>
            <a:ext cx="84006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download.microsoft.com/download/B/C/F/BCFD4868-1354-45E3-B71B-B851CD78733D/PerformanceCharacteristicsOfThreadSafeCollection.pdf</a:t>
            </a:r>
            <a:r>
              <a:rPr lang="ru-R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0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</a:t>
            </a:r>
            <a:r>
              <a:rPr lang="ru-RU" dirty="0" smtClean="0"/>
              <a:t>-коллекции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Read-only, Frozen, Immutable</a:t>
            </a:r>
            <a:r>
              <a:rPr lang="ru-RU" dirty="0" smtClean="0"/>
              <a:t>… 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Read-only, Frozen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Не допускают изменений</a:t>
            </a:r>
          </a:p>
          <a:p>
            <a:pPr lvl="1"/>
            <a:r>
              <a:rPr lang="ru-RU" dirty="0" smtClean="0"/>
              <a:t>отсутствуют методы модификаций</a:t>
            </a:r>
          </a:p>
          <a:p>
            <a:pPr lvl="1"/>
            <a:r>
              <a:rPr lang="ru-RU" dirty="0" smtClean="0"/>
              <a:t>или </a:t>
            </a:r>
            <a:r>
              <a:rPr lang="ru-RU" dirty="0" smtClean="0"/>
              <a:t>методы </a:t>
            </a:r>
            <a:r>
              <a:rPr lang="ru-RU" dirty="0" smtClean="0"/>
              <a:t>есть, но генерируют исключения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Immutable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Методы модификации есть, но…</a:t>
            </a:r>
          </a:p>
          <a:p>
            <a:pPr lvl="1"/>
            <a:r>
              <a:rPr lang="ru-RU" dirty="0" smtClean="0"/>
              <a:t>исходная коллекция не изменяется</a:t>
            </a:r>
          </a:p>
          <a:p>
            <a:pPr lvl="1"/>
            <a:r>
              <a:rPr lang="ru-RU" dirty="0" smtClean="0"/>
              <a:t>создается новая, в которой отражены изменения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  <p:bldP spid="1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 </a:t>
            </a:r>
            <a:r>
              <a:rPr lang="en-US" dirty="0" smtClean="0"/>
              <a:t>Immutable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b="90474"/>
          <a:stretch/>
        </p:blipFill>
        <p:spPr>
          <a:xfrm>
            <a:off x="1156314" y="1623915"/>
            <a:ext cx="3571875" cy="475473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428791" y="2176008"/>
            <a:ext cx="4099199" cy="21698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l1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ImmutableList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l2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l1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l3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l2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l4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l3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(3);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l5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l4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(2, 4);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t="9028" b="74560"/>
          <a:stretch/>
        </p:blipFill>
        <p:spPr>
          <a:xfrm>
            <a:off x="1156314" y="2123881"/>
            <a:ext cx="3571875" cy="8191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t="56333"/>
          <a:stretch/>
        </p:blipFill>
        <p:spPr>
          <a:xfrm>
            <a:off x="1156314" y="4516016"/>
            <a:ext cx="3571875" cy="217947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/>
          <a:srcRect t="25440" b="44026"/>
          <a:stretch/>
        </p:blipFill>
        <p:spPr>
          <a:xfrm>
            <a:off x="1156314" y="2967524"/>
            <a:ext cx="35718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6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подходит (и не подходит) </a:t>
            </a:r>
            <a:r>
              <a:rPr lang="en-US" dirty="0" smtClean="0"/>
              <a:t>Immutable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Переданная потребителю (в метод) коллекция гарантированно не изменится</a:t>
            </a:r>
          </a:p>
          <a:p>
            <a:r>
              <a:rPr lang="ru-RU" dirty="0" err="1" smtClean="0"/>
              <a:t>Потокобезопасность</a:t>
            </a:r>
            <a:endParaRPr lang="ru-RU" dirty="0" smtClean="0"/>
          </a:p>
          <a:p>
            <a:r>
              <a:rPr lang="ru-RU" dirty="0" smtClean="0"/>
              <a:t>Отлично ложится на функциональный стиль</a:t>
            </a:r>
          </a:p>
          <a:p>
            <a:pPr lvl="1"/>
            <a:r>
              <a:rPr lang="ru-RU" dirty="0" smtClean="0"/>
              <a:t>Нет </a:t>
            </a:r>
            <a:r>
              <a:rPr lang="en-US" dirty="0" smtClean="0"/>
              <a:t>side effect</a:t>
            </a:r>
          </a:p>
          <a:p>
            <a:r>
              <a:rPr lang="ru-RU" dirty="0" smtClean="0"/>
              <a:t>Поддерживает изменения при </a:t>
            </a:r>
            <a:r>
              <a:rPr lang="en-US" dirty="0" smtClean="0"/>
              <a:t>enumeration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Против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Не всегда сочетается с </a:t>
            </a:r>
            <a:r>
              <a:rPr lang="en-US" dirty="0" smtClean="0"/>
              <a:t>OO</a:t>
            </a:r>
            <a:r>
              <a:rPr lang="ru-RU" dirty="0" smtClean="0"/>
              <a:t>П</a:t>
            </a:r>
          </a:p>
          <a:p>
            <a:pPr lvl="1"/>
            <a:r>
              <a:rPr lang="ru-RU" dirty="0" smtClean="0"/>
              <a:t>Свойство возвращает </a:t>
            </a:r>
            <a:r>
              <a:rPr lang="en-US" dirty="0" smtClean="0"/>
              <a:t>Immutable</a:t>
            </a:r>
            <a:r>
              <a:rPr lang="ru-RU" dirty="0" smtClean="0"/>
              <a:t>-коллекцию</a:t>
            </a:r>
          </a:p>
          <a:p>
            <a:pPr lvl="1"/>
            <a:r>
              <a:rPr lang="ru-RU" dirty="0" smtClean="0"/>
              <a:t>Изменения этой коллекции не сохранятся в объекте!</a:t>
            </a:r>
            <a:endParaRPr lang="ru-RU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487427" y="4822245"/>
            <a:ext cx="5368777" cy="12464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FullNameStorage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IImmutableSet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ImmutableHashSet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487427" y="6304188"/>
            <a:ext cx="3464410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stor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.Names.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59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System.Collections.Immutable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60" y="1404237"/>
            <a:ext cx="3778780" cy="52701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063" y="1568068"/>
            <a:ext cx="4757737" cy="4600810"/>
          </a:xfrm>
          <a:prstGeom prst="rect">
            <a:avLst/>
          </a:prstGeom>
        </p:spPr>
      </p:pic>
      <p:sp>
        <p:nvSpPr>
          <p:cNvPr id="5" name="Plus 4"/>
          <p:cNvSpPr/>
          <p:nvPr/>
        </p:nvSpPr>
        <p:spPr>
          <a:xfrm>
            <a:off x="4905851" y="3411273"/>
            <a:ext cx="914400" cy="91440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91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роизводительность </a:t>
            </a:r>
            <a:r>
              <a:rPr lang="en-US" dirty="0" smtClean="0"/>
              <a:t>m</a:t>
            </a:r>
            <a:r>
              <a:rPr lang="en-US" dirty="0" smtClean="0"/>
              <a:t>utable </a:t>
            </a:r>
            <a:r>
              <a:rPr lang="en-US" dirty="0"/>
              <a:t>vs </a:t>
            </a:r>
            <a:r>
              <a:rPr lang="en-US" dirty="0" smtClean="0"/>
              <a:t>immutable</a:t>
            </a:r>
            <a:r>
              <a:rPr lang="ru-RU" dirty="0" smtClean="0"/>
              <a:t> </a:t>
            </a:r>
            <a:endParaRPr lang="ru-R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141539"/>
              </p:ext>
            </p:extLst>
          </p:nvPr>
        </p:nvGraphicFramePr>
        <p:xfrm>
          <a:off x="838200" y="1973055"/>
          <a:ext cx="6286093" cy="2926080"/>
        </p:xfrm>
        <a:graphic>
          <a:graphicData uri="http://schemas.openxmlformats.org/drawingml/2006/table">
            <a:tbl>
              <a:tblPr firstRow="1" firstCol="1">
                <a:gradFill rotWithShape="1">
                  <a:gsLst>
                    <a:gs pos="0">
                      <a:srgbClr val="CCCCCC">
                        <a:tint val="50000"/>
                        <a:satMod val="300000"/>
                      </a:srgbClr>
                    </a:gs>
                    <a:gs pos="35000">
                      <a:srgbClr val="CCCCCC">
                        <a:tint val="37000"/>
                        <a:satMod val="300000"/>
                      </a:srgbClr>
                    </a:gs>
                    <a:gs pos="100000">
                      <a:srgbClr val="CCCCCC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2331313">
                  <a:extLst>
                    <a:ext uri="{9D8B030D-6E8A-4147-A177-3AD203B41FA5}">
                      <a16:colId xmlns:a16="http://schemas.microsoft.com/office/drawing/2014/main" val="2130130061"/>
                    </a:ext>
                  </a:extLst>
                </a:gridCol>
                <a:gridCol w="1360170">
                  <a:extLst>
                    <a:ext uri="{9D8B030D-6E8A-4147-A177-3AD203B41FA5}">
                      <a16:colId xmlns:a16="http://schemas.microsoft.com/office/drawing/2014/main" val="3012126444"/>
                    </a:ext>
                  </a:extLst>
                </a:gridCol>
                <a:gridCol w="1394460">
                  <a:extLst>
                    <a:ext uri="{9D8B030D-6E8A-4147-A177-3AD203B41FA5}">
                      <a16:colId xmlns:a16="http://schemas.microsoft.com/office/drawing/2014/main" val="4323585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301156719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Mutable (amortized)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Mutable (worst case)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Immutable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72802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Stack.Push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25400" cap="flat" cmpd="sng" algn="ctr">
                      <a:solidFill>
                        <a:srgbClr val="CCCCCC"/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CCCCCC"/>
                      </a:solidFill>
                      <a:prstDash val="solid"/>
                    </a:lnL>
                    <a:lnR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00749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Queue.Enqueue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25400" cap="flat" cmpd="sng" algn="ctr">
                      <a:solidFill>
                        <a:srgbClr val="CCCCCC"/>
                      </a:solidFill>
                      <a:prstDash val="solid"/>
                    </a:lnR>
                    <a:lnT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CCCCCC"/>
                      </a:solidFill>
                      <a:prstDash val="solid"/>
                    </a:lnL>
                    <a:lnR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03093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List.Add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25400" cap="flat" cmpd="sng" algn="ctr">
                      <a:solidFill>
                        <a:srgbClr val="CCCCCC"/>
                      </a:solidFill>
                      <a:prstDash val="solid"/>
                    </a:lnR>
                    <a:lnT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CCCCCC"/>
                      </a:solidFill>
                      <a:prstDash val="solid"/>
                    </a:lnL>
                    <a:lnR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O(log n)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08290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HashSet.Add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25400" cap="flat" cmpd="sng" algn="ctr">
                      <a:solidFill>
                        <a:srgbClr val="CCCCCC"/>
                      </a:solidFill>
                      <a:prstDash val="solid"/>
                    </a:lnR>
                    <a:lnT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CCCCCC"/>
                      </a:solidFill>
                      <a:prstDash val="solid"/>
                    </a:lnL>
                    <a:lnR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O(log n)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08039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SortedSet.Add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25400" cap="flat" cmpd="sng" algn="ctr">
                      <a:solidFill>
                        <a:srgbClr val="CCCCCC"/>
                      </a:solidFill>
                      <a:prstDash val="solid"/>
                    </a:lnR>
                    <a:lnT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O(log n)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CCCCCC"/>
                      </a:solidFill>
                      <a:prstDash val="solid"/>
                    </a:lnL>
                    <a:lnR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O(log n)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85171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Dictionary.Add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25400" cap="flat" cmpd="sng" algn="ctr">
                      <a:solidFill>
                        <a:srgbClr val="CCCCCC"/>
                      </a:solidFill>
                      <a:prstDash val="solid"/>
                    </a:lnR>
                    <a:lnT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CCCCCC"/>
                      </a:solidFill>
                      <a:prstDash val="solid"/>
                    </a:lnL>
                    <a:lnR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O(log n)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51998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SortedDictionary.Add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25400" cap="flat" cmpd="sng" algn="ctr">
                      <a:solidFill>
                        <a:srgbClr val="CCCCCC"/>
                      </a:solidFill>
                      <a:prstDash val="solid"/>
                    </a:lnR>
                    <a:lnT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O(log n)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CCCCCC"/>
                      </a:solidFill>
                      <a:prstDash val="solid"/>
                    </a:lnL>
                    <a:lnR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O(n log n)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O(log n)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105389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1503734" y="5362130"/>
            <a:ext cx="8454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https://devblogs.microsoft.com/dotnet/immutable-collections-ready-for-prime-time</a:t>
            </a:r>
            <a:r>
              <a:rPr lang="en-US" dirty="0" smtClean="0">
                <a:hlinkClick r:id="rId3"/>
              </a:rPr>
              <a:t>/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028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Сторонние </a:t>
            </a:r>
            <a:r>
              <a:rPr lang="ru-RU" dirty="0" smtClean="0"/>
              <a:t>библиотеки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78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 и </a:t>
            </a:r>
            <a:r>
              <a:rPr lang="en-US" dirty="0" smtClean="0"/>
              <a:t>UI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WPF / </a:t>
            </a:r>
            <a:r>
              <a:rPr lang="en-US" dirty="0" err="1" smtClean="0"/>
              <a:t>Xamarin</a:t>
            </a:r>
            <a:r>
              <a:rPr lang="en-US" dirty="0" smtClean="0"/>
              <a:t> (MAUI) / UWP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748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collection </a:t>
            </a:r>
            <a:r>
              <a:rPr lang="en-US" dirty="0" smtClean="0"/>
              <a:t>libraries</a:t>
            </a:r>
            <a:endParaRPr lang="ru-RU" dirty="0"/>
          </a:p>
        </p:txBody>
      </p:sp>
      <p:grpSp>
        <p:nvGrpSpPr>
          <p:cNvPr id="6" name="Group 8"/>
          <p:cNvGrpSpPr/>
          <p:nvPr/>
        </p:nvGrpSpPr>
        <p:grpSpPr>
          <a:xfrm>
            <a:off x="492897" y="3783854"/>
            <a:ext cx="11206205" cy="1220016"/>
            <a:chOff x="455295" y="2989082"/>
            <a:chExt cx="11206205" cy="1220016"/>
          </a:xfrm>
        </p:grpSpPr>
        <p:pic>
          <p:nvPicPr>
            <p:cNvPr id="7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95" y="2989082"/>
              <a:ext cx="1220016" cy="1220016"/>
            </a:xfrm>
            <a:prstGeom prst="rect">
              <a:avLst/>
            </a:prstGeom>
          </p:spPr>
        </p:pic>
        <p:sp>
          <p:nvSpPr>
            <p:cNvPr id="8" name="Rectangle 4"/>
            <p:cNvSpPr/>
            <p:nvPr/>
          </p:nvSpPr>
          <p:spPr>
            <a:xfrm>
              <a:off x="1803396" y="3049116"/>
              <a:ext cx="9858104" cy="954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189"/>
              <a:r>
                <a:rPr lang="en-US" sz="1867" dirty="0">
                  <a:solidFill>
                    <a:srgbClr val="464547"/>
                  </a:solidFill>
                  <a:latin typeface="Trebuchet MS"/>
                </a:rPr>
                <a:t>The C5 Generic Collection Library for C# and CLI is a comprehensive collection library supporting lists, sets, bags, dictionaries, priority queues, (FIFO) queues, and (LIFO) </a:t>
              </a:r>
              <a:r>
                <a:rPr lang="en-US" sz="1867" dirty="0" smtClean="0">
                  <a:solidFill>
                    <a:srgbClr val="464547"/>
                  </a:solidFill>
                  <a:latin typeface="Trebuchet MS"/>
                </a:rPr>
                <a:t>stacks</a:t>
              </a:r>
            </a:p>
            <a:p>
              <a:pPr defTabSz="457189"/>
              <a:r>
                <a:rPr lang="en-US" sz="1867" dirty="0">
                  <a:solidFill>
                    <a:srgbClr val="464547"/>
                  </a:solidFill>
                  <a:latin typeface="Trebuchet MS"/>
                  <a:hlinkClick r:id="rId3"/>
                </a:rPr>
                <a:t>https://</a:t>
              </a:r>
              <a:r>
                <a:rPr lang="en-US" sz="1867" dirty="0" smtClean="0">
                  <a:solidFill>
                    <a:srgbClr val="464547"/>
                  </a:solidFill>
                  <a:latin typeface="Trebuchet MS"/>
                  <a:hlinkClick r:id="rId3"/>
                </a:rPr>
                <a:t>github.com/sestoft/C5</a:t>
              </a:r>
              <a:r>
                <a:rPr lang="en-US" sz="1867" dirty="0" smtClean="0">
                  <a:solidFill>
                    <a:srgbClr val="464547"/>
                  </a:solidFill>
                  <a:latin typeface="Trebuchet MS"/>
                </a:rPr>
                <a:t> </a:t>
              </a:r>
              <a:endParaRPr lang="ru-RU" sz="1867" dirty="0">
                <a:solidFill>
                  <a:srgbClr val="464547"/>
                </a:solidFill>
                <a:latin typeface="Trebuchet MS"/>
              </a:endParaRP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56606" y="1705575"/>
            <a:ext cx="8949101" cy="1292597"/>
            <a:chOff x="456606" y="1705575"/>
            <a:chExt cx="8949101" cy="1292597"/>
          </a:xfrm>
        </p:grpSpPr>
        <p:sp>
          <p:nvSpPr>
            <p:cNvPr id="5" name="Rectangle 3"/>
            <p:cNvSpPr/>
            <p:nvPr/>
          </p:nvSpPr>
          <p:spPr>
            <a:xfrm>
              <a:off x="1970530" y="1884055"/>
              <a:ext cx="7435177" cy="954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189"/>
              <a:r>
                <a:rPr lang="en-US" sz="1867" b="1" dirty="0" err="1" smtClean="0">
                  <a:solidFill>
                    <a:srgbClr val="464547"/>
                  </a:solidFill>
                  <a:latin typeface="Trebuchet MS"/>
                </a:rPr>
                <a:t>QuikGraph</a:t>
              </a:r>
              <a:r>
                <a:rPr lang="en-US" sz="1867" b="1" dirty="0" smtClean="0">
                  <a:solidFill>
                    <a:srgbClr val="464547"/>
                  </a:solidFill>
                  <a:latin typeface="Trebuchet MS"/>
                </a:rPr>
                <a:t>:</a:t>
              </a:r>
              <a:r>
                <a:rPr lang="en-US" sz="1867" dirty="0" smtClean="0">
                  <a:solidFill>
                    <a:srgbClr val="464547"/>
                  </a:solidFill>
                  <a:latin typeface="Trebuchet MS"/>
                </a:rPr>
                <a:t> Generic </a:t>
              </a:r>
              <a:r>
                <a:rPr lang="en-US" sz="1867" dirty="0">
                  <a:solidFill>
                    <a:srgbClr val="464547"/>
                  </a:solidFill>
                  <a:latin typeface="Trebuchet MS"/>
                </a:rPr>
                <a:t>Graph Data Structures and Algorithms for .</a:t>
              </a:r>
              <a:r>
                <a:rPr lang="en-US" sz="1867" dirty="0" smtClean="0">
                  <a:solidFill>
                    <a:srgbClr val="464547"/>
                  </a:solidFill>
                  <a:latin typeface="Trebuchet MS"/>
                </a:rPr>
                <a:t>NET</a:t>
              </a:r>
            </a:p>
            <a:p>
              <a:pPr defTabSz="457189"/>
              <a:r>
                <a:rPr lang="en-US" sz="1867" dirty="0" smtClean="0">
                  <a:solidFill>
                    <a:srgbClr val="464547"/>
                  </a:solidFill>
                  <a:latin typeface="Trebuchet MS"/>
                </a:rPr>
                <a:t>(formerly </a:t>
              </a:r>
              <a:r>
                <a:rPr lang="en-US" dirty="0" err="1" smtClean="0"/>
                <a:t>Qui</a:t>
              </a:r>
              <a:r>
                <a:rPr lang="en-US" b="1" dirty="0" err="1" smtClean="0"/>
                <a:t>c</a:t>
              </a:r>
              <a:r>
                <a:rPr lang="en-US" dirty="0" err="1" smtClean="0"/>
                <a:t>kGraph</a:t>
              </a:r>
              <a:r>
                <a:rPr lang="en-US" dirty="0"/>
                <a:t>)</a:t>
              </a:r>
              <a:endParaRPr lang="en-US" sz="1867" dirty="0" smtClean="0">
                <a:solidFill>
                  <a:srgbClr val="464547"/>
                </a:solidFill>
                <a:latin typeface="Trebuchet MS"/>
              </a:endParaRPr>
            </a:p>
            <a:p>
              <a:pPr defTabSz="457189"/>
              <a:r>
                <a:rPr lang="en-US" sz="1867" dirty="0">
                  <a:solidFill>
                    <a:srgbClr val="464547"/>
                  </a:solidFill>
                  <a:latin typeface="Trebuchet MS"/>
                  <a:hlinkClick r:id="rId4"/>
                </a:rPr>
                <a:t>https://</a:t>
              </a:r>
              <a:r>
                <a:rPr lang="en-US" sz="1867" dirty="0" smtClean="0">
                  <a:solidFill>
                    <a:srgbClr val="464547"/>
                  </a:solidFill>
                  <a:latin typeface="Trebuchet MS"/>
                  <a:hlinkClick r:id="rId4"/>
                </a:rPr>
                <a:t>github.com/KeRNeLith/QuikGraph</a:t>
              </a:r>
              <a:r>
                <a:rPr lang="ru-RU" sz="1867" dirty="0" smtClean="0">
                  <a:solidFill>
                    <a:srgbClr val="464547"/>
                  </a:solidFill>
                  <a:latin typeface="Trebuchet MS"/>
                </a:rPr>
                <a:t> </a:t>
              </a:r>
              <a:r>
                <a:rPr lang="en-US" sz="1867" dirty="0" smtClean="0">
                  <a:solidFill>
                    <a:srgbClr val="464547"/>
                  </a:solidFill>
                  <a:latin typeface="Trebuchet MS"/>
                </a:rPr>
                <a:t> </a:t>
              </a:r>
              <a:endParaRPr lang="ru-RU" sz="1867" dirty="0">
                <a:solidFill>
                  <a:srgbClr val="464547"/>
                </a:solidFill>
                <a:latin typeface="Trebuchet MS"/>
              </a:endParaRPr>
            </a:p>
          </p:txBody>
        </p:sp>
        <p:pic>
          <p:nvPicPr>
            <p:cNvPr id="1026" name="Picture 2" descr="https://kernelith.github.io/QuikGraph/images/quikgraph_log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606" y="1705575"/>
              <a:ext cx="1292597" cy="1292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06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d/de/Dijkstra_graph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383" y="1254515"/>
            <a:ext cx="26955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6654" y="206661"/>
            <a:ext cx="7907934" cy="632480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Граф</a:t>
            </a:r>
            <a:r>
              <a:rPr kumimoji="0" lang="ru-RU" altLang="ru-RU" sz="1500" b="0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городов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UndirectedGraph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TaggedUndirectedEdge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AddVerticesAndEdge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TaggedUndirectedEdge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&gt;(1, 2, 7));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AddVerticesAndEdge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TaggedUndirectedEdge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&gt;(1, 3, 9));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AddVerticesAndEdge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TaggedUndirectedEdge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&gt;(1, 6, 14));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AddVerticesAndEdge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TaggedUndirectedEdge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&gt;(2, 4, 15));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AddVerticesAndEdge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TaggedUndirectedEdge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&gt;(2, 3, 10));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AddVerticesAndEdge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TaggedUndirectedEdge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&gt;(3, 6, 2));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AddVerticesAndEdge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TaggedUndirectedEdge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&gt;(3, 4, 11));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AddVerticesAndEdge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TaggedUndirectedEdge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&gt;(4, 5, 6));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AddVerticesAndEdge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TaggedUndirectedEdge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&gt;(5, 6, 9));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Функция расстояния == вес ребра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TaggedUndirectedEdge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cityDistances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.Tag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sourceCity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1;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стартовый город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targetCity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5;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конечный</a:t>
            </a:r>
            <a:r>
              <a:rPr kumimoji="0" lang="ru-RU" altLang="ru-RU" sz="1500" b="0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город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все кратчайшие пути из стартового города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altLang="ru-RU" sz="15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в виде делегата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tryGetPath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ShortestPathsDijkstra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cityDistances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sourceCity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altLang="ru-RU" sz="15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пробуем найти путь до конечного, этим делегатом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altLang="ru-RU" sz="15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и распечатаем в виде ребер (и весов)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tryGetPath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targetCity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068933" y="4525548"/>
            <a:ext cx="21864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1 &lt;-&gt; 3 (9)</a:t>
            </a:r>
          </a:p>
          <a:p>
            <a:r>
              <a:rPr lang="ru-RU" dirty="0">
                <a:latin typeface="Consolas" panose="020B0609020204030204" pitchFamily="49" charset="0"/>
              </a:rPr>
              <a:t>3 &lt;-&gt; 6 (2)</a:t>
            </a:r>
          </a:p>
          <a:p>
            <a:r>
              <a:rPr lang="ru-RU" dirty="0">
                <a:latin typeface="Consolas" panose="020B0609020204030204" pitchFamily="49" charset="0"/>
              </a:rPr>
              <a:t>5 &lt;-&gt; 6 (9)</a:t>
            </a:r>
          </a:p>
        </p:txBody>
      </p:sp>
    </p:spTree>
    <p:extLst>
      <p:ext uri="{BB962C8B-B14F-4D97-AF65-F5344CB8AC3E}">
        <p14:creationId xmlns:p14="http://schemas.microsoft.com/office/powerpoint/2010/main" val="171766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7"/>
            <a:ext cx="4997605" cy="4565733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Для </a:t>
            </a:r>
            <a:r>
              <a:rPr lang="en-US" dirty="0" smtClean="0"/>
              <a:t>UI (MVVM) </a:t>
            </a:r>
            <a:r>
              <a:rPr lang="ru-RU" dirty="0" smtClean="0"/>
              <a:t>коллекции с уведомлением об изменении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Read-</a:t>
            </a:r>
            <a:r>
              <a:rPr lang="en-US" dirty="0" smtClean="0"/>
              <a:t>only</a:t>
            </a:r>
          </a:p>
          <a:p>
            <a:pPr lvl="1"/>
            <a:r>
              <a:rPr lang="ru-RU" dirty="0" smtClean="0"/>
              <a:t>Любые </a:t>
            </a:r>
            <a:r>
              <a:rPr lang="en-US" dirty="0" smtClean="0"/>
              <a:t>/ </a:t>
            </a:r>
            <a:r>
              <a:rPr lang="ru-RU" dirty="0" smtClean="0"/>
              <a:t>Специальные обертки</a:t>
            </a:r>
            <a:r>
              <a:rPr lang="en-US" dirty="0" smtClean="0"/>
              <a:t> / </a:t>
            </a:r>
            <a:r>
              <a:rPr lang="en-US" dirty="0" smtClean="0"/>
              <a:t>Frozen</a:t>
            </a:r>
            <a:endParaRPr lang="ru-RU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Concurrent – </a:t>
            </a:r>
            <a:r>
              <a:rPr lang="ru-RU" dirty="0" smtClean="0"/>
              <a:t>своя логика работы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Immutable</a:t>
            </a:r>
            <a:endParaRPr lang="ru-RU" dirty="0" smtClean="0"/>
          </a:p>
          <a:p>
            <a:pPr lvl="1"/>
            <a:r>
              <a:rPr lang="ru-RU" dirty="0" smtClean="0"/>
              <a:t>Функциональный стиль (без </a:t>
            </a:r>
            <a:r>
              <a:rPr lang="en-US" dirty="0" smtClean="0"/>
              <a:t>side effects)</a:t>
            </a:r>
            <a:endParaRPr lang="ru-RU" dirty="0" smtClean="0"/>
          </a:p>
          <a:p>
            <a:pPr lvl="1"/>
            <a:endParaRPr lang="en-US" dirty="0" smtClean="0"/>
          </a:p>
          <a:p>
            <a:r>
              <a:rPr lang="ru-RU" dirty="0" smtClean="0"/>
              <a:t>Сторонние библиотеки</a:t>
            </a:r>
          </a:p>
          <a:p>
            <a:pPr lvl="1"/>
            <a:r>
              <a:rPr lang="en-US" dirty="0" err="1"/>
              <a:t>QuikGraph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55" y="158621"/>
            <a:ext cx="8221972" cy="571220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136710" y="2062065"/>
            <a:ext cx="2640564" cy="16328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069772" y="1660849"/>
            <a:ext cx="1707502" cy="27152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617029" y="1660849"/>
            <a:ext cx="2230016" cy="89573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8640904" y="2002589"/>
            <a:ext cx="2512226" cy="5539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.AllEmployees.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newEmployee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8640904" y="2911149"/>
            <a:ext cx="3435556" cy="5539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.AllEmployees.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.CurrentEmployee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18871" y="4697128"/>
            <a:ext cx="2310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Механизм автоматического обновления </a:t>
            </a:r>
            <a:r>
              <a:rPr lang="en-US" dirty="0" smtClean="0"/>
              <a:t>UI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528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6" grpId="0" animBg="1"/>
      <p:bldP spid="17" grpId="0" animBg="1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Уведомления об изменениях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74" y="4565378"/>
            <a:ext cx="6662133" cy="19977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8566"/>
            <a:ext cx="4195813" cy="27029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8802" y="1931766"/>
            <a:ext cx="2695575" cy="421957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7956737" y="3849530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97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Подписка на изменения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26233" y="2108391"/>
            <a:ext cx="7802136" cy="17081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.AllEmployees.CollectionChanged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.OldItems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.OldItems.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.CurrentEmployee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.CurrentEmployee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831" y="4435252"/>
            <a:ext cx="6663506" cy="19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9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</a:t>
            </a:r>
            <a:r>
              <a:rPr lang="ru-RU" dirty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ObservableCollection</a:t>
            </a:r>
            <a:endParaRPr lang="ru-RU" dirty="0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675" y="1959292"/>
            <a:ext cx="5478589" cy="3806241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0888" y="3466956"/>
            <a:ext cx="5157181" cy="5539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ObservableCollection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EmployeeViewModel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AllEmployees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44892" y="2555739"/>
            <a:ext cx="3887603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.AllEmployees.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newEmployee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 flipV="1">
            <a:off x="4649002" y="2717321"/>
            <a:ext cx="3927107" cy="305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271562" y="2954956"/>
            <a:ext cx="0" cy="423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2338939" y="4109443"/>
            <a:ext cx="433137" cy="716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Группа 20"/>
          <p:cNvGrpSpPr/>
          <p:nvPr/>
        </p:nvGrpSpPr>
        <p:grpSpPr>
          <a:xfrm>
            <a:off x="2656573" y="4630663"/>
            <a:ext cx="2492943" cy="1693135"/>
            <a:chOff x="2656573" y="4630663"/>
            <a:chExt cx="2492943" cy="1693135"/>
          </a:xfrm>
        </p:grpSpPr>
        <p:sp>
          <p:nvSpPr>
            <p:cNvPr id="15" name="Скругленный прямоугольник 14"/>
            <p:cNvSpPr/>
            <p:nvPr/>
          </p:nvSpPr>
          <p:spPr>
            <a:xfrm>
              <a:off x="2656573" y="4928135"/>
              <a:ext cx="2492943" cy="13956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CollectionChanged</a:t>
              </a:r>
              <a:endParaRPr lang="ru-RU" dirty="0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3041583" y="5544152"/>
              <a:ext cx="1722922" cy="44276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NewItems</a:t>
              </a:r>
              <a:endParaRPr lang="ru-RU" dirty="0"/>
            </a:p>
          </p:txBody>
        </p:sp>
        <p:sp>
          <p:nvSpPr>
            <p:cNvPr id="14" name="Молния 13"/>
            <p:cNvSpPr/>
            <p:nvPr/>
          </p:nvSpPr>
          <p:spPr>
            <a:xfrm>
              <a:off x="2932140" y="4630663"/>
              <a:ext cx="539015" cy="433137"/>
            </a:xfrm>
            <a:prstGeom prst="lightningBol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0" name="Прямая со стрелкой 19"/>
          <p:cNvCxnSpPr/>
          <p:nvPr/>
        </p:nvCxnSpPr>
        <p:spPr>
          <a:xfrm flipV="1">
            <a:off x="5224736" y="4609007"/>
            <a:ext cx="2850860" cy="1016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52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ObservableCollection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417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Read-only</a:t>
            </a:r>
            <a:r>
              <a:rPr lang="ru-RU" dirty="0" smtClean="0"/>
              <a:t> коллекции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36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1858</TotalTime>
  <Words>2073</Words>
  <Application>Microsoft Office PowerPoint</Application>
  <PresentationFormat>Широкоэкранный</PresentationFormat>
  <Paragraphs>228</Paragraphs>
  <Slides>32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Trebuchet MS</vt:lpstr>
      <vt:lpstr>Тема Office</vt:lpstr>
      <vt:lpstr>Специальные коллекции</vt:lpstr>
      <vt:lpstr>Agenda</vt:lpstr>
      <vt:lpstr>Коллекции и UI</vt:lpstr>
      <vt:lpstr>Презентация PowerPoint</vt:lpstr>
      <vt:lpstr>Уведомления об изменениях</vt:lpstr>
      <vt:lpstr>Подписка на изменения</vt:lpstr>
      <vt:lpstr>UI и ObservableCollection</vt:lpstr>
      <vt:lpstr>ObservableCollection</vt:lpstr>
      <vt:lpstr>Read-only коллекции</vt:lpstr>
      <vt:lpstr>Для чего?</vt:lpstr>
      <vt:lpstr>Read-only интерфейсы</vt:lpstr>
      <vt:lpstr>Реализации</vt:lpstr>
      <vt:lpstr>Базовые коллекции</vt:lpstr>
      <vt:lpstr>Коллекции-обертки ReadOnlyXXX</vt:lpstr>
      <vt:lpstr>Frozen-коллекции</vt:lpstr>
      <vt:lpstr>Concurrent-коллекции</vt:lpstr>
      <vt:lpstr>В чем проблема базовых коллекций?</vt:lpstr>
      <vt:lpstr>Проблемы Concurrency</vt:lpstr>
      <vt:lpstr>Вариант решения – синхронизация доступа</vt:lpstr>
      <vt:lpstr>Пространство System.Collections.Concurrent</vt:lpstr>
      <vt:lpstr>ConcurrentDictionary&lt;TKey,TValue&gt;</vt:lpstr>
      <vt:lpstr>Производительность</vt:lpstr>
      <vt:lpstr>Immutable-коллекции</vt:lpstr>
      <vt:lpstr>Read-only, Frozen, Immutable… </vt:lpstr>
      <vt:lpstr>Как работает Immutable</vt:lpstr>
      <vt:lpstr>Для чего подходит (и не подходит) Immutable</vt:lpstr>
      <vt:lpstr>System.Collections.Immutable</vt:lpstr>
      <vt:lpstr>Производительность mutable vs immutable </vt:lpstr>
      <vt:lpstr>Сторонние библиотеки</vt:lpstr>
      <vt:lpstr>Third-party collection libraries</vt:lpstr>
      <vt:lpstr>Презентация PowerPoint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Массивы и коллекции</dc:title>
  <dc:creator>Михаил Романов</dc:creator>
  <cp:lastModifiedBy>Михаил Романов</cp:lastModifiedBy>
  <cp:revision>121</cp:revision>
  <dcterms:created xsi:type="dcterms:W3CDTF">2024-07-05T17:32:15Z</dcterms:created>
  <dcterms:modified xsi:type="dcterms:W3CDTF">2024-07-31T16:09:15Z</dcterms:modified>
</cp:coreProperties>
</file>