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5" r:id="rId14"/>
    <p:sldId id="271" r:id="rId15"/>
    <p:sldId id="272" r:id="rId16"/>
    <p:sldId id="312" r:id="rId17"/>
    <p:sldId id="313" r:id="rId18"/>
    <p:sldId id="273" r:id="rId19"/>
    <p:sldId id="274" r:id="rId20"/>
    <p:sldId id="275" r:id="rId21"/>
    <p:sldId id="276" r:id="rId22"/>
    <p:sldId id="277" r:id="rId23"/>
    <p:sldId id="278" r:id="rId24"/>
    <p:sldId id="308" r:id="rId25"/>
    <p:sldId id="279" r:id="rId26"/>
    <p:sldId id="280" r:id="rId27"/>
    <p:sldId id="309" r:id="rId28"/>
    <p:sldId id="281" r:id="rId29"/>
    <p:sldId id="283" r:id="rId30"/>
    <p:sldId id="284" r:id="rId31"/>
    <p:sldId id="285" r:id="rId32"/>
    <p:sldId id="286" r:id="rId33"/>
    <p:sldId id="287" r:id="rId34"/>
    <p:sldId id="282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7" r:id="rId44"/>
    <p:sldId id="298" r:id="rId45"/>
    <p:sldId id="296" r:id="rId46"/>
    <p:sldId id="300" r:id="rId47"/>
    <p:sldId id="307" r:id="rId48"/>
    <p:sldId id="302" r:id="rId49"/>
    <p:sldId id="304" r:id="rId50"/>
    <p:sldId id="261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Знакомство с LINQ" id="{4C62F6CD-700A-4F63-B54E-3F57103040C4}">
          <p14:sldIdLst>
            <p14:sldId id="259"/>
            <p14:sldId id="260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</p14:sldIdLst>
        </p14:section>
        <p14:section name="Синтаксис и операторы LINQ" id="{C799B451-578B-4BAC-809A-CC7B668F0056}">
          <p14:sldIdLst>
            <p14:sldId id="265"/>
            <p14:sldId id="271"/>
            <p14:sldId id="272"/>
            <p14:sldId id="312"/>
            <p14:sldId id="313"/>
          </p14:sldIdLst>
        </p14:section>
        <p14:section name="Фильтрация (Where)" id="{A69AB6F7-B4F4-4E0F-A447-CF435B4C802C}">
          <p14:sldIdLst>
            <p14:sldId id="273"/>
            <p14:sldId id="274"/>
          </p14:sldIdLst>
        </p14:section>
        <p14:section name="Проекции (Select, SelectMany)" id="{401AB6DB-EF99-4660-90FE-45E5B42D093B}">
          <p14:sldIdLst>
            <p14:sldId id="275"/>
            <p14:sldId id="276"/>
            <p14:sldId id="277"/>
            <p14:sldId id="278"/>
            <p14:sldId id="308"/>
          </p14:sldIdLst>
        </p14:section>
        <p14:section name="Секционирование (Skip, Take, ...)" id="{E9A878BB-8D4C-41DA-AEF6-F091F386A54F}">
          <p14:sldIdLst>
            <p14:sldId id="279"/>
            <p14:sldId id="280"/>
            <p14:sldId id="309"/>
          </p14:sldIdLst>
        </p14:section>
        <p14:section name="Сортировка (OrderBy)" id="{8824B988-AB9E-40EA-83B3-AAF7A27981E9}">
          <p14:sldIdLst>
            <p14:sldId id="281"/>
            <p14:sldId id="283"/>
          </p14:sldIdLst>
        </p14:section>
        <p14:section name="Группировка (GroupBy)" id="{BE114F31-8B1A-48E2-A4B4-F0C085ED02D9}">
          <p14:sldIdLst>
            <p14:sldId id="284"/>
            <p14:sldId id="285"/>
          </p14:sldIdLst>
        </p14:section>
        <p14:section name="Операции над множествами (Distinct, Except, Union, Intersect)" id="{9F23C953-5586-4D7D-B27A-2829F21754D1}">
          <p14:sldIdLst>
            <p14:sldId id="286"/>
            <p14:sldId id="287"/>
          </p14:sldIdLst>
        </p14:section>
        <p14:section name="Поэлементные операции (First, Last, Single)" id="{0B2FD581-192C-4DF8-A8BB-D3EDEFE26AA2}">
          <p14:sldIdLst>
            <p14:sldId id="282"/>
            <p14:sldId id="288"/>
          </p14:sldIdLst>
        </p14:section>
        <p14:section name="Преобразования (Cast, ToArray, ToList, ...)" id="{F488C7E1-D90A-4248-8BBA-8F3BBD49A69D}">
          <p14:sldIdLst>
            <p14:sldId id="289"/>
            <p14:sldId id="290"/>
          </p14:sldIdLst>
        </p14:section>
        <p14:section name="Квантификаторы (All, Any)" id="{021B12F3-DA8E-440C-A3A3-8A981C8FDE3D}">
          <p14:sldIdLst>
            <p14:sldId id="291"/>
            <p14:sldId id="292"/>
          </p14:sldIdLst>
        </p14:section>
        <p14:section name="Агрегатные функции (Min, Sum, ...)" id="{EE8296D5-E993-44DD-97A1-04D2121E88C9}">
          <p14:sldIdLst>
            <p14:sldId id="293"/>
            <p14:sldId id="294"/>
          </p14:sldIdLst>
        </p14:section>
        <p14:section name="Присоединение (Join, GroupJoin)" id="{AD7DF0F3-CF6A-4D72-90BF-7E8DAA916F77}">
          <p14:sldIdLst>
            <p14:sldId id="295"/>
            <p14:sldId id="297"/>
            <p14:sldId id="298"/>
          </p14:sldIdLst>
        </p14:section>
        <p14:section name="Нюансы применения LINQ" id="{5FF35F0B-C049-4FE7-B3F8-A036CA175671}">
          <p14:sldIdLst>
            <p14:sldId id="296"/>
            <p14:sldId id="300"/>
            <p14:sldId id="307"/>
            <p14:sldId id="302"/>
            <p14:sldId id="304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4" autoAdjust="0"/>
    <p:restoredTop sz="93771" autoAdjust="0"/>
  </p:normalViewPr>
  <p:slideViewPr>
    <p:cSldViewPr snapToGrid="0">
      <p:cViewPr varScale="1">
        <p:scale>
          <a:sx n="95" d="100"/>
          <a:sy n="95" d="100"/>
        </p:scale>
        <p:origin x="9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8459C-1CD1-4711-8833-FD6F943DA2A7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AD2A6-6178-4167-B18A-7EDF6CAF32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2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AD2A6-6178-4167-B18A-7EDF6CAF32CB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72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IQueryable</a:t>
            </a:r>
            <a:endParaRPr lang="en-US" dirty="0" smtClean="0"/>
          </a:p>
          <a:p>
            <a:endParaRPr lang="en-US" dirty="0" smtClean="0"/>
          </a:p>
          <a:p>
            <a:r>
              <a:rPr lang="en-US" smtClean="0"/>
              <a:t>immediate or deferred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AD2A6-6178-4167-B18A-7EDF6CAF32CB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2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lasticlinq/elasticlinq" TargetMode="External"/><Relationship Id="rId3" Type="http://schemas.openxmlformats.org/officeDocument/2006/relationships/hyperlink" Target="https://codeplexarchive.org/codeplex/project/adlinq" TargetMode="External"/><Relationship Id="rId7" Type="http://schemas.openxmlformats.org/officeDocument/2006/relationships/hyperlink" Target="http://www.nuget.org/packages/Microsoft.OData.Client/" TargetMode="External"/><Relationship Id="rId2" Type="http://schemas.openxmlformats.org/officeDocument/2006/relationships/hyperlink" Target="https://github.com/madhatter22/LinqToLd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hibernate.info/" TargetMode="External"/><Relationship Id="rId5" Type="http://schemas.openxmlformats.org/officeDocument/2006/relationships/hyperlink" Target="https://github.com/linq2db/linq2db" TargetMode="External"/><Relationship Id="rId4" Type="http://schemas.openxmlformats.org/officeDocument/2006/relationships/hyperlink" Target="https://codeplexarchive.org/codeplex/project/linq2wmi" TargetMode="External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query-keywords" TargetMode="External"/><Relationship Id="rId2" Type="http://schemas.openxmlformats.org/officeDocument/2006/relationships/hyperlink" Target="https://learn.microsoft.com/en-us/dotnet/csharp/linq/standard-query-operators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en-us/dotnet/csharp/linq/standard-query-operators/filtering-data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inq/standard-query-operators/projection-operations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partitioning-dat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sorting-dat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grouping-data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dotnet/csharp/linq/standard-query-operators/set-operations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inq/standard-query-operators/converting-data-types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quantifier-operation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visual-basic/programming-guide/concepts/linq/" TargetMode="External"/><Relationship Id="rId2" Type="http://schemas.openxmlformats.org/officeDocument/2006/relationships/hyperlink" Target="https://learn.microsoft.com/en-us/dotnet/csharp/linq/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join-operations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relinq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get-started/introduction-to-linq-queries#classification-tab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</a:t>
            </a:r>
            <a:r>
              <a:rPr lang="en-US" smtClean="0"/>
              <a:t>LINQ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032171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Упрощенный синтаксис </a:t>
            </a:r>
            <a:r>
              <a:rPr lang="en-US" dirty="0" smtClean="0"/>
              <a:t>/ </a:t>
            </a:r>
            <a:r>
              <a:rPr lang="ru-RU" dirty="0" smtClean="0"/>
              <a:t>декларативный  код</a:t>
            </a:r>
            <a:endParaRPr lang="en-US" dirty="0"/>
          </a:p>
          <a:p>
            <a:r>
              <a:rPr lang="ru-RU" dirty="0" smtClean="0"/>
              <a:t>Унифицированный синтаксис запросов для всех источников данных</a:t>
            </a:r>
            <a:endParaRPr lang="en-US" dirty="0"/>
          </a:p>
          <a:p>
            <a:r>
              <a:rPr lang="ru-RU" dirty="0" smtClean="0"/>
              <a:t>Статическая (на этапе компиляции) проверка типов</a:t>
            </a:r>
            <a:endParaRPr lang="en-US" dirty="0"/>
          </a:p>
          <a:p>
            <a:r>
              <a:rPr lang="ru-RU" dirty="0" smtClean="0"/>
              <a:t>Поддержка в </a:t>
            </a:r>
            <a:r>
              <a:rPr lang="en-US" dirty="0" smtClean="0"/>
              <a:t>IDE: </a:t>
            </a:r>
            <a:r>
              <a:rPr lang="en-US" dirty="0"/>
              <a:t>IntelliSense</a:t>
            </a:r>
            <a:r>
              <a:rPr lang="ru-RU" dirty="0" smtClean="0"/>
              <a:t>, отладка, </a:t>
            </a:r>
            <a:r>
              <a:rPr lang="ru-RU" dirty="0" err="1" smtClean="0"/>
              <a:t>рефакторинг</a:t>
            </a:r>
            <a:endParaRPr lang="en-US" dirty="0"/>
          </a:p>
          <a:p>
            <a:r>
              <a:rPr lang="ru-RU" dirty="0" smtClean="0"/>
              <a:t>Расширяемость </a:t>
            </a:r>
            <a:r>
              <a:rPr lang="en-US" dirty="0" smtClean="0"/>
              <a:t>(</a:t>
            </a:r>
            <a:r>
              <a:rPr lang="ru-RU" dirty="0" smtClean="0"/>
              <a:t>возможность создавать </a:t>
            </a:r>
            <a:r>
              <a:rPr lang="en-US" dirty="0" smtClean="0"/>
              <a:t>LINQ</a:t>
            </a:r>
            <a:r>
              <a:rPr lang="ru-RU" dirty="0" smtClean="0"/>
              <a:t> провайдеры для своих источников данных</a:t>
            </a:r>
            <a:r>
              <a:rPr lang="en-US" dirty="0" smtClean="0"/>
              <a:t>)</a:t>
            </a:r>
            <a:endParaRPr lang="en-US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0" y="4001294"/>
            <a:ext cx="3143250" cy="1343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150" y="2336570"/>
            <a:ext cx="29908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3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</a:t>
            </a:r>
            <a:r>
              <a:rPr lang="en-US" dirty="0" smtClean="0"/>
              <a:t>LINQ </a:t>
            </a:r>
            <a:r>
              <a:rPr lang="ru-RU" dirty="0" smtClean="0"/>
              <a:t>провайдеры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533900" cy="4351338"/>
          </a:xfrm>
        </p:spPr>
        <p:txBody>
          <a:bodyPr/>
          <a:lstStyle/>
          <a:p>
            <a:r>
              <a:rPr lang="en-US" dirty="0"/>
              <a:t>LINQ to Objects</a:t>
            </a:r>
          </a:p>
          <a:p>
            <a:r>
              <a:rPr lang="en-US" dirty="0"/>
              <a:t>LINQ to XML</a:t>
            </a:r>
          </a:p>
          <a:p>
            <a:r>
              <a:rPr lang="en-US" dirty="0"/>
              <a:t>DB</a:t>
            </a:r>
          </a:p>
          <a:p>
            <a:pPr lvl="1"/>
            <a:r>
              <a:rPr lang="en-US" dirty="0"/>
              <a:t>LINQ to </a:t>
            </a:r>
            <a:r>
              <a:rPr lang="en-US" dirty="0" err="1"/>
              <a:t>DataSet</a:t>
            </a:r>
            <a:endParaRPr lang="en-US" dirty="0"/>
          </a:p>
          <a:p>
            <a:pPr lvl="1"/>
            <a:r>
              <a:rPr lang="en-US" dirty="0"/>
              <a:t>LINQ to SQL</a:t>
            </a:r>
          </a:p>
          <a:p>
            <a:pPr lvl="1"/>
            <a:r>
              <a:rPr lang="en-US" dirty="0"/>
              <a:t>LINQ to Entities (Entity Framework)</a:t>
            </a:r>
          </a:p>
          <a:p>
            <a:endParaRPr lang="ru-RU" dirty="0"/>
          </a:p>
        </p:txBody>
      </p:sp>
      <p:grpSp>
        <p:nvGrpSpPr>
          <p:cNvPr id="4" name="Group 29"/>
          <p:cNvGrpSpPr/>
          <p:nvPr/>
        </p:nvGrpSpPr>
        <p:grpSpPr>
          <a:xfrm>
            <a:off x="5818847" y="1825625"/>
            <a:ext cx="5255384" cy="2957593"/>
            <a:chOff x="3273039" y="1003378"/>
            <a:chExt cx="5255384" cy="2957593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5546413" y="1003378"/>
              <a:ext cx="645123" cy="446317"/>
            </a:xfrm>
            <a:prstGeom prst="roundRect">
              <a:avLst/>
            </a:prstGeom>
            <a:solidFill>
              <a:srgbClr val="B22746"/>
            </a:solidFill>
            <a:ln w="25400" cap="flat" cmpd="sng" algn="ctr">
              <a:solidFill>
                <a:srgbClr val="B22746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3429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C# 3.0</a:t>
              </a:r>
              <a:endParaRPr kumimoji="0" lang="ru-RU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grpSp>
          <p:nvGrpSpPr>
            <p:cNvPr id="6" name="Группа 11"/>
            <p:cNvGrpSpPr/>
            <p:nvPr/>
          </p:nvGrpSpPr>
          <p:grpSpPr>
            <a:xfrm>
              <a:off x="3273039" y="1661459"/>
              <a:ext cx="5255384" cy="1190180"/>
              <a:chOff x="711199" y="1900517"/>
              <a:chExt cx="7912848" cy="1577789"/>
            </a:xfrm>
          </p:grpSpPr>
          <p:sp>
            <p:nvSpPr>
              <p:cNvPr id="25" name="Скругленный прямоугольник 24"/>
              <p:cNvSpPr/>
              <p:nvPr/>
            </p:nvSpPr>
            <p:spPr>
              <a:xfrm>
                <a:off x="711199" y="1900517"/>
                <a:ext cx="7912848" cy="1577789"/>
              </a:xfrm>
              <a:prstGeom prst="roundRect">
                <a:avLst/>
              </a:prstGeom>
              <a:solidFill>
                <a:srgbClr val="39C2D7"/>
              </a:solidFill>
              <a:ln w="25400" cap="flat" cmpd="sng" algn="ctr">
                <a:solidFill>
                  <a:srgbClr val="39C2D7">
                    <a:shade val="50000"/>
                  </a:srgbClr>
                </a:solidFill>
                <a:prstDash val="solid"/>
              </a:ln>
              <a:effectLst/>
            </p:spPr>
            <p:txBody>
              <a:bodyPr wrap="square" lIns="0" tIns="0" rIns="0" bIns="0" rtlCol="0" anchor="t"/>
              <a:lstStyle/>
              <a:p>
                <a:pPr marL="0" marR="0" lvl="0" indent="0" algn="ctr" defTabSz="3429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DOT NET LANGUAGE INTEGRATED QUERY - LINQ</a:t>
                </a:r>
                <a:endParaRPr kumimoji="0" lang="ru-RU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6" name="Скругленный прямоугольник 25"/>
              <p:cNvSpPr/>
              <p:nvPr/>
            </p:nvSpPr>
            <p:spPr>
              <a:xfrm>
                <a:off x="994278" y="2378635"/>
                <a:ext cx="1396312" cy="914400"/>
              </a:xfrm>
              <a:prstGeom prst="roundRect">
                <a:avLst/>
              </a:prstGeom>
              <a:solidFill>
                <a:srgbClr val="A3C644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rtlCol="0" anchor="ctr"/>
              <a:lstStyle/>
              <a:p>
                <a:pPr marL="0" marR="0" lvl="0" indent="0" algn="ctr" defTabSz="3429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LINQ TO COLLECTIONS</a:t>
                </a:r>
                <a:endParaRPr kumimoji="0" lang="ru-RU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7" name="Скругленный прямоугольник 26"/>
              <p:cNvSpPr/>
              <p:nvPr/>
            </p:nvSpPr>
            <p:spPr>
              <a:xfrm>
                <a:off x="2519081" y="2378635"/>
                <a:ext cx="1314823" cy="914400"/>
              </a:xfrm>
              <a:prstGeom prst="roundRect">
                <a:avLst/>
              </a:prstGeom>
              <a:solidFill>
                <a:srgbClr val="A3C644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rtlCol="0" anchor="ctr"/>
              <a:lstStyle/>
              <a:p>
                <a:pPr marL="0" marR="0" lvl="0" indent="0" algn="ctr" defTabSz="3429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LINQ TO DATASET</a:t>
                </a:r>
                <a:endParaRPr kumimoji="0" lang="ru-RU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8" name="Скругленный прямоугольник 27"/>
              <p:cNvSpPr/>
              <p:nvPr/>
            </p:nvSpPr>
            <p:spPr>
              <a:xfrm>
                <a:off x="3962398" y="2378635"/>
                <a:ext cx="1314823" cy="914400"/>
              </a:xfrm>
              <a:prstGeom prst="roundRect">
                <a:avLst/>
              </a:prstGeom>
              <a:solidFill>
                <a:srgbClr val="A3C644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rtlCol="0" anchor="ctr"/>
              <a:lstStyle/>
              <a:p>
                <a:pPr marL="0" marR="0" lvl="0" indent="0" algn="ctr" defTabSz="3429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LINQ TO SQL</a:t>
                </a:r>
                <a:endParaRPr kumimoji="0" lang="ru-RU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29" name="Скругленный прямоугольник 28"/>
              <p:cNvSpPr/>
              <p:nvPr/>
            </p:nvSpPr>
            <p:spPr>
              <a:xfrm>
                <a:off x="5405715" y="2378635"/>
                <a:ext cx="1314823" cy="914400"/>
              </a:xfrm>
              <a:prstGeom prst="roundRect">
                <a:avLst/>
              </a:prstGeom>
              <a:solidFill>
                <a:srgbClr val="A3C644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rtlCol="0" anchor="ctr"/>
              <a:lstStyle/>
              <a:p>
                <a:pPr marL="0" marR="0" lvl="0" indent="0" algn="ctr" defTabSz="3429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LINQ TO XML</a:t>
                </a:r>
                <a:endParaRPr kumimoji="0" lang="ru-RU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30" name="Скругленный прямоугольник 29"/>
              <p:cNvSpPr/>
              <p:nvPr/>
            </p:nvSpPr>
            <p:spPr>
              <a:xfrm>
                <a:off x="6849032" y="2378635"/>
                <a:ext cx="1314823" cy="914400"/>
              </a:xfrm>
              <a:prstGeom prst="roundRect">
                <a:avLst/>
              </a:prstGeom>
              <a:solidFill>
                <a:srgbClr val="A3C644"/>
              </a:solidFill>
              <a:ln w="38100" cap="flat" cmpd="sng" algn="ctr">
                <a:solidFill>
                  <a:sysClr val="window" lastClr="FFFFFF"/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rtlCol="0" anchor="ctr"/>
              <a:lstStyle/>
              <a:p>
                <a:pPr marL="0" marR="0" lvl="0" indent="0" algn="ctr" defTabSz="3429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rPr>
                  <a:t>LINQ TO ENTITIES</a:t>
                </a:r>
                <a:endParaRPr kumimoji="0" lang="ru-RU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28"/>
            <p:cNvGrpSpPr/>
            <p:nvPr/>
          </p:nvGrpSpPr>
          <p:grpSpPr>
            <a:xfrm>
              <a:off x="3711475" y="2994023"/>
              <a:ext cx="1279699" cy="966948"/>
              <a:chOff x="3465862" y="2994023"/>
              <a:chExt cx="1279699" cy="1011292"/>
            </a:xfrm>
          </p:grpSpPr>
          <p:grpSp>
            <p:nvGrpSpPr>
              <p:cNvPr id="17" name="Группа 25"/>
              <p:cNvGrpSpPr/>
              <p:nvPr/>
            </p:nvGrpSpPr>
            <p:grpSpPr>
              <a:xfrm>
                <a:off x="3465862" y="3299977"/>
                <a:ext cx="1279699" cy="705338"/>
                <a:chOff x="519954" y="3810000"/>
                <a:chExt cx="1813850" cy="935047"/>
              </a:xfrm>
            </p:grpSpPr>
            <p:sp>
              <p:nvSpPr>
                <p:cNvPr id="19" name="Овал 15"/>
                <p:cNvSpPr/>
                <p:nvPr/>
              </p:nvSpPr>
              <p:spPr>
                <a:xfrm>
                  <a:off x="519954" y="3810000"/>
                  <a:ext cx="525928" cy="54385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9C2D7">
                        <a:tint val="50000"/>
                        <a:satMod val="300000"/>
                      </a:srgbClr>
                    </a:gs>
                    <a:gs pos="35000">
                      <a:srgbClr val="39C2D7">
                        <a:tint val="37000"/>
                        <a:satMod val="300000"/>
                      </a:srgbClr>
                    </a:gs>
                    <a:gs pos="100000">
                      <a:srgbClr val="39C2D7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39C2D7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3429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Овал 16"/>
                <p:cNvSpPr/>
                <p:nvPr/>
              </p:nvSpPr>
              <p:spPr>
                <a:xfrm>
                  <a:off x="1163915" y="4201189"/>
                  <a:ext cx="525928" cy="54385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9C2D7">
                        <a:tint val="50000"/>
                        <a:satMod val="300000"/>
                      </a:srgbClr>
                    </a:gs>
                    <a:gs pos="35000">
                      <a:srgbClr val="39C2D7">
                        <a:tint val="37000"/>
                        <a:satMod val="300000"/>
                      </a:srgbClr>
                    </a:gs>
                    <a:gs pos="100000">
                      <a:srgbClr val="39C2D7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39C2D7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3429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Овал 17"/>
                <p:cNvSpPr/>
                <p:nvPr/>
              </p:nvSpPr>
              <p:spPr>
                <a:xfrm>
                  <a:off x="1807876" y="3810000"/>
                  <a:ext cx="525928" cy="54385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39C2D7">
                        <a:tint val="50000"/>
                        <a:satMod val="300000"/>
                      </a:srgbClr>
                    </a:gs>
                    <a:gs pos="35000">
                      <a:srgbClr val="39C2D7">
                        <a:tint val="37000"/>
                        <a:satMod val="300000"/>
                      </a:srgbClr>
                    </a:gs>
                    <a:gs pos="100000">
                      <a:srgbClr val="39C2D7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39C2D7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3429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" name="Прямая соединительная линия 21"/>
                <p:cNvCxnSpPr>
                  <a:stCxn id="19" idx="6"/>
                  <a:endCxn id="21" idx="2"/>
                </p:cNvCxnSpPr>
                <p:nvPr/>
              </p:nvCxnSpPr>
              <p:spPr>
                <a:xfrm>
                  <a:off x="1045882" y="4081929"/>
                  <a:ext cx="761994" cy="0"/>
                </a:xfrm>
                <a:prstGeom prst="line">
                  <a:avLst/>
                </a:prstGeom>
                <a:gradFill rotWithShape="1">
                  <a:gsLst>
                    <a:gs pos="0">
                      <a:srgbClr val="39C2D7">
                        <a:tint val="50000"/>
                        <a:satMod val="300000"/>
                      </a:srgbClr>
                    </a:gs>
                    <a:gs pos="35000">
                      <a:srgbClr val="39C2D7">
                        <a:tint val="37000"/>
                        <a:satMod val="300000"/>
                      </a:srgbClr>
                    </a:gs>
                    <a:gs pos="100000">
                      <a:srgbClr val="39C2D7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39C2D7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3" name="Прямая соединительная линия 21"/>
                <p:cNvCxnSpPr>
                  <a:stCxn id="20" idx="6"/>
                  <a:endCxn id="21" idx="4"/>
                </p:cNvCxnSpPr>
                <p:nvPr/>
              </p:nvCxnSpPr>
              <p:spPr>
                <a:xfrm flipV="1">
                  <a:off x="1689843" y="4353858"/>
                  <a:ext cx="380997" cy="119260"/>
                </a:xfrm>
                <a:prstGeom prst="line">
                  <a:avLst/>
                </a:prstGeom>
                <a:gradFill rotWithShape="1">
                  <a:gsLst>
                    <a:gs pos="0">
                      <a:srgbClr val="39C2D7">
                        <a:tint val="50000"/>
                        <a:satMod val="300000"/>
                      </a:srgbClr>
                    </a:gs>
                    <a:gs pos="35000">
                      <a:srgbClr val="39C2D7">
                        <a:tint val="37000"/>
                        <a:satMod val="300000"/>
                      </a:srgbClr>
                    </a:gs>
                    <a:gs pos="100000">
                      <a:srgbClr val="39C2D7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39C2D7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4" name="Прямая соединительная линия 23"/>
                <p:cNvCxnSpPr>
                  <a:stCxn id="20" idx="2"/>
                  <a:endCxn id="19" idx="4"/>
                </p:cNvCxnSpPr>
                <p:nvPr/>
              </p:nvCxnSpPr>
              <p:spPr>
                <a:xfrm flipH="1" flipV="1">
                  <a:off x="782918" y="4353858"/>
                  <a:ext cx="380997" cy="119260"/>
                </a:xfrm>
                <a:prstGeom prst="line">
                  <a:avLst/>
                </a:prstGeom>
                <a:gradFill rotWithShape="1">
                  <a:gsLst>
                    <a:gs pos="0">
                      <a:srgbClr val="39C2D7">
                        <a:tint val="50000"/>
                        <a:satMod val="300000"/>
                      </a:srgbClr>
                    </a:gs>
                    <a:gs pos="35000">
                      <a:srgbClr val="39C2D7">
                        <a:tint val="37000"/>
                        <a:satMod val="300000"/>
                      </a:srgbClr>
                    </a:gs>
                    <a:gs pos="100000">
                      <a:srgbClr val="39C2D7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39C2D7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18" name="TextBox 17"/>
              <p:cNvSpPr txBox="1"/>
              <p:nvPr/>
            </p:nvSpPr>
            <p:spPr>
              <a:xfrm>
                <a:off x="3669207" y="2994023"/>
                <a:ext cx="87300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3429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</a:rPr>
                  <a:t>Objects</a:t>
                </a:r>
                <a:endParaRPr kumimoji="0" lang="ru-RU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5714441" y="2921686"/>
              <a:ext cx="905490" cy="1039285"/>
              <a:chOff x="6154430" y="2921686"/>
              <a:chExt cx="905490" cy="1039285"/>
            </a:xfrm>
          </p:grpSpPr>
          <p:grpSp>
            <p:nvGrpSpPr>
              <p:cNvPr id="12" name="Группа 26"/>
              <p:cNvGrpSpPr/>
              <p:nvPr/>
            </p:nvGrpSpPr>
            <p:grpSpPr>
              <a:xfrm>
                <a:off x="6154430" y="3323052"/>
                <a:ext cx="905490" cy="637919"/>
                <a:chOff x="3532094" y="3866776"/>
                <a:chExt cx="1283445" cy="845671"/>
              </a:xfrm>
            </p:grpSpPr>
            <p:sp>
              <p:nvSpPr>
                <p:cNvPr id="14" name="Блок-схема: магнитный диск 13"/>
                <p:cNvSpPr/>
                <p:nvPr/>
              </p:nvSpPr>
              <p:spPr>
                <a:xfrm>
                  <a:off x="3532094" y="3866776"/>
                  <a:ext cx="582706" cy="717177"/>
                </a:xfrm>
                <a:prstGeom prst="flowChartMagneticDisk">
                  <a:avLst/>
                </a:prstGeom>
                <a:gradFill rotWithShape="1">
                  <a:gsLst>
                    <a:gs pos="0">
                      <a:srgbClr val="B22746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B22746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B227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3429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Блок-схема: магнитный диск 14"/>
                <p:cNvSpPr/>
                <p:nvPr/>
              </p:nvSpPr>
              <p:spPr>
                <a:xfrm>
                  <a:off x="4232833" y="3871259"/>
                  <a:ext cx="582706" cy="717177"/>
                </a:xfrm>
                <a:prstGeom prst="flowChartMagneticDisk">
                  <a:avLst/>
                </a:prstGeom>
                <a:gradFill rotWithShape="1">
                  <a:gsLst>
                    <a:gs pos="0">
                      <a:srgbClr val="B22746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B22746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B227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3429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Блок-схема: магнитный диск 13"/>
                <p:cNvSpPr/>
                <p:nvPr/>
              </p:nvSpPr>
              <p:spPr>
                <a:xfrm>
                  <a:off x="3941480" y="3995270"/>
                  <a:ext cx="582706" cy="717177"/>
                </a:xfrm>
                <a:prstGeom prst="flowChartMagneticDisk">
                  <a:avLst/>
                </a:prstGeom>
                <a:gradFill rotWithShape="1">
                  <a:gsLst>
                    <a:gs pos="0">
                      <a:srgbClr val="B22746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B22746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B227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3429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rebuchet MS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TextBox 12"/>
              <p:cNvSpPr txBox="1"/>
              <p:nvPr/>
            </p:nvSpPr>
            <p:spPr>
              <a:xfrm>
                <a:off x="6215426" y="2921686"/>
                <a:ext cx="8439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3429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</a:rPr>
                  <a:t>DataBases</a:t>
                </a:r>
                <a:endParaRPr kumimoji="0" lang="ru-RU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  <p:grpSp>
          <p:nvGrpSpPr>
            <p:cNvPr id="9" name="Group 26"/>
            <p:cNvGrpSpPr/>
            <p:nvPr/>
          </p:nvGrpSpPr>
          <p:grpSpPr>
            <a:xfrm>
              <a:off x="7680905" y="2994023"/>
              <a:ext cx="522846" cy="966948"/>
              <a:chOff x="7371106" y="3495734"/>
              <a:chExt cx="522846" cy="966948"/>
            </a:xfrm>
          </p:grpSpPr>
          <p:sp>
            <p:nvSpPr>
              <p:cNvPr id="10" name="Прямоугольник с одним вырезанным углом 24"/>
              <p:cNvSpPr/>
              <p:nvPr/>
            </p:nvSpPr>
            <p:spPr>
              <a:xfrm>
                <a:off x="7371106" y="3878863"/>
                <a:ext cx="522846" cy="583819"/>
              </a:xfrm>
              <a:prstGeom prst="snip1Rect">
                <a:avLst/>
              </a:prstGeom>
              <a:gradFill rotWithShape="1">
                <a:gsLst>
                  <a:gs pos="0">
                    <a:srgbClr val="A3C644">
                      <a:tint val="50000"/>
                      <a:satMod val="300000"/>
                    </a:srgbClr>
                  </a:gs>
                  <a:gs pos="35000">
                    <a:srgbClr val="A3C644">
                      <a:tint val="37000"/>
                      <a:satMod val="300000"/>
                    </a:srgbClr>
                  </a:gs>
                  <a:gs pos="100000">
                    <a:srgbClr val="A3C644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A3C644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3429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371106" y="3495734"/>
                <a:ext cx="4519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3429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464547"/>
                    </a:solidFill>
                    <a:effectLst/>
                    <a:uLnTx/>
                    <a:uFillTx/>
                    <a:latin typeface="Trebuchet MS"/>
                  </a:rPr>
                  <a:t>XML</a:t>
                </a:r>
                <a:endParaRPr kumimoji="0" lang="ru-RU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490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Сторонние</a:t>
            </a:r>
            <a:r>
              <a:rPr lang="en-US" dirty="0" smtClean="0"/>
              <a:t> LINQ</a:t>
            </a:r>
            <a:r>
              <a:rPr lang="ru-RU" dirty="0" smtClean="0"/>
              <a:t> провайдеры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Active Directory, </a:t>
            </a:r>
            <a:r>
              <a:rPr lang="en-US" dirty="0" smtClean="0"/>
              <a:t>LDAP</a:t>
            </a:r>
            <a:endParaRPr lang="ru-RU" dirty="0" smtClean="0"/>
          </a:p>
          <a:p>
            <a:pPr lvl="1"/>
            <a:r>
              <a:rPr lang="en-US" dirty="0" smtClean="0"/>
              <a:t>LINQ</a:t>
            </a:r>
            <a:r>
              <a:rPr lang="ru-RU" dirty="0" smtClean="0"/>
              <a:t> </a:t>
            </a:r>
            <a:r>
              <a:rPr lang="en-US" dirty="0" smtClean="0"/>
              <a:t>To LDAP</a:t>
            </a:r>
            <a:r>
              <a:rPr lang="ru-RU" dirty="0" smtClean="0"/>
              <a:t>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github.com/madhatter22/LinqToLdap</a:t>
            </a:r>
            <a:r>
              <a:rPr lang="ru-RU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LINQ </a:t>
            </a:r>
            <a:r>
              <a:rPr lang="en-US" dirty="0"/>
              <a:t>to AD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codeplexarchive.org/codeplex/project/adlinq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WMI</a:t>
            </a:r>
          </a:p>
          <a:p>
            <a:pPr lvl="1"/>
            <a:r>
              <a:rPr lang="en-US" dirty="0" err="1"/>
              <a:t>Linq</a:t>
            </a:r>
            <a:r>
              <a:rPr lang="en-US" dirty="0"/>
              <a:t> To WMI (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codeplexarchive.org/codeplex/project/linq2wmi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DB</a:t>
            </a:r>
          </a:p>
          <a:p>
            <a:pPr lvl="1"/>
            <a:r>
              <a:rPr lang="en-US" dirty="0"/>
              <a:t>LINQ to </a:t>
            </a:r>
            <a:r>
              <a:rPr lang="en-US" dirty="0" smtClean="0"/>
              <a:t>DB (</a:t>
            </a:r>
            <a:r>
              <a:rPr lang="ru-RU" dirty="0">
                <a:hlinkClick r:id="rId5"/>
              </a:rPr>
              <a:t>https://</a:t>
            </a:r>
            <a:r>
              <a:rPr lang="ru-RU" dirty="0" smtClean="0">
                <a:hlinkClick r:id="rId5"/>
              </a:rPr>
              <a:t>github.com/linq2db/linq2db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NHibernate (</a:t>
            </a:r>
            <a:r>
              <a:rPr lang="ru-RU" dirty="0">
                <a:hlinkClick r:id="rId6"/>
              </a:rPr>
              <a:t>http://nhibernate.info</a:t>
            </a:r>
            <a:r>
              <a:rPr lang="ru-RU" dirty="0" smtClean="0">
                <a:hlinkClick r:id="rId6"/>
              </a:rPr>
              <a:t>/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REST (OData)</a:t>
            </a:r>
          </a:p>
          <a:p>
            <a:pPr lvl="1"/>
            <a:r>
              <a:rPr lang="en-US" dirty="0"/>
              <a:t>OData Client for .NET (</a:t>
            </a:r>
            <a:r>
              <a:rPr lang="en-US" dirty="0">
                <a:hlinkClick r:id="rId7"/>
              </a:rPr>
              <a:t>http://www.nuget.org/packages/Microsoft.OData.Client</a:t>
            </a:r>
            <a:r>
              <a:rPr lang="en-US" dirty="0" smtClean="0">
                <a:hlinkClick r:id="rId7"/>
              </a:rPr>
              <a:t>/</a:t>
            </a:r>
            <a:r>
              <a:rPr lang="en-US" dirty="0" smtClean="0"/>
              <a:t>) </a:t>
            </a:r>
            <a:endParaRPr lang="en-US" dirty="0"/>
          </a:p>
          <a:p>
            <a:r>
              <a:rPr lang="en-US" dirty="0"/>
              <a:t>Search</a:t>
            </a:r>
          </a:p>
          <a:p>
            <a:pPr lvl="1"/>
            <a:r>
              <a:rPr lang="en-US" dirty="0"/>
              <a:t>ElasticLINQ (</a:t>
            </a:r>
            <a:r>
              <a:rPr lang="en-US" dirty="0">
                <a:hlinkClick r:id="rId8"/>
              </a:rPr>
              <a:t>https://</a:t>
            </a:r>
            <a:r>
              <a:rPr lang="en-US" dirty="0" smtClean="0">
                <a:hlinkClick r:id="rId8"/>
              </a:rPr>
              <a:t>github.com/elasticlinq/elasticlinq</a:t>
            </a:r>
            <a:r>
              <a:rPr lang="en-US" dirty="0" smtClean="0"/>
              <a:t>)</a:t>
            </a:r>
            <a:endParaRPr lang="en-US" dirty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759" y="1027906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3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 и операторы </a:t>
            </a:r>
            <a:r>
              <a:rPr lang="en-US" dirty="0"/>
              <a:t>LINQ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37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</a:t>
            </a:r>
            <a:r>
              <a:rPr lang="ru-RU" dirty="0"/>
              <a:t>и</a:t>
            </a:r>
            <a:r>
              <a:rPr lang="en-US" dirty="0" smtClean="0"/>
              <a:t> Method-based </a:t>
            </a:r>
            <a:r>
              <a:rPr lang="ru-RU" dirty="0" smtClean="0"/>
              <a:t>синтаксис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3755506" y="2160534"/>
            <a:ext cx="7542962" cy="1077218"/>
            <a:chOff x="3755506" y="2160534"/>
            <a:chExt cx="7542962" cy="1077218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4942241" y="2160534"/>
              <a:ext cx="6356227" cy="10772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CCCCC"/>
              </a:solidFill>
              <a:prstDash val="solid"/>
            </a:ln>
            <a:effectLst/>
            <a:ex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query = 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from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word 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in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words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        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group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word.ToUpper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() 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by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word.Length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into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gr</a:t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       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orderby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gr.Key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/>
              </a:r>
              <a:b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</a:b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           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select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new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{ Length =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gr.Key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, Words = gr };</a:t>
              </a:r>
              <a:endPara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55506" y="2515267"/>
              <a:ext cx="11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/>
              <a:r>
                <a:rPr lang="en-US" dirty="0" smtClean="0">
                  <a:solidFill>
                    <a:srgbClr val="464547"/>
                  </a:solidFill>
                </a:rPr>
                <a:t>Expression</a:t>
              </a:r>
              <a:endParaRPr lang="en-US" dirty="0">
                <a:solidFill>
                  <a:srgbClr val="464547"/>
                </a:solidFill>
              </a:endParaRP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581205" y="3689657"/>
            <a:ext cx="8001167" cy="1077218"/>
            <a:chOff x="581205" y="3689657"/>
            <a:chExt cx="8001167" cy="1077218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581205" y="3689657"/>
              <a:ext cx="6381875" cy="10772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CCCCCC"/>
              </a:solidFill>
              <a:prstDash val="solid"/>
            </a:ln>
            <a:effectLst/>
            <a:ex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var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query = words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kern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GroupBy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(w =&gt;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w.Length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, w =&gt;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w.ToUpper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())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kern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.Select(g =&gt; 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new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 { Length =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g.Key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, Words = g })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600" kern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.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OrderBy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(o =&gt; </a:t>
              </a:r>
              <a:r>
                <a:rPr kumimoji="0" lang="en-US" alt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o.Length</a:t>
              </a:r>
              <a:r>
                <a:rPr kumimoji="0" lang="en-US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);</a:t>
              </a:r>
              <a:endParaRPr kumimoji="0" lang="en-US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Rectangle 12"/>
            <p:cNvSpPr/>
            <p:nvPr/>
          </p:nvSpPr>
          <p:spPr>
            <a:xfrm>
              <a:off x="7013929" y="4024869"/>
              <a:ext cx="1568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42900"/>
              <a:r>
                <a:rPr lang="en-US" dirty="0" smtClean="0">
                  <a:solidFill>
                    <a:srgbClr val="464547"/>
                  </a:solidFill>
                </a:rPr>
                <a:t>Method-based</a:t>
              </a:r>
              <a:endParaRPr lang="en-US" dirty="0">
                <a:solidFill>
                  <a:srgbClr val="464547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3505200" y="5571933"/>
            <a:ext cx="8305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https://learn.microsoft.com/en-us/dotnet/csharp/linq/standard-query-operators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042327" y="6130389"/>
            <a:ext cx="9311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learn.microsoft.com/en-us/dotnet/csharp/language-reference/keywords/query-keywords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4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</a:t>
            </a:r>
            <a:r>
              <a:rPr lang="ru-RU" dirty="0"/>
              <a:t>и</a:t>
            </a:r>
            <a:r>
              <a:rPr lang="en-US" dirty="0"/>
              <a:t> Method-based </a:t>
            </a:r>
            <a:r>
              <a:rPr lang="ru-RU" dirty="0"/>
              <a:t>синтаксис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60092" y="2164831"/>
            <a:ext cx="3352200" cy="8309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.Where(x =&gt; x &gt; 2)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.Select(x =&gt; x + 1);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83422" y="5131966"/>
            <a:ext cx="2428870" cy="8309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A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 &gt; 2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x + 1;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5110410" y="3804786"/>
            <a:ext cx="6375463" cy="8309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IEnumerable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&gt;) A)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.Where&lt;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&gt;) (x =&gt; x &gt; 2))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.Select&lt;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&gt;) (x =&gt; x + 1));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215383">
            <a:off x="4521611" y="2886286"/>
            <a:ext cx="908383" cy="609653"/>
          </a:xfrm>
          <a:prstGeom prst="rect">
            <a:avLst/>
          </a:prstGeom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003093">
            <a:off x="4521611" y="4926179"/>
            <a:ext cx="90838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 smtClean="0"/>
              <a:t>Expression </a:t>
            </a:r>
            <a:r>
              <a:rPr lang="ru-RU" dirty="0" smtClean="0"/>
              <a:t>синтаксиса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14600" y="1956854"/>
            <a:ext cx="4416594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[90, 71, 82, 93, 75, 82];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scoreQuery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80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descending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7509934" y="1535906"/>
            <a:ext cx="4391408" cy="1456934"/>
          </a:xfrm>
          <a:prstGeom prst="wedgeRoundRectCallout">
            <a:avLst>
              <a:gd name="adj1" fmla="val -100481"/>
              <a:gd name="adj2" fmla="val 4066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/>
              <a:t>Обязательно!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Задает 2 вещи:</a:t>
            </a:r>
            <a:endParaRPr lang="ru-RU" dirty="0"/>
          </a:p>
          <a:p>
            <a:r>
              <a:rPr lang="ru-RU" dirty="0" smtClean="0"/>
              <a:t>- источник данных (</a:t>
            </a:r>
            <a:r>
              <a:rPr lang="en-US" dirty="0" smtClean="0"/>
              <a:t>scores)</a:t>
            </a:r>
          </a:p>
          <a:p>
            <a:r>
              <a:rPr lang="en-US" dirty="0" smtClean="0"/>
              <a:t>-</a:t>
            </a:r>
            <a:r>
              <a:rPr lang="ru-RU" dirty="0" smtClean="0"/>
              <a:t> переменную (</a:t>
            </a:r>
            <a:r>
              <a:rPr lang="en-US" dirty="0" smtClean="0"/>
              <a:t>score</a:t>
            </a:r>
            <a:r>
              <a:rPr lang="ru-RU" dirty="0" smtClean="0"/>
              <a:t>), представляющую текущий обрабатываемый элемент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344082" y="2343546"/>
            <a:ext cx="1906548" cy="1456934"/>
          </a:xfrm>
          <a:prstGeom prst="wedgeRoundRectCallout">
            <a:avLst>
              <a:gd name="adj1" fmla="val 84276"/>
              <a:gd name="adj2" fmla="val 289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/>
              <a:t>Опционально!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Обработка: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фильтрация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сортировка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509934" y="3324513"/>
            <a:ext cx="4391408" cy="1456934"/>
          </a:xfrm>
          <a:prstGeom prst="wedgeRoundRectCallout">
            <a:avLst>
              <a:gd name="adj1" fmla="val -116727"/>
              <a:gd name="adj2" fmla="val -331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b="1" dirty="0" smtClean="0"/>
              <a:t>Обязательно!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Определяем, что представляет результат.</a:t>
            </a:r>
            <a:endParaRPr lang="en-US" dirty="0" smtClean="0"/>
          </a:p>
          <a:p>
            <a:r>
              <a:rPr lang="ru-RU" dirty="0" smtClean="0"/>
              <a:t>Может быть одним из 2-х (и только):</a:t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en-US" dirty="0" smtClean="0"/>
              <a:t>select</a:t>
            </a:r>
          </a:p>
          <a:p>
            <a:r>
              <a:rPr lang="en-US" dirty="0" smtClean="0"/>
              <a:t>- group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34668" y="5113120"/>
            <a:ext cx="7273145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ru-RU" sz="1500" dirty="0" smtClean="0">
                <a:solidFill>
                  <a:srgbClr val="1F377F"/>
                </a:solidFill>
                <a:latin typeface="Consolas" panose="020B0609020204030204" pitchFamily="49" charset="0"/>
              </a:rPr>
              <a:t>unordered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80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217966" y="5785294"/>
            <a:ext cx="1906548" cy="641803"/>
          </a:xfrm>
          <a:prstGeom prst="wedgeRoundRectCallout">
            <a:avLst>
              <a:gd name="adj1" fmla="val 103249"/>
              <a:gd name="adj2" fmla="val -49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Внутри выражений</a:t>
            </a:r>
            <a:endParaRPr lang="ru-RU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209882" y="5785294"/>
            <a:ext cx="5368777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summ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80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2973734" y="4335851"/>
            <a:ext cx="1906548" cy="641803"/>
          </a:xfrm>
          <a:prstGeom prst="wedgeRoundRectCallout">
            <a:avLst>
              <a:gd name="adj1" fmla="val 92708"/>
              <a:gd name="adj2" fmla="val 8430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одну строку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389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Основы </a:t>
            </a:r>
            <a:r>
              <a:rPr lang="en-US" dirty="0"/>
              <a:t>Expression </a:t>
            </a:r>
            <a:r>
              <a:rPr lang="ru-RU" dirty="0" smtClean="0"/>
              <a:t>синтаксиса. Переменные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65714" y="2676739"/>
            <a:ext cx="4785284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earlyBirdQuery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vowelLetters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(w[0])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175773" y="2652454"/>
            <a:ext cx="2562329" cy="388102"/>
          </a:xfrm>
          <a:prstGeom prst="wedgeRoundRectCallout">
            <a:avLst>
              <a:gd name="adj1" fmla="val 84425"/>
              <a:gd name="adj2" fmla="val 568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Переменная </a:t>
            </a:r>
            <a:r>
              <a:rPr lang="en-US" dirty="0" smtClean="0"/>
              <a:t>sentence</a:t>
            </a:r>
            <a:endParaRPr lang="ru-RU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239649" y="2364831"/>
            <a:ext cx="3769056" cy="1610219"/>
          </a:xfrm>
          <a:prstGeom prst="wedgeRoundRectCallout">
            <a:avLst>
              <a:gd name="adj1" fmla="val -60189"/>
              <a:gd name="adj2" fmla="val -31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Формируем новый набор </a:t>
            </a:r>
            <a:r>
              <a:rPr lang="en-US" dirty="0" smtClean="0"/>
              <a:t>words</a:t>
            </a:r>
            <a:r>
              <a:rPr lang="ru-RU" dirty="0" smtClean="0"/>
              <a:t>, и </a:t>
            </a:r>
            <a:r>
              <a:rPr lang="ru-RU" b="1" dirty="0" smtClean="0"/>
              <a:t>забываем все переменные </a:t>
            </a:r>
            <a:r>
              <a:rPr lang="ru-RU" dirty="0" smtClean="0"/>
              <a:t>(</a:t>
            </a:r>
            <a:r>
              <a:rPr lang="en-US" dirty="0" smtClean="0"/>
              <a:t>sentence </a:t>
            </a:r>
            <a:r>
              <a:rPr lang="ru-RU" dirty="0" smtClean="0"/>
              <a:t>далее не доступна)</a:t>
            </a:r>
          </a:p>
          <a:p>
            <a:pPr algn="ctr"/>
            <a:r>
              <a:rPr lang="en-US" dirty="0" smtClean="0"/>
              <a:t>Into </a:t>
            </a:r>
            <a:r>
              <a:rPr lang="ru-RU" dirty="0" smtClean="0"/>
              <a:t>может быть в </a:t>
            </a:r>
            <a:r>
              <a:rPr lang="en-US" dirty="0" smtClean="0"/>
              <a:t>select, group </a:t>
            </a:r>
            <a:r>
              <a:rPr lang="ru-RU" dirty="0" smtClean="0"/>
              <a:t>и </a:t>
            </a:r>
            <a:r>
              <a:rPr lang="en-US" dirty="0" smtClean="0"/>
              <a:t>join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175774" y="4080483"/>
            <a:ext cx="2562329" cy="676453"/>
          </a:xfrm>
          <a:prstGeom prst="wedgeRoundRectCallout">
            <a:avLst>
              <a:gd name="adj1" fmla="val 87563"/>
              <a:gd name="adj2" fmla="val -8323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Дополнительная п</a:t>
            </a:r>
            <a:r>
              <a:rPr lang="ru-RU" dirty="0" smtClean="0"/>
              <a:t>еременная </a:t>
            </a:r>
            <a:r>
              <a:rPr lang="en-US" dirty="0" smtClean="0"/>
              <a:t>w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75774" y="3432440"/>
            <a:ext cx="2562329" cy="349211"/>
          </a:xfrm>
          <a:prstGeom prst="wedgeRoundRectCallout">
            <a:avLst>
              <a:gd name="adj1" fmla="val 81680"/>
              <a:gd name="adj2" fmla="val -13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Переменная </a:t>
            </a:r>
            <a:r>
              <a:rPr lang="en-US" dirty="0" smtClean="0"/>
              <a:t>word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934665" y="1573549"/>
            <a:ext cx="7074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Переменные или переменные диапазона (</a:t>
            </a:r>
            <a:r>
              <a:rPr lang="en-US" dirty="0" smtClean="0"/>
              <a:t>range variable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хранят текущий обрабатываемый </a:t>
            </a:r>
            <a:r>
              <a:rPr lang="ru-RU" dirty="0"/>
              <a:t>э</a:t>
            </a:r>
            <a:r>
              <a:rPr lang="ru-RU" dirty="0" smtClean="0"/>
              <a:t>лемент в последовательности</a:t>
            </a:r>
            <a:endParaRPr lang="ru-RU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447693" y="4756936"/>
            <a:ext cx="4336444" cy="181588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earlyBirdQuery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 =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vowelLetters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(w[0])</a:t>
            </a:r>
            <a:b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sentence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Левая фигурная скобка 13"/>
          <p:cNvSpPr/>
          <p:nvPr/>
        </p:nvSpPr>
        <p:spPr>
          <a:xfrm>
            <a:off x="6692201" y="5395965"/>
            <a:ext cx="200967" cy="3617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ая прямоугольная выноска 14"/>
          <p:cNvSpPr/>
          <p:nvPr/>
        </p:nvSpPr>
        <p:spPr>
          <a:xfrm>
            <a:off x="1416818" y="5144756"/>
            <a:ext cx="4411226" cy="1111271"/>
          </a:xfrm>
          <a:prstGeom prst="wedgeRoundRectCallout">
            <a:avLst>
              <a:gd name="adj1" fmla="val 67164"/>
              <a:gd name="adj2" fmla="val -112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 </a:t>
            </a:r>
            <a:r>
              <a:rPr lang="en-US" dirty="0" smtClean="0"/>
              <a:t>let </a:t>
            </a:r>
            <a:r>
              <a:rPr lang="ru-RU" dirty="0" smtClean="0"/>
              <a:t>можно создать подзапрос. </a:t>
            </a:r>
          </a:p>
          <a:p>
            <a:pPr algn="ctr"/>
            <a:endParaRPr lang="ru-RU" dirty="0" smtClean="0"/>
          </a:p>
          <a:p>
            <a:pPr algn="ctr"/>
            <a:r>
              <a:rPr lang="ru-RU" dirty="0" smtClean="0"/>
              <a:t>В отличие от </a:t>
            </a:r>
            <a:r>
              <a:rPr lang="en-US" dirty="0" smtClean="0"/>
              <a:t>into</a:t>
            </a:r>
            <a:r>
              <a:rPr lang="ru-RU" dirty="0" smtClean="0"/>
              <a:t> исходный запрос не прерывается и переменные не теряются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723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9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фильтрации</a:t>
            </a:r>
            <a:r>
              <a:rPr lang="en-US" dirty="0" smtClean="0"/>
              <a:t> /</a:t>
            </a:r>
            <a:r>
              <a:rPr lang="ru-RU" dirty="0" smtClean="0"/>
              <a:t>ограничения</a:t>
            </a:r>
            <a:endParaRPr lang="ru-RU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2168504"/>
            <a:ext cx="3563140" cy="1540196"/>
          </a:xfrm>
          <a:prstGeom prst="rect">
            <a:avLst/>
          </a:prstGeom>
        </p:spPr>
      </p:pic>
      <p:graphicFrame>
        <p:nvGraphicFramePr>
          <p:cNvPr id="5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31914"/>
              </p:ext>
            </p:extLst>
          </p:nvPr>
        </p:nvGraphicFramePr>
        <p:xfrm>
          <a:off x="4756951" y="2432897"/>
          <a:ext cx="54875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VB Expression Syntax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/>
                        <a:t>OfType</a:t>
                      </a:r>
                      <a:r>
                        <a:rPr lang="en-US" sz="1800" b="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Where()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978038" y="5234644"/>
            <a:ext cx="9472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learn.microsoft.com/en-us/dotnet/csharp/linq/standard-query-operators/filtering-data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0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Фильтрация. Пример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1802096"/>
            <a:ext cx="5054589" cy="138499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numbers = { 5, 4, 1, 3, 9, 8, 6, 7, 2, 0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lowNums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numbers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&lt; 5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44703" y="3559390"/>
            <a:ext cx="5849678" cy="95410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expensiveInStockProducts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prod.UnitsInStock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&gt; 0 &amp;&amp;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prod.UnitPrice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&gt; 3.00M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4885796"/>
            <a:ext cx="5779146" cy="16004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digits = {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"zero"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"one"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"two"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"three"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"four"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"five"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"six"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"seven"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"eight"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"nine"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shortDigits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digits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.Where((digit, index)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digit.Length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&lt; index);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042931" y="5196813"/>
            <a:ext cx="4181077" cy="738967"/>
          </a:xfrm>
          <a:prstGeom prst="wedgeRoundRectCallout">
            <a:avLst>
              <a:gd name="adj1" fmla="val -137865"/>
              <a:gd name="adj2" fmla="val 855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Перегруженный </a:t>
            </a:r>
            <a:r>
              <a:rPr lang="en-US" dirty="0" smtClean="0"/>
              <a:t>Where</a:t>
            </a:r>
            <a:r>
              <a:rPr lang="ru-RU" dirty="0" smtClean="0"/>
              <a:t>, где передаётся фильтруемый элемент и его индекс!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48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Знакомство с </a:t>
            </a:r>
            <a:r>
              <a:rPr lang="en-US" dirty="0" smtClean="0"/>
              <a:t>LINQ</a:t>
            </a:r>
            <a:endParaRPr lang="ru-RU" dirty="0" smtClean="0"/>
          </a:p>
          <a:p>
            <a:pPr lvl="1"/>
            <a:r>
              <a:rPr lang="ru-RU" dirty="0" smtClean="0"/>
              <a:t>Для чего нам </a:t>
            </a:r>
            <a:r>
              <a:rPr lang="en-US" dirty="0" smtClean="0"/>
              <a:t>LINQ</a:t>
            </a:r>
            <a:endParaRPr lang="ru-RU" dirty="0" smtClean="0"/>
          </a:p>
          <a:p>
            <a:pPr lvl="1"/>
            <a:r>
              <a:rPr lang="ru-RU" dirty="0" smtClean="0"/>
              <a:t>Преимущества</a:t>
            </a:r>
            <a:r>
              <a:rPr lang="ru-RU" dirty="0"/>
              <a:t> </a:t>
            </a:r>
            <a:r>
              <a:rPr lang="en-US" dirty="0" smtClean="0"/>
              <a:t>LINQ</a:t>
            </a:r>
          </a:p>
          <a:p>
            <a:pPr lvl="1"/>
            <a:r>
              <a:rPr lang="ru-RU" dirty="0" smtClean="0"/>
              <a:t>Общие понятия</a:t>
            </a:r>
            <a:endParaRPr lang="ru-RU" dirty="0" smtClean="0"/>
          </a:p>
          <a:p>
            <a:r>
              <a:rPr lang="ru-RU" dirty="0"/>
              <a:t>Синтаксис и операторы </a:t>
            </a:r>
            <a:r>
              <a:rPr lang="en-US" dirty="0" smtClean="0"/>
              <a:t>LINQ</a:t>
            </a:r>
            <a:endParaRPr lang="ru-RU" dirty="0" smtClean="0"/>
          </a:p>
          <a:p>
            <a:pPr lvl="1"/>
            <a:r>
              <a:rPr lang="en-US" dirty="0"/>
              <a:t>Expression </a:t>
            </a:r>
            <a:r>
              <a:rPr lang="ru-RU" dirty="0"/>
              <a:t>и</a:t>
            </a:r>
            <a:r>
              <a:rPr lang="en-US" dirty="0"/>
              <a:t> Method-based </a:t>
            </a:r>
            <a:r>
              <a:rPr lang="ru-RU" dirty="0" smtClean="0"/>
              <a:t>синтаксис</a:t>
            </a:r>
          </a:p>
          <a:p>
            <a:pPr lvl="1"/>
            <a:r>
              <a:rPr lang="ru-RU" dirty="0" smtClean="0"/>
              <a:t>Конкретные операции (</a:t>
            </a:r>
            <a:r>
              <a:rPr lang="en-US" dirty="0" smtClean="0"/>
              <a:t>Select, Where, Group, </a:t>
            </a:r>
            <a:r>
              <a:rPr lang="ru-RU" dirty="0" smtClean="0"/>
              <a:t>…)</a:t>
            </a:r>
          </a:p>
          <a:p>
            <a:r>
              <a:rPr lang="ru-RU" dirty="0"/>
              <a:t>Нюансы применения </a:t>
            </a:r>
            <a:r>
              <a:rPr lang="en-US" dirty="0" smtClean="0"/>
              <a:t>LINQ</a:t>
            </a:r>
            <a:endParaRPr lang="ru-RU" dirty="0" smtClean="0"/>
          </a:p>
          <a:p>
            <a:pPr lvl="1"/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 smtClean="0"/>
              <a:t>IQueryable</a:t>
            </a:r>
            <a:endParaRPr lang="ru-RU" dirty="0" smtClean="0"/>
          </a:p>
          <a:p>
            <a:pPr lvl="1"/>
            <a:r>
              <a:rPr lang="ru-RU" dirty="0" smtClean="0"/>
              <a:t>Немедленные и отложенные операции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Проекции</a:t>
            </a:r>
            <a:endParaRPr lang="ru-RU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84883"/>
              </p:ext>
            </p:extLst>
          </p:nvPr>
        </p:nvGraphicFramePr>
        <p:xfrm>
          <a:off x="1309325" y="2390658"/>
          <a:ext cx="59111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Select</a:t>
                      </a:r>
                      <a:r>
                        <a:rPr lang="en-US" sz="1800" b="0" dirty="0" smtClean="0"/>
                        <a:t>()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SelectMany</a:t>
                      </a:r>
                      <a:r>
                        <a:rPr lang="en-US" sz="1800" b="0" dirty="0" smtClean="0"/>
                        <a:t>()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multiple </a:t>
                      </a:r>
                      <a:r>
                        <a:rPr lang="en-US" sz="1800" b="1" dirty="0" smtClean="0"/>
                        <a:t>from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multiple </a:t>
                      </a:r>
                      <a:r>
                        <a:rPr lang="en-US" sz="1800" b="1" dirty="0" smtClean="0"/>
                        <a:t>From</a:t>
                      </a:r>
                      <a:endParaRPr lang="en-US" sz="18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dirty="0" smtClean="0"/>
                        <a:t>-</a:t>
                      </a:r>
                      <a:endParaRPr lang="en-US" sz="18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01169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265463" y="5803703"/>
            <a:ext cx="10088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learn.microsoft.com/en-us/dotnet/csharp/linq/standard-query-operators/projection-operations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9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/>
              <a:t>SelectMany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730" y="4386059"/>
            <a:ext cx="4152900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42" y="4169967"/>
            <a:ext cx="4009441" cy="26038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767478" y="1501354"/>
            <a:ext cx="4657044" cy="95410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Bouquet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Flowers {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en-US" sz="20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41310" y="2685531"/>
            <a:ext cx="4387740" cy="52322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 query =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bouquets.Select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bq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=&gt;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bq.Flowers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sz="20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91153" y="2678662"/>
            <a:ext cx="4884671" cy="52322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en-US" sz="14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 query2 =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bouquets.SelectMany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bq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=&gt; </a:t>
            </a:r>
            <a:r>
              <a:rPr lang="en-US" alt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bq.Flowers</a:t>
            </a:r>
            <a:r>
              <a:rPr lang="en-US" altLang="en-US" sz="14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en-US" sz="20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5999" y="3523916"/>
            <a:ext cx="2730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Результат: список списков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03773" y="3584966"/>
            <a:ext cx="385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Результат: единый раскрытый список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42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Select.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86223" y="2341771"/>
            <a:ext cx="3692036" cy="181588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productInfos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</a:t>
            </a:r>
            <a:endParaRPr lang="ru-RU" altLang="en-US" sz="14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prod.ProductName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lang="ru-RU" altLang="en-US" sz="1400" kern="0" noProof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1400" b="0" i="0" u="none" strike="noStrike" kern="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kumimoji="0" lang="ru-RU" altLang="en-US" sz="14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prod.Category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Price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prod.UnitPrice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1305" y="1821361"/>
            <a:ext cx="2669320" cy="73866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productNames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1305" y="4418149"/>
            <a:ext cx="5054589" cy="16004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numbers = { 5, 4, 1, 3, 9, 8, 6, 7, 2, 0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numsInPlace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numbers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.Select((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index) =&gt;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InPlace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== index)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042931" y="5196813"/>
            <a:ext cx="4181077" cy="912585"/>
          </a:xfrm>
          <a:prstGeom prst="wedgeRoundRectCallout">
            <a:avLst>
              <a:gd name="adj1" fmla="val -128973"/>
              <a:gd name="adj2" fmla="val -327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Перегруженный</a:t>
            </a:r>
            <a:r>
              <a:rPr lang="en-US" dirty="0" smtClean="0"/>
              <a:t> Select (</a:t>
            </a:r>
            <a:r>
              <a:rPr lang="ru-RU" dirty="0" smtClean="0"/>
              <a:t>как ранее </a:t>
            </a:r>
            <a:r>
              <a:rPr lang="en-US" dirty="0" smtClean="0"/>
              <a:t>Where)</a:t>
            </a:r>
            <a:r>
              <a:rPr lang="ru-RU" dirty="0" smtClean="0"/>
              <a:t>, где передаётся сам элемент и его индекс!</a:t>
            </a:r>
            <a:endParaRPr lang="ru-RU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1305" y="2990912"/>
            <a:ext cx="2967479" cy="73866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productNames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prod.ProductName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4360640" y="1738471"/>
            <a:ext cx="1226863" cy="640790"/>
          </a:xfrm>
          <a:prstGeom prst="wedgeRoundRectCallout">
            <a:avLst>
              <a:gd name="adj1" fmla="val -203505"/>
              <a:gd name="adj2" fmla="val 581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Сам объект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4360640" y="2802960"/>
            <a:ext cx="1415254" cy="640790"/>
          </a:xfrm>
          <a:prstGeom prst="wedgeRoundRectCallout">
            <a:avLst>
              <a:gd name="adj1" fmla="val -116406"/>
              <a:gd name="adj2" fmla="val 6133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Отдельное поле</a:t>
            </a:r>
            <a:endParaRPr lang="ru-RU" dirty="0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8973179" y="1249083"/>
            <a:ext cx="2250830" cy="640790"/>
          </a:xfrm>
          <a:prstGeom prst="wedgeRoundRectCallout">
            <a:avLst>
              <a:gd name="adj1" fmla="val 26885"/>
              <a:gd name="adj2" fmla="val 23696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Набор полей через анонимный объект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59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SelectMany</a:t>
            </a:r>
            <a:r>
              <a:rPr lang="en-US" dirty="0"/>
              <a:t>.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200" y="1761970"/>
            <a:ext cx="4259499" cy="18158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numbersA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{ 0, 2, 4, 5, 6, 8, 9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numbersB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{ 1, 3, 5, 7, 8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pairs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a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numbersA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b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numbersB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a &lt; b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ru-RU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 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a, b</a:t>
            </a:r>
            <a:r>
              <a:rPr kumimoji="0" lang="ru-RU" altLang="en-US" sz="1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)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6266" y="4359901"/>
            <a:ext cx="3720890" cy="20313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orders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customers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order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cust.Orders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order.Total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&lt; 500.00M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cust.CustomerID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order.OrderID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order.Total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ru-RU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727216" y="1761969"/>
            <a:ext cx="3657944" cy="1011375"/>
          </a:xfrm>
          <a:prstGeom prst="wedgeRoundRectCallout">
            <a:avLst>
              <a:gd name="adj1" fmla="val -112579"/>
              <a:gd name="adj2" fmla="val 5173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Декартово произведение: для каждого элемента из </a:t>
            </a:r>
            <a:r>
              <a:rPr lang="en-US" dirty="0" err="1" smtClean="0"/>
              <a:t>numbersA</a:t>
            </a:r>
            <a:r>
              <a:rPr lang="ru-RU" dirty="0" smtClean="0"/>
              <a:t>, перебирается массив </a:t>
            </a:r>
            <a:r>
              <a:rPr lang="en-US" dirty="0" err="1"/>
              <a:t>numbersB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5998522" y="3044756"/>
            <a:ext cx="1226863" cy="640790"/>
          </a:xfrm>
          <a:prstGeom prst="wedgeRoundRectCallout">
            <a:avLst>
              <a:gd name="adj1" fmla="val -270665"/>
              <a:gd name="adj2" fmla="val 487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Кортеж</a:t>
            </a:r>
            <a:endParaRPr lang="ru-RU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4249145" y="3956958"/>
            <a:ext cx="2246790" cy="640790"/>
          </a:xfrm>
          <a:prstGeom prst="wedgeRoundRectCallout">
            <a:avLst>
              <a:gd name="adj1" fmla="val -90490"/>
              <a:gd name="adj2" fmla="val 9269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Перебираем вложенные списки</a:t>
            </a:r>
            <a:endParaRPr lang="ru-RU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6933363" y="3956958"/>
            <a:ext cx="5051383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phrases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quick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fox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phrases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SelectMany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3);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query1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phrases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SelectMany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3));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4365163" y="5460967"/>
            <a:ext cx="2246790" cy="640790"/>
          </a:xfrm>
          <a:prstGeom prst="wedgeRoundRectCallout">
            <a:avLst>
              <a:gd name="adj1" fmla="val 77222"/>
              <a:gd name="adj2" fmla="val -594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Эквивалентный результат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072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Zip</a:t>
            </a:r>
            <a:r>
              <a:rPr lang="ru-RU" dirty="0" smtClean="0"/>
              <a:t>. Пример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94657" y="2615254"/>
            <a:ext cx="6215163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1, 2, 3, 4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numbersAndWords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numbersAndWordsString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7695856" y="2314628"/>
            <a:ext cx="3427669" cy="1011375"/>
          </a:xfrm>
          <a:prstGeom prst="wedgeRoundRectCallout">
            <a:avLst>
              <a:gd name="adj1" fmla="val -156552"/>
              <a:gd name="adj2" fmla="val 6365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US" dirty="0" smtClean="0">
                <a:latin typeface="Consolas" panose="020B0609020204030204" pitchFamily="49" charset="0"/>
              </a:rPr>
              <a:t> “one”), (2 “two”), 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(3 “three”</a:t>
            </a:r>
            <a:r>
              <a:rPr lang="ru-RU" dirty="0" smtClean="0">
                <a:latin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695855" y="4591872"/>
            <a:ext cx="3427669" cy="1011375"/>
          </a:xfrm>
          <a:prstGeom prst="wedgeRoundRectCallout">
            <a:avLst>
              <a:gd name="adj1" fmla="val -74176"/>
              <a:gd name="adj2" fmla="val -655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nsolas" panose="020B0609020204030204" pitchFamily="49" charset="0"/>
              </a:rPr>
              <a:t>“1 one”, “2 two”, </a:t>
            </a:r>
          </a:p>
          <a:p>
            <a:pPr algn="ctr"/>
            <a:r>
              <a:rPr lang="en-US" dirty="0" smtClean="0">
                <a:latin typeface="Consolas" panose="020B0609020204030204" pitchFamily="49" charset="0"/>
              </a:rPr>
              <a:t>“3 three”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1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Секционирование (</a:t>
            </a:r>
            <a:r>
              <a:rPr lang="ru-RU" dirty="0" err="1" smtClean="0"/>
              <a:t>партицирование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19" y="2232147"/>
            <a:ext cx="3298858" cy="2176566"/>
          </a:xfrm>
          <a:prstGeom prst="rect">
            <a:avLst/>
          </a:prstGeom>
        </p:spPr>
      </p:pic>
      <p:graphicFrame>
        <p:nvGraphicFramePr>
          <p:cNvPr id="10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29364"/>
              </p:ext>
            </p:extLst>
          </p:nvPr>
        </p:nvGraphicFramePr>
        <p:xfrm>
          <a:off x="5587665" y="1851301"/>
          <a:ext cx="578383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Skip</a:t>
                      </a:r>
                      <a:r>
                        <a:rPr lang="en-US" sz="1800" b="0" dirty="0" smtClean="0"/>
                        <a:t>()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Skip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SkipWhile</a:t>
                      </a:r>
                      <a:r>
                        <a:rPr lang="en-US" sz="1800" b="0" dirty="0" smtClean="0"/>
                        <a:t>()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Skip 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Take()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TakeWhile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Take While</a:t>
                      </a:r>
                      <a:endParaRPr lang="ru-RU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Chunk()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9882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496785" y="5889936"/>
            <a:ext cx="9459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learn.microsoft.com/en-us/dotnet/csharp/linq/standard-query-operators/partitioning-data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37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Секционирование. 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09650" y="1814386"/>
            <a:ext cx="3066865" cy="224676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first3WAOrders = (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customers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order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cust.Orders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cust.Region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"WA"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cust.CustomerID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order.OrderID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order.OrderDate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.Take(3);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87264" y="2356316"/>
            <a:ext cx="4358886" cy="2462213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waOrders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customers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order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cust.Orders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cust.Region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"WA"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cust.CustomerID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order.OrderID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order.OrderDate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allButFirst2Orders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waOrders.Skip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(2);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5488612"/>
            <a:ext cx="5949064" cy="73866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numbers = { 5, 4, 1, 3, 9, 8, 6, 7, 2, 0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firstNumbersLessThan6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numbers.TakeWhile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 =&gt; n &lt; 6);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718482" y="5737609"/>
            <a:ext cx="2038468" cy="489667"/>
          </a:xfrm>
          <a:prstGeom prst="wedgeRoundRectCallout">
            <a:avLst>
              <a:gd name="adj1" fmla="val -101435"/>
              <a:gd name="adj2" fmla="val 1829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{ 5, 4, 1, 3 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3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Секционирование. Примеры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4738" y="2219043"/>
            <a:ext cx="5368777" cy="30931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 8);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15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altLang="ru-RU" sz="1500" dirty="0" err="1">
                <a:solidFill>
                  <a:srgbClr val="1F377F"/>
                </a:solidFill>
                <a:latin typeface="Consolas" panose="020B0609020204030204" pitchFamily="49" charset="0"/>
              </a:rPr>
              <a:t>chunkNumber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  <a:b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chunkNumber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chunk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293240" y="2587176"/>
            <a:ext cx="20666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Consolas" panose="020B0609020204030204" pitchFamily="49" charset="0"/>
              </a:rPr>
              <a:t>Chunk 1:</a:t>
            </a:r>
          </a:p>
          <a:p>
            <a:r>
              <a:rPr lang="pl-PL" dirty="0">
                <a:latin typeface="Consolas" panose="020B0609020204030204" pitchFamily="49" charset="0"/>
              </a:rPr>
              <a:t>    0</a:t>
            </a:r>
          </a:p>
          <a:p>
            <a:r>
              <a:rPr lang="pl-PL" dirty="0">
                <a:latin typeface="Consolas" panose="020B0609020204030204" pitchFamily="49" charset="0"/>
              </a:rPr>
              <a:t>    1</a:t>
            </a:r>
          </a:p>
          <a:p>
            <a:r>
              <a:rPr lang="pl-PL" dirty="0">
                <a:latin typeface="Consolas" panose="020B0609020204030204" pitchFamily="49" charset="0"/>
              </a:rPr>
              <a:t>    2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Chunk 2:</a:t>
            </a:r>
          </a:p>
          <a:p>
            <a:r>
              <a:rPr lang="pl-PL" dirty="0">
                <a:latin typeface="Consolas" panose="020B0609020204030204" pitchFamily="49" charset="0"/>
              </a:rPr>
              <a:t>    3</a:t>
            </a:r>
          </a:p>
          <a:p>
            <a:r>
              <a:rPr lang="pl-PL" dirty="0">
                <a:latin typeface="Consolas" panose="020B0609020204030204" pitchFamily="49" charset="0"/>
              </a:rPr>
              <a:t>    4</a:t>
            </a:r>
          </a:p>
          <a:p>
            <a:r>
              <a:rPr lang="pl-PL" dirty="0">
                <a:latin typeface="Consolas" panose="020B0609020204030204" pitchFamily="49" charset="0"/>
              </a:rPr>
              <a:t>    5</a:t>
            </a:r>
          </a:p>
          <a:p>
            <a:endParaRPr lang="pl-PL" dirty="0">
              <a:latin typeface="Consolas" panose="020B0609020204030204" pitchFamily="49" charset="0"/>
            </a:endParaRPr>
          </a:p>
          <a:p>
            <a:r>
              <a:rPr lang="pl-PL" dirty="0">
                <a:latin typeface="Consolas" panose="020B0609020204030204" pitchFamily="49" charset="0"/>
              </a:rPr>
              <a:t>Chunk 3:</a:t>
            </a:r>
          </a:p>
          <a:p>
            <a:r>
              <a:rPr lang="pl-PL" dirty="0">
                <a:latin typeface="Consolas" panose="020B0609020204030204" pitchFamily="49" charset="0"/>
              </a:rPr>
              <a:t>    6</a:t>
            </a:r>
          </a:p>
          <a:p>
            <a:r>
              <a:rPr lang="pl-PL" dirty="0">
                <a:latin typeface="Consolas" panose="020B0609020204030204" pitchFamily="49" charset="0"/>
              </a:rPr>
              <a:t>    7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</a:t>
            </a:r>
            <a:r>
              <a:rPr lang="en-US" dirty="0" smtClean="0"/>
              <a:t>/</a:t>
            </a:r>
            <a:r>
              <a:rPr lang="ru-RU" dirty="0" smtClean="0"/>
              <a:t> упорядочивание</a:t>
            </a: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8" y="2406138"/>
            <a:ext cx="3324017" cy="1529048"/>
          </a:xfrm>
          <a:prstGeom prst="rect">
            <a:avLst/>
          </a:prstGeom>
        </p:spPr>
      </p:pic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76466"/>
              </p:ext>
            </p:extLst>
          </p:nvPr>
        </p:nvGraphicFramePr>
        <p:xfrm>
          <a:off x="4566938" y="2239101"/>
          <a:ext cx="7434580" cy="2275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0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254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OrderBy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orderby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Order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OrderByDescending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orderby</a:t>
                      </a:r>
                      <a:r>
                        <a:rPr lang="en-US" sz="1800" b="0" dirty="0" smtClean="0"/>
                        <a:t> … descending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Order By … Descending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ThenBy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/>
                        <a:t>orderby</a:t>
                      </a:r>
                      <a:r>
                        <a:rPr lang="en-US" sz="1800" b="0" dirty="0" smtClean="0"/>
                        <a:t> …,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Order By …,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ThenByDescending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orderby</a:t>
                      </a:r>
                      <a:r>
                        <a:rPr lang="en-US" sz="1800" dirty="0" smtClean="0"/>
                        <a:t> …, … descending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Order By …, … Descending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140278" y="5393064"/>
            <a:ext cx="97672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learn.microsoft.com/en-us/dotnet/csharp/linq/standard-query-operators/sorting-data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1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.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3253" y="1586903"/>
            <a:ext cx="5352747" cy="138499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words = {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"cherry"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"apple"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"blueberry"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sortedWords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word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words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orderby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word.Length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word;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3252" y="3253950"/>
            <a:ext cx="5352747" cy="95410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sortedProducts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orderby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prod.Category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prod.UnitPrice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descending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97084" y="4850638"/>
            <a:ext cx="8234947" cy="16004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words = {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aPPLE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"AbAcUs2"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"AbAcUs1"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"AbAcUs5"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"AbAcUs7"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"bRaNcH5"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BlUeBeRrY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ClOvEr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cHeRry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sortedWords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words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OrderBy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(a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a.Length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.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ThenByDescending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(a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a.Substring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(0, 5),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CaseInsensitiveComparer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.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ThenBy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(a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a.Last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385539" y="2439336"/>
            <a:ext cx="4068745" cy="640790"/>
          </a:xfrm>
          <a:prstGeom prst="wedgeRoundRectCallout">
            <a:avLst>
              <a:gd name="adj1" fmla="val -87725"/>
              <a:gd name="adj2" fmla="val 13660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Сначала по </a:t>
            </a:r>
            <a:r>
              <a:rPr lang="en-US" dirty="0" smtClean="0"/>
              <a:t>Category</a:t>
            </a:r>
            <a:r>
              <a:rPr lang="ru-RU" dirty="0" smtClean="0"/>
              <a:t>, потом </a:t>
            </a:r>
            <a:r>
              <a:rPr lang="en-US" dirty="0" err="1" smtClean="0"/>
              <a:t>UnitPrice</a:t>
            </a:r>
            <a:r>
              <a:rPr lang="ru-RU" dirty="0" smtClean="0"/>
              <a:t>, но в обратном порядке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50725" y="4499282"/>
            <a:ext cx="3175279" cy="1951794"/>
          </a:xfrm>
          <a:prstGeom prst="wedgeRoundRectCallout">
            <a:avLst>
              <a:gd name="adj1" fmla="val 73129"/>
              <a:gd name="adj2" fmla="val 381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Первый раз </a:t>
            </a:r>
            <a:r>
              <a:rPr lang="en-US" dirty="0" err="1" smtClean="0"/>
              <a:t>OrderBy</a:t>
            </a:r>
            <a:r>
              <a:rPr lang="en-US" dirty="0" smtClean="0"/>
              <a:t>, </a:t>
            </a:r>
            <a:r>
              <a:rPr lang="ru-RU" dirty="0" smtClean="0"/>
              <a:t>затем только </a:t>
            </a:r>
            <a:r>
              <a:rPr lang="en-US" dirty="0" err="1" smtClean="0"/>
              <a:t>ThenBy</a:t>
            </a:r>
            <a:r>
              <a:rPr lang="ru-RU" dirty="0" smtClean="0"/>
              <a:t>!</a:t>
            </a:r>
          </a:p>
          <a:p>
            <a:pPr algn="ctr"/>
            <a:endParaRPr lang="en-US" dirty="0" smtClean="0"/>
          </a:p>
          <a:p>
            <a:pPr algn="ctr"/>
            <a:r>
              <a:rPr lang="ru-RU" dirty="0" smtClean="0"/>
              <a:t>Если указать 3 </a:t>
            </a:r>
            <a:r>
              <a:rPr lang="en-US" dirty="0" err="1" smtClean="0"/>
              <a:t>OrderBy</a:t>
            </a:r>
            <a:r>
              <a:rPr lang="ru-RU" dirty="0" smtClean="0"/>
              <a:t>, исходная коллекция просто </a:t>
            </a:r>
            <a:r>
              <a:rPr lang="ru-RU" dirty="0" err="1" smtClean="0"/>
              <a:t>пересортируется</a:t>
            </a:r>
            <a:r>
              <a:rPr lang="ru-RU" dirty="0" smtClean="0"/>
              <a:t> 3 раза по разным критериям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10108642" y="3828774"/>
            <a:ext cx="1496367" cy="640790"/>
          </a:xfrm>
          <a:prstGeom prst="wedgeRoundRectCallout">
            <a:avLst>
              <a:gd name="adj1" fmla="val -5830"/>
              <a:gd name="adj2" fmla="val 27145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Указали компаратор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07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Знакомство с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</a:t>
            </a:r>
            <a:endParaRPr lang="ru-RU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384"/>
            <a:ext cx="3462211" cy="2165292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818948"/>
              </p:ext>
            </p:extLst>
          </p:nvPr>
        </p:nvGraphicFramePr>
        <p:xfrm>
          <a:off x="5440708" y="1994729"/>
          <a:ext cx="5719128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GroupBy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group … by 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group … by … into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Group … By … Into …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ToLookup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379151" y="4351535"/>
            <a:ext cx="5452134" cy="116955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IGrouping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TElement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 : 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TElement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&gt;,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IEnumerable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TKey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Key {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22108" y="5934863"/>
            <a:ext cx="95005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learn.microsoft.com/en-us/dotnet/csharp/linq/standard-query-operators/grouping-data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Группировка. Примеры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7957" y="2931298"/>
            <a:ext cx="7661072" cy="36009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customerOrderGroups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customers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cust.CompanyName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YearGroups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order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cust.Orders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group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order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order.OrderDate.Year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into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yearGroup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    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        Year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yearGroup.Key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    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MonthGroups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         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order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yearGroup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         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group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order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order.OrderDate.Month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into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MonthGroup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         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 Month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MonthGroup.Key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Orders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MonthGroup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     }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};</a:t>
            </a: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974129" y="1605735"/>
            <a:ext cx="5622052" cy="1015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numbers = { 5, 4, 1, 3, 9, 8, 6, 7, 2, 0 };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numberGroups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numbers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group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% 5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into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numGroup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 Remainder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numGroup.Key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Numbers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numGroup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};</a:t>
            </a:r>
            <a:endParaRPr kumimoji="0" lang="en-US" altLang="en-US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376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pic>
        <p:nvPicPr>
          <p:cNvPr id="1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23" y="1738700"/>
            <a:ext cx="4112064" cy="4417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7960" y="180570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Distinct</a:t>
            </a:r>
          </a:p>
        </p:txBody>
      </p:sp>
      <p:sp>
        <p:nvSpPr>
          <p:cNvPr id="13" name="Rectangle 5"/>
          <p:cNvSpPr/>
          <p:nvPr/>
        </p:nvSpPr>
        <p:spPr>
          <a:xfrm>
            <a:off x="563684" y="2688277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Except</a:t>
            </a:r>
          </a:p>
        </p:txBody>
      </p:sp>
      <p:pic>
        <p:nvPicPr>
          <p:cNvPr id="1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323" y="2360726"/>
            <a:ext cx="2571456" cy="9628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7354" y="3748453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</a:t>
            </a:r>
          </a:p>
        </p:txBody>
      </p:sp>
      <p:pic>
        <p:nvPicPr>
          <p:cNvPr id="1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323" y="3420902"/>
            <a:ext cx="3194496" cy="962880"/>
          </a:xfrm>
          <a:prstGeom prst="rect">
            <a:avLst/>
          </a:prstGeom>
        </p:spPr>
      </p:pic>
      <p:sp>
        <p:nvSpPr>
          <p:cNvPr id="17" name="Rectangle 9"/>
          <p:cNvSpPr/>
          <p:nvPr/>
        </p:nvSpPr>
        <p:spPr>
          <a:xfrm>
            <a:off x="647040" y="480862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Union</a:t>
            </a:r>
          </a:p>
        </p:txBody>
      </p:sp>
      <p:pic>
        <p:nvPicPr>
          <p:cNvPr id="18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323" y="4481079"/>
            <a:ext cx="3194496" cy="962880"/>
          </a:xfrm>
          <a:prstGeom prst="rect">
            <a:avLst/>
          </a:prstGeom>
        </p:spPr>
      </p:pic>
      <p:graphicFrame>
        <p:nvGraphicFramePr>
          <p:cNvPr id="19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6053"/>
              </p:ext>
            </p:extLst>
          </p:nvPr>
        </p:nvGraphicFramePr>
        <p:xfrm>
          <a:off x="5754462" y="1738700"/>
          <a:ext cx="586816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Distinct()</a:t>
                      </a:r>
                      <a:endParaRPr lang="ru-RU" sz="1800" dirty="0" smtClean="0"/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DistinctBy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Distinct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Except()</a:t>
                      </a: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ExceptBy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Intersect()</a:t>
                      </a: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IntersectBy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Union()</a:t>
                      </a:r>
                    </a:p>
                    <a:p>
                      <a:pPr marL="0" marR="0" lvl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UnionBy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374323" y="5980587"/>
            <a:ext cx="9437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learn.microsoft.com/en-us/dotnet/csharp/linq/standard-query-operators/set-operations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78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</a:t>
            </a:r>
            <a:r>
              <a:rPr lang="ru-RU" dirty="0" smtClean="0"/>
              <a:t>множествами. Примеры</a:t>
            </a:r>
            <a:endParaRPr lang="ru-RU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10308" y="4063318"/>
            <a:ext cx="6843540" cy="181588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productFirstChars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prod.ProductName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[0];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customerFirstChars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customers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cust.CompanyName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[0];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uniqueFirstChars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productFirstChars.Union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customerFirstChars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999904"/>
            <a:ext cx="3393878" cy="95410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categoryNames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(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	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	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prod.Category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.Distinct();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59069" y="2780640"/>
            <a:ext cx="4657044" cy="95410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numbersA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{ 0, 2, 4, 5, 6, 8, 9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numbersB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{ 1, 3, 5, 7, 8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uniqueNumbers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numbersA.Union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numbersB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2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Поэлементные операции</a:t>
            </a:r>
            <a:endParaRPr lang="ru-RU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781672"/>
              </p:ext>
            </p:extLst>
          </p:nvPr>
        </p:nvGraphicFramePr>
        <p:xfrm>
          <a:off x="838200" y="2038757"/>
          <a:ext cx="6707505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4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First()</a:t>
                      </a:r>
                      <a:r>
                        <a:rPr lang="en-US" sz="1800" baseline="0" dirty="0" smtClean="0"/>
                        <a:t> /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FirstOrDefault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Last()</a:t>
                      </a:r>
                      <a:r>
                        <a:rPr lang="en-US" sz="1800" baseline="0" dirty="0" smtClean="0"/>
                        <a:t> /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LastOrDefault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ElementAt</a:t>
                      </a:r>
                      <a:r>
                        <a:rPr lang="en-US" sz="1800" dirty="0" smtClean="0"/>
                        <a:t>() /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ElementAtOrDefault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3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Single()</a:t>
                      </a:r>
                      <a:r>
                        <a:rPr lang="en-US" sz="1800" baseline="0" dirty="0" smtClean="0"/>
                        <a:t> / </a:t>
                      </a:r>
                    </a:p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SingleOrDefault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56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Поэлементные операции</a:t>
            </a:r>
            <a:r>
              <a:rPr lang="en-US" dirty="0" smtClean="0"/>
              <a:t>.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2689" y="1967952"/>
            <a:ext cx="3890809" cy="116955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product12 = (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	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prod.ProductID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== 12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.First();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76495" y="3258875"/>
            <a:ext cx="6077305" cy="954107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strings = {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"zero"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"one"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"two"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"three"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"four"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"five"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"six"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"seven"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"eight"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"nine"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startsWithO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strings.First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(s =&gt; s[0] ==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'o'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42689" y="4825302"/>
            <a:ext cx="4756430" cy="52322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product789 = products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FirstOrDefault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(p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p.ProductID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== 789);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4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Преобразование типов и структур</a:t>
            </a:r>
            <a:endParaRPr lang="ru-RU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8470"/>
              </p:ext>
            </p:extLst>
          </p:nvPr>
        </p:nvGraphicFramePr>
        <p:xfrm>
          <a:off x="1084204" y="1690688"/>
          <a:ext cx="616947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AsEnumerable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AsQueryable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Cast()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from &lt;type&gt; .. in …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From … As &lt;Type&gt;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ToArray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ToDictionary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ToList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ToLookup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OfType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57893" y="5873821"/>
            <a:ext cx="10202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learn.microsoft.com/en-us/dotnet/csharp/linq/standard-query-operators/converting-data-types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56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 и структур</a:t>
            </a:r>
            <a:r>
              <a:rPr lang="en-US" dirty="0" smtClean="0"/>
              <a:t>.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1241" y="1936365"/>
            <a:ext cx="4458272" cy="138499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sortedDoubles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doubles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orderby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descending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d;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doublesArray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sortedDoubles.ToArray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41241" y="4069707"/>
            <a:ext cx="4060727" cy="203132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scoreRecords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{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{Name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"Alice"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Score = 50},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{Name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"Bob"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, Score = 40},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{Name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"Cathy"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Score = 45}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scoreRecordsDict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scoreRecords</a:t>
            </a:r>
            <a:endParaRPr kumimoji="0" lang="en-US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ToDictionary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sr.Name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96000" y="1930659"/>
            <a:ext cx="3464410" cy="40626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mango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lemon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query2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9857434" y="1839201"/>
            <a:ext cx="2260878" cy="863806"/>
          </a:xfrm>
          <a:prstGeom prst="wedgeRoundRectCallout">
            <a:avLst>
              <a:gd name="adj1" fmla="val -85911"/>
              <a:gd name="adj2" fmla="val -130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Реализует </a:t>
            </a:r>
            <a:r>
              <a:rPr lang="en-US" dirty="0" err="1" smtClean="0"/>
              <a:t>IEnumerable</a:t>
            </a:r>
            <a:r>
              <a:rPr lang="ru-RU" dirty="0" smtClean="0"/>
              <a:t>, но не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9857434" y="3321360"/>
            <a:ext cx="2260878" cy="627642"/>
          </a:xfrm>
          <a:prstGeom prst="wedgeRoundRectCallout">
            <a:avLst>
              <a:gd name="adj1" fmla="val -114800"/>
              <a:gd name="adj2" fmla="val 1833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Приводим к </a:t>
            </a:r>
            <a:r>
              <a:rPr lang="en-US" dirty="0" err="1" smtClean="0"/>
              <a:t>IEnumerable</a:t>
            </a:r>
            <a:r>
              <a:rPr lang="en-US" dirty="0" smtClean="0"/>
              <a:t>&lt;T&gt;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9857434" y="4069707"/>
            <a:ext cx="2260878" cy="627642"/>
          </a:xfrm>
          <a:prstGeom prst="wedgeRoundRectCallout">
            <a:avLst>
              <a:gd name="adj1" fmla="val -140133"/>
              <a:gd name="adj2" fmla="val 9998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Или явно указываем тип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7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Квантификаторы</a:t>
            </a:r>
            <a:endParaRPr lang="ru-RU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66" y="1976610"/>
            <a:ext cx="3591695" cy="1737917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4800"/>
              </p:ext>
            </p:extLst>
          </p:nvPr>
        </p:nvGraphicFramePr>
        <p:xfrm>
          <a:off x="4493649" y="2231167"/>
          <a:ext cx="63409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Aggregate … In … Into All(…)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Any()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Aggregate … In … Into Any(…)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Contains()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37506" y="5016571"/>
            <a:ext cx="100638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learn.microsoft.com/en-us/dotnet/csharp/linq/standard-query-operators/quantifier-operations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63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Квантификаторы</a:t>
            </a:r>
            <a:r>
              <a:rPr lang="en-US" dirty="0" smtClean="0"/>
              <a:t>.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2164223"/>
            <a:ext cx="6247223" cy="73866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words = {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"believe"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"relief"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"receipt"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"field"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bool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iAfterE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words.Any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(w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w.Contains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ei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18398" y="3872309"/>
            <a:ext cx="4955203" cy="181588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productGroups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group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prod.Category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into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prodGroup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where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prodGroup.All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(p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p.UnitsInStock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&gt; 0)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Category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prodGroup.Key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Products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prodGroup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4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LINQ?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036866" y="2616271"/>
            <a:ext cx="9935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61616"/>
                </a:solidFill>
                <a:latin typeface="Segoe UI" panose="020B0502040204020203" pitchFamily="34" charset="0"/>
              </a:rPr>
              <a:t>Language-Integrated</a:t>
            </a:r>
            <a:r>
              <a:rPr lang="ru-RU" dirty="0" smtClean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161616"/>
                </a:solidFill>
                <a:latin typeface="Segoe UI" panose="020B0502040204020203" pitchFamily="34" charset="0"/>
              </a:rPr>
              <a:t>Query</a:t>
            </a:r>
            <a:r>
              <a:rPr lang="ru-RU" dirty="0" smtClean="0">
                <a:solidFill>
                  <a:srgbClr val="161616"/>
                </a:solidFill>
                <a:latin typeface="Segoe UI" panose="020B0502040204020203" pitchFamily="34" charset="0"/>
              </a:rPr>
              <a:t> </a:t>
            </a: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(LINQ) — это название для набора технологий, </a:t>
            </a:r>
            <a:r>
              <a:rPr lang="ru-RU" dirty="0" smtClean="0">
                <a:solidFill>
                  <a:srgbClr val="161616"/>
                </a:solidFill>
                <a:latin typeface="Segoe UI" panose="020B0502040204020203" pitchFamily="34" charset="0"/>
              </a:rPr>
              <a:t>интегрирующих возможности языка запросов </a:t>
            </a:r>
            <a:r>
              <a:rPr lang="ru-RU" dirty="0">
                <a:solidFill>
                  <a:srgbClr val="161616"/>
                </a:solidFill>
                <a:latin typeface="Segoe UI" panose="020B0502040204020203" pitchFamily="34" charset="0"/>
              </a:rPr>
              <a:t>непосредственно в язык C</a:t>
            </a:r>
            <a:r>
              <a:rPr lang="ru-RU" dirty="0" smtClean="0">
                <a:solidFill>
                  <a:srgbClr val="161616"/>
                </a:solidFill>
                <a:latin typeface="Segoe UI" panose="020B0502040204020203" pitchFamily="34" charset="0"/>
              </a:rPr>
              <a:t># или </a:t>
            </a:r>
            <a:r>
              <a:rPr lang="en-US" dirty="0" smtClean="0">
                <a:solidFill>
                  <a:srgbClr val="161616"/>
                </a:solidFill>
                <a:latin typeface="Segoe UI" panose="020B0502040204020203" pitchFamily="34" charset="0"/>
              </a:rPr>
              <a:t>Visual Basic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56831" y="3593606"/>
            <a:ext cx="5415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https://learn.microsoft.com/en-us/dotnet/csharp/linq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1509" y="4003519"/>
            <a:ext cx="8711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https://learn.microsoft.com/en-us/dotnet/visual-basic/programming-guide/concepts/linq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Агрегатные функции</a:t>
            </a:r>
            <a:endParaRPr lang="ru-RU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5" y="2336995"/>
            <a:ext cx="2390775" cy="1533525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703535"/>
              </p:ext>
            </p:extLst>
          </p:nvPr>
        </p:nvGraphicFramePr>
        <p:xfrm>
          <a:off x="4200176" y="2036870"/>
          <a:ext cx="70349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Aggregate()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Average()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Aggregate … In … Into Average()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Count()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Aggregate … In … Into Count()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LongCount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Aggregate … In … Into </a:t>
                      </a:r>
                      <a:r>
                        <a:rPr lang="en-US" sz="1800" dirty="0" err="1" smtClean="0"/>
                        <a:t>LongCount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Aggregate … In … Into Max()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Aggregate … In … Into Min()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-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Aggregate … In … Into Sum()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12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Агрегатные функции</a:t>
            </a:r>
            <a:r>
              <a:rPr lang="en-US" dirty="0" smtClean="0"/>
              <a:t>.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4771" y="1751484"/>
            <a:ext cx="5054589" cy="73866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numbers = { 5, 4, 1, 3, 9, 8, 6, 7, 2, 0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oddNumbers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numbers.Count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(n =&gt; n % 2 == 1);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17785" y="3110666"/>
            <a:ext cx="4756430" cy="16004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categoryCounts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products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group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prod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by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prod.Category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into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prodGroup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Category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prodGroup.Key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ProductCount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prodGroup.Count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4771" y="5281129"/>
            <a:ext cx="5352747" cy="73866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[] words = { </a:t>
            </a: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"cherry"</a:t>
            </a: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"apple"</a:t>
            </a: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"blueberry"</a:t>
            </a: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};</a:t>
            </a:r>
            <a:b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kumimoji="0" lang="en-US" alt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shortestWord = words.Min(w =&gt; w.Length);</a:t>
            </a:r>
            <a:endParaRPr kumimoji="0" lang="en-US" altLang="en-US" sz="2000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343776" y="1437663"/>
            <a:ext cx="2260878" cy="627642"/>
          </a:xfrm>
          <a:prstGeom prst="wedgeRoundRectCallout">
            <a:avLst>
              <a:gd name="adj1" fmla="val -164577"/>
              <a:gd name="adj2" fmla="val 7276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 агрегирования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9092922" y="3688493"/>
            <a:ext cx="2260878" cy="627642"/>
          </a:xfrm>
          <a:prstGeom prst="wedgeRoundRectCallout">
            <a:avLst>
              <a:gd name="adj1" fmla="val -101022"/>
              <a:gd name="adj2" fmla="val 5675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Просто общее количество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2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присоединения</a:t>
            </a:r>
            <a:endParaRPr lang="ru-RU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57" y="2021943"/>
            <a:ext cx="2743200" cy="1924050"/>
          </a:xfrm>
          <a:prstGeom prst="rect">
            <a:avLst/>
          </a:prstGeom>
        </p:spPr>
      </p:pic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95969"/>
              </p:ext>
            </p:extLst>
          </p:nvPr>
        </p:nvGraphicFramePr>
        <p:xfrm>
          <a:off x="3955750" y="2128006"/>
          <a:ext cx="69695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6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Method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C# Expression Syntax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VB Expression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Join()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join … in … on … equals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Join … [As …]In … On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GroupJoin</a:t>
                      </a:r>
                      <a:r>
                        <a:rPr lang="en-US" sz="1800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join … in … on … equals … into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Group Join … In … On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976365" y="5700203"/>
            <a:ext cx="990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learn.microsoft.com/en-us/dotnet/csharp/linq/standard-query-operators/join-operations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27454" y="4147199"/>
            <a:ext cx="5174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Join() == </a:t>
            </a:r>
            <a:r>
              <a:rPr lang="en-US" b="1" dirty="0" smtClean="0"/>
              <a:t>inner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GroupJoin</a:t>
            </a:r>
            <a:r>
              <a:rPr lang="en-US" dirty="0" smtClean="0"/>
              <a:t>() ==</a:t>
            </a:r>
            <a:r>
              <a:rPr lang="ru-RU" dirty="0" smtClean="0"/>
              <a:t> </a:t>
            </a:r>
            <a:r>
              <a:rPr lang="en-US" b="1" dirty="0"/>
              <a:t>join with </a:t>
            </a:r>
            <a:r>
              <a:rPr lang="en-US" b="1" dirty="0" smtClean="0"/>
              <a:t>grouping</a:t>
            </a:r>
            <a:r>
              <a:rPr lang="en-US" dirty="0" smtClean="0"/>
              <a:t> /</a:t>
            </a:r>
            <a:r>
              <a:rPr lang="ru-RU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inner</a:t>
            </a:r>
            <a:r>
              <a:rPr lang="en-US" dirty="0" smtClean="0"/>
              <a:t> / </a:t>
            </a:r>
            <a:r>
              <a:rPr lang="en-US" b="1" dirty="0" smtClean="0"/>
              <a:t>left outer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9465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присоединения</a:t>
            </a:r>
            <a:r>
              <a:rPr lang="en-US" dirty="0" smtClean="0"/>
              <a:t>. </a:t>
            </a:r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5299" y="1681563"/>
            <a:ext cx="6247223" cy="1815882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custSupJoin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sup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suppliers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join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customers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sup.Country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equals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cust.Country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sup.Country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SupplierName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sup.SupplierName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CustomerName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cust.CompanyName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5299" y="4165018"/>
            <a:ext cx="7042312" cy="16004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custSupQuery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sup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suppliers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join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customers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sup.Country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equals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cust.Country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into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{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Key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sup.Country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Items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endParaRPr kumimoji="0" lang="ru-RU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903218" y="1537523"/>
            <a:ext cx="4014407" cy="627642"/>
          </a:xfrm>
          <a:prstGeom prst="wedgeRoundRectCallout">
            <a:avLst>
              <a:gd name="adj1" fmla="val -99404"/>
              <a:gd name="adj2" fmla="val 4234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Выбираем те пары </a:t>
            </a:r>
            <a:r>
              <a:rPr lang="en-US" dirty="0" smtClean="0"/>
              <a:t>sup </a:t>
            </a:r>
            <a:r>
              <a:rPr lang="ru-RU" dirty="0" smtClean="0"/>
              <a:t>и </a:t>
            </a:r>
            <a:r>
              <a:rPr lang="en-US" dirty="0" err="1" smtClean="0"/>
              <a:t>cust</a:t>
            </a:r>
            <a:r>
              <a:rPr lang="ru-RU" dirty="0" smtClean="0"/>
              <a:t>, для которых эквиваленты </a:t>
            </a:r>
            <a:r>
              <a:rPr lang="en-US" dirty="0" smtClean="0"/>
              <a:t>Country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6903218" y="2614032"/>
            <a:ext cx="4602145" cy="627642"/>
          </a:xfrm>
          <a:prstGeom prst="wedgeRoundRectCallout">
            <a:avLst>
              <a:gd name="adj1" fmla="val -94611"/>
              <a:gd name="adj2" fmla="val 87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Одни и те же </a:t>
            </a:r>
            <a:r>
              <a:rPr lang="en-US" dirty="0" smtClean="0"/>
              <a:t>sup </a:t>
            </a:r>
            <a:r>
              <a:rPr lang="ru-RU" dirty="0" smtClean="0"/>
              <a:t>и </a:t>
            </a:r>
            <a:r>
              <a:rPr lang="en-US" dirty="0" err="1" smtClean="0"/>
              <a:t>cust</a:t>
            </a:r>
            <a:r>
              <a:rPr lang="en-US" dirty="0" smtClean="0"/>
              <a:t> </a:t>
            </a:r>
            <a:r>
              <a:rPr lang="ru-RU" dirty="0" smtClean="0"/>
              <a:t>могут многократно встречаться в </a:t>
            </a:r>
            <a:r>
              <a:rPr lang="ru-RU" b="1" dirty="0" smtClean="0"/>
              <a:t>разных</a:t>
            </a:r>
            <a:r>
              <a:rPr lang="ru-RU" dirty="0" smtClean="0"/>
              <a:t> комбинациях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958297" y="4965237"/>
            <a:ext cx="3476728" cy="1152764"/>
          </a:xfrm>
          <a:prstGeom prst="wedgeRoundRectCallout">
            <a:avLst>
              <a:gd name="adj1" fmla="val -70647"/>
              <a:gd name="adj2" fmla="val -5516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Для каждого </a:t>
            </a:r>
            <a:r>
              <a:rPr lang="en-US" dirty="0" smtClean="0"/>
              <a:t>sup</a:t>
            </a:r>
            <a:r>
              <a:rPr lang="ru-RU" dirty="0" smtClean="0"/>
              <a:t> формируем коллекцию </a:t>
            </a:r>
            <a:r>
              <a:rPr lang="en-US" dirty="0" err="1" smtClean="0"/>
              <a:t>cs</a:t>
            </a:r>
            <a:r>
              <a:rPr lang="ru-RU" dirty="0" smtClean="0"/>
              <a:t>, в которую попадают </a:t>
            </a:r>
            <a:r>
              <a:rPr lang="en-US" dirty="0" err="1" smtClean="0"/>
              <a:t>cust</a:t>
            </a:r>
            <a:r>
              <a:rPr lang="ru-RU" dirty="0" smtClean="0"/>
              <a:t>, у которых такая же </a:t>
            </a:r>
            <a:r>
              <a:rPr lang="en-US" dirty="0" smtClean="0"/>
              <a:t>Country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618909" y="5856647"/>
            <a:ext cx="3918701" cy="915942"/>
          </a:xfrm>
          <a:prstGeom prst="wedgeRoundRectCallout">
            <a:avLst>
              <a:gd name="adj1" fmla="val -73944"/>
              <a:gd name="adj2" fmla="val -1016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Каждый </a:t>
            </a:r>
            <a:r>
              <a:rPr lang="en-US" dirty="0" smtClean="0"/>
              <a:t>sup </a:t>
            </a:r>
            <a:r>
              <a:rPr lang="ru-RU" dirty="0" smtClean="0"/>
              <a:t>и соответствующий ему </a:t>
            </a:r>
            <a:r>
              <a:rPr lang="en-US" dirty="0" err="1" smtClean="0"/>
              <a:t>cs</a:t>
            </a:r>
            <a:r>
              <a:rPr lang="en-US" dirty="0" smtClean="0"/>
              <a:t> </a:t>
            </a:r>
            <a:r>
              <a:rPr lang="ru-RU" dirty="0" smtClean="0"/>
              <a:t>встретятся только 1 раз. </a:t>
            </a:r>
          </a:p>
          <a:p>
            <a:pPr algn="ctr"/>
            <a:r>
              <a:rPr lang="ru-RU" dirty="0" smtClean="0"/>
              <a:t>С</a:t>
            </a:r>
            <a:r>
              <a:rPr lang="en-US" dirty="0" smtClean="0"/>
              <a:t>s </a:t>
            </a:r>
            <a:r>
              <a:rPr lang="ru-RU" dirty="0" smtClean="0"/>
              <a:t>может содержать 0 элементов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93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присоединения</a:t>
            </a:r>
            <a:r>
              <a:rPr lang="en-US" dirty="0"/>
              <a:t>. </a:t>
            </a:r>
            <a:r>
              <a:rPr lang="ru-RU" dirty="0"/>
              <a:t>Примеры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42610" y="1679001"/>
            <a:ext cx="5352747" cy="5232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banjo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apple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aroma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letters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213595" y="2646919"/>
            <a:ext cx="5423530" cy="1340795"/>
            <a:chOff x="213595" y="2646919"/>
            <a:chExt cx="5423530" cy="1340795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213595" y="3033607"/>
              <a:ext cx="5423530" cy="95410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q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l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letters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join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words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l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equals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w[0]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(l, w);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{('a', 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apple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"), ('a', 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aroma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"), ('b', 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banjo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")}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611" y="2646919"/>
              <a:ext cx="1765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 → inner join</a:t>
              </a:r>
              <a:endParaRPr lang="ru-RU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213595" y="4550839"/>
            <a:ext cx="4955203" cy="1374289"/>
            <a:chOff x="213595" y="4550839"/>
            <a:chExt cx="4955203" cy="1374289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13595" y="4971021"/>
              <a:ext cx="4955203" cy="95410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q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l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letters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join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words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l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equals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w[0]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into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ww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(l,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ww.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Count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{ ('a', 2), ('b', 1), ('c', 0) }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2610" y="4550839"/>
              <a:ext cx="3165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GroupJoin</a:t>
              </a:r>
              <a:r>
                <a:rPr lang="en-US" dirty="0" smtClean="0"/>
                <a:t> → join with grouping</a:t>
              </a:r>
              <a:endParaRPr lang="ru-RU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725339" y="2458761"/>
            <a:ext cx="5295481" cy="1622071"/>
            <a:chOff x="6725339" y="2458761"/>
            <a:chExt cx="5295481" cy="1622071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6725339" y="2911281"/>
              <a:ext cx="5295481" cy="116955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q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l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letters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join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words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l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equals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w[0]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into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ww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ww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(l, w);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{('a', 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apple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"), ('a', 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aroma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"), ('b', 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banjo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")}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57901" y="2458761"/>
              <a:ext cx="235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GroupJoin</a:t>
              </a:r>
              <a:r>
                <a:rPr lang="en-US" dirty="0" smtClean="0"/>
                <a:t> → inner join</a:t>
              </a:r>
              <a:endParaRPr lang="ru-RU" dirty="0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5536642" y="4550839"/>
            <a:ext cx="6484178" cy="1589733"/>
            <a:chOff x="5536642" y="4550839"/>
            <a:chExt cx="6484178" cy="1589733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536642" y="4971021"/>
              <a:ext cx="6484178" cy="116955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q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l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letters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join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words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l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equals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w[0]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into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ww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w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ww.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DefaultIfEmpty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(l, w);</a:t>
              </a:r>
              <a:b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 {('a', 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apple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"), ('a', 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aroma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"), ('b', "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banjo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"), ('c', </a:t>
              </a:r>
              <a:r>
                <a:rPr kumimoji="0" lang="ru-RU" altLang="ru-RU" sz="1400" b="0" i="0" u="none" strike="noStrike" cap="none" normalizeH="0" baseline="0" dirty="0" err="1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400" b="0" i="0" u="none" strike="noStrike" cap="none" normalizeH="0" baseline="0" dirty="0" smtClean="0">
                  <a:ln>
                    <a:noFill/>
                  </a:ln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)}</a:t>
              </a:r>
              <a:endPara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7531" y="4550839"/>
              <a:ext cx="2741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GroupJoin</a:t>
              </a:r>
              <a:r>
                <a:rPr lang="en-US" dirty="0" smtClean="0"/>
                <a:t> → left outer join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548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Нюансы применения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0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 части работы с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03277" cy="4351338"/>
          </a:xfrm>
        </p:spPr>
        <p:txBody>
          <a:bodyPr/>
          <a:lstStyle/>
          <a:p>
            <a:r>
              <a:rPr lang="ru-RU" dirty="0" smtClean="0"/>
              <a:t>Определение источника данных</a:t>
            </a:r>
          </a:p>
          <a:p>
            <a:r>
              <a:rPr lang="ru-RU" dirty="0" smtClean="0"/>
              <a:t>Описание запроса</a:t>
            </a:r>
          </a:p>
          <a:p>
            <a:r>
              <a:rPr lang="ru-RU" dirty="0" smtClean="0"/>
              <a:t>Исполнение запроса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93652" y="2495791"/>
            <a:ext cx="4204997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Parts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a LINQ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1.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[0, 1, 2, 3, 4, 5, 6];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2.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creation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numQuery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numQuery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2) == 0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3.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execution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numQuery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"{0,1} 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3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Источники. </a:t>
            </a:r>
            <a:r>
              <a:rPr lang="en-US" dirty="0" err="1" smtClean="0"/>
              <a:t>IEnumerable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IQueryable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43062" y="1625829"/>
            <a:ext cx="3429144" cy="1015663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.Where(e =&gt;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e.Country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"Belarus"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e.City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"Minsk"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e.PrimarySkill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PrimarySkill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.DotNet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ru-RU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.Take(10);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5141" y="2878993"/>
            <a:ext cx="220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Исходная коллекция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32911" y="4065234"/>
            <a:ext cx="13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Фильтрация</a:t>
            </a:r>
            <a:endParaRPr lang="en-US" dirty="0"/>
          </a:p>
        </p:txBody>
      </p:sp>
      <p:grpSp>
        <p:nvGrpSpPr>
          <p:cNvPr id="7" name="Group 19"/>
          <p:cNvGrpSpPr/>
          <p:nvPr/>
        </p:nvGrpSpPr>
        <p:grpSpPr>
          <a:xfrm>
            <a:off x="1385708" y="3352542"/>
            <a:ext cx="1537436" cy="736372"/>
            <a:chOff x="3275569" y="2977306"/>
            <a:chExt cx="1537436" cy="736372"/>
          </a:xfrm>
        </p:grpSpPr>
        <p:sp>
          <p:nvSpPr>
            <p:cNvPr id="8" name="Oval 11"/>
            <p:cNvSpPr/>
            <p:nvPr/>
          </p:nvSpPr>
          <p:spPr>
            <a:xfrm>
              <a:off x="3275569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12"/>
            <p:cNvSpPr/>
            <p:nvPr/>
          </p:nvSpPr>
          <p:spPr>
            <a:xfrm>
              <a:off x="3590616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13"/>
            <p:cNvSpPr/>
            <p:nvPr/>
          </p:nvSpPr>
          <p:spPr>
            <a:xfrm>
              <a:off x="3905663" y="2977961"/>
              <a:ext cx="235785" cy="2266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4"/>
            <p:cNvSpPr/>
            <p:nvPr/>
          </p:nvSpPr>
          <p:spPr>
            <a:xfrm>
              <a:off x="4525257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209145" y="2984954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3" name="Left Brace 17"/>
            <p:cNvSpPr/>
            <p:nvPr/>
          </p:nvSpPr>
          <p:spPr>
            <a:xfrm rot="16200000">
              <a:off x="3986180" y="2589771"/>
              <a:ext cx="116215" cy="153743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04226" y="3436679"/>
              <a:ext cx="49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r>
                <a:rPr lang="ru-RU" sz="1200" dirty="0" smtClean="0"/>
                <a:t>21</a:t>
              </a:r>
              <a:endParaRPr lang="en-US" sz="1200" dirty="0"/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1418083" y="5748300"/>
            <a:ext cx="1537436" cy="735170"/>
            <a:chOff x="3275569" y="2977306"/>
            <a:chExt cx="1537436" cy="735170"/>
          </a:xfrm>
        </p:grpSpPr>
        <p:sp>
          <p:nvSpPr>
            <p:cNvPr id="16" name="Oval 21"/>
            <p:cNvSpPr/>
            <p:nvPr/>
          </p:nvSpPr>
          <p:spPr>
            <a:xfrm>
              <a:off x="3275569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22"/>
            <p:cNvSpPr/>
            <p:nvPr/>
          </p:nvSpPr>
          <p:spPr>
            <a:xfrm>
              <a:off x="3590616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23"/>
            <p:cNvSpPr/>
            <p:nvPr/>
          </p:nvSpPr>
          <p:spPr>
            <a:xfrm>
              <a:off x="3905663" y="2977961"/>
              <a:ext cx="235785" cy="22663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24"/>
            <p:cNvSpPr/>
            <p:nvPr/>
          </p:nvSpPr>
          <p:spPr>
            <a:xfrm>
              <a:off x="4525257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45" y="2984954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1" name="Left Brace 26"/>
            <p:cNvSpPr/>
            <p:nvPr/>
          </p:nvSpPr>
          <p:spPr>
            <a:xfrm rot="16200000">
              <a:off x="3986180" y="2589771"/>
              <a:ext cx="116215" cy="153743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63111" y="343547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grpSp>
        <p:nvGrpSpPr>
          <p:cNvPr id="23" name="Group 28"/>
          <p:cNvGrpSpPr/>
          <p:nvPr/>
        </p:nvGrpSpPr>
        <p:grpSpPr>
          <a:xfrm>
            <a:off x="9260620" y="5664596"/>
            <a:ext cx="1537436" cy="735170"/>
            <a:chOff x="3275569" y="2977306"/>
            <a:chExt cx="1537436" cy="735170"/>
          </a:xfrm>
        </p:grpSpPr>
        <p:sp>
          <p:nvSpPr>
            <p:cNvPr id="24" name="Oval 29"/>
            <p:cNvSpPr/>
            <p:nvPr/>
          </p:nvSpPr>
          <p:spPr>
            <a:xfrm>
              <a:off x="3275569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30"/>
            <p:cNvSpPr/>
            <p:nvPr/>
          </p:nvSpPr>
          <p:spPr>
            <a:xfrm>
              <a:off x="3590616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31"/>
            <p:cNvSpPr/>
            <p:nvPr/>
          </p:nvSpPr>
          <p:spPr>
            <a:xfrm>
              <a:off x="3905663" y="2977961"/>
              <a:ext cx="235785" cy="22663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32"/>
            <p:cNvSpPr/>
            <p:nvPr/>
          </p:nvSpPr>
          <p:spPr>
            <a:xfrm>
              <a:off x="4525257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09145" y="2984954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9" name="Left Brace 34"/>
            <p:cNvSpPr/>
            <p:nvPr/>
          </p:nvSpPr>
          <p:spPr>
            <a:xfrm rot="16200000">
              <a:off x="3986180" y="2589771"/>
              <a:ext cx="116215" cy="153743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63111" y="3435477"/>
              <a:ext cx="3449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10</a:t>
              </a:r>
              <a:endParaRPr lang="en-US" sz="1200" dirty="0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1483033" y="2034659"/>
            <a:ext cx="14459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IEnumerable</a:t>
            </a:r>
            <a:r>
              <a:rPr lang="ru-RU" b="1" dirty="0" smtClean="0"/>
              <a:t> </a:t>
            </a:r>
          </a:p>
          <a:p>
            <a:pPr algn="ctr"/>
            <a:r>
              <a:rPr lang="ru-RU" b="1" dirty="0" smtClean="0"/>
              <a:t>в памяти</a:t>
            </a:r>
            <a:endParaRPr lang="ru-RU" b="1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9418451" y="2034659"/>
            <a:ext cx="20481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/>
              <a:t>IQueryable</a:t>
            </a:r>
            <a:endParaRPr lang="ru-RU" b="1" dirty="0" smtClean="0"/>
          </a:p>
          <a:p>
            <a:pPr algn="ctr"/>
            <a:r>
              <a:rPr lang="ru-RU" b="1" dirty="0" smtClean="0"/>
              <a:t>удаленный запрос</a:t>
            </a:r>
            <a:endParaRPr lang="ru-RU" b="1" dirty="0"/>
          </a:p>
        </p:txBody>
      </p:sp>
      <p:grpSp>
        <p:nvGrpSpPr>
          <p:cNvPr id="33" name="Group 19"/>
          <p:cNvGrpSpPr/>
          <p:nvPr/>
        </p:nvGrpSpPr>
        <p:grpSpPr>
          <a:xfrm>
            <a:off x="1416423" y="4537425"/>
            <a:ext cx="1537436" cy="736372"/>
            <a:chOff x="3275569" y="2977306"/>
            <a:chExt cx="1537436" cy="736372"/>
          </a:xfrm>
        </p:grpSpPr>
        <p:sp>
          <p:nvSpPr>
            <p:cNvPr id="34" name="Oval 11"/>
            <p:cNvSpPr/>
            <p:nvPr/>
          </p:nvSpPr>
          <p:spPr>
            <a:xfrm>
              <a:off x="3275569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12"/>
            <p:cNvSpPr/>
            <p:nvPr/>
          </p:nvSpPr>
          <p:spPr>
            <a:xfrm>
              <a:off x="3590616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13"/>
            <p:cNvSpPr/>
            <p:nvPr/>
          </p:nvSpPr>
          <p:spPr>
            <a:xfrm>
              <a:off x="3905663" y="2977961"/>
              <a:ext cx="235785" cy="2266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14"/>
            <p:cNvSpPr/>
            <p:nvPr/>
          </p:nvSpPr>
          <p:spPr>
            <a:xfrm>
              <a:off x="4525257" y="2977306"/>
              <a:ext cx="235785" cy="22663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09145" y="2984954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9" name="Left Brace 17"/>
            <p:cNvSpPr/>
            <p:nvPr/>
          </p:nvSpPr>
          <p:spPr>
            <a:xfrm rot="16200000">
              <a:off x="3986180" y="2589771"/>
              <a:ext cx="116215" cy="1537434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04226" y="343667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200" dirty="0" smtClean="0"/>
                <a:t>45</a:t>
              </a:r>
              <a:endParaRPr lang="en-US" sz="12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2607148" y="5273797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Первые 10</a:t>
            </a:r>
            <a:endParaRPr lang="en-US" dirty="0"/>
          </a:p>
        </p:txBody>
      </p:sp>
      <p:sp>
        <p:nvSpPr>
          <p:cNvPr id="42" name="Блок-схема: магнитный диск 41"/>
          <p:cNvSpPr/>
          <p:nvPr/>
        </p:nvSpPr>
        <p:spPr>
          <a:xfrm>
            <a:off x="7116303" y="4300838"/>
            <a:ext cx="1296237" cy="733158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Rectangle 14"/>
          <p:cNvSpPr/>
          <p:nvPr/>
        </p:nvSpPr>
        <p:spPr>
          <a:xfrm>
            <a:off x="9022745" y="2985463"/>
            <a:ext cx="23310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342900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Employees</a:t>
            </a:r>
          </a:p>
          <a:p>
            <a:pPr defTabSz="342900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342900"/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Country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'Belarus'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</a:p>
          <a:p>
            <a:pPr defTabSz="342900"/>
            <a:r>
              <a:rPr lang="en-U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City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'Mins'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342900"/>
            <a:r>
              <a:rPr lang="en-U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PrimarySkill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2</a:t>
            </a:r>
          </a:p>
        </p:txBody>
      </p:sp>
      <p:sp>
        <p:nvSpPr>
          <p:cNvPr id="44" name="Стрелка вниз 43"/>
          <p:cNvSpPr/>
          <p:nvPr/>
        </p:nvSpPr>
        <p:spPr>
          <a:xfrm rot="2700000">
            <a:off x="8652132" y="3702776"/>
            <a:ext cx="210180" cy="50334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низ 44"/>
          <p:cNvSpPr/>
          <p:nvPr/>
        </p:nvSpPr>
        <p:spPr>
          <a:xfrm rot="18900000">
            <a:off x="8689207" y="5075772"/>
            <a:ext cx="210180" cy="50334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67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2" grpId="0"/>
      <p:bldP spid="32" grpId="0"/>
      <p:bldP spid="41" grpId="0"/>
      <p:bldP spid="42" grpId="0" animBg="1"/>
      <p:bldP spid="43" grpId="0"/>
      <p:bldP spid="44" grpId="0" animBg="1"/>
      <p:bldP spid="4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Нестандартные операции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IEnumerable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675416"/>
          </a:xfrm>
        </p:spPr>
        <p:txBody>
          <a:bodyPr/>
          <a:lstStyle/>
          <a:p>
            <a:r>
              <a:rPr lang="ru-RU" dirty="0" smtClean="0"/>
              <a:t>Никаких ограничений для расширения нет</a:t>
            </a:r>
          </a:p>
          <a:p>
            <a:endParaRPr lang="ru-RU" dirty="0" smtClean="0"/>
          </a:p>
          <a:p>
            <a:r>
              <a:rPr lang="ru-RU" dirty="0" smtClean="0"/>
              <a:t>Сторонние библиотеки</a:t>
            </a:r>
          </a:p>
          <a:p>
            <a:pPr lvl="1"/>
            <a:r>
              <a:rPr lang="en-US" dirty="0" err="1" smtClean="0"/>
              <a:t>MoreLINQ</a:t>
            </a:r>
            <a:r>
              <a:rPr lang="ru-RU" dirty="0" smtClean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github.com/morelinq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IQueryable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67541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Не все источники поддерживают стандартные операции </a:t>
            </a:r>
          </a:p>
          <a:p>
            <a:pPr lvl="1"/>
            <a:r>
              <a:rPr lang="ru-RU" dirty="0" smtClean="0"/>
              <a:t>Ошибка при выполнении</a:t>
            </a:r>
          </a:p>
          <a:p>
            <a:pPr lvl="1"/>
            <a:r>
              <a:rPr lang="ru-RU" dirty="0" smtClean="0"/>
              <a:t>Пытаются «досчитать» в памяти</a:t>
            </a:r>
          </a:p>
          <a:p>
            <a:pPr lvl="1"/>
            <a:endParaRPr lang="ru-RU" dirty="0"/>
          </a:p>
          <a:p>
            <a:r>
              <a:rPr lang="ru-RU" dirty="0" smtClean="0"/>
              <a:t>И наоборот – провайдер поддерживает свои операции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9788" y="5659828"/>
            <a:ext cx="4458272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@"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997575" y="5625546"/>
            <a:ext cx="5949064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stud1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context.Students.Include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s.StudentName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1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uiExpand="1" build="p"/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Исполнение запросов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9613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Операторы </a:t>
            </a:r>
            <a:r>
              <a:rPr lang="en-US" dirty="0" smtClean="0"/>
              <a:t>LINQ</a:t>
            </a:r>
            <a:endParaRPr lang="ru-RU" dirty="0" smtClean="0"/>
          </a:p>
          <a:p>
            <a:r>
              <a:rPr lang="ru-RU" dirty="0" smtClean="0"/>
              <a:t>Немедленные (</a:t>
            </a:r>
            <a:r>
              <a:rPr lang="en-US" dirty="0" smtClean="0"/>
              <a:t>Immediate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Выполняются, как только встречаются</a:t>
            </a:r>
          </a:p>
          <a:p>
            <a:pPr lvl="1"/>
            <a:r>
              <a:rPr lang="ru-RU" dirty="0" smtClean="0"/>
              <a:t>Все, которые возвращают не </a:t>
            </a:r>
            <a:r>
              <a:rPr lang="en-US" dirty="0" err="1" smtClean="0"/>
              <a:t>IEnumerable</a:t>
            </a:r>
            <a:r>
              <a:rPr lang="en-US" dirty="0" smtClean="0"/>
              <a:t>/</a:t>
            </a:r>
            <a:r>
              <a:rPr lang="en-US" dirty="0" err="1" smtClean="0"/>
              <a:t>IQueriable</a:t>
            </a:r>
            <a:endParaRPr lang="en-US" dirty="0" smtClean="0"/>
          </a:p>
          <a:p>
            <a:pPr lvl="1"/>
            <a:r>
              <a:rPr lang="en-US" dirty="0" err="1" smtClean="0"/>
              <a:t>ToArray</a:t>
            </a:r>
            <a:r>
              <a:rPr lang="en-US" dirty="0" smtClean="0"/>
              <a:t>(), </a:t>
            </a:r>
            <a:r>
              <a:rPr lang="en-US" dirty="0" err="1" smtClean="0"/>
              <a:t>ToDictionary</a:t>
            </a:r>
            <a:r>
              <a:rPr lang="en-US" dirty="0" smtClean="0"/>
              <a:t>(), Count(), Min()/Max(), First(), </a:t>
            </a:r>
            <a:r>
              <a:rPr lang="ru-RU" dirty="0" smtClean="0"/>
              <a:t>…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Отложенные (</a:t>
            </a:r>
            <a:r>
              <a:rPr lang="en-US" dirty="0" smtClean="0"/>
              <a:t>Deferred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Выполняются</a:t>
            </a:r>
          </a:p>
          <a:p>
            <a:pPr lvl="2"/>
            <a:r>
              <a:rPr lang="ru-RU" dirty="0" smtClean="0"/>
              <a:t>сразу как за ними встретится </a:t>
            </a:r>
            <a:r>
              <a:rPr lang="en-US" dirty="0" smtClean="0"/>
              <a:t>Immediate </a:t>
            </a:r>
            <a:r>
              <a:rPr lang="ru-RU" dirty="0" smtClean="0"/>
              <a:t>операция</a:t>
            </a:r>
          </a:p>
          <a:p>
            <a:pPr lvl="2"/>
            <a:r>
              <a:rPr lang="ru-RU" dirty="0" smtClean="0"/>
              <a:t>как запустится </a:t>
            </a:r>
            <a:r>
              <a:rPr lang="ru-RU" dirty="0" err="1" smtClean="0"/>
              <a:t>энумератор</a:t>
            </a:r>
            <a:r>
              <a:rPr lang="ru-RU" dirty="0" smtClean="0"/>
              <a:t> (например в </a:t>
            </a:r>
            <a:r>
              <a:rPr lang="en-US" dirty="0" err="1" smtClean="0"/>
              <a:t>Foreach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Все, возвращающие </a:t>
            </a:r>
            <a:r>
              <a:rPr lang="en-US" dirty="0" err="1" smtClean="0"/>
              <a:t>IEnumerable</a:t>
            </a:r>
            <a:r>
              <a:rPr lang="en-US" dirty="0" smtClean="0"/>
              <a:t>/</a:t>
            </a:r>
            <a:r>
              <a:rPr lang="en-US" dirty="0" err="1" smtClean="0"/>
              <a:t>IQueriable</a:t>
            </a:r>
            <a:endParaRPr lang="ru-RU" dirty="0" smtClean="0"/>
          </a:p>
          <a:p>
            <a:pPr lvl="1"/>
            <a:r>
              <a:rPr lang="en-US" dirty="0" smtClean="0"/>
              <a:t>Select(), Where(), Join(), Skip()/Take(), </a:t>
            </a:r>
            <a:r>
              <a:rPr lang="ru-RU" dirty="0" smtClean="0"/>
              <a:t>…</a:t>
            </a:r>
            <a:endParaRPr lang="en-US" dirty="0"/>
          </a:p>
          <a:p>
            <a:endParaRPr lang="en-US" b="1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5863" y="6311900"/>
            <a:ext cx="111503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learn.microsoft.com/en-us/dotnet/csharp/linq/get-started/introduction-to-linq-queries#classification-table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264958" y="1236896"/>
            <a:ext cx="4657044" cy="461664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[0, 1, 2, 3, 4, 5, 6];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alt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Формируем запрос, но ничего не выполняется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numQuery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alt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Запускаем на </a:t>
            </a:r>
            <a:r>
              <a:rPr lang="ru-RU" altLang="ru-RU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выполненеи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numQuery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21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(7);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alt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Запускаем </a:t>
            </a:r>
            <a:r>
              <a:rPr lang="ru-RU" altLang="ru-RU" sz="1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полность</a:t>
            </a:r>
            <a:r>
              <a:rPr lang="ru-RU" alt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по новой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numQuery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28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alt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Запускаем еще раз</a:t>
            </a: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numQuery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,1}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0 1 2 3 4 5 6 </a:t>
            </a:r>
            <a:r>
              <a:rPr lang="ru-RU" altLang="ru-RU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7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8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0120" y="2559685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Для чего нам нужен </a:t>
            </a:r>
            <a:r>
              <a:rPr lang="en-US" dirty="0" smtClean="0"/>
              <a:t>LINQ</a:t>
            </a:r>
            <a:r>
              <a:rPr lang="ru-RU" dirty="0" smtClean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9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LINQ </a:t>
            </a:r>
            <a:r>
              <a:rPr lang="ru-RU" dirty="0" smtClean="0"/>
              <a:t>встроенный в </a:t>
            </a:r>
            <a:r>
              <a:rPr lang="en-US" dirty="0" smtClean="0"/>
              <a:t>C#/</a:t>
            </a:r>
            <a:r>
              <a:rPr lang="en-US" dirty="0" err="1" smtClean="0"/>
              <a:t>VB.Net</a:t>
            </a:r>
            <a:r>
              <a:rPr lang="ru-RU" dirty="0" smtClean="0"/>
              <a:t> язык запросов</a:t>
            </a:r>
          </a:p>
          <a:p>
            <a:pPr lvl="1"/>
            <a:r>
              <a:rPr lang="ru-RU" dirty="0" smtClean="0"/>
              <a:t>в памяти (к объектам)</a:t>
            </a:r>
          </a:p>
          <a:p>
            <a:pPr lvl="1"/>
            <a:r>
              <a:rPr lang="ru-RU" dirty="0" smtClean="0"/>
              <a:t>к внешним источника (</a:t>
            </a:r>
            <a:r>
              <a:rPr lang="en-US" dirty="0" smtClean="0"/>
              <a:t>LDAP, WMI, RDBMS)</a:t>
            </a:r>
          </a:p>
          <a:p>
            <a:endParaRPr lang="en-US" dirty="0"/>
          </a:p>
          <a:p>
            <a:r>
              <a:rPr lang="ru-RU" dirty="0" smtClean="0"/>
              <a:t>Два варианта синтаксиса</a:t>
            </a:r>
          </a:p>
          <a:p>
            <a:endParaRPr lang="ru-RU" dirty="0"/>
          </a:p>
          <a:p>
            <a:r>
              <a:rPr lang="ru-RU" dirty="0" smtClean="0"/>
              <a:t>Схож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Запросы окружают нас…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658" y="1916246"/>
            <a:ext cx="7737966" cy="3707132"/>
          </a:xfrm>
          <a:prstGeom prst="rect">
            <a:avLst/>
          </a:prstGeom>
        </p:spPr>
      </p:pic>
      <p:sp>
        <p:nvSpPr>
          <p:cNvPr id="4" name="Rectangle 4"/>
          <p:cNvSpPr/>
          <p:nvPr/>
        </p:nvSpPr>
        <p:spPr>
          <a:xfrm>
            <a:off x="5389160" y="1995434"/>
            <a:ext cx="4421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050" dirty="0" smtClean="0">
                <a:solidFill>
                  <a:srgbClr val="464547"/>
                </a:solidFill>
                <a:latin typeface="Consolas" panose="020B0609020204030204" pitchFamily="49" charset="0"/>
              </a:rPr>
              <a:t>https://e3s.epam.com/rest/e3s-eco-scripting-impl/0.1.0/data/searchFts?</a:t>
            </a:r>
            <a:endParaRPr lang="ru-RU" sz="1050" dirty="0" smtClean="0">
              <a:solidFill>
                <a:srgbClr val="464547"/>
              </a:solidFill>
              <a:latin typeface="Consolas" panose="020B0609020204030204" pitchFamily="49" charset="0"/>
            </a:endParaRPr>
          </a:p>
          <a:p>
            <a:pPr defTabSz="342900"/>
            <a:r>
              <a:rPr lang="en-US" sz="1050" dirty="0" err="1" smtClean="0">
                <a:solidFill>
                  <a:srgbClr val="464547"/>
                </a:solidFill>
                <a:latin typeface="Consolas" panose="020B0609020204030204" pitchFamily="49" charset="0"/>
              </a:rPr>
              <a:t>metaType</a:t>
            </a:r>
            <a:r>
              <a:rPr lang="en-US" sz="1050" dirty="0" smtClean="0">
                <a:solidFill>
                  <a:srgbClr val="464547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meta:people-suite:people-api:com.epam.e3s.app.people.api.data.EmployeeEntity</a:t>
            </a:r>
            <a:r>
              <a:rPr lang="en-US" sz="1050" dirty="0" smtClean="0">
                <a:solidFill>
                  <a:srgbClr val="464547"/>
                </a:solidFill>
                <a:latin typeface="Consolas" panose="020B0609020204030204" pitchFamily="49" charset="0"/>
              </a:rPr>
              <a:t>&amp;</a:t>
            </a:r>
            <a:endParaRPr lang="ru-RU" sz="1050" dirty="0" smtClean="0">
              <a:solidFill>
                <a:srgbClr val="464547"/>
              </a:solidFill>
              <a:latin typeface="Consolas" panose="020B0609020204030204" pitchFamily="49" charset="0"/>
            </a:endParaRPr>
          </a:p>
          <a:p>
            <a:pPr defTabSz="342900"/>
            <a:r>
              <a:rPr lang="en-US" sz="1050" dirty="0" smtClean="0">
                <a:solidFill>
                  <a:srgbClr val="464547"/>
                </a:solidFill>
                <a:latin typeface="Consolas" panose="020B0609020204030204" pitchFamily="49" charset="0"/>
              </a:rPr>
              <a:t>query=</a:t>
            </a:r>
          </a:p>
          <a:p>
            <a:pPr defTabSz="342900"/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"statements"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[ {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"query"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"*"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} ],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"filters"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countrySum.untouchable</a:t>
            </a:r>
            <a:r>
              <a:rPr lang="en-US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"values"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[ </a:t>
            </a:r>
            <a:r>
              <a:rPr lang="en-US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"Belarus"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]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citySum.untouchable</a:t>
            </a:r>
            <a:r>
              <a:rPr lang="en-US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"values"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[ </a:t>
            </a:r>
            <a:r>
              <a:rPr lang="en-US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"Minsk"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]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},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"field"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primarySkillSum.untouchable</a:t>
            </a:r>
            <a:r>
              <a:rPr lang="en-US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"values"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[ </a:t>
            </a:r>
            <a:r>
              <a:rPr lang="en-US" alt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".NET"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]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"start"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0,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1050" dirty="0">
                <a:solidFill>
                  <a:srgbClr val="2E75B6"/>
                </a:solidFill>
                <a:latin typeface="Consolas" panose="020B0609020204030204" pitchFamily="49" charset="0"/>
              </a:rPr>
              <a:t>"limit"</a:t>
            </a: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 10</a:t>
            </a:r>
            <a:b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740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48148E-6 L -0.26371 -0.1058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94" y="-5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запросов</a:t>
            </a:r>
            <a:r>
              <a:rPr lang="en-US" dirty="0" smtClean="0"/>
              <a:t>: </a:t>
            </a:r>
            <a:r>
              <a:rPr lang="en-US" dirty="0"/>
              <a:t>LINQ vs </a:t>
            </a:r>
            <a:r>
              <a:rPr lang="en-US" dirty="0" smtClean="0"/>
              <a:t>Manual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38199" y="1838370"/>
            <a:ext cx="10926537" cy="310854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"https://e3s.epam.com/rest/e3s-eco-scripting-impl/0.1.0/data/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searchFts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?"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metaTypePart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metaType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=meta:people-suite:people-api:com.epam.e3s.app.people.api.data.EmployeeEntity"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filters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"\"</a:t>
            </a:r>
            <a:r>
              <a:rPr lang="en-US" altLang="en-US" sz="1400" kern="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filters\":[,"</a:t>
            </a: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kern="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"{\"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field\":\"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countrySum.untouchable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\",\"values\":[\"{0}\"]},"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+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     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"{\"field\":\"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citySum.untouchable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\",\"values\":[\"{1}\"]},"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 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"{\"field\":\"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primarySkillSum.untouchable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\",\"values\":[\"{2}\"]}]"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 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"Belarus"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"Minsk"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".NET"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queryPart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.Format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"query ={\"statements\":[{\"query\":\"*\"}],{0},\"start\":{0},\"limit\":{1}}"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, filters, 0, 10);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kumimoji="0" lang="en-US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baseUrl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metaTypePart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"&amp;"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 +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queryPart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08920" y="5135076"/>
            <a:ext cx="4855816" cy="160043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e3sContext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.Employees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.Where(e =&gt;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e.Country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"Belarus"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&amp;&amp;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e.City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"Minsk"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&amp;&amp;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e.PrimarySkill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PrimarySkill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.DotNet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.Take(10);</a:t>
            </a:r>
            <a:endParaRPr kumimoji="0" lang="en-US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199" y="1495077"/>
            <a:ext cx="253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dirty="0" smtClean="0">
                <a:solidFill>
                  <a:srgbClr val="464547"/>
                </a:solidFill>
              </a:rPr>
              <a:t>“Manual”</a:t>
            </a:r>
            <a:r>
              <a:rPr lang="ru-RU" dirty="0" smtClean="0">
                <a:solidFill>
                  <a:srgbClr val="464547"/>
                </a:solidFill>
              </a:rPr>
              <a:t> (</a:t>
            </a:r>
            <a:r>
              <a:rPr lang="en-US" dirty="0" smtClean="0">
                <a:solidFill>
                  <a:srgbClr val="464547"/>
                </a:solidFill>
              </a:rPr>
              <a:t>without LINQ)</a:t>
            </a:r>
            <a:endParaRPr lang="en-US" dirty="0">
              <a:solidFill>
                <a:srgbClr val="46454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556596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00"/>
            <a:r>
              <a:rPr lang="en-US" dirty="0">
                <a:solidFill>
                  <a:srgbClr val="464547"/>
                </a:solidFill>
              </a:rPr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741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Провайдеры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98317" y="3337538"/>
            <a:ext cx="3724096" cy="12772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e3sContext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.Employees</a:t>
            </a:r>
            <a:b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.Where(e =&gt;</a:t>
            </a:r>
            <a:b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e.Country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altLang="en-US" sz="11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"Belarus"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&amp;&amp;</a:t>
            </a:r>
            <a:b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e.City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altLang="en-US" sz="1100" dirty="0" smtClea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"Minsk"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&amp;&amp;</a:t>
            </a:r>
            <a:b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lang="en-US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e.PrimarySkill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== </a:t>
            </a:r>
            <a:r>
              <a:rPr lang="en-US" altLang="en-US" sz="1100" dirty="0" err="1" smtClea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PrimarySkill</a:t>
            </a:r>
            <a:r>
              <a:rPr lang="en-US" altLang="en-US" sz="110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.DotNet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.Take(10);</a:t>
            </a:r>
            <a:endParaRPr lang="en-US" altLang="en-US" sz="1600" dirty="0" smtClean="0">
              <a:solidFill>
                <a:srgbClr val="464547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4199358" y="2206836"/>
            <a:ext cx="1104102" cy="9144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LINQ Provider</a:t>
            </a:r>
          </a:p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for E3S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134" y="2087785"/>
            <a:ext cx="1640908" cy="786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7"/>
          <p:cNvCxnSpPr/>
          <p:nvPr/>
        </p:nvCxnSpPr>
        <p:spPr>
          <a:xfrm flipV="1">
            <a:off x="3008993" y="2728715"/>
            <a:ext cx="1075267" cy="392521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Arrow Connector 9"/>
          <p:cNvCxnSpPr/>
          <p:nvPr/>
        </p:nvCxnSpPr>
        <p:spPr>
          <a:xfrm flipV="1">
            <a:off x="5443160" y="2659454"/>
            <a:ext cx="3055861" cy="4583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" name="Rectangle 10"/>
          <p:cNvSpPr/>
          <p:nvPr/>
        </p:nvSpPr>
        <p:spPr>
          <a:xfrm>
            <a:off x="5534923" y="1556870"/>
            <a:ext cx="287233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050" dirty="0">
                <a:solidFill>
                  <a:srgbClr val="666666"/>
                </a:solidFill>
                <a:latin typeface="Trebuchet MS"/>
              </a:rPr>
              <a:t>query={"statements":[{"query":"*"}],"filters":[{"</a:t>
            </a:r>
            <a:r>
              <a:rPr lang="en-US" sz="1050" dirty="0" err="1">
                <a:solidFill>
                  <a:srgbClr val="666666"/>
                </a:solidFill>
                <a:latin typeface="Trebuchet MS"/>
              </a:rPr>
              <a:t>field":"countrySum.untouchable","values</a:t>
            </a:r>
            <a:r>
              <a:rPr lang="en-US" sz="1050" dirty="0">
                <a:solidFill>
                  <a:srgbClr val="666666"/>
                </a:solidFill>
                <a:latin typeface="Trebuchet MS"/>
              </a:rPr>
              <a:t>":["Belarus"]},{"</a:t>
            </a:r>
            <a:r>
              <a:rPr lang="en-US" sz="1050" dirty="0" err="1">
                <a:solidFill>
                  <a:srgbClr val="666666"/>
                </a:solidFill>
                <a:latin typeface="Trebuchet MS"/>
              </a:rPr>
              <a:t>field":"citySum.untouchable","values</a:t>
            </a:r>
            <a:r>
              <a:rPr lang="en-US" sz="1050" dirty="0">
                <a:solidFill>
                  <a:srgbClr val="666666"/>
                </a:solidFill>
                <a:latin typeface="Trebuchet MS"/>
              </a:rPr>
              <a:t>":["Minsk"]},{"</a:t>
            </a:r>
            <a:r>
              <a:rPr lang="en-US" sz="1050" dirty="0" err="1">
                <a:solidFill>
                  <a:srgbClr val="666666"/>
                </a:solidFill>
                <a:latin typeface="Trebuchet MS"/>
              </a:rPr>
              <a:t>field":"primarySkillSum.untouchable","values</a:t>
            </a:r>
            <a:r>
              <a:rPr lang="en-US" sz="1050" dirty="0">
                <a:solidFill>
                  <a:srgbClr val="666666"/>
                </a:solidFill>
                <a:latin typeface="Trebuchet MS"/>
              </a:rPr>
              <a:t>":[".NET"]}],"start":0,"limit":10</a:t>
            </a:r>
            <a:r>
              <a:rPr lang="en-US" sz="1050" dirty="0" smtClean="0">
                <a:solidFill>
                  <a:srgbClr val="666666"/>
                </a:solidFill>
                <a:latin typeface="Trebuchet MS"/>
              </a:rPr>
              <a:t>}</a:t>
            </a:r>
            <a:endParaRPr lang="en-US" sz="1050" dirty="0">
              <a:solidFill>
                <a:srgbClr val="666666"/>
              </a:solidFill>
              <a:latin typeface="Trebuchet MS"/>
            </a:endParaRPr>
          </a:p>
        </p:txBody>
      </p:sp>
      <p:sp>
        <p:nvSpPr>
          <p:cNvPr id="9" name="Flowchart: Direct Access Storage 11"/>
          <p:cNvSpPr/>
          <p:nvPr/>
        </p:nvSpPr>
        <p:spPr>
          <a:xfrm rot="16200000">
            <a:off x="8892666" y="4904926"/>
            <a:ext cx="664633" cy="1155697"/>
          </a:xfrm>
          <a:prstGeom prst="flowChartMagneticDrum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10" name="Straight Arrow Connector 13"/>
          <p:cNvCxnSpPr/>
          <p:nvPr/>
        </p:nvCxnSpPr>
        <p:spPr>
          <a:xfrm flipV="1">
            <a:off x="5520059" y="5451937"/>
            <a:ext cx="2964543" cy="9983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" name="Rectangle 14"/>
          <p:cNvSpPr/>
          <p:nvPr/>
        </p:nvSpPr>
        <p:spPr>
          <a:xfrm>
            <a:off x="5628523" y="4205702"/>
            <a:ext cx="26935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42900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10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defTabSz="342900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 Employees</a:t>
            </a:r>
          </a:p>
          <a:p>
            <a:pPr defTabSz="342900"/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342900"/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Country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'Belarus'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</a:p>
          <a:p>
            <a:pPr defTabSz="342900"/>
            <a:r>
              <a:rPr lang="en-U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City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'Mins'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endParaRPr lang="en-US" sz="1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defTabSz="342900"/>
            <a:r>
              <a:rPr lang="en-US" sz="1000" dirty="0" smtClean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 err="1" smtClean="0">
                <a:solidFill>
                  <a:prstClr val="black"/>
                </a:solidFill>
                <a:latin typeface="Consolas" panose="020B0609020204030204" pitchFamily="49" charset="0"/>
              </a:rPr>
              <a:t>PrimarySkill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prstClr val="black"/>
                </a:solidFill>
                <a:latin typeface="Consolas" panose="020B0609020204030204" pitchFamily="49" charset="0"/>
              </a:rPr>
              <a:t> 2</a:t>
            </a:r>
          </a:p>
        </p:txBody>
      </p:sp>
      <p:sp>
        <p:nvSpPr>
          <p:cNvPr id="12" name="Rectangle 15"/>
          <p:cNvSpPr/>
          <p:nvPr/>
        </p:nvSpPr>
        <p:spPr>
          <a:xfrm>
            <a:off x="4284638" y="4959957"/>
            <a:ext cx="1018822" cy="9144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LINQ Provider</a:t>
            </a:r>
          </a:p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for SQL Server</a:t>
            </a:r>
          </a:p>
        </p:txBody>
      </p:sp>
      <p:cxnSp>
        <p:nvCxnSpPr>
          <p:cNvPr id="13" name="Straight Arrow Connector 23"/>
          <p:cNvCxnSpPr/>
          <p:nvPr/>
        </p:nvCxnSpPr>
        <p:spPr>
          <a:xfrm>
            <a:off x="3008993" y="4959956"/>
            <a:ext cx="1190365" cy="522819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3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Альтернативы </a:t>
            </a:r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5638012" cy="1379799"/>
          </a:xfrm>
        </p:spPr>
        <p:txBody>
          <a:bodyPr/>
          <a:lstStyle/>
          <a:p>
            <a:r>
              <a:rPr lang="ru-RU" dirty="0" smtClean="0"/>
              <a:t>Текстовые запросы (</a:t>
            </a:r>
            <a:r>
              <a:rPr lang="en-US" dirty="0" smtClean="0"/>
              <a:t>SQL)</a:t>
            </a:r>
            <a:endParaRPr lang="en-US" dirty="0"/>
          </a:p>
          <a:p>
            <a:r>
              <a:rPr lang="en-US" dirty="0"/>
              <a:t>Expression Builder / </a:t>
            </a:r>
            <a:r>
              <a:rPr lang="en-US" dirty="0" err="1"/>
              <a:t>ICriteria</a:t>
            </a:r>
            <a:r>
              <a:rPr lang="en-US" dirty="0"/>
              <a:t> API</a:t>
            </a:r>
          </a:p>
          <a:p>
            <a:endParaRPr lang="ru-RU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2725213" y="66517"/>
            <a:ext cx="8339328" cy="3383280"/>
          </a:xfrm>
          <a:prstGeom prst="rect">
            <a:avLst/>
          </a:prstGeom>
        </p:spPr>
        <p:txBody>
          <a:bodyPr vert="horz" wrap="square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302" marR="0" lvl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65471" y="2410016"/>
            <a:ext cx="5027338" cy="34163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// Name LIKE "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Вавилон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*" AND ([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CreationDate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]&gt;="1.12.2007" 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// AND [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CrationDate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] &lt;="1.12.2009") 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 =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exp.LogicAnd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exp.StringLike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exp.Req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("Name"), 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exp.Constant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("</a:t>
            </a:r>
            <a:r>
              <a:rPr kumimoji="0" lang="ru-RU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Вавилон*")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ru-RU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),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exp.LogicAnd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exp.GreaterOrEqual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	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exp.Req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("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CreationDate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"), 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	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exp.Constant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(new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DateTime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(2007,12,1))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),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exp.LessOrEqual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	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exp.Req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("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CreationDate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"), 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	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exp.Constant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(new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DateTime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(2009,12,1))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	)</a:t>
            </a: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	</a:t>
            </a:r>
            <a:r>
              <a:rPr kumimoji="0" lang="ru-RU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0" marR="0" lvl="0" indent="0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	</a:t>
            </a:r>
            <a:r>
              <a:rPr kumimoji="0" lang="ru-RU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);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833" y="3584734"/>
            <a:ext cx="5242894" cy="138499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SqlCommand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sqlCmd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SqlCommand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"SELECT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FileID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FROM Files 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+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"WHERE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MachineID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@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machineID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and date = @date"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connection);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sqlCmd.Parameters.AddWithValue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"@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machineID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machineID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sqlCmd.Parameters.AddWithValue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"@date"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date);</a:t>
            </a:r>
            <a:endParaRPr kumimoji="0" lang="en-US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72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778</TotalTime>
  <Words>6584</Words>
  <Application>Microsoft Office PowerPoint</Application>
  <PresentationFormat>Широкоэкранный</PresentationFormat>
  <Paragraphs>599</Paragraphs>
  <Slides>50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Segoe UI</vt:lpstr>
      <vt:lpstr>Trebuchet MS</vt:lpstr>
      <vt:lpstr>Тема Office</vt:lpstr>
      <vt:lpstr>Введение в LINQ</vt:lpstr>
      <vt:lpstr>Agenda</vt:lpstr>
      <vt:lpstr>Знакомство с LINQ</vt:lpstr>
      <vt:lpstr>Что такое LINQ?</vt:lpstr>
      <vt:lpstr>Для чего нам нужен LINQ?</vt:lpstr>
      <vt:lpstr>Запросы окружают нас…</vt:lpstr>
      <vt:lpstr>Построение запросов: LINQ vs Manual</vt:lpstr>
      <vt:lpstr>Провайдеры LINQ</vt:lpstr>
      <vt:lpstr>Альтернативы LINQ</vt:lpstr>
      <vt:lpstr>Преимущества LINQ</vt:lpstr>
      <vt:lpstr>Стандартные LINQ провайдеры</vt:lpstr>
      <vt:lpstr>Сторонние LINQ провайдеры</vt:lpstr>
      <vt:lpstr>Синтаксис и операторы LINQ</vt:lpstr>
      <vt:lpstr>Expression и Method-based синтаксис</vt:lpstr>
      <vt:lpstr>Expression и Method-based синтаксис</vt:lpstr>
      <vt:lpstr>Основы Expression синтаксиса</vt:lpstr>
      <vt:lpstr>Основы Expression синтаксиса. Переменные</vt:lpstr>
      <vt:lpstr>Операторы фильтрации /ограничения</vt:lpstr>
      <vt:lpstr>Фильтрация. Пример</vt:lpstr>
      <vt:lpstr>Проекции</vt:lpstr>
      <vt:lpstr>Select и SelectMany</vt:lpstr>
      <vt:lpstr>Select. Примеры</vt:lpstr>
      <vt:lpstr>SelectMany. Примеры</vt:lpstr>
      <vt:lpstr>Zip. Пример</vt:lpstr>
      <vt:lpstr>Секционирование (партицирование)</vt:lpstr>
      <vt:lpstr>Секционирование. Примеры</vt:lpstr>
      <vt:lpstr>Секционирование. Примеры</vt:lpstr>
      <vt:lpstr>Сортировка / упорядочивание </vt:lpstr>
      <vt:lpstr>Сортировка. Примеры</vt:lpstr>
      <vt:lpstr>Группировка</vt:lpstr>
      <vt:lpstr>Группировка. Примеры</vt:lpstr>
      <vt:lpstr>Операции над множествами</vt:lpstr>
      <vt:lpstr>Операции над множествами. Примеры</vt:lpstr>
      <vt:lpstr>Поэлементные операции</vt:lpstr>
      <vt:lpstr>Поэлементные операции. Примеры</vt:lpstr>
      <vt:lpstr>Преобразование типов и структур</vt:lpstr>
      <vt:lpstr>Преобразование типов и структур. Примеры</vt:lpstr>
      <vt:lpstr>Квантификаторы</vt:lpstr>
      <vt:lpstr>Квантификаторы. Примеры</vt:lpstr>
      <vt:lpstr>Агрегатные функции</vt:lpstr>
      <vt:lpstr>Агрегатные функции. Примеры</vt:lpstr>
      <vt:lpstr>Операции присоединения</vt:lpstr>
      <vt:lpstr>Операции присоединения. Примеры</vt:lpstr>
      <vt:lpstr>Операции присоединения. Примеры</vt:lpstr>
      <vt:lpstr>Нюансы применения LINQ</vt:lpstr>
      <vt:lpstr>Три части работы с LINQ</vt:lpstr>
      <vt:lpstr>Источники. IEnumerable и IQueryable</vt:lpstr>
      <vt:lpstr>Нестандартные операции</vt:lpstr>
      <vt:lpstr>Исполнение запросов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LINQ</dc:title>
  <dc:creator>Михаил Романов</dc:creator>
  <cp:lastModifiedBy>Михаил Романов</cp:lastModifiedBy>
  <cp:revision>61</cp:revision>
  <dcterms:created xsi:type="dcterms:W3CDTF">2024-08-22T16:43:35Z</dcterms:created>
  <dcterms:modified xsi:type="dcterms:W3CDTF">2024-08-29T14:57:23Z</dcterms:modified>
</cp:coreProperties>
</file>