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9" r:id="rId4"/>
    <p:sldId id="295" r:id="rId5"/>
    <p:sldId id="260" r:id="rId6"/>
    <p:sldId id="284" r:id="rId7"/>
    <p:sldId id="264" r:id="rId8"/>
    <p:sldId id="265" r:id="rId9"/>
    <p:sldId id="290" r:id="rId10"/>
    <p:sldId id="262" r:id="rId11"/>
    <p:sldId id="263" r:id="rId12"/>
    <p:sldId id="267" r:id="rId13"/>
    <p:sldId id="268" r:id="rId14"/>
    <p:sldId id="270" r:id="rId15"/>
    <p:sldId id="271" r:id="rId16"/>
    <p:sldId id="269" r:id="rId17"/>
    <p:sldId id="296" r:id="rId18"/>
    <p:sldId id="272" r:id="rId19"/>
    <p:sldId id="286" r:id="rId20"/>
    <p:sldId id="274" r:id="rId21"/>
    <p:sldId id="297" r:id="rId22"/>
    <p:sldId id="301" r:id="rId23"/>
    <p:sldId id="299" r:id="rId24"/>
    <p:sldId id="300" r:id="rId25"/>
    <p:sldId id="298" r:id="rId26"/>
    <p:sldId id="304" r:id="rId27"/>
    <p:sldId id="275" r:id="rId28"/>
    <p:sldId id="303" r:id="rId29"/>
    <p:sldId id="306" r:id="rId30"/>
    <p:sldId id="307" r:id="rId31"/>
    <p:sldId id="277" r:id="rId32"/>
    <p:sldId id="305" r:id="rId33"/>
    <p:sldId id="293" r:id="rId34"/>
    <p:sldId id="294" r:id="rId35"/>
    <p:sldId id="292" r:id="rId36"/>
    <p:sldId id="308" r:id="rId37"/>
    <p:sldId id="261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Массивы" id="{4C62F6CD-700A-4F63-B54E-3F57103040C4}">
          <p14:sldIdLst>
            <p14:sldId id="259"/>
            <p14:sldId id="295"/>
            <p14:sldId id="260"/>
            <p14:sldId id="284"/>
            <p14:sldId id="264"/>
            <p14:sldId id="265"/>
          </p14:sldIdLst>
        </p14:section>
        <p14:section name="System.ArraySegment – фрагмент массива" id="{AE36B1A1-9D5F-4B6D-B5CB-653A7460EE83}">
          <p14:sldIdLst>
            <p14:sldId id="290"/>
          </p14:sldIdLst>
        </p14:section>
        <p14:section name="Коллекции" id="{827F1BC3-9C31-449E-9F48-0EAEF9876537}">
          <p14:sldIdLst>
            <p14:sldId id="262"/>
            <p14:sldId id="263"/>
            <p14:sldId id="267"/>
          </p14:sldIdLst>
        </p14:section>
        <p14:section name="Enumerators" id="{97A61D1A-5EE5-4806-9DB8-4833C27BA7B1}">
          <p14:sldIdLst>
            <p14:sldId id="268"/>
            <p14:sldId id="270"/>
            <p14:sldId id="271"/>
          </p14:sldIdLst>
        </p14:section>
        <p14:section name="Реализация энумераторов" id="{B3E1FFEC-AC7A-4CA6-9D33-5AC507F3D26E}">
          <p14:sldIdLst>
            <p14:sldId id="269"/>
            <p14:sldId id="296"/>
            <p14:sldId id="272"/>
          </p14:sldIdLst>
        </p14:section>
        <p14:section name="Базовые generic-коллекции" id="{05569087-98D8-488F-95C3-497CCA865D82}">
          <p14:sldIdLst>
            <p14:sldId id="286"/>
            <p14:sldId id="274"/>
          </p14:sldIdLst>
        </p14:section>
        <p14:section name="Ассоциативный массив (dictionary)" id="{28BB75DF-5FBE-4FCF-AA49-245F689CB867}">
          <p14:sldIdLst>
            <p14:sldId id="297"/>
            <p14:sldId id="301"/>
          </p14:sldIdLst>
        </p14:section>
        <p14:section name="Множество (set)" id="{BCBD8A4F-E4F1-458F-8D55-FDFE677A8AAC}">
          <p14:sldIdLst>
            <p14:sldId id="299"/>
            <p14:sldId id="300"/>
          </p14:sldIdLst>
        </p14:section>
        <p14:section name="Индексированный список (IList)" id="{1C75062A-DEE0-4221-B336-7DC72040284E}">
          <p14:sldIdLst>
            <p14:sldId id="298"/>
          </p14:sldIdLst>
        </p14:section>
        <p14:section name="Базовые реализации" id="{2AD415D4-85F8-4147-94E3-88677E3631A1}">
          <p14:sldIdLst>
            <p14:sldId id="304"/>
            <p14:sldId id="275"/>
            <p14:sldId id="303"/>
            <p14:sldId id="306"/>
            <p14:sldId id="307"/>
            <p14:sldId id="277"/>
          </p14:sldIdLst>
        </p14:section>
        <p14:section name="Инициализация и индексация" id="{D207F717-B603-4986-858B-9EB2D287E5CB}">
          <p14:sldIdLst>
            <p14:sldId id="305"/>
            <p14:sldId id="293"/>
            <p14:sldId id="294"/>
            <p14:sldId id="292"/>
            <p14:sldId id="308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317" autoAdjust="0"/>
  </p:normalViewPr>
  <p:slideViewPr>
    <p:cSldViewPr snapToGrid="0">
      <p:cViewPr varScale="1">
        <p:scale>
          <a:sx n="99" d="100"/>
          <a:sy n="99" d="100"/>
        </p:scale>
        <p:origin x="78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D197F-F5E1-4F4B-89E3-83F0C9F08C51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AD122-BE5F-41E0-9FB8-842EDB7071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76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Interested moment:</a:t>
            </a:r>
            <a:r>
              <a:rPr lang="en-US" baseline="0" dirty="0" smtClean="0"/>
              <a:t> internal implementation use “versioning” (every change operation increment version)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D122-BE5F-41E0-9FB8-842EDB70716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0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Current</a:t>
            </a:r>
            <a:r>
              <a:rPr lang="en-US" dirty="0" smtClean="0"/>
              <a:t> before first </a:t>
            </a:r>
            <a:r>
              <a:rPr lang="en-US" b="1" dirty="0" err="1" smtClean="0"/>
              <a:t>MoveNext</a:t>
            </a:r>
            <a:r>
              <a:rPr lang="en-US" b="1" dirty="0" smtClean="0"/>
              <a:t>() </a:t>
            </a:r>
            <a:r>
              <a:rPr lang="en-US" dirty="0" smtClean="0"/>
              <a:t>and after last – is not determinate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D122-BE5F-41E0-9FB8-842EDB70716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00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D122-BE5F-41E0-9FB8-842EDB70716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13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D122-BE5F-41E0-9FB8-842EDB70716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928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D122-BE5F-41E0-9FB8-842EDB70716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43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28.07.2024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collections.ienumerator.reset(v=vs.110)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swithblogs.net/gwbarchive/dotnet-fundamentals-choosing-the-right-collection-clas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standard/design-guidelines/guidelines-for-collection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operators/collection-express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proposals/csharp-8.0/ranges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Массивы </a:t>
            </a:r>
            <a:r>
              <a:rPr lang="ru-RU" smtClean="0"/>
              <a:t>и коллекции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94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пространства имен для коллекций</a:t>
            </a:r>
            <a:endParaRPr lang="ru-RU" dirty="0"/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764397"/>
              </p:ext>
            </p:extLst>
          </p:nvPr>
        </p:nvGraphicFramePr>
        <p:xfrm>
          <a:off x="537599" y="1921820"/>
          <a:ext cx="10939879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6468">
                  <a:extLst>
                    <a:ext uri="{9D8B030D-6E8A-4147-A177-3AD203B41FA5}">
                      <a16:colId xmlns:a16="http://schemas.microsoft.com/office/drawing/2014/main" val="1160107931"/>
                    </a:ext>
                  </a:extLst>
                </a:gridCol>
                <a:gridCol w="3392281">
                  <a:extLst>
                    <a:ext uri="{9D8B030D-6E8A-4147-A177-3AD203B41FA5}">
                      <a16:colId xmlns:a16="http://schemas.microsoft.com/office/drawing/2014/main" val="937649898"/>
                    </a:ext>
                  </a:extLst>
                </a:gridCol>
                <a:gridCol w="4311130">
                  <a:extLst>
                    <a:ext uri="{9D8B030D-6E8A-4147-A177-3AD203B41FA5}">
                      <a16:colId xmlns:a16="http://schemas.microsoft.com/office/drawing/2014/main" val="701032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Примеры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0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System.Collections</a:t>
                      </a:r>
                      <a:endParaRPr lang="ru-RU" dirty="0"/>
                    </a:p>
                    <a:p>
                      <a:pPr lvl="1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Базовые общие </a:t>
                      </a:r>
                      <a:r>
                        <a:rPr lang="ru-RU" baseline="0" dirty="0" smtClean="0"/>
                        <a:t>интерфейсы и </a:t>
                      </a:r>
                      <a:r>
                        <a:rPr lang="en-US" dirty="0" err="1" smtClean="0"/>
                        <a:t>nongeneric</a:t>
                      </a:r>
                      <a:r>
                        <a:rPr lang="ru-RU" baseline="0" dirty="0" smtClean="0"/>
                        <a:t> коллекции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IEnumerator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ICollection</a:t>
                      </a:r>
                      <a:r>
                        <a:rPr lang="en-US" sz="1800" dirty="0" smtClean="0"/>
                        <a:t>,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IList</a:t>
                      </a:r>
                      <a:r>
                        <a:rPr lang="en-US" sz="1800" baseline="0" dirty="0" smtClean="0"/>
                        <a:t>, …</a:t>
                      </a:r>
                    </a:p>
                    <a:p>
                      <a:r>
                        <a:rPr lang="en-US" sz="1800" dirty="0" smtClean="0"/>
                        <a:t>ArrayList, </a:t>
                      </a:r>
                      <a:r>
                        <a:rPr lang="en-US" sz="1800" dirty="0" err="1" smtClean="0"/>
                        <a:t>BitArray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Hashtable</a:t>
                      </a:r>
                      <a:r>
                        <a:rPr lang="en-US" sz="1800" dirty="0" smtClean="0"/>
                        <a:t>, Queue, </a:t>
                      </a:r>
                      <a:r>
                        <a:rPr lang="ru-RU" sz="1800" baseline="0" dirty="0" smtClean="0"/>
                        <a:t>…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86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System.Collections.Specialized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Строго-типизированные </a:t>
                      </a:r>
                      <a:r>
                        <a:rPr lang="en-US" dirty="0" err="1" smtClean="0"/>
                        <a:t>nongeneric</a:t>
                      </a:r>
                      <a:r>
                        <a:rPr lang="ru-RU" baseline="0" dirty="0" smtClean="0"/>
                        <a:t> коллекции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NameValueCollection</a:t>
                      </a:r>
                      <a:r>
                        <a:rPr lang="en-US" sz="1800" dirty="0" smtClean="0"/>
                        <a:t>, BitVector32, </a:t>
                      </a:r>
                      <a:r>
                        <a:rPr lang="en-US" sz="1800" dirty="0" err="1" smtClean="0"/>
                        <a:t>StringCollection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StringDictionary</a:t>
                      </a:r>
                      <a:endParaRPr lang="ru-RU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4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System.Collections.ObjectModel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Базовые обобщенные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классы </a:t>
                      </a:r>
                      <a:r>
                        <a:rPr lang="en-US" dirty="0" smtClean="0"/>
                        <a:t>(</a:t>
                      </a:r>
                      <a:r>
                        <a:rPr lang="ru-RU" dirty="0" smtClean="0"/>
                        <a:t>базовые для других коллекций</a:t>
                      </a:r>
                      <a:r>
                        <a:rPr lang="en-US" dirty="0" smtClean="0"/>
                        <a:t>)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Collection&lt;T&gt;, </a:t>
                      </a:r>
                      <a:r>
                        <a:rPr lang="en-US" sz="1800" dirty="0" err="1" smtClean="0"/>
                        <a:t>ObservableCollection</a:t>
                      </a:r>
                      <a:r>
                        <a:rPr lang="en-US" sz="1800" dirty="0" smtClean="0"/>
                        <a:t>&lt;T&gt;, </a:t>
                      </a:r>
                      <a:r>
                        <a:rPr lang="en-US" sz="1800" dirty="0" err="1" smtClean="0"/>
                        <a:t>ReadOnlyCollection</a:t>
                      </a:r>
                      <a:r>
                        <a:rPr lang="en-US" sz="1800" dirty="0" smtClean="0"/>
                        <a:t>&lt;T&gt;, …</a:t>
                      </a:r>
                      <a:endParaRPr lang="ru-RU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0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System.Collections.Generic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Обобщенные классы коллекций и интерфейсы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Dictionary&lt;</a:t>
                      </a:r>
                      <a:r>
                        <a:rPr lang="en-US" sz="1800" dirty="0" err="1" smtClean="0"/>
                        <a:t>TKey</a:t>
                      </a:r>
                      <a:r>
                        <a:rPr lang="en-US" sz="1800" dirty="0" smtClean="0"/>
                        <a:t>, TValue&gt;, </a:t>
                      </a:r>
                      <a:r>
                        <a:rPr lang="en-US" sz="1800" dirty="0" err="1" smtClean="0"/>
                        <a:t>HashSet</a:t>
                      </a:r>
                      <a:r>
                        <a:rPr lang="en-US" sz="1800" dirty="0" smtClean="0"/>
                        <a:t>&lt;T&gt;, </a:t>
                      </a:r>
                      <a:r>
                        <a:rPr lang="en-US" sz="1800" dirty="0" err="1" smtClean="0"/>
                        <a:t>LinkedList</a:t>
                      </a:r>
                      <a:r>
                        <a:rPr lang="en-US" sz="1800" dirty="0" smtClean="0"/>
                        <a:t>&lt;T&gt;, List&lt;T&gt;, Queue&lt;T&gt;, </a:t>
                      </a:r>
                      <a:r>
                        <a:rPr lang="ru-RU" sz="1800" dirty="0" smtClean="0"/>
                        <a:t>…</a:t>
                      </a:r>
                      <a:endParaRPr lang="ru-RU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43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System.Collections.Concurrent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/>
                        <a:t>Потокобезопасные</a:t>
                      </a:r>
                      <a:r>
                        <a:rPr lang="ru-RU" baseline="0" dirty="0" smtClean="0"/>
                        <a:t> коллекции</a:t>
                      </a:r>
                      <a:endParaRPr lang="ru-RU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ConcurrentBag</a:t>
                      </a:r>
                      <a:r>
                        <a:rPr lang="fr-FR" sz="1800" dirty="0" smtClean="0"/>
                        <a:t>&lt;T&gt;, </a:t>
                      </a:r>
                      <a:r>
                        <a:rPr lang="fr-FR" sz="1800" dirty="0" err="1" smtClean="0"/>
                        <a:t>ConcurrentDictionary</a:t>
                      </a:r>
                      <a:r>
                        <a:rPr lang="fr-FR" sz="1800" dirty="0" smtClean="0"/>
                        <a:t>&lt;</a:t>
                      </a:r>
                      <a:r>
                        <a:rPr lang="fr-FR" sz="1800" dirty="0" err="1" smtClean="0"/>
                        <a:t>TKey</a:t>
                      </a:r>
                      <a:r>
                        <a:rPr lang="fr-FR" sz="1800" dirty="0" smtClean="0"/>
                        <a:t>, </a:t>
                      </a:r>
                      <a:r>
                        <a:rPr lang="fr-FR" sz="1800" dirty="0" err="1" smtClean="0"/>
                        <a:t>TValue</a:t>
                      </a:r>
                      <a:r>
                        <a:rPr lang="fr-FR" sz="1800" dirty="0" smtClean="0"/>
                        <a:t>&gt;, </a:t>
                      </a:r>
                      <a:r>
                        <a:rPr lang="fr-FR" sz="1800" dirty="0" err="1" smtClean="0"/>
                        <a:t>ConcurrentQueue</a:t>
                      </a:r>
                      <a:r>
                        <a:rPr lang="fr-FR" sz="1800" dirty="0" smtClean="0"/>
                        <a:t>&lt;T&gt;, </a:t>
                      </a:r>
                      <a:r>
                        <a:rPr lang="fr-FR" sz="1800" dirty="0" err="1" smtClean="0"/>
                        <a:t>ConcurrentStack</a:t>
                      </a:r>
                      <a:r>
                        <a:rPr lang="fr-FR" sz="1800" dirty="0" smtClean="0"/>
                        <a:t>&lt;T&gt;</a:t>
                      </a:r>
                      <a:endParaRPr lang="ru-RU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4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System.Collections.Immutable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 smtClean="0"/>
                        <a:t>Неизменяемые коллекции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ImmutableDictionary</a:t>
                      </a:r>
                      <a:r>
                        <a:rPr lang="en-US" sz="1800" kern="1200" dirty="0" smtClean="0">
                          <a:effectLst/>
                        </a:rPr>
                        <a:t>&lt;</a:t>
                      </a:r>
                      <a:r>
                        <a:rPr lang="en-US" sz="1800" kern="1200" dirty="0" err="1" smtClean="0">
                          <a:effectLst/>
                        </a:rPr>
                        <a:t>TKey,TValue</a:t>
                      </a:r>
                      <a:r>
                        <a:rPr lang="en-US" sz="1800" kern="1200" dirty="0" smtClean="0">
                          <a:effectLst/>
                        </a:rPr>
                        <a:t>&gt;</a:t>
                      </a:r>
                      <a:r>
                        <a:rPr lang="ru-RU" sz="1800" kern="1200" dirty="0" smtClean="0">
                          <a:effectLst/>
                        </a:rPr>
                        <a:t>,</a:t>
                      </a:r>
                      <a:r>
                        <a:rPr lang="ru-RU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err="1" smtClean="0">
                          <a:effectLst/>
                        </a:rPr>
                        <a:t>ImmutableList</a:t>
                      </a:r>
                      <a:r>
                        <a:rPr lang="en-US" sz="1800" kern="1200" baseline="0" dirty="0" smtClean="0">
                          <a:effectLst/>
                        </a:rPr>
                        <a:t>&lt;T&gt;</a:t>
                      </a:r>
                      <a:r>
                        <a:rPr lang="ru-RU" sz="1800" kern="1200" baseline="0" dirty="0" smtClean="0">
                          <a:effectLst/>
                        </a:rPr>
                        <a:t>, </a:t>
                      </a:r>
                      <a:r>
                        <a:rPr lang="en-US" sz="1800" kern="1200" baseline="0" dirty="0" err="1" smtClean="0">
                          <a:effectLst/>
                        </a:rPr>
                        <a:t>ImmutableStack</a:t>
                      </a:r>
                      <a:r>
                        <a:rPr lang="en-US" sz="1800" kern="1200" baseline="0" dirty="0" smtClean="0">
                          <a:effectLst/>
                        </a:rPr>
                        <a:t>&lt;T&gt;</a:t>
                      </a:r>
                      <a:endParaRPr lang="ru-RU" sz="1800" b="0" i="0" kern="1200" dirty="0" smtClean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1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7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 коллекций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892420" cy="4351338"/>
          </a:xfrm>
        </p:spPr>
        <p:txBody>
          <a:bodyPr/>
          <a:lstStyle/>
          <a:p>
            <a:r>
              <a:rPr lang="ru-RU" dirty="0" err="1" smtClean="0"/>
              <a:t>Энумераторы</a:t>
            </a:r>
            <a:endParaRPr lang="ru-RU" dirty="0"/>
          </a:p>
          <a:p>
            <a:pPr lvl="1"/>
            <a:r>
              <a:rPr lang="en-US" dirty="0" err="1" smtClean="0"/>
              <a:t>IEnumerable</a:t>
            </a:r>
            <a:r>
              <a:rPr lang="en-US" dirty="0" smtClean="0"/>
              <a:t> / </a:t>
            </a:r>
            <a:r>
              <a:rPr lang="en-US" dirty="0" err="1" smtClean="0"/>
              <a:t>IEnumerator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ru-RU" dirty="0" smtClean="0"/>
              <a:t>Коллекции</a:t>
            </a:r>
          </a:p>
          <a:p>
            <a:pPr lvl="1"/>
            <a:r>
              <a:rPr lang="en-US" dirty="0" err="1" smtClean="0"/>
              <a:t>ICollection</a:t>
            </a:r>
            <a:endParaRPr lang="en-US" dirty="0" smtClean="0"/>
          </a:p>
          <a:p>
            <a:pPr lvl="1"/>
            <a:r>
              <a:rPr lang="en-US" dirty="0" err="1" smtClean="0"/>
              <a:t>ISet</a:t>
            </a:r>
            <a:endParaRPr lang="en-US" dirty="0" smtClean="0"/>
          </a:p>
          <a:p>
            <a:pPr lvl="1"/>
            <a:r>
              <a:rPr lang="en-US" dirty="0" err="1" smtClean="0"/>
              <a:t>IList</a:t>
            </a:r>
            <a:endParaRPr lang="en-US" dirty="0" smtClean="0"/>
          </a:p>
          <a:p>
            <a:pPr lvl="1"/>
            <a:r>
              <a:rPr lang="en-US" dirty="0" err="1" smtClean="0"/>
              <a:t>IDictinary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241" y="1551084"/>
            <a:ext cx="6804640" cy="511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 / </a:t>
            </a:r>
            <a:r>
              <a:rPr lang="en-US" dirty="0" err="1" smtClean="0"/>
              <a:t>IEnumerator</a:t>
            </a:r>
            <a:endParaRPr lang="ru-RU" dirty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31" y="1467388"/>
            <a:ext cx="8186058" cy="48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ru-RU" dirty="0" err="1" smtClean="0"/>
              <a:t>энумератора</a:t>
            </a:r>
            <a:endParaRPr lang="ru-RU" dirty="0"/>
          </a:p>
        </p:txBody>
      </p:sp>
      <p:sp>
        <p:nvSpPr>
          <p:cNvPr id="9" name="Rectangle 2"/>
          <p:cNvSpPr/>
          <p:nvPr/>
        </p:nvSpPr>
        <p:spPr>
          <a:xfrm>
            <a:off x="5573693" y="5273643"/>
            <a:ext cx="6371046" cy="13234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a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{ 1, 2, 3, 4 };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foreach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10" name="Rectangle 3"/>
          <p:cNvSpPr/>
          <p:nvPr/>
        </p:nvSpPr>
        <p:spPr>
          <a:xfrm>
            <a:off x="506858" y="1500520"/>
            <a:ext cx="6236064" cy="25545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a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{ 1, 2, 3, 4 };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enumerator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a.GetEnumerator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enumerator.MoveNext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enumerator.Current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Left-Right Arrow 4"/>
          <p:cNvSpPr/>
          <p:nvPr/>
        </p:nvSpPr>
        <p:spPr>
          <a:xfrm rot="2474287">
            <a:off x="5753527" y="4364000"/>
            <a:ext cx="1216152" cy="484632"/>
          </a:xfrm>
          <a:prstGeom prst="left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85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Enumerators </a:t>
            </a:r>
            <a:r>
              <a:rPr lang="ru-RU" dirty="0" smtClean="0"/>
              <a:t>и изменения коллекций</a:t>
            </a:r>
            <a:endParaRPr lang="ru-RU" dirty="0"/>
          </a:p>
        </p:txBody>
      </p:sp>
      <p:sp>
        <p:nvSpPr>
          <p:cNvPr id="3" name="Rectangle 3"/>
          <p:cNvSpPr/>
          <p:nvPr/>
        </p:nvSpPr>
        <p:spPr>
          <a:xfrm>
            <a:off x="915955" y="2245435"/>
            <a:ext cx="10047515" cy="31700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list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{ 1, 4, 8, 2, 5, 7, 4 };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list.GetEnumerator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e.MoveNext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System.InvalidOperationException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Collection was modified;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     enumeration operation may not execute.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e.Current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 5)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list.Remove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e.Current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9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</a:t>
            </a:r>
            <a:r>
              <a:rPr lang="ru-RU" dirty="0" err="1" smtClean="0"/>
              <a:t>энумератор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3484026" y="2577731"/>
            <a:ext cx="1322773" cy="13227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861414"/>
                </a:solidFill>
                <a:latin typeface="Consolas" panose="020B0609020204030204" pitchFamily="49" charset="0"/>
              </a:rPr>
              <a:t>"John"</a:t>
            </a:r>
            <a:endParaRPr lang="en-US" sz="2400" dirty="0">
              <a:solidFill>
                <a:srgbClr val="86141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6799" y="2577731"/>
            <a:ext cx="1322773" cy="13227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861414"/>
                </a:solidFill>
                <a:latin typeface="Consolas" panose="020B0609020204030204" pitchFamily="49" charset="0"/>
              </a:rPr>
              <a:t>"Max"</a:t>
            </a:r>
            <a:endParaRPr lang="en-US" sz="2400" dirty="0">
              <a:solidFill>
                <a:srgbClr val="86141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9572" y="2577731"/>
            <a:ext cx="1322773" cy="13227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861414"/>
                </a:solidFill>
                <a:latin typeface="Consolas" panose="020B0609020204030204" pitchFamily="49" charset="0"/>
              </a:rPr>
              <a:t>"Tom"</a:t>
            </a:r>
            <a:endParaRPr lang="en-US" sz="2400" dirty="0">
              <a:solidFill>
                <a:srgbClr val="861414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1348090" y="2227574"/>
            <a:ext cx="1177401" cy="336057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5400000" flipH="1" flipV="1">
            <a:off x="3313294" y="1840194"/>
            <a:ext cx="12700" cy="1322773"/>
          </a:xfrm>
          <a:prstGeom prst="bentConnector3">
            <a:avLst>
              <a:gd name="adj1" fmla="val 186989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5400000" flipH="1" flipV="1">
            <a:off x="4758170" y="1832548"/>
            <a:ext cx="12700" cy="1322773"/>
          </a:xfrm>
          <a:prstGeom prst="bentConnector3">
            <a:avLst>
              <a:gd name="adj1" fmla="val 186989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5400000" flipH="1" flipV="1">
            <a:off x="6141502" y="1826197"/>
            <a:ext cx="12700" cy="1322773"/>
          </a:xfrm>
          <a:prstGeom prst="bentConnector3">
            <a:avLst>
              <a:gd name="adj1" fmla="val 186989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Elbow Connector 10"/>
          <p:cNvCxnSpPr>
            <a:stCxn id="3" idx="2"/>
            <a:endCxn id="11" idx="3"/>
          </p:cNvCxnSpPr>
          <p:nvPr/>
        </p:nvCxnSpPr>
        <p:spPr>
          <a:xfrm rot="5400000">
            <a:off x="3131692" y="3702059"/>
            <a:ext cx="815276" cy="1212167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52263" y="456189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61414"/>
                </a:solidFill>
                <a:latin typeface="Consolas" panose="020B0609020204030204" pitchFamily="49" charset="0"/>
              </a:rPr>
              <a:t>"John"</a:t>
            </a:r>
            <a:endParaRPr lang="en-US" dirty="0">
              <a:solidFill>
                <a:srgbClr val="86141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1253" y="485684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61414"/>
                </a:solidFill>
                <a:latin typeface="Consolas" panose="020B0609020204030204" pitchFamily="49" charset="0"/>
              </a:rPr>
              <a:t>"Max"</a:t>
            </a:r>
            <a:endParaRPr lang="en-US" dirty="0">
              <a:solidFill>
                <a:srgbClr val="86141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8989" y="515103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61414"/>
                </a:solidFill>
                <a:latin typeface="Consolas" panose="020B0609020204030204" pitchFamily="49" charset="0"/>
              </a:rPr>
              <a:t>"Tom"</a:t>
            </a:r>
            <a:endParaRPr lang="en-US" dirty="0">
              <a:solidFill>
                <a:srgbClr val="861414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Elbow Connector 14"/>
          <p:cNvCxnSpPr>
            <a:stCxn id="4" idx="2"/>
            <a:endCxn id="12" idx="3"/>
          </p:cNvCxnSpPr>
          <p:nvPr/>
        </p:nvCxnSpPr>
        <p:spPr>
          <a:xfrm rot="5400000">
            <a:off x="3600401" y="3142953"/>
            <a:ext cx="1110234" cy="262533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Elbow Connector 15"/>
          <p:cNvCxnSpPr>
            <a:stCxn id="5" idx="2"/>
            <a:endCxn id="13" idx="3"/>
          </p:cNvCxnSpPr>
          <p:nvPr/>
        </p:nvCxnSpPr>
        <p:spPr>
          <a:xfrm rot="5400000">
            <a:off x="4108563" y="2622528"/>
            <a:ext cx="1404421" cy="396037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9109" y="1607899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alt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8279" y="1941296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MoveNext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27233" y="191344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MoveNext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6502" y="1919669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MoveNext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95616" y="440800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Current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95616" y="471577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Current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95616" y="502355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Current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3" name="Rectangle 24"/>
          <p:cNvSpPr/>
          <p:nvPr/>
        </p:nvSpPr>
        <p:spPr>
          <a:xfrm>
            <a:off x="2177216" y="2577731"/>
            <a:ext cx="1322773" cy="13227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861414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5"/>
          <p:cNvSpPr/>
          <p:nvPr/>
        </p:nvSpPr>
        <p:spPr>
          <a:xfrm>
            <a:off x="7452345" y="2577731"/>
            <a:ext cx="1322773" cy="1322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861414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Elbow Connector 29"/>
          <p:cNvCxnSpPr/>
          <p:nvPr/>
        </p:nvCxnSpPr>
        <p:spPr>
          <a:xfrm rot="5400000" flipH="1" flipV="1">
            <a:off x="7532887" y="1818440"/>
            <a:ext cx="12700" cy="1322773"/>
          </a:xfrm>
          <a:prstGeom prst="bentConnector3">
            <a:avLst>
              <a:gd name="adj1" fmla="val 186989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21810" y="1919669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MoveNext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7" name="Rectangle 33"/>
          <p:cNvSpPr/>
          <p:nvPr/>
        </p:nvSpPr>
        <p:spPr>
          <a:xfrm>
            <a:off x="7221332" y="4561890"/>
            <a:ext cx="4774247" cy="210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 </a:t>
            </a:r>
            <a:r>
              <a:rPr lang="en-US" b="1" i="1" dirty="0" smtClean="0"/>
              <a:t>Reset() </a:t>
            </a:r>
            <a:r>
              <a:rPr lang="en-US" i="1" dirty="0"/>
              <a:t>method is provided for COM interoperability. It does not necessarily need to be implemented; instead, the implementer can simply throw a </a:t>
            </a:r>
            <a:r>
              <a:rPr lang="en-US" i="1" dirty="0" smtClean="0"/>
              <a:t>NotSupportedException</a:t>
            </a:r>
          </a:p>
          <a:p>
            <a:endParaRPr lang="en-US" i="1" dirty="0" smtClean="0"/>
          </a:p>
          <a:p>
            <a:pPr algn="r"/>
            <a:r>
              <a:rPr lang="en-US" i="1" dirty="0" smtClean="0">
                <a:hlinkClick r:id="rId3"/>
              </a:rPr>
              <a:t>IEnumerator.Reset </a:t>
            </a:r>
            <a:r>
              <a:rPr lang="en-US" i="1" dirty="0">
                <a:hlinkClick r:id="rId3"/>
              </a:rPr>
              <a:t>Method ()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2502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72808" y="1610435"/>
            <a:ext cx="5153975" cy="33239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: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_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Peak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GetEnumerator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StackEnumerator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Peak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GetEnumerator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StackEnumerator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Peak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1886" y="180459"/>
            <a:ext cx="5253361" cy="655564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StackEnumerator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StackEnumerator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.current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Reset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ru-RU" altLang="ru-RU" sz="1400" dirty="0" err="1">
                <a:solidFill>
                  <a:srgbClr val="8F08C4"/>
                </a:solidFill>
                <a:latin typeface="Consolas" panose="020B0609020204030204" pitchFamily="49" charset="0"/>
              </a:rPr>
              <a:t>throw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NotImplementedException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altLang="ru-RU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ru-RU" alt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alt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IEnumerator</a:t>
            </a:r>
            <a:r>
              <a:rPr lang="ru-RU" alt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=&gt; </a:t>
            </a:r>
            <a:r>
              <a:rPr lang="ru-RU" alt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altLang="ru-R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MoveNext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0)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/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92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</a:t>
            </a:r>
            <a:r>
              <a:rPr lang="ru-RU" dirty="0" smtClean="0"/>
              <a:t> оператор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567739" y="1804746"/>
            <a:ext cx="3733714" cy="666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sz="1867" dirty="0">
                <a:solidFill>
                  <a:srgbClr val="000000"/>
                </a:solidFill>
                <a:latin typeface="Consolas" panose="020B0609020204030204" pitchFamily="49" charset="0"/>
              </a:rPr>
              <a:t>yield return &lt;expression&gt;; </a:t>
            </a:r>
            <a:endParaRPr lang="en-US" sz="1867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57189"/>
            <a:r>
              <a:rPr lang="en-US" sz="1867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yield </a:t>
            </a:r>
            <a:r>
              <a:rPr lang="en-US" sz="1867" dirty="0">
                <a:solidFill>
                  <a:srgbClr val="000000"/>
                </a:solidFill>
                <a:latin typeface="Consolas" panose="020B0609020204030204" pitchFamily="49" charset="0"/>
              </a:rPr>
              <a:t>break; </a:t>
            </a:r>
            <a:endParaRPr lang="en-US" sz="1867" dirty="0">
              <a:solidFill>
                <a:srgbClr val="46454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61248" y="2315144"/>
            <a:ext cx="6096000" cy="193899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SquareGenerator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IEnumerable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alt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 Generate(</a:t>
            </a:r>
            <a:r>
              <a:rPr kumimoji="0" lang="en-US" alt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maxStep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{</a:t>
            </a:r>
            <a:b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1; </a:t>
            </a:r>
            <a:r>
              <a:rPr kumimoji="0" lang="en-US" alt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&lt;= </a:t>
            </a:r>
            <a:r>
              <a:rPr kumimoji="0" lang="en-US" alt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maxStep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++)</a:t>
            </a:r>
            <a:b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yield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* </a:t>
            </a:r>
            <a:r>
              <a:rPr kumimoji="0" lang="en-US" alt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  <a:b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15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61248" y="4878592"/>
            <a:ext cx="5458546" cy="58477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foreach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SquareGenerator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.Generate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(5))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7910" y="2827248"/>
            <a:ext cx="4733988" cy="355481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GetEnumerator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Peak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0;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- 1];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GetEnumerator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GetEnumerator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9772903" y="1441393"/>
            <a:ext cx="2351923" cy="612648"/>
          </a:xfrm>
          <a:prstGeom prst="wedgeRoundRectCallout">
            <a:avLst>
              <a:gd name="adj1" fmla="val -58270"/>
              <a:gd name="adj2" fmla="val 17561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Возвращает </a:t>
            </a:r>
            <a:r>
              <a:rPr lang="en-US" dirty="0" err="1" smtClean="0"/>
              <a:t>IEnumerable</a:t>
            </a:r>
            <a:r>
              <a:rPr lang="en-US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01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</a:t>
            </a:r>
            <a:r>
              <a:rPr lang="en-US" dirty="0" smtClean="0"/>
              <a:t>generic</a:t>
            </a:r>
            <a:r>
              <a:rPr lang="ru-RU" dirty="0" smtClean="0"/>
              <a:t>-коллекции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6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Массивы</a:t>
            </a:r>
          </a:p>
          <a:p>
            <a:pPr lvl="1"/>
            <a:r>
              <a:rPr lang="en-US" dirty="0" err="1" smtClean="0"/>
              <a:t>System.Array</a:t>
            </a:r>
            <a:r>
              <a:rPr lang="en-US" dirty="0" smtClean="0"/>
              <a:t> </a:t>
            </a:r>
            <a:r>
              <a:rPr lang="ru-RU" dirty="0"/>
              <a:t>и вспомогательные </a:t>
            </a:r>
            <a:r>
              <a:rPr lang="ru-RU" dirty="0" smtClean="0"/>
              <a:t>типы</a:t>
            </a:r>
          </a:p>
          <a:p>
            <a:r>
              <a:rPr lang="ru-RU" dirty="0" smtClean="0"/>
              <a:t>Коллекции</a:t>
            </a:r>
          </a:p>
          <a:p>
            <a:pPr lvl="1"/>
            <a:r>
              <a:rPr lang="ru-RU" dirty="0" smtClean="0"/>
              <a:t>Пространства имен, связанные с коллекциями</a:t>
            </a:r>
          </a:p>
          <a:p>
            <a:pPr lvl="1"/>
            <a:r>
              <a:rPr lang="en-US" dirty="0" smtClean="0"/>
              <a:t>Enumerators</a:t>
            </a:r>
          </a:p>
          <a:p>
            <a:pPr lvl="1"/>
            <a:r>
              <a:rPr lang="ru-RU" dirty="0" smtClean="0"/>
              <a:t>Базовые </a:t>
            </a:r>
            <a:r>
              <a:rPr lang="en-US" dirty="0" smtClean="0"/>
              <a:t>generic</a:t>
            </a:r>
            <a:r>
              <a:rPr lang="ru-RU" dirty="0" smtClean="0"/>
              <a:t>-коллекции</a:t>
            </a:r>
          </a:p>
          <a:p>
            <a:pPr lvl="2"/>
            <a:r>
              <a:rPr lang="ru-RU" dirty="0" smtClean="0"/>
              <a:t>Семейства </a:t>
            </a:r>
            <a:r>
              <a:rPr lang="en-US" dirty="0" err="1" smtClean="0"/>
              <a:t>ISet</a:t>
            </a:r>
            <a:r>
              <a:rPr lang="en-US" dirty="0" smtClean="0"/>
              <a:t>, </a:t>
            </a:r>
            <a:r>
              <a:rPr lang="en-US" dirty="0" err="1" smtClean="0"/>
              <a:t>IList</a:t>
            </a:r>
            <a:r>
              <a:rPr lang="en-US" dirty="0" smtClean="0"/>
              <a:t>, </a:t>
            </a:r>
            <a:r>
              <a:rPr lang="en-US" dirty="0" err="1" smtClean="0"/>
              <a:t>IDictionary</a:t>
            </a:r>
            <a:endParaRPr lang="en-US" dirty="0" smtClean="0"/>
          </a:p>
          <a:p>
            <a:r>
              <a:rPr lang="ru-RU" dirty="0" smtClean="0"/>
              <a:t>Дополнительная поддержка коллекций</a:t>
            </a:r>
            <a:r>
              <a:rPr lang="en-US" dirty="0" smtClean="0"/>
              <a:t> </a:t>
            </a:r>
            <a:r>
              <a:rPr lang="ru-RU" dirty="0" smtClean="0"/>
              <a:t>и массивов</a:t>
            </a:r>
          </a:p>
          <a:p>
            <a:pPr lvl="1"/>
            <a:r>
              <a:rPr lang="ru-RU" dirty="0" smtClean="0"/>
              <a:t>Инициализация в </a:t>
            </a:r>
            <a:r>
              <a:rPr lang="en-US" dirty="0" smtClean="0"/>
              <a:t>C#</a:t>
            </a:r>
            <a:endParaRPr lang="ru-RU" dirty="0" smtClean="0"/>
          </a:p>
          <a:p>
            <a:pPr lvl="1"/>
            <a:r>
              <a:rPr lang="en-US" dirty="0" err="1" smtClean="0"/>
              <a:t>System.Index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 err="1"/>
              <a:t>System.Range</a:t>
            </a:r>
            <a:endParaRPr lang="en-US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err="1"/>
              <a:t>C</a:t>
            </a:r>
            <a:r>
              <a:rPr lang="en-US" dirty="0" err="1" smtClean="0"/>
              <a:t>ollection</a:t>
            </a:r>
            <a:r>
              <a:rPr lang="en-US" dirty="0" smtClean="0"/>
              <a:t>/</a:t>
            </a:r>
            <a:r>
              <a:rPr lang="en-US" dirty="0" err="1" smtClean="0"/>
              <a:t>IList</a:t>
            </a:r>
            <a:r>
              <a:rPr lang="en-US" dirty="0" smtClean="0"/>
              <a:t>/</a:t>
            </a:r>
            <a:r>
              <a:rPr lang="en-US" dirty="0" err="1" smtClean="0"/>
              <a:t>IDictionary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5880327" cy="452852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ICollection</a:t>
            </a:r>
            <a:r>
              <a:rPr lang="en-US" b="1" dirty="0" smtClean="0"/>
              <a:t>&lt;T&gt;</a:t>
            </a:r>
            <a:r>
              <a:rPr lang="ru-RU" dirty="0" smtClean="0"/>
              <a:t> - базовая коллекция</a:t>
            </a:r>
          </a:p>
          <a:p>
            <a:pPr lvl="1"/>
            <a:r>
              <a:rPr lang="ru-RU" dirty="0" smtClean="0"/>
              <a:t>Модификация: </a:t>
            </a:r>
            <a:r>
              <a:rPr lang="en-US" dirty="0" smtClean="0"/>
              <a:t>Add() / Remove()</a:t>
            </a:r>
          </a:p>
          <a:p>
            <a:pPr lvl="1"/>
            <a:r>
              <a:rPr lang="ru-RU" dirty="0" smtClean="0"/>
              <a:t>Проверка наличия</a:t>
            </a:r>
            <a:r>
              <a:rPr lang="en-US" dirty="0" smtClean="0"/>
              <a:t>: Contains()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IList</a:t>
            </a:r>
            <a:r>
              <a:rPr lang="en-US" b="1" dirty="0" smtClean="0"/>
              <a:t>&lt;T&gt;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коллекция с индексом (расширяющийся массив)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IDictionary</a:t>
            </a:r>
            <a:r>
              <a:rPr lang="en-US" b="1" dirty="0" smtClean="0"/>
              <a:t>&lt;</a:t>
            </a:r>
            <a:r>
              <a:rPr lang="en-US" b="1" dirty="0" err="1" smtClean="0"/>
              <a:t>TKey</a:t>
            </a:r>
            <a:r>
              <a:rPr lang="en-US" b="1" dirty="0" smtClean="0"/>
              <a:t>, TValue&gt;</a:t>
            </a:r>
            <a:r>
              <a:rPr lang="en-US" dirty="0" smtClean="0"/>
              <a:t> – </a:t>
            </a:r>
            <a:r>
              <a:rPr lang="ru-RU" dirty="0" smtClean="0"/>
              <a:t>ассоциативный массив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ISet</a:t>
            </a:r>
            <a:r>
              <a:rPr lang="en-US" b="1" dirty="0" smtClean="0"/>
              <a:t>&lt;T&gt;</a:t>
            </a:r>
            <a:r>
              <a:rPr lang="en-US" dirty="0" smtClean="0"/>
              <a:t> – </a:t>
            </a:r>
            <a:r>
              <a:rPr lang="ru-RU" dirty="0" smtClean="0"/>
              <a:t>множество (уникальных элементов)</a:t>
            </a:r>
          </a:p>
          <a:p>
            <a:pPr lvl="1"/>
            <a:endParaRPr lang="en-US" dirty="0"/>
          </a:p>
          <a:p>
            <a:pPr lvl="1"/>
            <a:endParaRPr lang="ru-RU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527" y="1494745"/>
            <a:ext cx="4992169" cy="492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2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Ассоциативный массив (</a:t>
            </a:r>
            <a:r>
              <a:rPr lang="en-US" dirty="0"/>
              <a:t>d</a:t>
            </a:r>
            <a:r>
              <a:rPr lang="en-US" dirty="0" smtClean="0"/>
              <a:t>ictionary)</a:t>
            </a:r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838200" y="1825625"/>
            <a:ext cx="44069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Синонимы</a:t>
            </a:r>
          </a:p>
          <a:p>
            <a:pPr lvl="1"/>
            <a:r>
              <a:rPr lang="en-US" dirty="0"/>
              <a:t>associative </a:t>
            </a:r>
            <a:r>
              <a:rPr lang="en-US" dirty="0" smtClean="0"/>
              <a:t>array</a:t>
            </a:r>
            <a:r>
              <a:rPr lang="ru-RU" dirty="0" smtClean="0"/>
              <a:t> </a:t>
            </a:r>
            <a:r>
              <a:rPr lang="en-US" dirty="0" smtClean="0"/>
              <a:t>/ map / </a:t>
            </a:r>
            <a:r>
              <a:rPr lang="en-US" dirty="0"/>
              <a:t>symbol </a:t>
            </a:r>
            <a:r>
              <a:rPr lang="en-US" dirty="0" smtClean="0"/>
              <a:t>table / dictionary</a:t>
            </a:r>
            <a:endParaRPr lang="ru-RU" dirty="0" smtClean="0"/>
          </a:p>
          <a:p>
            <a:pPr lvl="1"/>
            <a:endParaRPr lang="en-US" dirty="0"/>
          </a:p>
          <a:p>
            <a:r>
              <a:rPr lang="ru-RU" dirty="0" smtClean="0"/>
              <a:t>Хранение в виде пары (ключ, значение)</a:t>
            </a:r>
          </a:p>
          <a:p>
            <a:pPr lvl="1"/>
            <a:r>
              <a:rPr lang="ru-RU" dirty="0" smtClean="0"/>
              <a:t>ключ – уникален</a:t>
            </a:r>
          </a:p>
          <a:p>
            <a:pPr lvl="1"/>
            <a:r>
              <a:rPr lang="ru-RU" dirty="0" smtClean="0"/>
              <a:t>доступ по ключу</a:t>
            </a:r>
          </a:p>
          <a:p>
            <a:pPr lvl="1"/>
            <a:endParaRPr lang="ru-RU" dirty="0"/>
          </a:p>
          <a:p>
            <a:r>
              <a:rPr lang="ru-RU" dirty="0" smtClean="0"/>
              <a:t>Реализации</a:t>
            </a:r>
          </a:p>
          <a:p>
            <a:pPr lvl="1"/>
            <a:r>
              <a:rPr lang="ru-RU" dirty="0" smtClean="0"/>
              <a:t>Хэш-таблица</a:t>
            </a:r>
          </a:p>
          <a:p>
            <a:pPr lvl="1"/>
            <a:r>
              <a:rPr lang="ru-RU" dirty="0" smtClean="0"/>
              <a:t>Дерево поиска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8061"/>
              </p:ext>
            </p:extLst>
          </p:nvPr>
        </p:nvGraphicFramePr>
        <p:xfrm>
          <a:off x="4290400" y="4561682"/>
          <a:ext cx="7560000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8514960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96126819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30585231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4241607166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267738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“US”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“Russia”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“Estonia”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“Washington”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“Moscow”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“Tallinn”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49925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999165"/>
              </p:ext>
            </p:extLst>
          </p:nvPr>
        </p:nvGraphicFramePr>
        <p:xfrm>
          <a:off x="5910400" y="2755345"/>
          <a:ext cx="5940000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85149609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961268199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305852313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424160716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267738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Индекс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“Anna”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“Bella”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Gerasim</a:t>
                      </a:r>
                      <a:r>
                        <a:rPr lang="en-US" dirty="0" smtClean="0"/>
                        <a:t>”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4992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927968" y="2251076"/>
            <a:ext cx="9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381134" y="4057413"/>
            <a:ext cx="246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Ассоциативный массив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966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IDictionary</a:t>
            </a:r>
            <a:r>
              <a:rPr lang="en-US" dirty="0" smtClean="0"/>
              <a:t>&lt;</a:t>
            </a:r>
            <a:r>
              <a:rPr lang="en-US" dirty="0" err="1" smtClean="0"/>
              <a:t>TKey</a:t>
            </a:r>
            <a:r>
              <a:rPr lang="en-US" dirty="0" smtClean="0"/>
              <a:t>, TValue&gt;</a:t>
            </a:r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7483152" y="1825625"/>
            <a:ext cx="3870648" cy="4351338"/>
          </a:xfrm>
        </p:spPr>
        <p:txBody>
          <a:bodyPr/>
          <a:lstStyle/>
          <a:p>
            <a:r>
              <a:rPr lang="ru-RU" dirty="0" smtClean="0"/>
              <a:t>Модификация</a:t>
            </a:r>
            <a:r>
              <a:rPr lang="ru-RU" dirty="0"/>
              <a:t>: </a:t>
            </a:r>
            <a:endParaRPr lang="ru-RU" dirty="0" smtClean="0"/>
          </a:p>
          <a:p>
            <a:pPr lvl="1"/>
            <a:r>
              <a:rPr lang="en-US" dirty="0" smtClean="0"/>
              <a:t>Add</a:t>
            </a:r>
            <a:r>
              <a:rPr lang="en-US" dirty="0"/>
              <a:t>(&lt;key, value</a:t>
            </a:r>
            <a:r>
              <a:rPr lang="en-US" dirty="0" smtClean="0"/>
              <a:t>&gt;)</a:t>
            </a:r>
            <a:endParaRPr lang="ru-RU" dirty="0" smtClean="0"/>
          </a:p>
          <a:p>
            <a:pPr lvl="1"/>
            <a:r>
              <a:rPr lang="en-US" dirty="0" smtClean="0"/>
              <a:t>Remove</a:t>
            </a:r>
            <a:r>
              <a:rPr lang="en-US" dirty="0"/>
              <a:t>(&lt;key</a:t>
            </a:r>
            <a:r>
              <a:rPr lang="en-US" dirty="0" smtClean="0"/>
              <a:t>&gt;)</a:t>
            </a:r>
          </a:p>
          <a:p>
            <a:pPr lvl="1"/>
            <a:endParaRPr lang="ru-RU" dirty="0"/>
          </a:p>
          <a:p>
            <a:r>
              <a:rPr lang="ru-RU" dirty="0"/>
              <a:t>Поиск по ключу</a:t>
            </a:r>
            <a:r>
              <a:rPr lang="en-US" dirty="0"/>
              <a:t>: </a:t>
            </a:r>
            <a:endParaRPr lang="ru-RU" dirty="0" smtClean="0"/>
          </a:p>
          <a:p>
            <a:pPr lvl="1"/>
            <a:r>
              <a:rPr lang="ru-RU" dirty="0" smtClean="0"/>
              <a:t>индексатор </a:t>
            </a:r>
            <a:r>
              <a:rPr lang="en-US" dirty="0" smtClean="0"/>
              <a:t>[key]</a:t>
            </a:r>
            <a:endParaRPr lang="ru-RU" dirty="0"/>
          </a:p>
          <a:p>
            <a:pPr lvl="1"/>
            <a:r>
              <a:rPr lang="ru-RU" dirty="0" smtClean="0"/>
              <a:t>методы</a:t>
            </a:r>
          </a:p>
          <a:p>
            <a:pPr lvl="2"/>
            <a:r>
              <a:rPr lang="en-US" dirty="0" err="1" smtClean="0"/>
              <a:t>ContainsKey</a:t>
            </a:r>
            <a:r>
              <a:rPr lang="en-US" dirty="0" smtClean="0"/>
              <a:t>(key</a:t>
            </a:r>
            <a:r>
              <a:rPr lang="en-US" dirty="0"/>
              <a:t>) </a:t>
            </a:r>
            <a:endParaRPr lang="ru-RU" dirty="0" smtClean="0"/>
          </a:p>
          <a:p>
            <a:pPr lvl="2"/>
            <a:r>
              <a:rPr lang="en-US" dirty="0" err="1" smtClean="0"/>
              <a:t>TryGetValue</a:t>
            </a:r>
            <a:r>
              <a:rPr lang="en-US" dirty="0" smtClean="0"/>
              <a:t>(key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851124"/>
            <a:ext cx="6003567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X509Certificate2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.Certificates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.Thumbprint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3193465"/>
            <a:ext cx="5445722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.Certificates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ToDictionary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.Thumbprint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4397308"/>
            <a:ext cx="3358612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thumbprint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4791217"/>
            <a:ext cx="3781805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ContainsKey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thumbprint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thumbprint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5865076"/>
            <a:ext cx="5368777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TryGetValue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thumbprint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1423596"/>
            <a:ext cx="13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Заполнение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956707"/>
            <a:ext cx="229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Обращение по ключу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72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Множество (</a:t>
            </a:r>
            <a:r>
              <a:rPr lang="en-US" dirty="0" smtClean="0"/>
              <a:t>set)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3958" y="1825625"/>
            <a:ext cx="4067342" cy="4351338"/>
          </a:xfrm>
        </p:spPr>
        <p:txBody>
          <a:bodyPr/>
          <a:lstStyle/>
          <a:p>
            <a:r>
              <a:rPr lang="ru-RU" dirty="0" smtClean="0"/>
              <a:t>Элементы множества уникальны</a:t>
            </a:r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Разность </a:t>
            </a:r>
            <a:r>
              <a:rPr lang="en-US" dirty="0" smtClean="0"/>
              <a:t>/</a:t>
            </a:r>
            <a:r>
              <a:rPr lang="ru-RU" dirty="0" smtClean="0"/>
              <a:t> Дополнение</a:t>
            </a:r>
          </a:p>
          <a:p>
            <a:pPr lvl="1"/>
            <a:r>
              <a:rPr lang="ru-RU" dirty="0" smtClean="0"/>
              <a:t>Пересечение</a:t>
            </a:r>
          </a:p>
          <a:p>
            <a:pPr lvl="1"/>
            <a:r>
              <a:rPr lang="ru-RU" dirty="0" smtClean="0"/>
              <a:t>Разность</a:t>
            </a:r>
          </a:p>
          <a:p>
            <a:r>
              <a:rPr lang="ru-RU" dirty="0" smtClean="0"/>
              <a:t>Сравнение</a:t>
            </a:r>
          </a:p>
          <a:p>
            <a:pPr lvl="1"/>
            <a:r>
              <a:rPr lang="ru-RU" dirty="0" smtClean="0"/>
              <a:t>Надмножество</a:t>
            </a:r>
          </a:p>
          <a:p>
            <a:pPr lvl="1"/>
            <a:r>
              <a:rPr lang="ru-RU" dirty="0" smtClean="0"/>
              <a:t>Подмножество</a:t>
            </a:r>
            <a:endParaRPr lang="en-US" dirty="0"/>
          </a:p>
          <a:p>
            <a:endParaRPr lang="ru-RU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1078029" y="2059806"/>
            <a:ext cx="3946531" cy="900000"/>
            <a:chOff x="1078029" y="2059806"/>
            <a:chExt cx="3946531" cy="900000"/>
          </a:xfrm>
        </p:grpSpPr>
        <p:sp>
          <p:nvSpPr>
            <p:cNvPr id="4" name="Овал 3"/>
            <p:cNvSpPr/>
            <p:nvPr/>
          </p:nvSpPr>
          <p:spPr>
            <a:xfrm>
              <a:off x="1078029" y="2059806"/>
              <a:ext cx="900000" cy="90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636829" y="2059806"/>
              <a:ext cx="900000" cy="90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1773" y="2123889"/>
              <a:ext cx="24527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Разность (дополнение)</a:t>
              </a:r>
            </a:p>
            <a:p>
              <a:r>
                <a:rPr lang="en-US" dirty="0" smtClean="0"/>
                <a:t>Except</a:t>
              </a:r>
              <a:endParaRPr lang="ru-RU" dirty="0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1078029" y="3132192"/>
            <a:ext cx="2995883" cy="900000"/>
            <a:chOff x="1078029" y="3075806"/>
            <a:chExt cx="2995883" cy="900000"/>
          </a:xfrm>
        </p:grpSpPr>
        <p:sp>
          <p:nvSpPr>
            <p:cNvPr id="17" name="Полилиния 16"/>
            <p:cNvSpPr/>
            <p:nvPr/>
          </p:nvSpPr>
          <p:spPr>
            <a:xfrm>
              <a:off x="1078029" y="3075806"/>
              <a:ext cx="1458800" cy="900000"/>
            </a:xfrm>
            <a:custGeom>
              <a:avLst/>
              <a:gdLst>
                <a:gd name="connsiteX0" fmla="*/ 450000 w 1458800"/>
                <a:gd name="connsiteY0" fmla="*/ 0 h 900000"/>
                <a:gd name="connsiteX1" fmla="*/ 701599 w 1458800"/>
                <a:gd name="connsiteY1" fmla="*/ 76853 h 900000"/>
                <a:gd name="connsiteX2" fmla="*/ 729400 w 1458800"/>
                <a:gd name="connsiteY2" fmla="*/ 99791 h 900000"/>
                <a:gd name="connsiteX3" fmla="*/ 757201 w 1458800"/>
                <a:gd name="connsiteY3" fmla="*/ 76853 h 900000"/>
                <a:gd name="connsiteX4" fmla="*/ 1008800 w 1458800"/>
                <a:gd name="connsiteY4" fmla="*/ 0 h 900000"/>
                <a:gd name="connsiteX5" fmla="*/ 1458800 w 1458800"/>
                <a:gd name="connsiteY5" fmla="*/ 450000 h 900000"/>
                <a:gd name="connsiteX6" fmla="*/ 1008800 w 1458800"/>
                <a:gd name="connsiteY6" fmla="*/ 900000 h 900000"/>
                <a:gd name="connsiteX7" fmla="*/ 757201 w 1458800"/>
                <a:gd name="connsiteY7" fmla="*/ 823147 h 900000"/>
                <a:gd name="connsiteX8" fmla="*/ 729400 w 1458800"/>
                <a:gd name="connsiteY8" fmla="*/ 800209 h 900000"/>
                <a:gd name="connsiteX9" fmla="*/ 701599 w 1458800"/>
                <a:gd name="connsiteY9" fmla="*/ 823147 h 900000"/>
                <a:gd name="connsiteX10" fmla="*/ 450000 w 1458800"/>
                <a:gd name="connsiteY10" fmla="*/ 900000 h 900000"/>
                <a:gd name="connsiteX11" fmla="*/ 0 w 1458800"/>
                <a:gd name="connsiteY11" fmla="*/ 450000 h 900000"/>
                <a:gd name="connsiteX12" fmla="*/ 450000 w 1458800"/>
                <a:gd name="connsiteY12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8800" h="900000">
                  <a:moveTo>
                    <a:pt x="450000" y="0"/>
                  </a:moveTo>
                  <a:cubicBezTo>
                    <a:pt x="543198" y="0"/>
                    <a:pt x="629779" y="28332"/>
                    <a:pt x="701599" y="76853"/>
                  </a:cubicBezTo>
                  <a:lnTo>
                    <a:pt x="729400" y="99791"/>
                  </a:lnTo>
                  <a:lnTo>
                    <a:pt x="757201" y="76853"/>
                  </a:lnTo>
                  <a:cubicBezTo>
                    <a:pt x="829022" y="28332"/>
                    <a:pt x="915602" y="0"/>
                    <a:pt x="1008800" y="0"/>
                  </a:cubicBezTo>
                  <a:cubicBezTo>
                    <a:pt x="1257328" y="0"/>
                    <a:pt x="1458800" y="201472"/>
                    <a:pt x="1458800" y="450000"/>
                  </a:cubicBezTo>
                  <a:cubicBezTo>
                    <a:pt x="1458800" y="698528"/>
                    <a:pt x="1257328" y="900000"/>
                    <a:pt x="1008800" y="900000"/>
                  </a:cubicBezTo>
                  <a:cubicBezTo>
                    <a:pt x="915602" y="900000"/>
                    <a:pt x="829022" y="871668"/>
                    <a:pt x="757201" y="823147"/>
                  </a:cubicBezTo>
                  <a:lnTo>
                    <a:pt x="729400" y="800209"/>
                  </a:lnTo>
                  <a:lnTo>
                    <a:pt x="701599" y="823147"/>
                  </a:lnTo>
                  <a:cubicBezTo>
                    <a:pt x="629779" y="871668"/>
                    <a:pt x="543198" y="900000"/>
                    <a:pt x="450000" y="900000"/>
                  </a:cubicBez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1636829" y="3175597"/>
              <a:ext cx="341200" cy="700418"/>
            </a:xfrm>
            <a:custGeom>
              <a:avLst/>
              <a:gdLst>
                <a:gd name="connsiteX0" fmla="*/ 170600 w 341200"/>
                <a:gd name="connsiteY0" fmla="*/ 0 h 700418"/>
                <a:gd name="connsiteX1" fmla="*/ 209398 w 341200"/>
                <a:gd name="connsiteY1" fmla="*/ 32011 h 700418"/>
                <a:gd name="connsiteX2" fmla="*/ 341200 w 341200"/>
                <a:gd name="connsiteY2" fmla="*/ 350209 h 700418"/>
                <a:gd name="connsiteX3" fmla="*/ 209398 w 341200"/>
                <a:gd name="connsiteY3" fmla="*/ 668407 h 700418"/>
                <a:gd name="connsiteX4" fmla="*/ 170600 w 341200"/>
                <a:gd name="connsiteY4" fmla="*/ 700418 h 700418"/>
                <a:gd name="connsiteX5" fmla="*/ 131802 w 341200"/>
                <a:gd name="connsiteY5" fmla="*/ 668407 h 700418"/>
                <a:gd name="connsiteX6" fmla="*/ 0 w 341200"/>
                <a:gd name="connsiteY6" fmla="*/ 350209 h 700418"/>
                <a:gd name="connsiteX7" fmla="*/ 131802 w 341200"/>
                <a:gd name="connsiteY7" fmla="*/ 32011 h 70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1200" h="700418">
                  <a:moveTo>
                    <a:pt x="170600" y="0"/>
                  </a:moveTo>
                  <a:lnTo>
                    <a:pt x="209398" y="32011"/>
                  </a:lnTo>
                  <a:cubicBezTo>
                    <a:pt x="290832" y="113445"/>
                    <a:pt x="341200" y="225945"/>
                    <a:pt x="341200" y="350209"/>
                  </a:cubicBezTo>
                  <a:cubicBezTo>
                    <a:pt x="341200" y="474473"/>
                    <a:pt x="290832" y="586973"/>
                    <a:pt x="209398" y="668407"/>
                  </a:cubicBezTo>
                  <a:lnTo>
                    <a:pt x="170600" y="700418"/>
                  </a:lnTo>
                  <a:lnTo>
                    <a:pt x="131802" y="668407"/>
                  </a:lnTo>
                  <a:cubicBezTo>
                    <a:pt x="50368" y="586973"/>
                    <a:pt x="0" y="474473"/>
                    <a:pt x="0" y="350209"/>
                  </a:cubicBezTo>
                  <a:cubicBezTo>
                    <a:pt x="0" y="225945"/>
                    <a:pt x="50368" y="113445"/>
                    <a:pt x="131802" y="32011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14" y="3229684"/>
              <a:ext cx="14830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Пересечение</a:t>
              </a:r>
            </a:p>
            <a:p>
              <a:r>
                <a:rPr lang="en-US" dirty="0" smtClean="0"/>
                <a:t>Interse</a:t>
              </a:r>
              <a:r>
                <a:rPr lang="en-US" dirty="0"/>
                <a:t>c</a:t>
              </a:r>
              <a:r>
                <a:rPr lang="en-US" dirty="0" smtClean="0"/>
                <a:t>t</a:t>
              </a:r>
              <a:endParaRPr lang="ru-RU" dirty="0"/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1078029" y="4204578"/>
            <a:ext cx="3086842" cy="900000"/>
            <a:chOff x="1078029" y="4091806"/>
            <a:chExt cx="3086842" cy="900000"/>
          </a:xfrm>
        </p:grpSpPr>
        <p:sp>
          <p:nvSpPr>
            <p:cNvPr id="28" name="Полилиния 27"/>
            <p:cNvSpPr/>
            <p:nvPr/>
          </p:nvSpPr>
          <p:spPr>
            <a:xfrm>
              <a:off x="1078029" y="4091806"/>
              <a:ext cx="1458800" cy="900000"/>
            </a:xfrm>
            <a:custGeom>
              <a:avLst/>
              <a:gdLst>
                <a:gd name="connsiteX0" fmla="*/ 450000 w 1458800"/>
                <a:gd name="connsiteY0" fmla="*/ 0 h 900000"/>
                <a:gd name="connsiteX1" fmla="*/ 701599 w 1458800"/>
                <a:gd name="connsiteY1" fmla="*/ 76853 h 900000"/>
                <a:gd name="connsiteX2" fmla="*/ 729400 w 1458800"/>
                <a:gd name="connsiteY2" fmla="*/ 99791 h 900000"/>
                <a:gd name="connsiteX3" fmla="*/ 757201 w 1458800"/>
                <a:gd name="connsiteY3" fmla="*/ 76853 h 900000"/>
                <a:gd name="connsiteX4" fmla="*/ 1008800 w 1458800"/>
                <a:gd name="connsiteY4" fmla="*/ 0 h 900000"/>
                <a:gd name="connsiteX5" fmla="*/ 1458800 w 1458800"/>
                <a:gd name="connsiteY5" fmla="*/ 450000 h 900000"/>
                <a:gd name="connsiteX6" fmla="*/ 1008800 w 1458800"/>
                <a:gd name="connsiteY6" fmla="*/ 900000 h 900000"/>
                <a:gd name="connsiteX7" fmla="*/ 757201 w 1458800"/>
                <a:gd name="connsiteY7" fmla="*/ 823147 h 900000"/>
                <a:gd name="connsiteX8" fmla="*/ 729400 w 1458800"/>
                <a:gd name="connsiteY8" fmla="*/ 800210 h 900000"/>
                <a:gd name="connsiteX9" fmla="*/ 701599 w 1458800"/>
                <a:gd name="connsiteY9" fmla="*/ 823147 h 900000"/>
                <a:gd name="connsiteX10" fmla="*/ 450000 w 1458800"/>
                <a:gd name="connsiteY10" fmla="*/ 900000 h 900000"/>
                <a:gd name="connsiteX11" fmla="*/ 0 w 1458800"/>
                <a:gd name="connsiteY11" fmla="*/ 450000 h 900000"/>
                <a:gd name="connsiteX12" fmla="*/ 450000 w 1458800"/>
                <a:gd name="connsiteY12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8800" h="900000">
                  <a:moveTo>
                    <a:pt x="450000" y="0"/>
                  </a:moveTo>
                  <a:cubicBezTo>
                    <a:pt x="543198" y="0"/>
                    <a:pt x="629779" y="28332"/>
                    <a:pt x="701599" y="76853"/>
                  </a:cubicBezTo>
                  <a:lnTo>
                    <a:pt x="729400" y="99791"/>
                  </a:lnTo>
                  <a:lnTo>
                    <a:pt x="757201" y="76853"/>
                  </a:lnTo>
                  <a:cubicBezTo>
                    <a:pt x="829021" y="28332"/>
                    <a:pt x="915602" y="0"/>
                    <a:pt x="1008800" y="0"/>
                  </a:cubicBezTo>
                  <a:cubicBezTo>
                    <a:pt x="1257328" y="0"/>
                    <a:pt x="1458800" y="201472"/>
                    <a:pt x="1458800" y="450000"/>
                  </a:cubicBezTo>
                  <a:cubicBezTo>
                    <a:pt x="1458800" y="698528"/>
                    <a:pt x="1257328" y="900000"/>
                    <a:pt x="1008800" y="900000"/>
                  </a:cubicBezTo>
                  <a:cubicBezTo>
                    <a:pt x="915602" y="900000"/>
                    <a:pt x="829021" y="871668"/>
                    <a:pt x="757201" y="823147"/>
                  </a:cubicBezTo>
                  <a:lnTo>
                    <a:pt x="729400" y="800210"/>
                  </a:lnTo>
                  <a:lnTo>
                    <a:pt x="701599" y="823147"/>
                  </a:lnTo>
                  <a:cubicBezTo>
                    <a:pt x="629779" y="871668"/>
                    <a:pt x="543198" y="900000"/>
                    <a:pt x="450000" y="900000"/>
                  </a:cubicBez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12779" y="4218640"/>
              <a:ext cx="1552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Объединени</a:t>
              </a:r>
              <a:r>
                <a:rPr lang="ru-RU" dirty="0"/>
                <a:t>е</a:t>
              </a:r>
              <a:endParaRPr lang="ru-RU" dirty="0" smtClean="0"/>
            </a:p>
            <a:p>
              <a:r>
                <a:rPr lang="en-US" dirty="0" smtClean="0"/>
                <a:t>Union</a:t>
              </a:r>
              <a:endParaRPr lang="ru-RU" dirty="0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5111531" y="3786840"/>
            <a:ext cx="1675495" cy="2108959"/>
            <a:chOff x="5111531" y="3786840"/>
            <a:chExt cx="1675495" cy="2108959"/>
          </a:xfrm>
        </p:grpSpPr>
        <p:sp>
          <p:nvSpPr>
            <p:cNvPr id="19" name="Овал 18"/>
            <p:cNvSpPr/>
            <p:nvPr/>
          </p:nvSpPr>
          <p:spPr>
            <a:xfrm>
              <a:off x="5111531" y="3786840"/>
              <a:ext cx="1541779" cy="1466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5846304" y="4047254"/>
              <a:ext cx="546967" cy="56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48436" y="5249468"/>
              <a:ext cx="16385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Над- и </a:t>
              </a:r>
            </a:p>
            <a:p>
              <a:r>
                <a:rPr lang="ru-RU" dirty="0" smtClean="0"/>
                <a:t>подмножество</a:t>
              </a:r>
              <a:endParaRPr lang="ru-RU" dirty="0"/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078029" y="5276963"/>
            <a:ext cx="3346495" cy="900000"/>
            <a:chOff x="1078029" y="5276963"/>
            <a:chExt cx="3346495" cy="900000"/>
          </a:xfrm>
        </p:grpSpPr>
        <p:sp>
          <p:nvSpPr>
            <p:cNvPr id="33" name="Полилиния 32"/>
            <p:cNvSpPr/>
            <p:nvPr/>
          </p:nvSpPr>
          <p:spPr>
            <a:xfrm>
              <a:off x="1078029" y="5276963"/>
              <a:ext cx="1458800" cy="900000"/>
            </a:xfrm>
            <a:custGeom>
              <a:avLst/>
              <a:gdLst>
                <a:gd name="connsiteX0" fmla="*/ 1008800 w 1458800"/>
                <a:gd name="connsiteY0" fmla="*/ 0 h 900000"/>
                <a:gd name="connsiteX1" fmla="*/ 1458800 w 1458800"/>
                <a:gd name="connsiteY1" fmla="*/ 450000 h 900000"/>
                <a:gd name="connsiteX2" fmla="*/ 1008800 w 1458800"/>
                <a:gd name="connsiteY2" fmla="*/ 900000 h 900000"/>
                <a:gd name="connsiteX3" fmla="*/ 757201 w 1458800"/>
                <a:gd name="connsiteY3" fmla="*/ 823147 h 900000"/>
                <a:gd name="connsiteX4" fmla="*/ 729400 w 1458800"/>
                <a:gd name="connsiteY4" fmla="*/ 800210 h 900000"/>
                <a:gd name="connsiteX5" fmla="*/ 768198 w 1458800"/>
                <a:gd name="connsiteY5" fmla="*/ 768198 h 900000"/>
                <a:gd name="connsiteX6" fmla="*/ 900000 w 1458800"/>
                <a:gd name="connsiteY6" fmla="*/ 450000 h 900000"/>
                <a:gd name="connsiteX7" fmla="*/ 768198 w 1458800"/>
                <a:gd name="connsiteY7" fmla="*/ 131802 h 900000"/>
                <a:gd name="connsiteX8" fmla="*/ 729400 w 1458800"/>
                <a:gd name="connsiteY8" fmla="*/ 99791 h 900000"/>
                <a:gd name="connsiteX9" fmla="*/ 757201 w 1458800"/>
                <a:gd name="connsiteY9" fmla="*/ 76853 h 900000"/>
                <a:gd name="connsiteX10" fmla="*/ 1008800 w 1458800"/>
                <a:gd name="connsiteY10" fmla="*/ 0 h 900000"/>
                <a:gd name="connsiteX11" fmla="*/ 450000 w 1458800"/>
                <a:gd name="connsiteY11" fmla="*/ 0 h 900000"/>
                <a:gd name="connsiteX12" fmla="*/ 701599 w 1458800"/>
                <a:gd name="connsiteY12" fmla="*/ 76853 h 900000"/>
                <a:gd name="connsiteX13" fmla="*/ 729400 w 1458800"/>
                <a:gd name="connsiteY13" fmla="*/ 99791 h 900000"/>
                <a:gd name="connsiteX14" fmla="*/ 690602 w 1458800"/>
                <a:gd name="connsiteY14" fmla="*/ 131802 h 900000"/>
                <a:gd name="connsiteX15" fmla="*/ 558800 w 1458800"/>
                <a:gd name="connsiteY15" fmla="*/ 450000 h 900000"/>
                <a:gd name="connsiteX16" fmla="*/ 690602 w 1458800"/>
                <a:gd name="connsiteY16" fmla="*/ 768198 h 900000"/>
                <a:gd name="connsiteX17" fmla="*/ 729400 w 1458800"/>
                <a:gd name="connsiteY17" fmla="*/ 800210 h 900000"/>
                <a:gd name="connsiteX18" fmla="*/ 701599 w 1458800"/>
                <a:gd name="connsiteY18" fmla="*/ 823147 h 900000"/>
                <a:gd name="connsiteX19" fmla="*/ 450000 w 1458800"/>
                <a:gd name="connsiteY19" fmla="*/ 900000 h 900000"/>
                <a:gd name="connsiteX20" fmla="*/ 0 w 1458800"/>
                <a:gd name="connsiteY20" fmla="*/ 450000 h 900000"/>
                <a:gd name="connsiteX21" fmla="*/ 450000 w 1458800"/>
                <a:gd name="connsiteY21" fmla="*/ 0 h 9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58800" h="900000">
                  <a:moveTo>
                    <a:pt x="1008800" y="0"/>
                  </a:moveTo>
                  <a:cubicBezTo>
                    <a:pt x="1257328" y="0"/>
                    <a:pt x="1458800" y="201472"/>
                    <a:pt x="1458800" y="450000"/>
                  </a:cubicBezTo>
                  <a:cubicBezTo>
                    <a:pt x="1458800" y="698528"/>
                    <a:pt x="1257328" y="900000"/>
                    <a:pt x="1008800" y="900000"/>
                  </a:cubicBezTo>
                  <a:cubicBezTo>
                    <a:pt x="915602" y="900000"/>
                    <a:pt x="829021" y="871668"/>
                    <a:pt x="757201" y="823147"/>
                  </a:cubicBezTo>
                  <a:lnTo>
                    <a:pt x="729400" y="800210"/>
                  </a:lnTo>
                  <a:lnTo>
                    <a:pt x="768198" y="768198"/>
                  </a:lnTo>
                  <a:cubicBezTo>
                    <a:pt x="849632" y="686764"/>
                    <a:pt x="900000" y="574264"/>
                    <a:pt x="900000" y="450000"/>
                  </a:cubicBezTo>
                  <a:cubicBezTo>
                    <a:pt x="900000" y="325736"/>
                    <a:pt x="849632" y="213236"/>
                    <a:pt x="768198" y="131802"/>
                  </a:cubicBezTo>
                  <a:lnTo>
                    <a:pt x="729400" y="99791"/>
                  </a:lnTo>
                  <a:lnTo>
                    <a:pt x="757201" y="76853"/>
                  </a:lnTo>
                  <a:cubicBezTo>
                    <a:pt x="829021" y="28332"/>
                    <a:pt x="915602" y="0"/>
                    <a:pt x="1008800" y="0"/>
                  </a:cubicBezTo>
                  <a:close/>
                  <a:moveTo>
                    <a:pt x="450000" y="0"/>
                  </a:moveTo>
                  <a:cubicBezTo>
                    <a:pt x="543198" y="0"/>
                    <a:pt x="629779" y="28332"/>
                    <a:pt x="701599" y="76853"/>
                  </a:cubicBezTo>
                  <a:lnTo>
                    <a:pt x="729400" y="99791"/>
                  </a:lnTo>
                  <a:lnTo>
                    <a:pt x="690602" y="131802"/>
                  </a:lnTo>
                  <a:cubicBezTo>
                    <a:pt x="609168" y="213236"/>
                    <a:pt x="558800" y="325736"/>
                    <a:pt x="558800" y="450000"/>
                  </a:cubicBezTo>
                  <a:cubicBezTo>
                    <a:pt x="558800" y="574264"/>
                    <a:pt x="609168" y="686764"/>
                    <a:pt x="690602" y="768198"/>
                  </a:cubicBezTo>
                  <a:lnTo>
                    <a:pt x="729400" y="800210"/>
                  </a:lnTo>
                  <a:lnTo>
                    <a:pt x="701599" y="823147"/>
                  </a:lnTo>
                  <a:cubicBezTo>
                    <a:pt x="629779" y="871668"/>
                    <a:pt x="543198" y="900000"/>
                    <a:pt x="450000" y="900000"/>
                  </a:cubicBezTo>
                  <a:cubicBezTo>
                    <a:pt x="201472" y="900000"/>
                    <a:pt x="0" y="698528"/>
                    <a:pt x="0" y="450000"/>
                  </a:cubicBezTo>
                  <a:cubicBezTo>
                    <a:pt x="0" y="201472"/>
                    <a:pt x="201472" y="0"/>
                    <a:pt x="450000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71773" y="5341046"/>
              <a:ext cx="185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Symmetric Except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82843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ISet</a:t>
            </a:r>
            <a:r>
              <a:rPr lang="en-US" dirty="0"/>
              <a:t>&lt;T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00596" y="1825625"/>
            <a:ext cx="4253205" cy="435133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Операции </a:t>
            </a:r>
            <a:r>
              <a:rPr lang="ru-RU" dirty="0"/>
              <a:t>над </a:t>
            </a:r>
            <a:r>
              <a:rPr lang="ru-RU" dirty="0" smtClean="0"/>
              <a:t>множествами</a:t>
            </a:r>
            <a:r>
              <a:rPr lang="en-US" dirty="0" smtClean="0"/>
              <a:t> (</a:t>
            </a:r>
            <a:r>
              <a:rPr lang="ru-RU" dirty="0" smtClean="0"/>
              <a:t>меняют исходное!!!</a:t>
            </a:r>
            <a:r>
              <a:rPr lang="en-US" dirty="0" smtClean="0"/>
              <a:t>)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ExceptWith</a:t>
            </a:r>
            <a:r>
              <a:rPr lang="en-US" dirty="0" smtClean="0"/>
              <a:t>(</a:t>
            </a:r>
            <a:r>
              <a:rPr lang="en-US" dirty="0" err="1" smtClean="0"/>
              <a:t>enum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IntersectWith</a:t>
            </a:r>
            <a:r>
              <a:rPr lang="en-US" dirty="0"/>
              <a:t>(</a:t>
            </a:r>
            <a:r>
              <a:rPr lang="en-US" dirty="0" err="1"/>
              <a:t>enum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/>
              <a:t>UnionWith</a:t>
            </a:r>
            <a:r>
              <a:rPr lang="en-US" dirty="0"/>
              <a:t>(</a:t>
            </a:r>
            <a:r>
              <a:rPr lang="en-US" dirty="0" err="1"/>
              <a:t>enum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SymmetricExceptWith</a:t>
            </a:r>
            <a:r>
              <a:rPr lang="en-US" dirty="0" smtClean="0"/>
              <a:t>(</a:t>
            </a:r>
            <a:r>
              <a:rPr lang="en-US" dirty="0" err="1"/>
              <a:t>enum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endParaRPr lang="en-US" dirty="0"/>
          </a:p>
          <a:p>
            <a:r>
              <a:rPr lang="ru-RU" dirty="0"/>
              <a:t>Проверки </a:t>
            </a:r>
            <a:r>
              <a:rPr lang="ru-RU" dirty="0" smtClean="0"/>
              <a:t>множеств:</a:t>
            </a:r>
            <a:endParaRPr lang="en-US" dirty="0" smtClean="0"/>
          </a:p>
          <a:p>
            <a:pPr lvl="1"/>
            <a:r>
              <a:rPr lang="en-US" dirty="0" err="1" smtClean="0"/>
              <a:t>IsSubsetOf</a:t>
            </a:r>
            <a:r>
              <a:rPr lang="en-US" dirty="0" smtClean="0"/>
              <a:t>(</a:t>
            </a:r>
            <a:r>
              <a:rPr lang="en-US" dirty="0" err="1" smtClean="0"/>
              <a:t>enum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IsSupersetOf</a:t>
            </a:r>
            <a:r>
              <a:rPr lang="en-US" dirty="0" smtClean="0"/>
              <a:t>(</a:t>
            </a:r>
            <a:r>
              <a:rPr lang="en-US" dirty="0" err="1" smtClean="0"/>
              <a:t>enum</a:t>
            </a:r>
            <a:r>
              <a:rPr lang="en-US" dirty="0" smtClean="0"/>
              <a:t>)</a:t>
            </a:r>
            <a:endParaRPr lang="en-US" dirty="0"/>
          </a:p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5779" y="2060020"/>
            <a:ext cx="4733988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currentUserCerts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currentUserStore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Certificates.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.Thumbprint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ToHashSet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5779" y="3804129"/>
            <a:ext cx="4945585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currentUserStore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Certificates.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.Thumbprint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ToHashSet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UnionWith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localMachineStore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Certificates.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.Thumbprint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13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Заполнение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385583"/>
            <a:ext cx="41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Изменение (операции над множеством)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Индексированный список (</a:t>
            </a:r>
            <a:r>
              <a:rPr lang="en-US" dirty="0" err="1" smtClean="0"/>
              <a:t>IList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90049" y="1825625"/>
            <a:ext cx="4663750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Расширенный массив</a:t>
            </a:r>
          </a:p>
          <a:p>
            <a:pPr lvl="1"/>
            <a:r>
              <a:rPr lang="ru-RU" dirty="0" smtClean="0"/>
              <a:t>автоматическое увеличение</a:t>
            </a:r>
          </a:p>
          <a:p>
            <a:pPr lvl="1"/>
            <a:r>
              <a:rPr lang="ru-RU" dirty="0" smtClean="0"/>
              <a:t>контроль заполнения (последний добавленный элемент)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Модификация</a:t>
            </a:r>
            <a:r>
              <a:rPr lang="ru-RU" dirty="0"/>
              <a:t>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Add(value) – </a:t>
            </a:r>
            <a:r>
              <a:rPr lang="ru-RU" dirty="0" smtClean="0"/>
              <a:t>добавление в конец</a:t>
            </a:r>
            <a:endParaRPr lang="en-US" dirty="0" smtClean="0"/>
          </a:p>
          <a:p>
            <a:pPr lvl="1"/>
            <a:r>
              <a:rPr lang="en-US" dirty="0" smtClean="0"/>
              <a:t>Insert(index, value) </a:t>
            </a:r>
            <a:r>
              <a:rPr lang="ru-RU" dirty="0" smtClean="0"/>
              <a:t>– вставка</a:t>
            </a:r>
            <a:endParaRPr lang="en-US" dirty="0" smtClean="0"/>
          </a:p>
          <a:p>
            <a:pPr lvl="1"/>
            <a:r>
              <a:rPr lang="en-US" dirty="0" err="1" smtClean="0"/>
              <a:t>RemoveAt</a:t>
            </a:r>
            <a:r>
              <a:rPr lang="en-US" dirty="0" smtClean="0"/>
              <a:t>(index)</a:t>
            </a:r>
            <a:endParaRPr lang="ru-RU" dirty="0" smtClean="0"/>
          </a:p>
          <a:p>
            <a:pPr lvl="1"/>
            <a:endParaRPr lang="en-US" dirty="0"/>
          </a:p>
          <a:p>
            <a:r>
              <a:rPr lang="ru-RU" dirty="0" smtClean="0"/>
              <a:t>Поиск и обращение</a:t>
            </a:r>
            <a:r>
              <a:rPr lang="en-US" dirty="0" smtClean="0"/>
              <a:t>: </a:t>
            </a:r>
            <a:endParaRPr lang="ru-RU" dirty="0" smtClean="0"/>
          </a:p>
          <a:p>
            <a:pPr lvl="1"/>
            <a:r>
              <a:rPr lang="ru-RU" dirty="0"/>
              <a:t>индексатор </a:t>
            </a:r>
            <a:r>
              <a:rPr lang="en-US" dirty="0"/>
              <a:t>[index]</a:t>
            </a:r>
            <a:endParaRPr lang="ru-RU" dirty="0"/>
          </a:p>
          <a:p>
            <a:pPr lvl="1"/>
            <a:r>
              <a:rPr lang="en-US" dirty="0" err="1" smtClean="0"/>
              <a:t>IndexOf</a:t>
            </a:r>
            <a:r>
              <a:rPr lang="en-US" dirty="0" smtClean="0"/>
              <a:t>(value)</a:t>
            </a:r>
            <a:endParaRPr lang="ru-RU" dirty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092717"/>
            <a:ext cx="4522392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X509Certificate2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.Certificates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474149"/>
            <a:ext cx="3887603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AddRange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.Certificates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3945221"/>
            <a:ext cx="3993401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.Certificates.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5147462"/>
            <a:ext cx="3781805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certs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- 1];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690688"/>
            <a:ext cx="13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Заполнение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772286"/>
            <a:ext cx="248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Обращение по индексу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2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реализации коллекций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5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935490"/>
              </p:ext>
            </p:extLst>
          </p:nvPr>
        </p:nvGraphicFramePr>
        <p:xfrm>
          <a:off x="77000" y="296895"/>
          <a:ext cx="12059211" cy="552966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89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470">
                  <a:extLst>
                    <a:ext uri="{9D8B030D-6E8A-4147-A177-3AD203B41FA5}">
                      <a16:colId xmlns:a16="http://schemas.microsoft.com/office/drawing/2014/main" val="2482869096"/>
                    </a:ext>
                  </a:extLst>
                </a:gridCol>
                <a:gridCol w="1111816">
                  <a:extLst>
                    <a:ext uri="{9D8B030D-6E8A-4147-A177-3AD203B41FA5}">
                      <a16:colId xmlns:a16="http://schemas.microsoft.com/office/drawing/2014/main" val="2112709727"/>
                    </a:ext>
                  </a:extLst>
                </a:gridCol>
                <a:gridCol w="981393">
                  <a:extLst>
                    <a:ext uri="{9D8B030D-6E8A-4147-A177-3AD203B41FA5}">
                      <a16:colId xmlns:a16="http://schemas.microsoft.com/office/drawing/2014/main" val="3216983909"/>
                    </a:ext>
                  </a:extLst>
                </a:gridCol>
                <a:gridCol w="1289783">
                  <a:extLst>
                    <a:ext uri="{9D8B030D-6E8A-4147-A177-3AD203B41FA5}">
                      <a16:colId xmlns:a16="http://schemas.microsoft.com/office/drawing/2014/main" val="2307639390"/>
                    </a:ext>
                  </a:extLst>
                </a:gridCol>
                <a:gridCol w="1262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333">
                  <a:extLst>
                    <a:ext uri="{9D8B030D-6E8A-4147-A177-3AD203B41FA5}">
                      <a16:colId xmlns:a16="http://schemas.microsoft.com/office/drawing/2014/main" val="381475035"/>
                    </a:ext>
                  </a:extLst>
                </a:gridCol>
                <a:gridCol w="38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1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>
                          <a:latin typeface="+mn-lt"/>
                        </a:rPr>
                        <a:t>Коллекция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>
                          <a:latin typeface="+mn-lt"/>
                        </a:rPr>
                        <a:t>Семейство</a:t>
                      </a:r>
                      <a:r>
                        <a:rPr lang="ru-RU" sz="1600" baseline="0" dirty="0" smtClean="0">
                          <a:latin typeface="+mn-lt"/>
                        </a:rPr>
                        <a:t> 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>
                          <a:latin typeface="+mn-lt"/>
                        </a:rPr>
                        <a:t>Сорт</a:t>
                      </a:r>
                      <a:r>
                        <a:rPr lang="en-US" sz="1600" dirty="0" smtClean="0">
                          <a:latin typeface="+mn-lt"/>
                        </a:rPr>
                        <a:t>-</a:t>
                      </a:r>
                      <a:r>
                        <a:rPr lang="ru-RU" sz="1600" dirty="0" smtClean="0">
                          <a:latin typeface="+mn-lt"/>
                        </a:rPr>
                        <a:t>ка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>
                          <a:latin typeface="+mn-lt"/>
                        </a:rPr>
                        <a:t>Прямой </a:t>
                      </a:r>
                    </a:p>
                    <a:p>
                      <a:r>
                        <a:rPr lang="ru-RU" sz="1600" dirty="0" smtClean="0">
                          <a:latin typeface="+mn-lt"/>
                        </a:rPr>
                        <a:t>Доступ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dirty="0" smtClean="0">
                          <a:latin typeface="+mn-lt"/>
                        </a:rPr>
                        <a:t>Поиск </a:t>
                      </a:r>
                      <a:r>
                        <a:rPr lang="en-US" sz="1600" dirty="0" smtClean="0">
                          <a:latin typeface="+mn-lt"/>
                        </a:rPr>
                        <a:t>/</a:t>
                      </a:r>
                      <a:r>
                        <a:rPr lang="ru-RU" sz="1600" dirty="0" smtClean="0">
                          <a:latin typeface="+mn-lt"/>
                        </a:rPr>
                        <a:t> Получение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sz="1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Изменение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ru-RU" sz="16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Реализ-ия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+mn-lt"/>
                        </a:rPr>
                        <a:t>Заметки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effectLst/>
                          <a:latin typeface="+mn-lt"/>
                        </a:rPr>
                        <a:t>Dictionary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err="1" smtClean="0">
                          <a:effectLst/>
                          <a:latin typeface="+mn-lt"/>
                        </a:rPr>
                        <a:t>IDictionary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Unordered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Key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Key: O(1)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O(1)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Hash table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baseline="0" dirty="0" smtClean="0">
                          <a:effectLst/>
                          <a:latin typeface="+mn-lt"/>
                        </a:rPr>
                        <a:t>Наилучший для быстрого поиска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effectLst/>
                          <a:latin typeface="+mn-lt"/>
                        </a:rPr>
                        <a:t>Sorted</a:t>
                      </a:r>
                    </a:p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effectLst/>
                          <a:latin typeface="+mn-lt"/>
                        </a:rPr>
                        <a:t>Dictionary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err="1" smtClean="0">
                          <a:effectLst/>
                          <a:latin typeface="+mn-lt"/>
                        </a:rPr>
                        <a:t>IDictionary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Sorted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Key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Key: O(log n)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O(log n)</a:t>
                      </a:r>
                      <a:endParaRPr lang="en-US" sz="16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b-tree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baseline="0" dirty="0" smtClean="0">
                          <a:effectLst/>
                          <a:latin typeface="+mn-lt"/>
                        </a:rPr>
                        <a:t>Компромисс между скоростью и сортировкой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 smtClean="0">
                          <a:effectLst/>
                          <a:latin typeface="+mn-lt"/>
                        </a:rPr>
                        <a:t>SortedList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err="1" smtClean="0">
                          <a:effectLst/>
                          <a:latin typeface="+mn-lt"/>
                        </a:rPr>
                        <a:t>IList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Sorted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Key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Key: O(log n)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O(n)</a:t>
                      </a:r>
                      <a:endParaRPr lang="en-US" sz="16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effectLst/>
                          <a:latin typeface="+mn-lt"/>
                        </a:rPr>
                        <a:t>Похож на </a:t>
                      </a:r>
                      <a:r>
                        <a:rPr lang="en-US" sz="1600" kern="1200" baseline="0" dirty="0" err="1" smtClean="0">
                          <a:effectLst/>
                          <a:latin typeface="+mn-lt"/>
                        </a:rPr>
                        <a:t>SortedDictionary</a:t>
                      </a: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,</a:t>
                      </a:r>
                      <a:r>
                        <a:rPr lang="ru-RU" sz="1600" kern="1200" baseline="0" dirty="0" smtClean="0">
                          <a:effectLst/>
                          <a:latin typeface="+mn-lt"/>
                        </a:rPr>
                        <a:t> более быстр при навигации, но медленнее загружается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effectLst/>
                          <a:latin typeface="+mn-lt"/>
                        </a:rPr>
                        <a:t>List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err="1" smtClean="0">
                          <a:effectLst/>
                          <a:latin typeface="+mn-lt"/>
                        </a:rPr>
                        <a:t>IList</a:t>
                      </a:r>
                      <a:endParaRPr lang="en-US" sz="16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User control</a:t>
                      </a:r>
                      <a:endParaRPr lang="en-US" sz="16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Index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Index: O(1)</a:t>
                      </a:r>
                    </a:p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Value: O(n)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конец</a:t>
                      </a:r>
                      <a:endParaRPr lang="ru-RU" sz="1600" kern="1200" baseline="0" dirty="0" smtClean="0">
                        <a:effectLst/>
                        <a:latin typeface="+mn-lt"/>
                      </a:endParaRPr>
                    </a:p>
                    <a:p>
                      <a:pPr marL="0" marR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O(n)</a:t>
                      </a:r>
                      <a:endParaRPr lang="en-US" sz="16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baseline="0" dirty="0" smtClean="0">
                          <a:effectLst/>
                          <a:latin typeface="+mn-lt"/>
                        </a:rPr>
                        <a:t>Наилучший для небольших списков, где нужен прямой доступ к элементам по индексу и не нужна сортировка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6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 smtClean="0">
                          <a:effectLst/>
                          <a:latin typeface="+mn-lt"/>
                        </a:rPr>
                        <a:t>LinkedList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err="1" smtClean="0">
                          <a:effectLst/>
                          <a:latin typeface="+mn-lt"/>
                        </a:rPr>
                        <a:t>ICollection</a:t>
                      </a:r>
                      <a:endParaRPr lang="en-US" sz="16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User control</a:t>
                      </a:r>
                      <a:endParaRPr lang="en-US" sz="16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No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Value: O(n)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O(1)</a:t>
                      </a:r>
                      <a:endParaRPr lang="en-US" sz="16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List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baseline="0" dirty="0" smtClean="0">
                          <a:effectLst/>
                          <a:latin typeface="+mn-lt"/>
                        </a:rPr>
                        <a:t>Подходит для списков со вставкой</a:t>
                      </a: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/</a:t>
                      </a:r>
                      <a:r>
                        <a:rPr lang="ru-RU" sz="1600" kern="1200" baseline="0" dirty="0" smtClean="0">
                          <a:effectLst/>
                          <a:latin typeface="+mn-lt"/>
                        </a:rPr>
                        <a:t>удалением из середины списка, и без необходимости прямого доступа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8767"/>
                  </a:ext>
                </a:extLst>
              </a:tr>
              <a:tr h="2530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 smtClean="0">
                          <a:effectLst/>
                          <a:latin typeface="+mn-lt"/>
                        </a:rPr>
                        <a:t>HashSet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err="1" smtClean="0">
                          <a:effectLst/>
                          <a:latin typeface="+mn-lt"/>
                        </a:rPr>
                        <a:t>ISet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Unordered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Key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Key: O(1)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O(1)</a:t>
                      </a:r>
                      <a:endParaRPr lang="en-US" sz="16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Hash table</a:t>
                      </a:r>
                    </a:p>
                    <a:p>
                      <a:pPr marL="0" marR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baseline="0" dirty="0" smtClean="0">
                          <a:effectLst/>
                          <a:latin typeface="+mn-lt"/>
                        </a:rPr>
                        <a:t>Коллекция уникальных объектов. Как </a:t>
                      </a: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Dictionary</a:t>
                      </a:r>
                      <a:r>
                        <a:rPr lang="ru-RU" sz="1600" kern="1200" baseline="0" dirty="0" smtClean="0">
                          <a:effectLst/>
                          <a:latin typeface="+mn-lt"/>
                        </a:rPr>
                        <a:t>, но где </a:t>
                      </a: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key==value</a:t>
                      </a:r>
                      <a:r>
                        <a:rPr lang="ru-RU" sz="1600" kern="1200" baseline="0" dirty="0" smtClean="0">
                          <a:effectLst/>
                          <a:latin typeface="+mn-lt"/>
                        </a:rPr>
                        <a:t> 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778313"/>
                  </a:ext>
                </a:extLst>
              </a:tr>
              <a:tr h="1828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 smtClean="0">
                          <a:effectLst/>
                          <a:latin typeface="+mn-lt"/>
                        </a:rPr>
                        <a:t>SortedSet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err="1" smtClean="0">
                          <a:effectLst/>
                          <a:latin typeface="+mn-lt"/>
                        </a:rPr>
                        <a:t>ISet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Sorted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Key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Key: O(log n)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O(log n)</a:t>
                      </a:r>
                      <a:endParaRPr lang="en-US" sz="16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b-tree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baseline="0" dirty="0" smtClean="0">
                          <a:effectLst/>
                          <a:latin typeface="+mn-lt"/>
                        </a:rPr>
                        <a:t>Коллекция уникальных отсортированных объектов</a:t>
                      </a:r>
                      <a:endParaRPr lang="ru-RU" sz="16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5439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effectLst/>
                          <a:latin typeface="+mn-lt"/>
                        </a:rPr>
                        <a:t>Stack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err="1" smtClean="0">
                          <a:effectLst/>
                          <a:latin typeface="+mn-lt"/>
                        </a:rPr>
                        <a:t>ICollection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LIFO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Top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Top: O(1)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O(1)</a:t>
                      </a:r>
                      <a:endParaRPr lang="en-US" sz="16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kern="1200" baseline="0" dirty="0" smtClean="0">
                          <a:effectLst/>
                          <a:latin typeface="+mn-lt"/>
                        </a:rPr>
                        <a:t>Аналог </a:t>
                      </a: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List&lt;T&gt;</a:t>
                      </a:r>
                      <a:r>
                        <a:rPr lang="ru-RU" sz="1600" kern="1200" baseline="0" dirty="0" smtClean="0">
                          <a:effectLst/>
                          <a:latin typeface="+mn-lt"/>
                        </a:rPr>
                        <a:t>, со стратегией </a:t>
                      </a: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LIFO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7545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effectLst/>
                          <a:latin typeface="+mn-lt"/>
                        </a:rPr>
                        <a:t>Queue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err="1" smtClean="0">
                          <a:effectLst/>
                          <a:latin typeface="+mn-lt"/>
                        </a:rPr>
                        <a:t>ICollection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FIFO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Front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3429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Front: O(1)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effectLst/>
                          <a:latin typeface="+mn-lt"/>
                        </a:rPr>
                        <a:t>O(1)</a:t>
                      </a:r>
                      <a:endParaRPr lang="en-US" sz="160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3429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List&lt;T&gt;</a:t>
                      </a:r>
                      <a:r>
                        <a:rPr lang="ru-RU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со стратегией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FIFO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52408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256522" y="6390210"/>
            <a:ext cx="9315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https://geekswithblogs.net/gwbarchive/dotnet-fundamentals-choosing-the-right-collection-class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583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Компараторы для коллекций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Hash</a:t>
            </a:r>
            <a:r>
              <a:rPr lang="ru-RU" dirty="0"/>
              <a:t>-</a:t>
            </a:r>
            <a:r>
              <a:rPr lang="en-US" dirty="0" smtClean="0"/>
              <a:t>table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Коллекции:</a:t>
            </a:r>
          </a:p>
          <a:p>
            <a:pPr lvl="1"/>
            <a:r>
              <a:rPr lang="en-US" dirty="0"/>
              <a:t>Dictionary</a:t>
            </a:r>
            <a:r>
              <a:rPr lang="ru-RU" dirty="0"/>
              <a:t> – ключи </a:t>
            </a:r>
          </a:p>
          <a:p>
            <a:pPr lvl="1"/>
            <a:r>
              <a:rPr lang="en-US" dirty="0" err="1"/>
              <a:t>HashSet</a:t>
            </a:r>
            <a:r>
              <a:rPr lang="ru-RU" dirty="0"/>
              <a:t> – значения </a:t>
            </a:r>
          </a:p>
          <a:p>
            <a:r>
              <a:rPr lang="ru-RU" dirty="0"/>
              <a:t>Нужно</a:t>
            </a:r>
          </a:p>
          <a:p>
            <a:pPr lvl="1"/>
            <a:r>
              <a:rPr lang="ru-RU" dirty="0"/>
              <a:t>Сравнение на равенство</a:t>
            </a:r>
          </a:p>
          <a:p>
            <a:pPr lvl="1"/>
            <a:r>
              <a:rPr lang="ru-RU" dirty="0"/>
              <a:t>Получение </a:t>
            </a:r>
            <a:r>
              <a:rPr lang="ru-RU" dirty="0" err="1"/>
              <a:t>хэшкода</a:t>
            </a:r>
            <a:endParaRPr lang="en-US" dirty="0"/>
          </a:p>
          <a:p>
            <a:r>
              <a:rPr lang="ru-RU" dirty="0"/>
              <a:t>Компаратор</a:t>
            </a:r>
          </a:p>
          <a:p>
            <a:pPr lvl="1"/>
            <a:r>
              <a:rPr lang="en-US" b="1" dirty="0" err="1"/>
              <a:t>IEqualityComparer</a:t>
            </a:r>
            <a:r>
              <a:rPr lang="en-US" b="1" dirty="0"/>
              <a:t>&lt;T&gt;</a:t>
            </a:r>
          </a:p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Сортированное дерево </a:t>
            </a:r>
            <a:r>
              <a:rPr lang="ru-RU" dirty="0"/>
              <a:t>или </a:t>
            </a:r>
            <a:r>
              <a:rPr lang="ru-RU" dirty="0" smtClean="0"/>
              <a:t>массив</a:t>
            </a:r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Коллекции:</a:t>
            </a:r>
          </a:p>
          <a:p>
            <a:pPr lvl="1"/>
            <a:r>
              <a:rPr lang="en-US" dirty="0" err="1"/>
              <a:t>SortedDictionary</a:t>
            </a:r>
            <a:r>
              <a:rPr lang="ru-RU" dirty="0"/>
              <a:t> – ключи </a:t>
            </a:r>
          </a:p>
          <a:p>
            <a:pPr lvl="1"/>
            <a:r>
              <a:rPr lang="en-US" dirty="0" err="1"/>
              <a:t>SortedSet</a:t>
            </a:r>
            <a:r>
              <a:rPr lang="ru-RU" dirty="0"/>
              <a:t> – значения </a:t>
            </a:r>
            <a:endParaRPr lang="en-US" dirty="0"/>
          </a:p>
          <a:p>
            <a:pPr lvl="1"/>
            <a:r>
              <a:rPr lang="en-US" dirty="0" err="1"/>
              <a:t>SortedList</a:t>
            </a:r>
            <a:r>
              <a:rPr lang="en-US" dirty="0"/>
              <a:t> -</a:t>
            </a:r>
            <a:r>
              <a:rPr lang="ru-RU" dirty="0"/>
              <a:t> значения</a:t>
            </a:r>
          </a:p>
          <a:p>
            <a:r>
              <a:rPr lang="ru-RU" dirty="0"/>
              <a:t>Нужно</a:t>
            </a:r>
          </a:p>
          <a:p>
            <a:pPr lvl="1"/>
            <a:r>
              <a:rPr lang="ru-RU" dirty="0"/>
              <a:t>Упорядочение значений</a:t>
            </a:r>
            <a:endParaRPr lang="en-US" dirty="0"/>
          </a:p>
          <a:p>
            <a:r>
              <a:rPr lang="ru-RU" dirty="0"/>
              <a:t>Компаратор</a:t>
            </a:r>
          </a:p>
          <a:p>
            <a:pPr lvl="1"/>
            <a:r>
              <a:rPr lang="en-US" b="1" dirty="0" err="1"/>
              <a:t>IComparer</a:t>
            </a:r>
            <a:r>
              <a:rPr lang="en-US" b="1" dirty="0"/>
              <a:t>&lt;T&gt;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06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 build="p"/>
      <p:bldP spid="1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делать?</a:t>
            </a:r>
            <a:endParaRPr lang="ru-RU" dirty="0"/>
          </a:p>
        </p:txBody>
      </p:sp>
      <p:sp>
        <p:nvSpPr>
          <p:cNvPr id="17" name="Текст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IEqualityComparer</a:t>
            </a:r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Реализовать в своем типе</a:t>
            </a:r>
          </a:p>
          <a:p>
            <a:pPr lvl="1"/>
            <a:r>
              <a:rPr lang="en-US" dirty="0" err="1" smtClean="0"/>
              <a:t>IEquatable</a:t>
            </a:r>
            <a:r>
              <a:rPr lang="en-US" dirty="0" smtClean="0"/>
              <a:t>&lt;T&gt;</a:t>
            </a:r>
          </a:p>
          <a:p>
            <a:pPr lvl="1"/>
            <a:r>
              <a:rPr lang="ru-RU" dirty="0" smtClean="0"/>
              <a:t>перегрузку </a:t>
            </a:r>
            <a:r>
              <a:rPr lang="en-US" dirty="0" err="1" smtClean="0"/>
              <a:t>GetHashCode</a:t>
            </a:r>
            <a:r>
              <a:rPr lang="en-US" dirty="0" smtClean="0"/>
              <a:t>()</a:t>
            </a:r>
          </a:p>
          <a:p>
            <a:r>
              <a:rPr lang="ru-RU" dirty="0" smtClean="0"/>
              <a:t>Наследник от </a:t>
            </a:r>
            <a:r>
              <a:rPr lang="en-US" dirty="0" err="1" smtClean="0"/>
              <a:t>EqualityComparer</a:t>
            </a:r>
            <a:r>
              <a:rPr lang="en-US" dirty="0" smtClean="0"/>
              <a:t>&lt;T&gt;</a:t>
            </a:r>
          </a:p>
          <a:p>
            <a:pPr lvl="1"/>
            <a:r>
              <a:rPr lang="ru-RU" dirty="0" smtClean="0"/>
              <a:t>реализовать 2 метода</a:t>
            </a:r>
            <a:endParaRPr lang="en-US" dirty="0" smtClean="0"/>
          </a:p>
          <a:p>
            <a:r>
              <a:rPr lang="ru-RU" dirty="0" smtClean="0"/>
              <a:t>Вызвать </a:t>
            </a:r>
            <a:r>
              <a:rPr lang="en-US" dirty="0" err="1" smtClean="0"/>
              <a:t>EqualityComparer</a:t>
            </a:r>
            <a:r>
              <a:rPr lang="en-US" dirty="0" smtClean="0"/>
              <a:t>&lt;T&gt;.Create()</a:t>
            </a:r>
            <a:endParaRPr lang="ru-RU" dirty="0" smtClean="0"/>
          </a:p>
          <a:p>
            <a:pPr lvl="1"/>
            <a:r>
              <a:rPr lang="ru-RU" dirty="0" smtClean="0"/>
              <a:t>передать </a:t>
            </a:r>
            <a:r>
              <a:rPr lang="en-US" dirty="0" smtClean="0"/>
              <a:t>2 </a:t>
            </a:r>
            <a:r>
              <a:rPr lang="ru-RU" dirty="0"/>
              <a:t>лямбды</a:t>
            </a:r>
            <a:endParaRPr lang="en-US" dirty="0" smtClean="0"/>
          </a:p>
          <a:p>
            <a:pPr lvl="1"/>
            <a:endParaRPr lang="ru-RU" dirty="0" smtClean="0"/>
          </a:p>
          <a:p>
            <a:pPr lvl="2"/>
            <a:endParaRPr lang="ru-RU" dirty="0" smtClean="0"/>
          </a:p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IComparer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Реализовать в своем типе</a:t>
            </a:r>
          </a:p>
          <a:p>
            <a:pPr lvl="1"/>
            <a:r>
              <a:rPr lang="en-US" dirty="0" err="1" smtClean="0"/>
              <a:t>IComparable</a:t>
            </a:r>
            <a:r>
              <a:rPr lang="en-US" dirty="0" smtClean="0"/>
              <a:t>&lt;T&gt;</a:t>
            </a:r>
            <a:endParaRPr lang="ru-RU" dirty="0" smtClean="0"/>
          </a:p>
          <a:p>
            <a:r>
              <a:rPr lang="ru-RU" dirty="0" smtClean="0"/>
              <a:t>Наследник от </a:t>
            </a:r>
            <a:r>
              <a:rPr lang="en-US" dirty="0" smtClean="0"/>
              <a:t>Comparer&lt;T&gt;</a:t>
            </a:r>
            <a:endParaRPr lang="ru-RU" dirty="0"/>
          </a:p>
          <a:p>
            <a:pPr lvl="1"/>
            <a:r>
              <a:rPr lang="ru-RU" dirty="0" smtClean="0"/>
              <a:t>реализовать 1 метод</a:t>
            </a:r>
            <a:endParaRPr lang="en-US" dirty="0" smtClean="0"/>
          </a:p>
          <a:p>
            <a:r>
              <a:rPr lang="ru-RU" dirty="0" smtClean="0"/>
              <a:t>Взывать </a:t>
            </a:r>
            <a:r>
              <a:rPr lang="en-US" dirty="0" smtClean="0"/>
              <a:t>Comparer&lt;T&gt;.Create()</a:t>
            </a:r>
            <a:endParaRPr lang="ru-RU" dirty="0" smtClean="0"/>
          </a:p>
          <a:p>
            <a:pPr lvl="1"/>
            <a:r>
              <a:rPr lang="ru-RU" dirty="0" smtClean="0"/>
              <a:t>Передать делегат </a:t>
            </a:r>
            <a:r>
              <a:rPr lang="en-US" dirty="0"/>
              <a:t>Comparison&lt;T&gt;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24797" y="1200725"/>
            <a:ext cx="5617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Стандартные </a:t>
            </a:r>
            <a:r>
              <a:rPr lang="ru-RU" dirty="0" smtClean="0"/>
              <a:t>типы:</a:t>
            </a:r>
          </a:p>
          <a:p>
            <a:r>
              <a:rPr lang="ru-RU" dirty="0" smtClean="0"/>
              <a:t>ничего </a:t>
            </a:r>
            <a:r>
              <a:rPr lang="ru-RU" dirty="0"/>
              <a:t>– будет использован стандартный компаратор</a:t>
            </a:r>
          </a:p>
        </p:txBody>
      </p:sp>
    </p:spTree>
    <p:extLst>
      <p:ext uri="{BB962C8B-B14F-4D97-AF65-F5344CB8AC3E}">
        <p14:creationId xmlns:p14="http://schemas.microsoft.com/office/powerpoint/2010/main" val="220379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" grpId="0" build="p"/>
      <p:bldP spid="3" grpId="0" build="p"/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835614" y="1809367"/>
            <a:ext cx="5253361" cy="73866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comparer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EqualityComparer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fn1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fn2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fn1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?.FirstName ==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fn2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?.FirstName,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.FirstName.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GetHashCode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69033" y="258242"/>
            <a:ext cx="5949064" cy="504753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FullNameComparer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EqualityComparer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.FirstName.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StringComparison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.OrdinalIgnoreCase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&amp;&amp;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.LastName.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StringComparison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.OrdinalIgnoreCase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&amp;&amp;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.PatronimicName.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PatronimicName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StringComparison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.OrdinalIgnoreCase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GetHashCode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.FirstName.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GetHashCode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.LastName.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GetHashCode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.PatronimicName.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GetHashCode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9033" y="5803706"/>
            <a:ext cx="5750292" cy="30777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FullNameComparer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835614" y="2856655"/>
            <a:ext cx="4358886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set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ru-RU" altLang="ru-RU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HashSet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FullName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ru-RU" altLang="ru-RU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comparer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018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 по коллекциям</a:t>
            </a:r>
            <a:endParaRPr lang="ru-RU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153025" y="1978090"/>
            <a:ext cx="6446562" cy="435857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✓ DO 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prefer collections over arrays</a:t>
            </a:r>
          </a:p>
          <a:p>
            <a:pPr marL="0" marR="0" lvl="0" indent="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X DO NOT 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use </a:t>
            </a:r>
            <a:r>
              <a:rPr kumimoji="0" lang="en-US" sz="1867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ArrayList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</a:t>
            </a:r>
            <a:r>
              <a:rPr kumimoji="0" lang="en-US" sz="1867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List&lt;T&gt;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</a:t>
            </a:r>
            <a:r>
              <a:rPr kumimoji="0" lang="en-US" sz="1867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Hashtable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</a:t>
            </a:r>
            <a:r>
              <a:rPr kumimoji="0" lang="en-US" sz="1867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Dictionary&lt;</a:t>
            </a:r>
            <a:r>
              <a:rPr kumimoji="0" lang="en-US" sz="1867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TKey,TValue</a:t>
            </a:r>
            <a:r>
              <a:rPr kumimoji="0" lang="en-US" sz="1867" b="1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&gt;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in public APIs.</a:t>
            </a:r>
          </a:p>
          <a:p>
            <a:pPr marL="0" marR="0" lvl="0" indent="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✓ CONSIDER 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using subclasses of generic base collections instead of using the collections directly</a:t>
            </a:r>
          </a:p>
          <a:p>
            <a:pPr marL="0" marR="0" lvl="0" indent="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None/>
              <a:tabLst/>
              <a:defRPr/>
            </a:pPr>
            <a:r>
              <a:rPr lang="ru-RU" dirty="0" smtClean="0">
                <a:solidFill>
                  <a:srgbClr val="464547"/>
                </a:solidFill>
                <a:latin typeface="Trebuchet MS"/>
              </a:rPr>
              <a:t>...</a:t>
            </a:r>
            <a:endParaRPr kumimoji="0" lang="ru-RU" sz="1867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9" y="2185315"/>
            <a:ext cx="4438650" cy="344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838200" y="6152000"/>
            <a:ext cx="9666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learn.microsoft.com/en-us/dotnet/standard/design-guidelines/guidelines-for-collections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92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и индексация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Поддержка в </a:t>
            </a:r>
            <a:r>
              <a:rPr lang="en-US" dirty="0" smtClean="0"/>
              <a:t>C# </a:t>
            </a:r>
            <a:r>
              <a:rPr lang="ru-RU" dirty="0" smtClean="0"/>
              <a:t>для массивов и коллекций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2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Инициализаторы коллекций</a:t>
            </a:r>
            <a:endParaRPr lang="ru-RU" dirty="0"/>
          </a:p>
        </p:txBody>
      </p:sp>
      <p:sp>
        <p:nvSpPr>
          <p:cNvPr id="4" name="Rectangle 2"/>
          <p:cNvSpPr/>
          <p:nvPr/>
        </p:nvSpPr>
        <p:spPr>
          <a:xfrm>
            <a:off x="499846" y="2226789"/>
            <a:ext cx="4785284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c1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{ 1, 2, 3 };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c2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Collection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{ 4, 5, 6 };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499846" y="4275542"/>
            <a:ext cx="3999813" cy="13234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d1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Dictionary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1, 11 },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{ 2, 22 }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886285" y="4274632"/>
            <a:ext cx="3887603" cy="13234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[1] = 11 ,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[2] = 22 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9659" y="3561346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словарей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99846" y="1690688"/>
            <a:ext cx="371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списков и линейных коллекций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594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Универсальный инициализатор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spread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623104" y="1741379"/>
            <a:ext cx="5484398" cy="1650991"/>
            <a:chOff x="623104" y="1290592"/>
            <a:chExt cx="5484398" cy="1650991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632926" y="1695088"/>
              <a:ext cx="5474576" cy="124649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[]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array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[1, 4, 5, 8, 9, 43, 2, 65, 25, 5];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altLang="ru-RU" sz="15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ru-RU" altLang="ru-RU" sz="15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[][] </a:t>
              </a:r>
              <a:r>
                <a:rPr lang="en-US" altLang="ru-RU" sz="1500" dirty="0" smtClean="0">
                  <a:solidFill>
                    <a:srgbClr val="1F377F"/>
                  </a:solidFill>
                  <a:latin typeface="Consolas" panose="020B0609020204030204" pitchFamily="49" charset="0"/>
                </a:rPr>
                <a:t>j</a:t>
              </a:r>
              <a:r>
                <a:rPr lang="ru-RU" altLang="ru-RU" sz="1500" dirty="0" err="1" smtClean="0">
                  <a:solidFill>
                    <a:srgbClr val="1F377F"/>
                  </a:solidFill>
                  <a:latin typeface="Consolas" panose="020B0609020204030204" pitchFamily="49" charset="0"/>
                </a:rPr>
                <a:t>aggedArray</a:t>
              </a:r>
              <a:r>
                <a:rPr lang="ru-RU" altLang="ru-RU" sz="15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[[5],[2, 5, 7, 8], [5, 7]];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List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strings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[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"1"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dddd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"5555"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3104" y="1290592"/>
              <a:ext cx="4016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Инициализация массивов и коллекций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632926" y="3796866"/>
            <a:ext cx="4186724" cy="759628"/>
            <a:chOff x="547902" y="3069078"/>
            <a:chExt cx="4186724" cy="759628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632926" y="3505541"/>
              <a:ext cx="2406428" cy="32316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Method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([2, 4, 8, 7]);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47902" y="3069078"/>
              <a:ext cx="4186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Передача параметра-коллекции в метод</a:t>
              </a:r>
              <a:endParaRPr lang="ru-RU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664377" y="4960990"/>
            <a:ext cx="2883194" cy="1405959"/>
            <a:chOff x="579353" y="4233202"/>
            <a:chExt cx="2883194" cy="1405959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632926" y="4623498"/>
              <a:ext cx="2829621" cy="101566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[]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R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[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"AAA"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"BB"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353" y="4233202"/>
              <a:ext cx="2061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Возврат результата</a:t>
              </a:r>
              <a:endParaRPr lang="ru-RU" dirty="0"/>
            </a:p>
          </p:txBody>
        </p:sp>
      </p:grp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-71482"/>
            <a:ext cx="184731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6096000" y="3392370"/>
            <a:ext cx="5734262" cy="2184102"/>
            <a:chOff x="6096000" y="3505590"/>
            <a:chExt cx="5734262" cy="2184102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6096000" y="3981532"/>
              <a:ext cx="5734262" cy="17081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[]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vowels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[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"e"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"i"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"o"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"u"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[]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consonants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[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"b"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"c"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"d"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"f"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"g"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15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ru-RU" sz="15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"j"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"k"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"l"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"m"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</a:t>
              </a:r>
              <a:r>
                <a:rPr kumimoji="0" lang="en-US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"n"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"p"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"q"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"r"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"s"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"t"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"v"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endPara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15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ru-RU" sz="15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"w"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"x"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"z"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  <a:endPara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[]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alphabet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[..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vowels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.. 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consonants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"y"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09316" y="3505590"/>
              <a:ext cx="3220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Использование </a:t>
              </a:r>
              <a:r>
                <a:rPr lang="en-US" dirty="0" smtClean="0"/>
                <a:t>spread element</a:t>
              </a:r>
              <a:endParaRPr lang="ru-RU" dirty="0"/>
            </a:p>
          </p:txBody>
        </p:sp>
      </p:grpSp>
      <p:sp>
        <p:nvSpPr>
          <p:cNvPr id="16" name="Прямоугольник 15"/>
          <p:cNvSpPr/>
          <p:nvPr/>
        </p:nvSpPr>
        <p:spPr>
          <a:xfrm>
            <a:off x="4914122" y="60437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learn.microsoft.com/en-us/dotnet/csharp/language-reference/operators/collection-expressions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20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System.Index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System.Range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920" y="1498341"/>
            <a:ext cx="4752975" cy="358140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8070" y="2369551"/>
            <a:ext cx="2935419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4;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^2;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range1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4202528" y="3636346"/>
            <a:ext cx="2351923" cy="612648"/>
          </a:xfrm>
          <a:prstGeom prst="wedgeRoundRectCallout">
            <a:avLst>
              <a:gd name="adj1" fmla="val -109844"/>
              <a:gd name="adj2" fmla="val -9243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– </a:t>
            </a:r>
            <a:r>
              <a:rPr lang="ru-RU" dirty="0" smtClean="0"/>
              <a:t>включается</a:t>
            </a:r>
          </a:p>
          <a:p>
            <a:pPr algn="ctr"/>
            <a:r>
              <a:rPr lang="en-US" dirty="0" smtClean="0"/>
              <a:t>end – </a:t>
            </a:r>
            <a:r>
              <a:rPr lang="ru-RU" dirty="0" smtClean="0"/>
              <a:t>не включается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4371262" y="2772566"/>
            <a:ext cx="1982885" cy="334528"/>
          </a:xfrm>
          <a:prstGeom prst="wedgeRoundRectCallout">
            <a:avLst>
              <a:gd name="adj1" fmla="val -136683"/>
              <a:gd name="adj2" fmla="val -5005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 с конца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4371262" y="2152281"/>
            <a:ext cx="1982885" cy="334528"/>
          </a:xfrm>
          <a:prstGeom prst="wedgeRoundRectCallout">
            <a:avLst>
              <a:gd name="adj1" fmla="val -131036"/>
              <a:gd name="adj2" fmla="val 587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 от начала</a:t>
            </a:r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98070" y="4487514"/>
            <a:ext cx="2300630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ru-RU" sz="1500" dirty="0" smtClean="0">
                <a:solidFill>
                  <a:srgbClr val="1F377F"/>
                </a:solidFill>
                <a:latin typeface="Consolas" panose="020B0609020204030204" pitchFamily="49" charset="0"/>
              </a:rPr>
              <a:t>index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^4;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range2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^5..^1;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range3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0..;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500" dirty="0">
                <a:solidFill>
                  <a:srgbClr val="1F377F"/>
                </a:solidFill>
                <a:latin typeface="Consolas" panose="020B0609020204030204" pitchFamily="49" charset="0"/>
              </a:rPr>
              <a:t>range3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^5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8070" y="4076973"/>
            <a:ext cx="18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Еще объявления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09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Index </a:t>
            </a:r>
            <a:r>
              <a:rPr lang="ru-RU" dirty="0" smtClean="0"/>
              <a:t>и </a:t>
            </a:r>
            <a:r>
              <a:rPr lang="en-US" dirty="0" smtClean="0"/>
              <a:t>Range</a:t>
            </a:r>
            <a:endParaRPr lang="ru-RU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8200" y="2222975"/>
            <a:ext cx="2406428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Index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500" dirty="0" err="1">
                <a:solidFill>
                  <a:srgbClr val="1F377F"/>
                </a:solidFill>
                <a:latin typeface="Consolas" panose="020B0609020204030204" pitchFamily="49" charset="0"/>
              </a:rPr>
              <a:t>start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4;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38200" y="3215458"/>
            <a:ext cx="2406428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altLang="ru-RU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500" dirty="0">
                <a:solidFill>
                  <a:srgbClr val="1F377F"/>
                </a:solidFill>
                <a:latin typeface="Consolas" panose="020B0609020204030204" pitchFamily="49" charset="0"/>
              </a:rPr>
              <a:t>t2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ru-RU" altLang="ru-RU" sz="1500" dirty="0" err="1">
                <a:solidFill>
                  <a:srgbClr val="1F377F"/>
                </a:solidFill>
                <a:latin typeface="Consolas" panose="020B0609020204030204" pitchFamily="49" charset="0"/>
              </a:rPr>
              <a:t>array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[1..3];</a:t>
            </a:r>
            <a:endParaRPr lang="ru-RU" sz="1500" dirty="0"/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1893739" y="4166312"/>
            <a:ext cx="2351923" cy="612648"/>
          </a:xfrm>
          <a:prstGeom prst="wedgeRoundRectCallout">
            <a:avLst>
              <a:gd name="adj1" fmla="val -67220"/>
              <a:gd name="adj2" fmla="val -15681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Копия, состоящая из 2-х элементов</a:t>
            </a:r>
            <a:endParaRPr lang="ru-RU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072514" y="2222975"/>
            <a:ext cx="6638356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 {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"22"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"66"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"88"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first3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[..3];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072514" y="3377040"/>
            <a:ext cx="6109365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38200" y="6037330"/>
            <a:ext cx="9522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learn.microsoft.com/en-us/dotnet/csharp/language-reference/proposals/csharp-8.0/ranges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970745" y="4472636"/>
            <a:ext cx="19670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Поддерживаются: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массивы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List&lt;T&gt;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…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085979" y="4136801"/>
            <a:ext cx="3041217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1..4);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3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2" grpId="0" animBg="1"/>
      <p:bldP spid="14" grpId="0" animBg="1"/>
      <p:bldP spid="15" grpId="0" animBg="1"/>
      <p:bldP spid="16" grpId="0"/>
      <p:bldP spid="17" grpId="0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System.Array</a:t>
            </a:r>
            <a:r>
              <a:rPr lang="en-US" dirty="0" smtClean="0"/>
              <a:t> – </a:t>
            </a:r>
            <a:r>
              <a:rPr lang="ru-RU" dirty="0" smtClean="0"/>
              <a:t>поддержка функционала массивов</a:t>
            </a:r>
          </a:p>
          <a:p>
            <a:endParaRPr lang="ru-RU" dirty="0"/>
          </a:p>
          <a:p>
            <a:r>
              <a:rPr lang="en-US" dirty="0" err="1" smtClean="0"/>
              <a:t>IEnumerable</a:t>
            </a:r>
            <a:r>
              <a:rPr lang="en-US" dirty="0" smtClean="0"/>
              <a:t> </a:t>
            </a:r>
            <a:r>
              <a:rPr lang="ru-RU" dirty="0" smtClean="0"/>
              <a:t>для коллекций и просто последовательностей</a:t>
            </a:r>
          </a:p>
          <a:p>
            <a:pPr lvl="1"/>
            <a:r>
              <a:rPr lang="ru-RU" dirty="0" smtClean="0"/>
              <a:t>с поддержкой в языке (</a:t>
            </a:r>
            <a:r>
              <a:rPr lang="en-US" dirty="0" err="1" smtClean="0"/>
              <a:t>foreach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Основные семейства коллекций</a:t>
            </a:r>
          </a:p>
          <a:p>
            <a:pPr lvl="1"/>
            <a:r>
              <a:rPr lang="en-US" dirty="0" err="1" smtClean="0"/>
              <a:t>ICollection</a:t>
            </a:r>
            <a:r>
              <a:rPr lang="en-US" dirty="0" smtClean="0"/>
              <a:t>, </a:t>
            </a:r>
            <a:r>
              <a:rPr lang="en-US" dirty="0" err="1" smtClean="0"/>
              <a:t>ISet</a:t>
            </a:r>
            <a:r>
              <a:rPr lang="en-US" dirty="0" smtClean="0"/>
              <a:t>, </a:t>
            </a:r>
            <a:r>
              <a:rPr lang="en-US" dirty="0" err="1" smtClean="0"/>
              <a:t>IList</a:t>
            </a:r>
            <a:r>
              <a:rPr lang="en-US" dirty="0" smtClean="0"/>
              <a:t>, </a:t>
            </a:r>
            <a:r>
              <a:rPr lang="en-US" dirty="0" err="1" smtClean="0"/>
              <a:t>IDictionary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Специальные механизмы в языке</a:t>
            </a:r>
          </a:p>
          <a:p>
            <a:pPr lvl="1"/>
            <a:r>
              <a:rPr lang="ru-RU" dirty="0" smtClean="0"/>
              <a:t>Инициализация</a:t>
            </a:r>
          </a:p>
          <a:p>
            <a:pPr lvl="1"/>
            <a:r>
              <a:rPr lang="ru-RU" dirty="0" smtClean="0"/>
              <a:t>Индексы и диапазоны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моменты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Единый фрагмент памяти</a:t>
            </a:r>
          </a:p>
          <a:p>
            <a:pPr lvl="1"/>
            <a:r>
              <a:rPr lang="ru-RU" dirty="0" smtClean="0"/>
              <a:t>Быстрый доступ по индексу</a:t>
            </a:r>
          </a:p>
          <a:p>
            <a:pPr lvl="1"/>
            <a:r>
              <a:rPr lang="ru-RU" dirty="0" smtClean="0"/>
              <a:t>Фиксированный размер</a:t>
            </a:r>
          </a:p>
          <a:p>
            <a:pPr lvl="1"/>
            <a:endParaRPr lang="ru-RU" dirty="0"/>
          </a:p>
          <a:p>
            <a:r>
              <a:rPr lang="ru-RU" dirty="0" smtClean="0"/>
              <a:t>Управляемый объект</a:t>
            </a:r>
          </a:p>
          <a:p>
            <a:pPr lvl="1"/>
            <a:r>
              <a:rPr lang="en-US" dirty="0" smtClean="0"/>
              <a:t>CLR </a:t>
            </a:r>
            <a:r>
              <a:rPr lang="ru-RU" dirty="0" smtClean="0"/>
              <a:t>освобождает память, если массив не используется</a:t>
            </a:r>
          </a:p>
          <a:p>
            <a:pPr lvl="1"/>
            <a:endParaRPr lang="ru-RU" dirty="0"/>
          </a:p>
          <a:p>
            <a:r>
              <a:rPr lang="ru-RU" dirty="0" smtClean="0"/>
              <a:t>Размещение</a:t>
            </a:r>
            <a:r>
              <a:rPr lang="en-US" dirty="0" smtClean="0"/>
              <a:t>/</a:t>
            </a:r>
            <a:r>
              <a:rPr lang="ru-RU" dirty="0" smtClean="0"/>
              <a:t>удаление</a:t>
            </a:r>
            <a:r>
              <a:rPr lang="en-US" dirty="0" smtClean="0"/>
              <a:t> </a:t>
            </a:r>
            <a:r>
              <a:rPr lang="ru-RU" dirty="0" smtClean="0"/>
              <a:t>элементов, контроль занятости, … - на разработчике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75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массивов</a:t>
            </a:r>
            <a:endParaRPr lang="ru-RU" dirty="0"/>
          </a:p>
        </p:txBody>
      </p:sp>
      <p:graphicFrame>
        <p:nvGraphicFramePr>
          <p:cNvPr id="5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635033"/>
              </p:ext>
            </p:extLst>
          </p:nvPr>
        </p:nvGraphicFramePr>
        <p:xfrm>
          <a:off x="500288" y="2905556"/>
          <a:ext cx="2665416" cy="741680"/>
        </p:xfrm>
        <a:graphic>
          <a:graphicData uri="http://schemas.openxmlformats.org/drawingml/2006/table">
            <a:tbl>
              <a:tblPr firstRow="1" bandRow="1"/>
              <a:tblGrid>
                <a:gridCol w="333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1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1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1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0</a:t>
                      </a:r>
                      <a:endParaRPr lang="ru-RU" b="0" dirty="0"/>
                    </a:p>
                  </a:txBody>
                  <a:tcPr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254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1</a:t>
                      </a:r>
                      <a:endParaRPr lang="ru-RU" b="0" dirty="0"/>
                    </a:p>
                  </a:txBody>
                  <a:tcPr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254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2</a:t>
                      </a:r>
                      <a:endParaRPr lang="ru-RU" b="0" dirty="0"/>
                    </a:p>
                  </a:txBody>
                  <a:tcPr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254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3</a:t>
                      </a:r>
                      <a:endParaRPr lang="ru-RU" b="0" dirty="0"/>
                    </a:p>
                  </a:txBody>
                  <a:tcPr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254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4</a:t>
                      </a:r>
                      <a:endParaRPr lang="ru-RU" b="0" dirty="0"/>
                    </a:p>
                  </a:txBody>
                  <a:tcPr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254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5</a:t>
                      </a:r>
                      <a:endParaRPr lang="ru-RU" b="0" dirty="0"/>
                    </a:p>
                  </a:txBody>
                  <a:tcPr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254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6</a:t>
                      </a:r>
                      <a:endParaRPr lang="ru-RU" b="0" dirty="0"/>
                    </a:p>
                  </a:txBody>
                  <a:tcPr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254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7</a:t>
                      </a:r>
                      <a:endParaRPr lang="ru-RU" b="0" dirty="0"/>
                    </a:p>
                  </a:txBody>
                  <a:tcPr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254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5</a:t>
                      </a:r>
                      <a:endParaRPr lang="ru-RU" b="0" dirty="0"/>
                    </a:p>
                  </a:txBody>
                  <a:tcPr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254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7</a:t>
                      </a:r>
                      <a:endParaRPr lang="ru-RU" b="0" dirty="0"/>
                    </a:p>
                  </a:txBody>
                  <a:tcPr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254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8</a:t>
                      </a:r>
                      <a:endParaRPr lang="ru-RU" b="0" dirty="0"/>
                    </a:p>
                  </a:txBody>
                  <a:tcPr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254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0</a:t>
                      </a:r>
                      <a:endParaRPr lang="ru-RU" b="0" dirty="0"/>
                    </a:p>
                  </a:txBody>
                  <a:tcPr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254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0</a:t>
                      </a:r>
                      <a:endParaRPr lang="ru-RU" b="0" dirty="0"/>
                    </a:p>
                  </a:txBody>
                  <a:tcPr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254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0</a:t>
                      </a:r>
                      <a:endParaRPr lang="ru-RU" b="0" dirty="0"/>
                    </a:p>
                  </a:txBody>
                  <a:tcPr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254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0</a:t>
                      </a:r>
                      <a:endParaRPr lang="ru-RU" b="0" dirty="0"/>
                    </a:p>
                  </a:txBody>
                  <a:tcPr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254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0</a:t>
                      </a:r>
                      <a:endParaRPr lang="ru-RU" b="0" dirty="0"/>
                    </a:p>
                  </a:txBody>
                  <a:tcPr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254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39048"/>
              </p:ext>
            </p:extLst>
          </p:nvPr>
        </p:nvGraphicFramePr>
        <p:xfrm>
          <a:off x="4411666" y="4774204"/>
          <a:ext cx="2651187" cy="1854200"/>
        </p:xfrm>
        <a:graphic>
          <a:graphicData uri="http://schemas.openxmlformats.org/drawingml/2006/table">
            <a:tbl>
              <a:tblPr firstRow="1" firstCol="1"/>
              <a:tblGrid>
                <a:gridCol w="378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8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8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8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254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254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254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254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254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254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254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254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254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254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254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254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254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254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ru-RU" b="1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ru-RU" b="1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36513"/>
              </p:ext>
            </p:extLst>
          </p:nvPr>
        </p:nvGraphicFramePr>
        <p:xfrm>
          <a:off x="9041920" y="2344152"/>
          <a:ext cx="1066266" cy="370840"/>
        </p:xfrm>
        <a:graphic>
          <a:graphicData uri="http://schemas.openxmlformats.org/drawingml/2006/table">
            <a:tbl>
              <a:tblPr firstRow="1" bandRow="1"/>
              <a:tblGrid>
                <a:gridCol w="355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55523"/>
              </p:ext>
            </p:extLst>
          </p:nvPr>
        </p:nvGraphicFramePr>
        <p:xfrm>
          <a:off x="9041920" y="2720136"/>
          <a:ext cx="1777110" cy="370840"/>
        </p:xfrm>
        <a:graphic>
          <a:graphicData uri="http://schemas.openxmlformats.org/drawingml/2006/table">
            <a:tbl>
              <a:tblPr firstRow="1" bandRow="1"/>
              <a:tblGrid>
                <a:gridCol w="355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800" b="0" kern="1200" dirty="0" smtClean="0"/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800" b="0" kern="1200" dirty="0" smtClean="0"/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800" b="0" kern="1200" dirty="0" smtClean="0"/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800" b="0" kern="1200" dirty="0" smtClean="0"/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800" b="0" kern="1200" dirty="0" smtClean="0"/>
                        <a:t>0</a:t>
                      </a:r>
                      <a:endParaRPr lang="ru-RU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359887"/>
              </p:ext>
            </p:extLst>
          </p:nvPr>
        </p:nvGraphicFramePr>
        <p:xfrm>
          <a:off x="9041920" y="3095242"/>
          <a:ext cx="355422" cy="370840"/>
        </p:xfrm>
        <a:graphic>
          <a:graphicData uri="http://schemas.openxmlformats.org/drawingml/2006/table">
            <a:tbl>
              <a:tblPr firstRow="1" bandRow="1"/>
              <a:tblGrid>
                <a:gridCol w="355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71516"/>
              </p:ext>
            </p:extLst>
          </p:nvPr>
        </p:nvGraphicFramePr>
        <p:xfrm>
          <a:off x="9041920" y="3466514"/>
          <a:ext cx="1421688" cy="370840"/>
        </p:xfrm>
        <a:graphic>
          <a:graphicData uri="http://schemas.openxmlformats.org/drawingml/2006/table">
            <a:tbl>
              <a:tblPr firstRow="1" bandRow="1"/>
              <a:tblGrid>
                <a:gridCol w="355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50805"/>
              </p:ext>
            </p:extLst>
          </p:nvPr>
        </p:nvGraphicFramePr>
        <p:xfrm>
          <a:off x="9041920" y="3837787"/>
          <a:ext cx="2843376" cy="370840"/>
        </p:xfrm>
        <a:graphic>
          <a:graphicData uri="http://schemas.openxmlformats.org/drawingml/2006/table">
            <a:tbl>
              <a:tblPr firstRow="1" bandRow="1"/>
              <a:tblGrid>
                <a:gridCol w="355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4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ru-RU" b="0" dirty="0"/>
                    </a:p>
                  </a:txBody>
                  <a:tcPr anchor="ctr">
                    <a:lnL w="12700" cmpd="sng">
                      <a:solidFill>
                        <a:srgbClr val="CCCCCC"/>
                      </a:solidFill>
                    </a:lnL>
                    <a:lnR w="12700" cmpd="sng">
                      <a:solidFill>
                        <a:srgbClr val="CCCCCC"/>
                      </a:solidFill>
                    </a:lnR>
                    <a:lnT w="12700" cmpd="sng">
                      <a:solidFill>
                        <a:srgbClr val="CCCCCC"/>
                      </a:solidFill>
                    </a:lnT>
                    <a:lnB w="12700" cmpd="sng">
                      <a:solidFill>
                        <a:srgbClr val="CCCCCC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10"/>
          <p:cNvSpPr/>
          <p:nvPr/>
        </p:nvSpPr>
        <p:spPr>
          <a:xfrm>
            <a:off x="387840" y="1819113"/>
            <a:ext cx="260520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sz="1867" dirty="0">
                <a:solidFill>
                  <a:srgbClr val="464547"/>
                </a:solidFill>
                <a:latin typeface="Trebuchet MS"/>
              </a:rPr>
              <a:t>One-dimensional array</a:t>
            </a:r>
            <a:endParaRPr lang="ru-RU" sz="1867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13" name="Rectangle 11"/>
          <p:cNvSpPr/>
          <p:nvPr/>
        </p:nvSpPr>
        <p:spPr>
          <a:xfrm>
            <a:off x="368094" y="4953815"/>
            <a:ext cx="2701381" cy="666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  <a:latin typeface="Trebuchet MS"/>
              </a:rPr>
              <a:t>Multidimensional array </a:t>
            </a:r>
          </a:p>
          <a:p>
            <a:pPr defTabSz="457189"/>
            <a:r>
              <a:rPr lang="en-US" sz="1867" dirty="0" smtClean="0">
                <a:solidFill>
                  <a:srgbClr val="464547"/>
                </a:solidFill>
                <a:latin typeface="Trebuchet MS"/>
              </a:rPr>
              <a:t>(two-dimensional)</a:t>
            </a:r>
            <a:endParaRPr lang="ru-RU" sz="1867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14" name="Rectangle 12"/>
          <p:cNvSpPr/>
          <p:nvPr/>
        </p:nvSpPr>
        <p:spPr>
          <a:xfrm>
            <a:off x="479330" y="2302156"/>
            <a:ext cx="2868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Array1D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[8];</a:t>
            </a:r>
            <a:endParaRPr lang="ru-RU" sz="1400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15" name="Rectangle 13"/>
          <p:cNvSpPr/>
          <p:nvPr/>
        </p:nvSpPr>
        <p:spPr>
          <a:xfrm>
            <a:off x="368094" y="5791856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[,] Array2D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[4, 6];</a:t>
            </a:r>
            <a:endParaRPr lang="ru-RU" sz="1400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78738" y="2794183"/>
            <a:ext cx="336823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  <a:latin typeface="Trebuchet MS"/>
              </a:rPr>
              <a:t>Jagged array (array of arrays)</a:t>
            </a:r>
            <a:endParaRPr lang="ru-RU" sz="1867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17" name="Rectangle 15"/>
          <p:cNvSpPr/>
          <p:nvPr/>
        </p:nvSpPr>
        <p:spPr>
          <a:xfrm>
            <a:off x="5378738" y="3212541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JaggedArray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[5][];</a:t>
            </a:r>
            <a:endParaRPr lang="ru-RU" sz="1400" dirty="0">
              <a:solidFill>
                <a:srgbClr val="464547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типы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4526902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Реализация</a:t>
            </a:r>
          </a:p>
          <a:p>
            <a:pPr lvl="1"/>
            <a:r>
              <a:rPr lang="en-US" dirty="0" err="1" smtClean="0"/>
              <a:t>System.Array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Манипулирование</a:t>
            </a:r>
          </a:p>
          <a:p>
            <a:pPr lvl="1"/>
            <a:r>
              <a:rPr lang="en-US" dirty="0" err="1" smtClean="0"/>
              <a:t>System.ArraySegment</a:t>
            </a:r>
            <a:endParaRPr lang="ru-RU" dirty="0" smtClean="0"/>
          </a:p>
          <a:p>
            <a:pPr lvl="1"/>
            <a:r>
              <a:rPr lang="en-US" dirty="0" err="1" smtClean="0"/>
              <a:t>System.Buffer</a:t>
            </a:r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486" y="0"/>
            <a:ext cx="3929257" cy="67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7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</a:t>
            </a:r>
            <a:r>
              <a:rPr lang="ru-RU" dirty="0"/>
              <a:t>м</a:t>
            </a:r>
            <a:r>
              <a:rPr lang="ru-RU" dirty="0" smtClean="0"/>
              <a:t>ассива</a:t>
            </a:r>
            <a:r>
              <a:rPr lang="en-US" dirty="0" smtClean="0"/>
              <a:t>: </a:t>
            </a:r>
            <a:r>
              <a:rPr lang="ru-RU" dirty="0" smtClean="0"/>
              <a:t>длина (</a:t>
            </a:r>
            <a:r>
              <a:rPr lang="en-US" dirty="0" smtClean="0"/>
              <a:t>length</a:t>
            </a:r>
            <a:r>
              <a:rPr lang="ru-RU" dirty="0" smtClean="0"/>
              <a:t>), границы</a:t>
            </a:r>
            <a:r>
              <a:rPr lang="en-US" dirty="0" smtClean="0"/>
              <a:t> (bounds</a:t>
            </a:r>
            <a:r>
              <a:rPr lang="en-US" dirty="0"/>
              <a:t>)</a:t>
            </a:r>
            <a:r>
              <a:rPr lang="ru-RU" dirty="0" smtClean="0"/>
              <a:t>, измерения</a:t>
            </a:r>
            <a:r>
              <a:rPr lang="en-US" dirty="0" smtClean="0"/>
              <a:t> (dimensions)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4773328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Свойства</a:t>
            </a:r>
            <a:endParaRPr lang="en-US" dirty="0"/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 err="1"/>
              <a:t>LongLength</a:t>
            </a:r>
            <a:endParaRPr lang="en-US" dirty="0"/>
          </a:p>
          <a:p>
            <a:pPr lvl="1"/>
            <a:r>
              <a:rPr lang="en-US" dirty="0"/>
              <a:t>Rank</a:t>
            </a:r>
          </a:p>
          <a:p>
            <a:endParaRPr lang="ru-RU" dirty="0" smtClean="0"/>
          </a:p>
          <a:p>
            <a:r>
              <a:rPr lang="ru-RU" dirty="0" smtClean="0"/>
              <a:t>Методы</a:t>
            </a:r>
            <a:endParaRPr lang="en-US" dirty="0"/>
          </a:p>
          <a:p>
            <a:pPr lvl="1"/>
            <a:r>
              <a:rPr lang="en-US" b="1" dirty="0" err="1"/>
              <a:t>GetLength</a:t>
            </a:r>
            <a:r>
              <a:rPr lang="en-US" dirty="0"/>
              <a:t>(dimension</a:t>
            </a:r>
            <a:r>
              <a:rPr lang="ru-RU" dirty="0"/>
              <a:t>)</a:t>
            </a:r>
          </a:p>
          <a:p>
            <a:pPr lvl="1"/>
            <a:r>
              <a:rPr lang="en-US" b="1" dirty="0" err="1"/>
              <a:t>GetLowerBound</a:t>
            </a:r>
            <a:r>
              <a:rPr lang="en-US" dirty="0"/>
              <a:t>(dimension</a:t>
            </a:r>
            <a:r>
              <a:rPr lang="ru-RU" dirty="0"/>
              <a:t>)</a:t>
            </a:r>
          </a:p>
          <a:p>
            <a:pPr lvl="1"/>
            <a:r>
              <a:rPr lang="en-US" b="1" dirty="0" err="1"/>
              <a:t>GetUpperBound</a:t>
            </a:r>
            <a:r>
              <a:rPr lang="en-US" dirty="0"/>
              <a:t>(dimension</a:t>
            </a:r>
            <a:r>
              <a:rPr lang="ru-RU" dirty="0"/>
              <a:t>)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 smtClean="0"/>
              <a:t>Создание массива, с заданными параметрами</a:t>
            </a:r>
            <a:endParaRPr lang="en-US" dirty="0"/>
          </a:p>
          <a:p>
            <a:pPr lvl="1"/>
            <a:r>
              <a:rPr lang="en-US" dirty="0" err="1"/>
              <a:t>Array.</a:t>
            </a:r>
            <a:r>
              <a:rPr lang="en-US" b="1" dirty="0" err="1"/>
              <a:t>CreateInstance</a:t>
            </a:r>
            <a:r>
              <a:rPr lang="en-US" dirty="0"/>
              <a:t>()</a:t>
            </a: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15535" y="2355929"/>
            <a:ext cx="6112192" cy="2462213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single dimension array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arr1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.CreateInstance(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typeof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 5);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3 dimensional array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arr2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.CreateInstance(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typeof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 2, 3, 5);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 array long[15..18, 4..7];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[,] arr3 = (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[,])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.CreateInstance(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typeof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 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 { 3, 3 },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 { 15, 4 });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arr3[16, 6] = 2;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47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Манипуляции с массивом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40398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Копирование</a:t>
            </a:r>
            <a:endParaRPr lang="en-US" dirty="0"/>
          </a:p>
          <a:p>
            <a:pPr lvl="1"/>
            <a:r>
              <a:rPr lang="en-US" b="1" dirty="0"/>
              <a:t>Copy</a:t>
            </a:r>
            <a:r>
              <a:rPr lang="en-US" dirty="0"/>
              <a:t>(Array, Array) / </a:t>
            </a:r>
            <a:r>
              <a:rPr lang="en-US" b="1" dirty="0" err="1"/>
              <a:t>CopyTo</a:t>
            </a:r>
            <a:r>
              <a:rPr lang="en-US" dirty="0"/>
              <a:t>(Array)</a:t>
            </a:r>
          </a:p>
          <a:p>
            <a:endParaRPr lang="ru-RU" dirty="0" smtClean="0"/>
          </a:p>
          <a:p>
            <a:r>
              <a:rPr lang="ru-RU" dirty="0" smtClean="0"/>
              <a:t>Поиск</a:t>
            </a:r>
            <a:endParaRPr lang="en-US" dirty="0"/>
          </a:p>
          <a:p>
            <a:pPr lvl="1"/>
            <a:r>
              <a:rPr lang="en-US" b="1" dirty="0" err="1"/>
              <a:t>IndexOf</a:t>
            </a:r>
            <a:r>
              <a:rPr lang="en-US" dirty="0"/>
              <a:t>(Array, Element) / </a:t>
            </a:r>
            <a:r>
              <a:rPr lang="en-US" b="1" dirty="0" err="1"/>
              <a:t>LastIndexOf</a:t>
            </a:r>
            <a:r>
              <a:rPr lang="en-US" dirty="0"/>
              <a:t>(Array, Element)</a:t>
            </a:r>
          </a:p>
          <a:p>
            <a:pPr lvl="1"/>
            <a:r>
              <a:rPr lang="en-US" b="1" dirty="0"/>
              <a:t>Exists</a:t>
            </a:r>
            <a:r>
              <a:rPr lang="en-US" dirty="0"/>
              <a:t>(Predicate) / </a:t>
            </a:r>
            <a:r>
              <a:rPr lang="en-US" b="1" dirty="0"/>
              <a:t>Find</a:t>
            </a:r>
            <a:r>
              <a:rPr lang="en-US" dirty="0"/>
              <a:t>(Predicate) / </a:t>
            </a:r>
            <a:r>
              <a:rPr lang="en-US" b="1" dirty="0" err="1"/>
              <a:t>FindAll</a:t>
            </a:r>
            <a:r>
              <a:rPr lang="en-US" dirty="0"/>
              <a:t>(Predicate) </a:t>
            </a:r>
          </a:p>
          <a:p>
            <a:endParaRPr lang="ru-RU" dirty="0" smtClean="0"/>
          </a:p>
          <a:p>
            <a:r>
              <a:rPr lang="ru-RU" dirty="0" smtClean="0"/>
              <a:t>Изменение</a:t>
            </a:r>
            <a:endParaRPr lang="en-US" dirty="0"/>
          </a:p>
          <a:p>
            <a:pPr lvl="1"/>
            <a:r>
              <a:rPr lang="en-US" b="1" dirty="0"/>
              <a:t>Reverse</a:t>
            </a:r>
            <a:r>
              <a:rPr lang="en-US" dirty="0"/>
              <a:t>(Array) / </a:t>
            </a:r>
            <a:r>
              <a:rPr lang="en-US" b="1" dirty="0"/>
              <a:t>Sort</a:t>
            </a:r>
            <a:r>
              <a:rPr lang="en-US" dirty="0"/>
              <a:t>(Array) / </a:t>
            </a:r>
            <a:r>
              <a:rPr lang="en-US" b="1" dirty="0"/>
              <a:t>Clear</a:t>
            </a:r>
            <a:r>
              <a:rPr lang="en-US" dirty="0"/>
              <a:t>(Array, index, length)</a:t>
            </a:r>
          </a:p>
          <a:p>
            <a:pPr lvl="1"/>
            <a:r>
              <a:rPr lang="en-US" b="1" dirty="0" err="1"/>
              <a:t>ForEach</a:t>
            </a:r>
            <a:r>
              <a:rPr lang="en-US" dirty="0"/>
              <a:t>(Action)</a:t>
            </a:r>
          </a:p>
          <a:p>
            <a:endParaRPr lang="ru-RU" dirty="0"/>
          </a:p>
        </p:txBody>
      </p:sp>
      <p:sp>
        <p:nvSpPr>
          <p:cNvPr id="4" name="Rectangle 4"/>
          <p:cNvSpPr/>
          <p:nvPr/>
        </p:nvSpPr>
        <p:spPr>
          <a:xfrm>
            <a:off x="6752844" y="3009573"/>
            <a:ext cx="5121915" cy="206210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{ 1, -2, 3, 4, -5, 2, 7, 1, 9 };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res1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.IndexOf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res2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.LastIndexOf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2B91A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.Sort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res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.FindAll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x =&gt; x &lt; 0);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8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System.ArraySegment</a:t>
            </a:r>
            <a:r>
              <a:rPr lang="ru-RU" dirty="0" smtClean="0"/>
              <a:t> – фрагмент массива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21640" y="2992891"/>
            <a:ext cx="4416594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Summ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ArraySegment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0122" y="2073757"/>
            <a:ext cx="5580374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Summ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1281" y="5314952"/>
            <a:ext cx="7802136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1, 4, 5, 8, 9, 43, 2, 65, 25, 5 };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fullArray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Summ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ArraySegment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firstHalf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Summ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ArraySegment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0,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2));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122" y="1581493"/>
            <a:ext cx="428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Передача фрагмент массива</a:t>
            </a:r>
            <a:r>
              <a:rPr lang="en-US" dirty="0" smtClean="0"/>
              <a:t> </a:t>
            </a:r>
            <a:r>
              <a:rPr lang="ru-RU" dirty="0" smtClean="0"/>
              <a:t>«напрямую»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997017" y="2528278"/>
            <a:ext cx="307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Использование </a:t>
            </a:r>
            <a:r>
              <a:rPr lang="en-US" dirty="0" err="1" smtClean="0"/>
              <a:t>ArraySegment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2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1558</TotalTime>
  <Words>3578</Words>
  <Application>Microsoft Office PowerPoint</Application>
  <PresentationFormat>Широкоэкранный</PresentationFormat>
  <Paragraphs>564</Paragraphs>
  <Slides>37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Trebuchet MS</vt:lpstr>
      <vt:lpstr>Тема Office</vt:lpstr>
      <vt:lpstr>Массивы и коллекции</vt:lpstr>
      <vt:lpstr>Agenda</vt:lpstr>
      <vt:lpstr>Массивы</vt:lpstr>
      <vt:lpstr>Основные моменты</vt:lpstr>
      <vt:lpstr>Типы массивов</vt:lpstr>
      <vt:lpstr>Основные типы</vt:lpstr>
      <vt:lpstr>Параметры массива: длина (length), границы (bounds), измерения (dimensions)</vt:lpstr>
      <vt:lpstr>Манипуляции с массивом</vt:lpstr>
      <vt:lpstr>System.ArraySegment – фрагмент массива</vt:lpstr>
      <vt:lpstr>Коллекции</vt:lpstr>
      <vt:lpstr>Основные пространства имен для коллекций</vt:lpstr>
      <vt:lpstr>Интерфейсы коллекций</vt:lpstr>
      <vt:lpstr>IEnumerable / IEnumerator</vt:lpstr>
      <vt:lpstr>Использование энумератора</vt:lpstr>
      <vt:lpstr>Enumerators и изменения коллекций</vt:lpstr>
      <vt:lpstr>Как работает энумератор</vt:lpstr>
      <vt:lpstr>Пример</vt:lpstr>
      <vt:lpstr>Yield оператор</vt:lpstr>
      <vt:lpstr>Базовые generic-коллекции</vt:lpstr>
      <vt:lpstr>ICollection/IList/IDictionary</vt:lpstr>
      <vt:lpstr>Ассоциативный массив (dictionary)</vt:lpstr>
      <vt:lpstr>IDictionary&lt;TKey, TValue&gt;</vt:lpstr>
      <vt:lpstr>Множество (set)</vt:lpstr>
      <vt:lpstr>ISet&lt;T&gt;</vt:lpstr>
      <vt:lpstr>Индексированный список (IList)</vt:lpstr>
      <vt:lpstr>Базовые реализации коллекций</vt:lpstr>
      <vt:lpstr>Презентация PowerPoint</vt:lpstr>
      <vt:lpstr>Компараторы для коллекций</vt:lpstr>
      <vt:lpstr>Что делать?</vt:lpstr>
      <vt:lpstr>Презентация PowerPoint</vt:lpstr>
      <vt:lpstr>Рекомендации по коллекциям</vt:lpstr>
      <vt:lpstr>Инициализация и индексация</vt:lpstr>
      <vt:lpstr>Инициализаторы коллекций</vt:lpstr>
      <vt:lpstr>Универсальный инициализатор и spread</vt:lpstr>
      <vt:lpstr>System.Index и System.Range</vt:lpstr>
      <vt:lpstr>Использование Index и Range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Массивы и коллекции</dc:title>
  <dc:creator>Михаил Романов</dc:creator>
  <cp:lastModifiedBy>Михаил Романов</cp:lastModifiedBy>
  <cp:revision>96</cp:revision>
  <dcterms:created xsi:type="dcterms:W3CDTF">2024-07-05T17:32:15Z</dcterms:created>
  <dcterms:modified xsi:type="dcterms:W3CDTF">2024-07-28T09:17:41Z</dcterms:modified>
</cp:coreProperties>
</file>