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73" r:id="rId6"/>
    <p:sldId id="274" r:id="rId7"/>
    <p:sldId id="275" r:id="rId8"/>
    <p:sldId id="276" r:id="rId9"/>
    <p:sldId id="280" r:id="rId10"/>
    <p:sldId id="281" r:id="rId11"/>
    <p:sldId id="277" r:id="rId12"/>
    <p:sldId id="278" r:id="rId13"/>
    <p:sldId id="279" r:id="rId14"/>
    <p:sldId id="282" r:id="rId15"/>
    <p:sldId id="262" r:id="rId16"/>
    <p:sldId id="263" r:id="rId17"/>
    <p:sldId id="267" r:id="rId18"/>
    <p:sldId id="283" r:id="rId19"/>
    <p:sldId id="269" r:id="rId20"/>
    <p:sldId id="284" r:id="rId21"/>
    <p:sldId id="285" r:id="rId22"/>
    <p:sldId id="286" r:id="rId23"/>
    <p:sldId id="287" r:id="rId24"/>
    <p:sldId id="288" r:id="rId25"/>
    <p:sldId id="271" r:id="rId26"/>
    <p:sldId id="272" r:id="rId27"/>
    <p:sldId id="289" r:id="rId28"/>
    <p:sldId id="290" r:id="rId29"/>
    <p:sldId id="292" r:id="rId30"/>
    <p:sldId id="291" r:id="rId31"/>
    <p:sldId id="293" r:id="rId32"/>
    <p:sldId id="294" r:id="rId33"/>
    <p:sldId id="261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Раздел без заголовка" id="{4C62F6CD-700A-4F63-B54E-3F57103040C4}">
          <p14:sldIdLst>
            <p14:sldId id="259"/>
            <p14:sldId id="260"/>
          </p14:sldIdLst>
        </p14:section>
        <p14:section name="Раздел без заголовка" id="{15836749-C5DC-4E7C-B280-B3C455627936}">
          <p14:sldIdLst>
            <p14:sldId id="273"/>
            <p14:sldId id="274"/>
          </p14:sldIdLst>
        </p14:section>
        <p14:section name="Singleton. Вариант 1. Статическое поле" id="{5F60ED56-53AD-4C90-8F95-723F6F88B9BA}">
          <p14:sldIdLst>
            <p14:sldId id="275"/>
          </p14:sldIdLst>
        </p14:section>
        <p14:section name="Singleton. Вариант 2. Двойная проверка" id="{B7AB4201-229C-4EE3-94A8-4618F88C1230}">
          <p14:sldIdLst>
            <p14:sldId id="276"/>
            <p14:sldId id="280"/>
            <p14:sldId id="281"/>
          </p14:sldIdLst>
        </p14:section>
        <p14:section name="Singleton. Вариант 3. Lazy" id="{AA1590A3-F277-40E8-ADAB-19BF750FFA98}">
          <p14:sldIdLst>
            <p14:sldId id="277"/>
            <p14:sldId id="278"/>
            <p14:sldId id="279"/>
          </p14:sldIdLst>
        </p14:section>
        <p14:section name="И снова к определению паттернов" id="{38284FCA-F379-4568-ADEA-3E680659C61C}">
          <p14:sldIdLst>
            <p14:sldId id="282"/>
            <p14:sldId id="262"/>
            <p14:sldId id="263"/>
          </p14:sldIdLst>
        </p14:section>
        <p14:section name="Классификация" id="{8A9A7ED7-7430-4BCE-8D1E-7F20E4EB2711}">
          <p14:sldIdLst>
            <p14:sldId id="267"/>
            <p14:sldId id="283"/>
            <p14:sldId id="269"/>
            <p14:sldId id="284"/>
          </p14:sldIdLst>
        </p14:section>
        <p14:section name="Раздел без заголовка" id="{C844E3AC-4AE0-4F48-95B7-F7A9D9122552}">
          <p14:sldIdLst>
            <p14:sldId id="285"/>
            <p14:sldId id="286"/>
            <p14:sldId id="287"/>
            <p14:sldId id="288"/>
            <p14:sldId id="271"/>
            <p14:sldId id="272"/>
            <p14:sldId id="289"/>
          </p14:sldIdLst>
        </p14:section>
        <p14:section name="Раздел без заголовка" id="{A4EB7AA7-72D8-4AF9-979B-7346C52F02C3}">
          <p14:sldIdLst>
            <p14:sldId id="290"/>
          </p14:sldIdLst>
        </p14:section>
        <p14:section name="Раздел без заголовка" id="{DFFC333A-5DD2-4A1D-AFC7-DF4045954DD6}">
          <p14:sldIdLst>
            <p14:sldId id="292"/>
            <p14:sldId id="291"/>
            <p14:sldId id="293"/>
            <p14:sldId id="294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865" autoAdjust="0"/>
  </p:normalViewPr>
  <p:slideViewPr>
    <p:cSldViewPr snapToGrid="0">
      <p:cViewPr varScale="1">
        <p:scale>
          <a:sx n="95" d="100"/>
          <a:sy n="95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29B1A-F25D-4843-A896-5A76730EBEDE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927B7-5F7D-4DD0-B033-EC7AF0E3F1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07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Пример.</a:t>
            </a:r>
            <a:r>
              <a:rPr lang="ru-RU" baseline="0" dirty="0" smtClean="0"/>
              <a:t> Если не объявить статический конструктор, то в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Framework - Logger </a:t>
            </a:r>
            <a:r>
              <a:rPr lang="ru-RU" baseline="0" dirty="0" smtClean="0"/>
              <a:t>будет вызван всегда (хотя не должен вообще вызываться) и до обращения к </a:t>
            </a:r>
            <a:r>
              <a:rPr lang="en-US" baseline="0" dirty="0" smtClean="0"/>
              <a:t>Main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927B7-5F7D-4DD0-B033-EC7AF0E3F11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24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927B7-5F7D-4DD0-B033-EC7AF0E3F11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22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rchitecture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ies/alconost/articles/52266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Шаблоны (паттерны) </a:t>
            </a:r>
            <a:r>
              <a:rPr lang="ru-RU" dirty="0" smtClean="0"/>
              <a:t>проектирования для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2.2. Двойная проверка + </a:t>
            </a:r>
            <a:r>
              <a:rPr lang="en-US" dirty="0" smtClean="0"/>
              <a:t>volatile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069204" y="3999243"/>
            <a:ext cx="5284596" cy="21777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Достоинства</a:t>
            </a:r>
          </a:p>
          <a:p>
            <a:r>
              <a:rPr lang="ru-RU" dirty="0" smtClean="0"/>
              <a:t>Реализация безопасная</a:t>
            </a:r>
          </a:p>
          <a:p>
            <a:r>
              <a:rPr lang="ru-RU" dirty="0" smtClean="0"/>
              <a:t>«Ленивая»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Недостатки</a:t>
            </a:r>
          </a:p>
          <a:p>
            <a:r>
              <a:rPr lang="ru-RU" dirty="0" smtClean="0"/>
              <a:t>Сложная</a:t>
            </a:r>
            <a:endParaRPr lang="ru-RU" dirty="0"/>
          </a:p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5348" y="1372228"/>
            <a:ext cx="5474576" cy="54014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lockRoot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lockRoot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154427" y="1899138"/>
            <a:ext cx="4094967" cy="1728317"/>
          </a:xfrm>
          <a:prstGeom prst="wedgeRoundRectCallout">
            <a:avLst>
              <a:gd name="adj1" fmla="val -94149"/>
              <a:gd name="adj2" fmla="val -145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Без </a:t>
            </a:r>
            <a:r>
              <a:rPr lang="en-US" b="1" dirty="0" smtClean="0"/>
              <a:t>volatile</a:t>
            </a:r>
            <a:r>
              <a:rPr lang="en-US" dirty="0" smtClean="0"/>
              <a:t> </a:t>
            </a:r>
            <a:r>
              <a:rPr lang="ru-RU" dirty="0" smtClean="0"/>
              <a:t>компилятор думает, что переменная используется в 1 потоке и оптимизирует: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убрать повторную проверку </a:t>
            </a:r>
            <a:r>
              <a:rPr lang="en-US" b="1" dirty="0"/>
              <a:t>if (_</a:t>
            </a:r>
            <a:r>
              <a:rPr lang="en-US" b="1" dirty="0" err="1"/>
              <a:t>instatnce</a:t>
            </a:r>
            <a:r>
              <a:rPr lang="en-US" b="1" dirty="0"/>
              <a:t> == null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dirty="0" smtClean="0"/>
              <a:t>ведь </a:t>
            </a:r>
            <a:r>
              <a:rPr lang="en-US" b="1" dirty="0" smtClean="0"/>
              <a:t>_instance </a:t>
            </a:r>
            <a:r>
              <a:rPr lang="ru-RU" dirty="0" smtClean="0"/>
              <a:t>не меняется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6531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</a:t>
            </a:r>
            <a:r>
              <a:rPr lang="ru-RU" dirty="0" smtClean="0"/>
              <a:t>3. </a:t>
            </a:r>
            <a:r>
              <a:rPr lang="en-US" dirty="0" smtClean="0"/>
              <a:t>Lazy&lt;T&gt;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7345345" y="1825625"/>
            <a:ext cx="400845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Достоинства</a:t>
            </a:r>
          </a:p>
          <a:p>
            <a:r>
              <a:rPr lang="ru-RU" dirty="0" smtClean="0"/>
              <a:t>Просто</a:t>
            </a:r>
            <a:endParaRPr lang="en-US" dirty="0" smtClean="0"/>
          </a:p>
          <a:p>
            <a:r>
              <a:rPr lang="ru-RU" dirty="0" smtClean="0"/>
              <a:t>Безопасно</a:t>
            </a:r>
            <a:endParaRPr lang="ru-RU" dirty="0"/>
          </a:p>
          <a:p>
            <a:r>
              <a:rPr lang="ru-RU" dirty="0" smtClean="0"/>
              <a:t>Лениво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«Недостатки»</a:t>
            </a:r>
            <a:endParaRPr lang="ru-RU" dirty="0"/>
          </a:p>
          <a:p>
            <a:r>
              <a:rPr lang="ru-RU" dirty="0" smtClean="0"/>
              <a:t>Работает с </a:t>
            </a:r>
            <a:r>
              <a:rPr lang="en-US" dirty="0" err="1" smtClean="0"/>
              <a:t>.Net</a:t>
            </a:r>
            <a:r>
              <a:rPr lang="en-US" dirty="0" smtClean="0"/>
              <a:t> Framework 4+ </a:t>
            </a:r>
            <a:endParaRPr lang="ru-RU" dirty="0"/>
          </a:p>
          <a:p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716017"/>
            <a:ext cx="6003567" cy="2400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&gt;(()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instatnce.Value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9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37" y="-209407"/>
            <a:ext cx="6125430" cy="693516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 что использовать???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482213" cy="4351338"/>
          </a:xfrm>
        </p:spPr>
        <p:txBody>
          <a:bodyPr/>
          <a:lstStyle/>
          <a:p>
            <a:r>
              <a:rPr lang="ru-RU" dirty="0" smtClean="0"/>
              <a:t>Если есть возможность </a:t>
            </a:r>
          </a:p>
          <a:p>
            <a:pPr lvl="1"/>
            <a:r>
              <a:rPr lang="en-US" dirty="0" smtClean="0"/>
              <a:t>Lazy&lt;T&gt;</a:t>
            </a:r>
          </a:p>
          <a:p>
            <a:r>
              <a:rPr lang="ru-RU" dirty="0" smtClean="0"/>
              <a:t>Если нет проблем с потенциальными исключениями и не нужна «ленивость»</a:t>
            </a:r>
          </a:p>
          <a:p>
            <a:pPr lvl="1"/>
            <a:r>
              <a:rPr lang="ru-RU" dirty="0" smtClean="0"/>
              <a:t>статическое поле</a:t>
            </a:r>
            <a:r>
              <a:rPr lang="en-US" dirty="0" smtClean="0"/>
              <a:t> / </a:t>
            </a:r>
            <a:r>
              <a:rPr lang="ru-RU" dirty="0"/>
              <a:t>статический </a:t>
            </a:r>
            <a:r>
              <a:rPr lang="ru-RU" dirty="0" smtClean="0"/>
              <a:t>конструктор</a:t>
            </a:r>
          </a:p>
          <a:p>
            <a:endParaRPr lang="ru-RU" dirty="0"/>
          </a:p>
          <a:p>
            <a:r>
              <a:rPr lang="ru-RU" dirty="0" smtClean="0"/>
              <a:t>Если не подходят первые 2 – вариант с двойной проверкой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5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недостатки?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58732" cy="4351338"/>
          </a:xfrm>
        </p:spPr>
        <p:txBody>
          <a:bodyPr/>
          <a:lstStyle/>
          <a:p>
            <a:r>
              <a:rPr lang="ru-RU" dirty="0" smtClean="0"/>
              <a:t>Низкая гибкость</a:t>
            </a:r>
          </a:p>
          <a:p>
            <a:r>
              <a:rPr lang="ru-RU" dirty="0" smtClean="0"/>
              <a:t>Сложность (невозможность) тестирования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4617" y="3841035"/>
            <a:ext cx="5051383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SomeMethod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/// </a:t>
            </a:r>
            <a:r>
              <a: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///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264665" y="1390753"/>
            <a:ext cx="4204997" cy="42473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SomeMethod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///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logger.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///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6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вновь к определениям…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smtClean="0"/>
              <a:t>паттерны?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Паттерны </a:t>
            </a:r>
            <a:r>
              <a:rPr lang="ru-RU" dirty="0" smtClean="0"/>
              <a:t>(«</a:t>
            </a:r>
            <a:r>
              <a:rPr lang="ru-RU" dirty="0"/>
              <a:t>шаблоны </a:t>
            </a:r>
            <a:r>
              <a:rPr lang="ru-RU" dirty="0" smtClean="0"/>
              <a:t>проектирования») </a:t>
            </a:r>
            <a:r>
              <a:rPr lang="ru-RU" dirty="0"/>
              <a:t>– </a:t>
            </a:r>
            <a:r>
              <a:rPr lang="ru-RU" dirty="0" smtClean="0"/>
              <a:t>это </a:t>
            </a:r>
            <a:r>
              <a:rPr lang="ru-RU" dirty="0"/>
              <a:t>эффективные способы решения характерных задач </a:t>
            </a:r>
            <a:r>
              <a:rPr lang="ru-RU" dirty="0" smtClean="0"/>
              <a:t>проектирования</a:t>
            </a:r>
            <a:endParaRPr lang="ru-RU" dirty="0"/>
          </a:p>
          <a:p>
            <a:r>
              <a:rPr lang="ru-RU" dirty="0"/>
              <a:t>Не являются законченным </a:t>
            </a:r>
            <a:r>
              <a:rPr lang="ru-RU" dirty="0" smtClean="0"/>
              <a:t>кодом</a:t>
            </a:r>
          </a:p>
          <a:p>
            <a:pPr lvl="1"/>
            <a:r>
              <a:rPr lang="ru-RU" dirty="0" smtClean="0"/>
              <a:t>Т.е. применять как готовую библиотеку – не получится</a:t>
            </a:r>
          </a:p>
          <a:p>
            <a:r>
              <a:rPr lang="ru-RU" dirty="0" smtClean="0"/>
              <a:t>В </a:t>
            </a:r>
            <a:r>
              <a:rPr lang="ru-RU" dirty="0"/>
              <a:t>общем </a:t>
            </a:r>
            <a:r>
              <a:rPr lang="ru-RU" dirty="0" smtClean="0"/>
              <a:t>случае могут использоваться в разных языках и средах, но:</a:t>
            </a:r>
          </a:p>
          <a:p>
            <a:pPr lvl="1"/>
            <a:r>
              <a:rPr lang="ru-RU" dirty="0" smtClean="0"/>
              <a:t>могут требовать определенных возможностей (например, минимальной поддержки ООП)</a:t>
            </a:r>
          </a:p>
          <a:p>
            <a:pPr lvl="1"/>
            <a:r>
              <a:rPr lang="ru-RU" dirty="0" smtClean="0"/>
              <a:t>в разных средах могут иметь сильно разные реализации (а одинаковые реализации иметь свои нюансы)</a:t>
            </a:r>
          </a:p>
          <a:p>
            <a:pPr lvl="1"/>
            <a:r>
              <a:rPr lang="ru-RU" dirty="0" smtClean="0"/>
              <a:t>для некоторых сред</a:t>
            </a:r>
            <a:r>
              <a:rPr lang="en-US" dirty="0" smtClean="0"/>
              <a:t>/</a:t>
            </a:r>
            <a:r>
              <a:rPr lang="ru-RU" dirty="0" smtClean="0"/>
              <a:t>языков не имеют смысла, т.к. есть встроенные возможности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44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паттерны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Повторное использование удачных решений типовых </a:t>
            </a:r>
            <a:r>
              <a:rPr lang="ru-RU" dirty="0" smtClean="0"/>
              <a:t>задач </a:t>
            </a:r>
            <a:endParaRPr lang="en-US" dirty="0" smtClean="0"/>
          </a:p>
          <a:p>
            <a:pPr lvl="1"/>
            <a:r>
              <a:rPr lang="ru-RU" dirty="0" smtClean="0"/>
              <a:t>Есть </a:t>
            </a:r>
            <a:r>
              <a:rPr lang="ru-RU" dirty="0"/>
              <a:t>заранее просчитанное решение и предпочтительнее использовать его, чем изобретать заново</a:t>
            </a:r>
          </a:p>
          <a:p>
            <a:r>
              <a:rPr lang="ru-RU" dirty="0"/>
              <a:t>Упрощение сопровождения </a:t>
            </a:r>
            <a:r>
              <a:rPr lang="ru-RU" dirty="0" smtClean="0"/>
              <a:t>кода</a:t>
            </a:r>
          </a:p>
          <a:p>
            <a:pPr lvl="1"/>
            <a:r>
              <a:rPr lang="ru-RU" dirty="0" smtClean="0"/>
              <a:t>Используется знакомая идея – нам проще понимать чужой код</a:t>
            </a:r>
            <a:endParaRPr lang="ru-RU" dirty="0"/>
          </a:p>
          <a:p>
            <a:r>
              <a:rPr lang="ru-RU" dirty="0"/>
              <a:t>Улучшение документированности кода</a:t>
            </a:r>
          </a:p>
          <a:p>
            <a:r>
              <a:rPr lang="ru-RU" dirty="0"/>
              <a:t>Дополнительная информация об архитектуре приложения</a:t>
            </a:r>
          </a:p>
          <a:p>
            <a:r>
              <a:rPr lang="ru-RU" dirty="0"/>
              <a:t>Унификация терминологии, упрощение обсуждений архитектуры приложений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49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Типы паттернов (классификация)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Общие архитектурные паттерны </a:t>
            </a:r>
            <a:r>
              <a:rPr lang="en-US" dirty="0" smtClean="0"/>
              <a:t>(Architectural</a:t>
            </a:r>
            <a:r>
              <a:rPr lang="hu-HU" dirty="0" smtClean="0"/>
              <a:t> </a:t>
            </a:r>
            <a:r>
              <a:rPr lang="en-US" dirty="0" smtClean="0"/>
              <a:t>patterns)</a:t>
            </a:r>
          </a:p>
          <a:p>
            <a:r>
              <a:rPr lang="ru-RU" dirty="0" smtClean="0"/>
              <a:t>Паттерны проектирования кода (</a:t>
            </a:r>
            <a:r>
              <a:rPr lang="en-US" dirty="0" smtClean="0"/>
              <a:t>Software </a:t>
            </a:r>
            <a:r>
              <a:rPr lang="en-US" dirty="0"/>
              <a:t>design </a:t>
            </a:r>
            <a:r>
              <a:rPr lang="en-US" dirty="0" smtClean="0"/>
              <a:t>patterns)</a:t>
            </a:r>
            <a:endParaRPr lang="en-US" dirty="0"/>
          </a:p>
          <a:p>
            <a:r>
              <a:rPr lang="ru-RU" dirty="0" smtClean="0"/>
              <a:t>Паттерны построения корпоративных </a:t>
            </a:r>
            <a:r>
              <a:rPr lang="ru-RU" dirty="0"/>
              <a:t>приложений</a:t>
            </a:r>
            <a:br>
              <a:rPr lang="ru-RU" dirty="0"/>
            </a:br>
            <a:r>
              <a:rPr lang="en-US" dirty="0" smtClean="0"/>
              <a:t>(Enterprise Application</a:t>
            </a:r>
            <a:r>
              <a:rPr lang="ru-RU" dirty="0" smtClean="0"/>
              <a:t> </a:t>
            </a:r>
            <a:r>
              <a:rPr lang="en-US" dirty="0" smtClean="0"/>
              <a:t>Architecture Patterns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35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проектирования кода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Software </a:t>
            </a:r>
            <a:r>
              <a:rPr lang="en-US" dirty="0"/>
              <a:t>design </a:t>
            </a:r>
            <a:r>
              <a:rPr lang="en-US" dirty="0" smtClean="0"/>
              <a:t>patterns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Creational patterns</a:t>
            </a:r>
          </a:p>
          <a:p>
            <a:pPr lvl="1"/>
            <a:r>
              <a:rPr lang="en-US" dirty="0"/>
              <a:t>Abstract factory</a:t>
            </a:r>
          </a:p>
          <a:p>
            <a:pPr lvl="1"/>
            <a:r>
              <a:rPr lang="en-US" dirty="0"/>
              <a:t>Builder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Structural patterns</a:t>
            </a:r>
          </a:p>
          <a:p>
            <a:pPr lvl="1"/>
            <a:r>
              <a:rPr lang="en-US" dirty="0"/>
              <a:t>Adapter or Wrapper</a:t>
            </a:r>
          </a:p>
          <a:p>
            <a:pPr lvl="1"/>
            <a:r>
              <a:rPr lang="en-US" dirty="0"/>
              <a:t>Proxy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Behavioral patterns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/>
              <a:t>Command</a:t>
            </a:r>
          </a:p>
          <a:p>
            <a:pPr lvl="1"/>
            <a:r>
              <a:rPr lang="en-US" dirty="0"/>
              <a:t>Visitor</a:t>
            </a:r>
          </a:p>
          <a:p>
            <a:pPr lvl="1"/>
            <a:r>
              <a:rPr lang="en-US" dirty="0"/>
              <a:t>…</a:t>
            </a:r>
          </a:p>
          <a:p>
            <a:endParaRPr lang="ru-RU" dirty="0"/>
          </a:p>
        </p:txBody>
      </p:sp>
      <p:pic>
        <p:nvPicPr>
          <p:cNvPr id="4" name="Picture 2" descr="Паттерны объектно-ориентированного проектирован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51" y="1825625"/>
            <a:ext cx="1252993" cy="1746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390547" y="2244071"/>
            <a:ext cx="42854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13192E"/>
                </a:solidFill>
              </a:rPr>
              <a:t>Паттерны объектно-ориентированного проектирования</a:t>
            </a:r>
            <a:endParaRPr lang="ru-RU" sz="2000" b="1" dirty="0" smtClean="0">
              <a:solidFill>
                <a:srgbClr val="13192E"/>
              </a:solidFill>
            </a:endParaRPr>
          </a:p>
          <a:p>
            <a:r>
              <a:rPr lang="ru-RU" sz="2000" dirty="0" smtClean="0">
                <a:solidFill>
                  <a:srgbClr val="13192E"/>
                </a:solidFill>
              </a:rPr>
              <a:t>Ральф Джонсон, Эрих Гамма </a:t>
            </a:r>
            <a:r>
              <a:rPr lang="ru-RU" sz="2000" dirty="0">
                <a:solidFill>
                  <a:srgbClr val="13192E"/>
                </a:solidFill>
              </a:rPr>
              <a:t>и др</a:t>
            </a:r>
            <a:r>
              <a:rPr lang="ru-RU" sz="2000" dirty="0" smtClean="0">
                <a:solidFill>
                  <a:srgbClr val="13192E"/>
                </a:solidFill>
              </a:rPr>
              <a:t>.</a:t>
            </a:r>
            <a:r>
              <a:rPr lang="ru-RU" sz="2000" dirty="0">
                <a:solidFill>
                  <a:srgbClr val="13192E"/>
                </a:solidFill>
              </a:rPr>
              <a:t> 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51" y="4079752"/>
            <a:ext cx="1395796" cy="19899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7512788" y="4566911"/>
            <a:ext cx="39570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Паттерны проектирования на платформе .NET.</a:t>
            </a:r>
          </a:p>
          <a:p>
            <a:r>
              <a:rPr lang="ru-RU" sz="2000" dirty="0" smtClean="0"/>
              <a:t>Тепляков </a:t>
            </a:r>
            <a:r>
              <a:rPr lang="ru-RU" sz="2000" dirty="0"/>
              <a:t>С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3949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Архитектурные паттерны 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/>
              <a:t>Architectural</a:t>
            </a:r>
            <a:r>
              <a:rPr lang="hu-HU" dirty="0"/>
              <a:t> </a:t>
            </a:r>
            <a:r>
              <a:rPr lang="en-US" dirty="0" smtClean="0"/>
              <a:t>patterns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104562" y="1825625"/>
            <a:ext cx="6249237" cy="4351338"/>
          </a:xfrm>
        </p:spPr>
        <p:txBody>
          <a:bodyPr>
            <a:normAutofit/>
          </a:bodyPr>
          <a:lstStyle/>
          <a:p>
            <a:r>
              <a:rPr lang="ru-RU" dirty="0"/>
              <a:t>Архитектурный шаблон — это </a:t>
            </a:r>
            <a:r>
              <a:rPr lang="ru-RU" dirty="0" smtClean="0"/>
              <a:t>обобщенный подход в архитектуре </a:t>
            </a:r>
            <a:r>
              <a:rPr lang="ru-RU" dirty="0"/>
              <a:t>ПО </a:t>
            </a:r>
            <a:r>
              <a:rPr lang="ru-RU" dirty="0" smtClean="0"/>
              <a:t>(в </a:t>
            </a:r>
            <a:r>
              <a:rPr lang="ru-RU" dirty="0"/>
              <a:t>заданном </a:t>
            </a:r>
            <a:r>
              <a:rPr lang="ru-RU" dirty="0" smtClean="0"/>
              <a:t>контексте)</a:t>
            </a:r>
          </a:p>
          <a:p>
            <a:pPr lvl="1"/>
            <a:r>
              <a:rPr lang="ru-RU" dirty="0"/>
              <a:t>Многоуровневая </a:t>
            </a:r>
            <a:r>
              <a:rPr lang="ru-RU" dirty="0" smtClean="0"/>
              <a:t>архитектура </a:t>
            </a:r>
            <a:endParaRPr lang="ru-RU" dirty="0"/>
          </a:p>
          <a:p>
            <a:pPr lvl="1"/>
            <a:r>
              <a:rPr lang="ru-RU" dirty="0" smtClean="0"/>
              <a:t>Модель – представление – контроллер</a:t>
            </a:r>
            <a:endParaRPr lang="ru-RU" dirty="0"/>
          </a:p>
          <a:p>
            <a:pPr lvl="1"/>
            <a:r>
              <a:rPr lang="ru-RU" dirty="0"/>
              <a:t>Управляемая событиями архитектура</a:t>
            </a:r>
          </a:p>
          <a:p>
            <a:pPr lvl="1"/>
            <a:r>
              <a:rPr lang="ru-RU" dirty="0" err="1" smtClean="0"/>
              <a:t>Микросервисы</a:t>
            </a:r>
            <a:endParaRPr lang="ru-RU" dirty="0" smtClean="0"/>
          </a:p>
          <a:p>
            <a:pPr lvl="1"/>
            <a:r>
              <a:rPr lang="ru-RU" dirty="0" smtClean="0"/>
              <a:t>…</a:t>
            </a:r>
            <a:endParaRPr lang="ru-RU" dirty="0"/>
          </a:p>
          <a:p>
            <a:pPr lvl="1"/>
            <a:endParaRPr lang="ru-RU" dirty="0"/>
          </a:p>
        </p:txBody>
      </p:sp>
      <p:pic>
        <p:nvPicPr>
          <p:cNvPr id="3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8692"/>
            <a:ext cx="3884525" cy="26602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34479" y="5942568"/>
            <a:ext cx="5371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https://learn.microsoft.com/en-us/azure/architecture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4479" y="5491833"/>
            <a:ext cx="568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https://habr.com/ru/companies/alconost/articles/522662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61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паттерны</a:t>
            </a:r>
          </a:p>
          <a:p>
            <a:pPr lvl="1"/>
            <a:r>
              <a:rPr lang="ru-RU" dirty="0" smtClean="0"/>
              <a:t>Знакомство</a:t>
            </a:r>
          </a:p>
          <a:p>
            <a:pPr lvl="1"/>
            <a:r>
              <a:rPr lang="ru-RU" dirty="0" smtClean="0"/>
              <a:t>Пример</a:t>
            </a:r>
          </a:p>
          <a:p>
            <a:pPr lvl="1"/>
            <a:r>
              <a:rPr lang="ru-RU" dirty="0" smtClean="0"/>
              <a:t>Какие бывают </a:t>
            </a:r>
            <a:endParaRPr lang="ru-RU" dirty="0" smtClean="0"/>
          </a:p>
          <a:p>
            <a:r>
              <a:rPr lang="ru-RU" dirty="0"/>
              <a:t>Паттерны архитектуры корпоративных </a:t>
            </a:r>
            <a:r>
              <a:rPr lang="ru-RU" dirty="0" smtClean="0"/>
              <a:t>приложений</a:t>
            </a:r>
          </a:p>
          <a:p>
            <a:pPr lvl="1"/>
            <a:r>
              <a:rPr lang="ru-RU" dirty="0" smtClean="0"/>
              <a:t>Модель предметной области</a:t>
            </a:r>
          </a:p>
          <a:p>
            <a:pPr lvl="1"/>
            <a:r>
              <a:rPr lang="en-US" dirty="0" smtClean="0"/>
              <a:t>Rich </a:t>
            </a:r>
            <a:r>
              <a:rPr lang="ru-RU" dirty="0" smtClean="0"/>
              <a:t>и </a:t>
            </a:r>
            <a:r>
              <a:rPr lang="en-US" dirty="0" smtClean="0"/>
              <a:t>Anemic </a:t>
            </a:r>
            <a:r>
              <a:rPr lang="ru-RU" dirty="0" smtClean="0"/>
              <a:t>модели</a:t>
            </a:r>
          </a:p>
          <a:p>
            <a:pPr lvl="1"/>
            <a:r>
              <a:rPr lang="ru-RU" dirty="0" smtClean="0"/>
              <a:t>Сервисы и </a:t>
            </a:r>
            <a:r>
              <a:rPr lang="ru-RU" dirty="0" err="1" smtClean="0"/>
              <a:t>репозитории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Application Architecture </a:t>
            </a:r>
            <a:r>
              <a:rPr lang="en-US" dirty="0" smtClean="0"/>
              <a:t>Patterns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4422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Корпоративные приложения:</a:t>
            </a:r>
          </a:p>
          <a:p>
            <a:r>
              <a:rPr lang="ru-RU" dirty="0" smtClean="0"/>
              <a:t>Строятся вокруг БД</a:t>
            </a:r>
          </a:p>
          <a:p>
            <a:r>
              <a:rPr lang="ru-RU" dirty="0" smtClean="0"/>
              <a:t>Всевозможные информационные</a:t>
            </a:r>
            <a:r>
              <a:rPr lang="en-US" dirty="0" smtClean="0"/>
              <a:t> /</a:t>
            </a:r>
            <a:r>
              <a:rPr lang="ru-RU" dirty="0" smtClean="0"/>
              <a:t> бизнес-системы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Паттерны, предложенные </a:t>
            </a:r>
            <a:r>
              <a:rPr lang="ru-RU" dirty="0" err="1" smtClean="0"/>
              <a:t>Фаулером</a:t>
            </a:r>
            <a:endParaRPr lang="ru-RU" dirty="0" smtClean="0"/>
          </a:p>
          <a:p>
            <a:pPr lvl="1"/>
            <a:r>
              <a:rPr lang="en-US" dirty="0" smtClean="0"/>
              <a:t>Domain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Repository </a:t>
            </a:r>
          </a:p>
          <a:p>
            <a:pPr lvl="1"/>
            <a:r>
              <a:rPr lang="en-US" dirty="0"/>
              <a:t>Data Transfer Object </a:t>
            </a:r>
          </a:p>
          <a:p>
            <a:pPr lvl="1"/>
            <a:r>
              <a:rPr lang="en-US" dirty="0"/>
              <a:t>Unit of Work</a:t>
            </a:r>
          </a:p>
          <a:p>
            <a:pPr lvl="1"/>
            <a:r>
              <a:rPr lang="en-US" dirty="0"/>
              <a:t>…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808" y="2609305"/>
            <a:ext cx="1426858" cy="2014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8735469" y="3183018"/>
            <a:ext cx="3456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Шаблоны корпоративных приложений</a:t>
            </a:r>
            <a:r>
              <a:rPr lang="ru-RU" sz="2000" b="1" dirty="0" smtClean="0"/>
              <a:t/>
            </a:r>
            <a:br>
              <a:rPr lang="ru-RU" sz="2000" b="1" dirty="0" smtClean="0"/>
            </a:br>
            <a:r>
              <a:rPr lang="ru-RU" sz="2000" dirty="0" smtClean="0"/>
              <a:t>Мартин </a:t>
            </a:r>
            <a:r>
              <a:rPr lang="ru-RU" sz="2000" dirty="0" err="1" smtClean="0"/>
              <a:t>Фаулер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7012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Паттерны архитектуры корпоративных приложений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Enterprise Application Architecture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60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предметной области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Domain Model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75" y="1619623"/>
            <a:ext cx="6711980" cy="50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2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Anemic vs Rich </a:t>
            </a:r>
            <a:r>
              <a:rPr lang="en-US" dirty="0" smtClean="0"/>
              <a:t>Model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361634" cy="4351338"/>
          </a:xfrm>
        </p:spPr>
        <p:txBody>
          <a:bodyPr/>
          <a:lstStyle/>
          <a:p>
            <a:r>
              <a:rPr lang="en-US" dirty="0" smtClean="0"/>
              <a:t>Rich</a:t>
            </a:r>
            <a:r>
              <a:rPr lang="ru-RU" dirty="0" smtClean="0"/>
              <a:t> </a:t>
            </a:r>
            <a:endParaRPr lang="ru-RU" dirty="0" smtClean="0"/>
          </a:p>
          <a:p>
            <a:pPr lvl="1"/>
            <a:r>
              <a:rPr lang="ru-RU" dirty="0" smtClean="0"/>
              <a:t>Класс </a:t>
            </a:r>
            <a:r>
              <a:rPr lang="ru-RU" dirty="0"/>
              <a:t>сам отвечает за </a:t>
            </a:r>
            <a:r>
              <a:rPr lang="ru-RU" dirty="0" smtClean="0"/>
              <a:t>все (</a:t>
            </a:r>
            <a:r>
              <a:rPr lang="ru-RU" dirty="0"/>
              <a:t>почти), что с ним </a:t>
            </a:r>
            <a:r>
              <a:rPr lang="ru-RU" dirty="0" smtClean="0"/>
              <a:t>связано</a:t>
            </a:r>
          </a:p>
          <a:p>
            <a:pPr lvl="1"/>
            <a:endParaRPr lang="ru-RU" dirty="0"/>
          </a:p>
          <a:p>
            <a:r>
              <a:rPr lang="en-US" dirty="0" smtClean="0"/>
              <a:t>Anemic</a:t>
            </a:r>
          </a:p>
          <a:p>
            <a:pPr lvl="1"/>
            <a:r>
              <a:rPr lang="ru-RU" dirty="0" smtClean="0"/>
              <a:t>Класс </a:t>
            </a:r>
            <a:r>
              <a:rPr lang="ru-RU" dirty="0" smtClean="0"/>
              <a:t>(</a:t>
            </a:r>
            <a:r>
              <a:rPr lang="ru-RU" dirty="0"/>
              <a:t>бизнес-объект</a:t>
            </a:r>
            <a:r>
              <a:rPr lang="ru-RU" dirty="0" smtClean="0"/>
              <a:t>) сам </a:t>
            </a:r>
            <a:r>
              <a:rPr lang="ru-RU" dirty="0"/>
              <a:t>отвечает за свое состояние, но поведение (бизнес-логика) реализуется сторонними </a:t>
            </a:r>
            <a:r>
              <a:rPr lang="ru-RU" dirty="0" smtClean="0"/>
              <a:t>контроллерами</a:t>
            </a:r>
            <a:endParaRPr lang="ru-RU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6772589" y="2803227"/>
            <a:ext cx="2421653" cy="1884051"/>
            <a:chOff x="6521380" y="1992938"/>
            <a:chExt cx="2421653" cy="1884051"/>
          </a:xfrm>
        </p:grpSpPr>
        <p:pic>
          <p:nvPicPr>
            <p:cNvPr id="5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1380" y="2372594"/>
              <a:ext cx="2421653" cy="150439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521380" y="1992938"/>
              <a:ext cx="643125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Rich</a:t>
              </a:r>
              <a:endParaRPr lang="en-US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9411640" y="843587"/>
            <a:ext cx="2575205" cy="3248870"/>
            <a:chOff x="9123903" y="1995503"/>
            <a:chExt cx="2575205" cy="3248870"/>
          </a:xfrm>
        </p:grpSpPr>
        <p:pic>
          <p:nvPicPr>
            <p:cNvPr id="6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3903" y="2372594"/>
              <a:ext cx="2575205" cy="287177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123903" y="1995503"/>
              <a:ext cx="973343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Anemic</a:t>
              </a:r>
              <a:endParaRPr lang="en-US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151" y="5471623"/>
            <a:ext cx="4547869" cy="111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и сервисы</a:t>
            </a:r>
            <a:endParaRPr lang="ru-RU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2" y="2070221"/>
            <a:ext cx="74961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Многослойная архитектура</a:t>
            </a:r>
            <a:endParaRPr lang="ru-RU" dirty="0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1804835"/>
            <a:ext cx="7541328" cy="4706497"/>
          </a:xfrm>
          <a:prstGeom prst="rect">
            <a:avLst/>
          </a:prstGeom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6096000" y="5509061"/>
            <a:ext cx="1999622" cy="612648"/>
          </a:xfrm>
          <a:prstGeom prst="wedgeRoundRectCallout">
            <a:avLst>
              <a:gd name="adj1" fmla="val -82139"/>
              <a:gd name="adj2" fmla="val -2573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Сервисы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8691825" y="4273789"/>
            <a:ext cx="3302558" cy="1847920"/>
          </a:xfrm>
          <a:prstGeom prst="wedgeRoundRectCallout">
            <a:avLst>
              <a:gd name="adj1" fmla="val -61088"/>
              <a:gd name="adj2" fmla="val -957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Источники данных: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Базы (реляционные и нет)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Файлы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Внешние сервисы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3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dirty="0" smtClean="0"/>
              <a:t>заимодействие </a:t>
            </a:r>
            <a:r>
              <a:rPr lang="en-US" dirty="0" smtClean="0"/>
              <a:t>BL / DAL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244862" y="1825625"/>
            <a:ext cx="4108937" cy="4351338"/>
          </a:xfrm>
        </p:spPr>
        <p:txBody>
          <a:bodyPr/>
          <a:lstStyle/>
          <a:p>
            <a:r>
              <a:rPr lang="ru-RU" dirty="0" smtClean="0"/>
              <a:t>Разные </a:t>
            </a:r>
            <a:r>
              <a:rPr lang="en-US" dirty="0" smtClean="0"/>
              <a:t>API </a:t>
            </a:r>
            <a:r>
              <a:rPr lang="ru-RU" dirty="0" smtClean="0"/>
              <a:t>разных источников</a:t>
            </a:r>
          </a:p>
          <a:p>
            <a:endParaRPr lang="ru-RU" dirty="0"/>
          </a:p>
          <a:p>
            <a:r>
              <a:rPr lang="ru-RU" dirty="0" smtClean="0"/>
              <a:t>Сложно тестировать </a:t>
            </a:r>
            <a:r>
              <a:rPr lang="en-US" dirty="0" smtClean="0"/>
              <a:t>BL</a:t>
            </a:r>
            <a:r>
              <a:rPr lang="ru-RU" dirty="0" smtClean="0"/>
              <a:t> – хочется изолировать от особенностей источников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1934" y="1585248"/>
            <a:ext cx="6417141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_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providerFactory.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.ConnectionString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_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_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providerFactory.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CreateCommand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.Connection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.CommandText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Northwind.Categories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ExecuteReader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GetInt32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0533" y="5070641"/>
            <a:ext cx="6532558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XmlSerializer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76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7024" y="193453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rgbClr val="161616"/>
                </a:solidFill>
                <a:latin typeface="Segoe UI" panose="020B0502040204020203" pitchFamily="34" charset="0"/>
              </a:rPr>
              <a:t>Репозиторий</a:t>
            </a:r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 выполняет задачи в роли посредника между уровнями модели предметной области и сопоставлением данных и действует похожим образом для набора объектов предметной области в памяти</a:t>
            </a:r>
            <a:r>
              <a:rPr lang="ru-RU" dirty="0" smtClean="0">
                <a:solidFill>
                  <a:srgbClr val="161616"/>
                </a:solidFill>
                <a:latin typeface="Segoe UI" panose="020B0502040204020203" pitchFamily="34" charset="0"/>
              </a:rPr>
              <a:t>.</a:t>
            </a:r>
          </a:p>
          <a:p>
            <a:pPr algn="r"/>
            <a:endParaRPr lang="ru-RU" dirty="0" smtClean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algn="r"/>
            <a:r>
              <a:rPr lang="ru-RU" dirty="0" smtClean="0">
                <a:solidFill>
                  <a:srgbClr val="161616"/>
                </a:solidFill>
                <a:latin typeface="Segoe UI" panose="020B0502040204020203" pitchFamily="34" charset="0"/>
              </a:rPr>
              <a:t>Мартин </a:t>
            </a:r>
            <a:r>
              <a:rPr lang="ru-RU" dirty="0" err="1" smtClean="0">
                <a:solidFill>
                  <a:srgbClr val="161616"/>
                </a:solidFill>
                <a:latin typeface="Segoe UI" panose="020B0502040204020203" pitchFamily="34" charset="0"/>
              </a:rPr>
              <a:t>Фаулер</a:t>
            </a:r>
            <a:endParaRPr lang="ru-RU" dirty="0"/>
          </a:p>
        </p:txBody>
      </p:sp>
      <p:sp>
        <p:nvSpPr>
          <p:cNvPr id="6" name="Rounded Rectangle 3"/>
          <p:cNvSpPr/>
          <p:nvPr/>
        </p:nvSpPr>
        <p:spPr>
          <a:xfrm>
            <a:off x="8158535" y="1690688"/>
            <a:ext cx="2404153" cy="505647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Controller</a:t>
            </a:r>
          </a:p>
        </p:txBody>
      </p:sp>
      <p:cxnSp>
        <p:nvCxnSpPr>
          <p:cNvPr id="7" name="Straight Arrow Connector 5"/>
          <p:cNvCxnSpPr>
            <a:stCxn id="6" idx="2"/>
            <a:endCxn id="8" idx="0"/>
          </p:cNvCxnSpPr>
          <p:nvPr/>
        </p:nvCxnSpPr>
        <p:spPr>
          <a:xfrm flipH="1">
            <a:off x="9360611" y="2196335"/>
            <a:ext cx="1" cy="817506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Rounded Rectangle 6"/>
          <p:cNvSpPr/>
          <p:nvPr/>
        </p:nvSpPr>
        <p:spPr>
          <a:xfrm>
            <a:off x="8158534" y="3013841"/>
            <a:ext cx="2404153" cy="505647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Service</a:t>
            </a:r>
          </a:p>
        </p:txBody>
      </p:sp>
      <p:sp>
        <p:nvSpPr>
          <p:cNvPr id="9" name="Rounded Rectangle 7"/>
          <p:cNvSpPr/>
          <p:nvPr/>
        </p:nvSpPr>
        <p:spPr>
          <a:xfrm>
            <a:off x="8158534" y="4336994"/>
            <a:ext cx="2404153" cy="505647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Repository</a:t>
            </a:r>
          </a:p>
        </p:txBody>
      </p:sp>
      <p:cxnSp>
        <p:nvCxnSpPr>
          <p:cNvPr id="10" name="Straight Arrow Connector 9"/>
          <p:cNvCxnSpPr>
            <a:endCxn id="9" idx="0"/>
          </p:cNvCxnSpPr>
          <p:nvPr/>
        </p:nvCxnSpPr>
        <p:spPr>
          <a:xfrm flipH="1">
            <a:off x="9360611" y="3519489"/>
            <a:ext cx="1" cy="817505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Can 10"/>
          <p:cNvSpPr/>
          <p:nvPr/>
        </p:nvSpPr>
        <p:spPr>
          <a:xfrm>
            <a:off x="8425660" y="5251395"/>
            <a:ext cx="1869900" cy="733266"/>
          </a:xfrm>
          <a:prstGeom prst="can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350331" y="4842642"/>
            <a:ext cx="2" cy="408753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Rounded Rectangle 15"/>
          <p:cNvSpPr/>
          <p:nvPr/>
        </p:nvSpPr>
        <p:spPr>
          <a:xfrm>
            <a:off x="10295559" y="2348235"/>
            <a:ext cx="1058241" cy="493159"/>
          </a:xfrm>
          <a:prstGeom prst="round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Domain Object</a:t>
            </a:r>
          </a:p>
        </p:txBody>
      </p:sp>
      <p:sp>
        <p:nvSpPr>
          <p:cNvPr id="14" name="Rounded Rectangle 16"/>
          <p:cNvSpPr/>
          <p:nvPr/>
        </p:nvSpPr>
        <p:spPr>
          <a:xfrm>
            <a:off x="10295559" y="3691935"/>
            <a:ext cx="1058241" cy="493159"/>
          </a:xfrm>
          <a:prstGeom prst="round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Domain Object</a:t>
            </a:r>
          </a:p>
        </p:txBody>
      </p:sp>
      <p:pic>
        <p:nvPicPr>
          <p:cNvPr id="15" name="Picture 2"/>
          <p:cNvPicPr>
            <a:picLocks noChangeAspect="1"/>
          </p:cNvPicPr>
          <p:nvPr/>
        </p:nvPicPr>
        <p:blipFill rotWithShape="1">
          <a:blip r:embed="rId2"/>
          <a:srcRect b="50053"/>
          <a:stretch/>
        </p:blipFill>
        <p:spPr>
          <a:xfrm>
            <a:off x="1416819" y="4533881"/>
            <a:ext cx="2897374" cy="2078526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/>
          </p:cNvPicPr>
          <p:nvPr/>
        </p:nvPicPr>
        <p:blipFill rotWithShape="1">
          <a:blip r:embed="rId2"/>
          <a:srcRect t="51932"/>
          <a:stretch/>
        </p:blipFill>
        <p:spPr>
          <a:xfrm>
            <a:off x="4576440" y="4570688"/>
            <a:ext cx="2903993" cy="20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4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о …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0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«паттерны»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методы </a:t>
            </a:r>
            <a:r>
              <a:rPr lang="ru-RU" dirty="0" smtClean="0"/>
              <a:t>реализовывать в </a:t>
            </a:r>
            <a:r>
              <a:rPr lang="ru-RU" dirty="0" err="1" smtClean="0"/>
              <a:t>репозиториях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68688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CRUD (Create, Read, Update, Delete)</a:t>
            </a:r>
            <a:endParaRPr lang="ru-RU" dirty="0" smtClean="0"/>
          </a:p>
          <a:p>
            <a:r>
              <a:rPr lang="ru-RU" dirty="0" smtClean="0"/>
              <a:t>Специфические поиски</a:t>
            </a:r>
          </a:p>
          <a:p>
            <a:pPr lvl="1"/>
            <a:r>
              <a:rPr lang="ru-RU" dirty="0" smtClean="0"/>
              <a:t>Продукты по категории</a:t>
            </a:r>
          </a:p>
          <a:p>
            <a:pPr lvl="1"/>
            <a:r>
              <a:rPr lang="ru-RU" dirty="0" smtClean="0"/>
              <a:t>Продукты по имени</a:t>
            </a:r>
          </a:p>
          <a:p>
            <a:pPr lvl="1"/>
            <a:r>
              <a:rPr lang="ru-RU" dirty="0" smtClean="0"/>
              <a:t>…</a:t>
            </a:r>
          </a:p>
          <a:p>
            <a:r>
              <a:rPr lang="ru-RU" dirty="0" smtClean="0"/>
              <a:t>Специальные операции, которые не сделать в памяти</a:t>
            </a:r>
          </a:p>
          <a:p>
            <a:endParaRPr lang="ru-RU" dirty="0"/>
          </a:p>
          <a:p>
            <a:r>
              <a:rPr lang="ru-RU" dirty="0" smtClean="0"/>
              <a:t>Но, только реально нужные</a:t>
            </a:r>
          </a:p>
          <a:p>
            <a:pPr lvl="1"/>
            <a:r>
              <a:rPr lang="ru-RU" dirty="0" smtClean="0"/>
              <a:t>Если это </a:t>
            </a:r>
            <a:r>
              <a:rPr lang="en-US" dirty="0" err="1" smtClean="0"/>
              <a:t>ReadOnly</a:t>
            </a:r>
            <a:r>
              <a:rPr lang="en-US" dirty="0" smtClean="0"/>
              <a:t> </a:t>
            </a:r>
            <a:r>
              <a:rPr lang="ru-RU" dirty="0" smtClean="0"/>
              <a:t>источник – то только методы чтения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397" y="2755813"/>
            <a:ext cx="4046970" cy="22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8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Нужен ли </a:t>
            </a:r>
            <a:r>
              <a:rPr lang="ru-RU" dirty="0" err="1" smtClean="0"/>
              <a:t>Репозиторий</a:t>
            </a:r>
            <a:r>
              <a:rPr lang="ru-RU" dirty="0" smtClean="0"/>
              <a:t>, если…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… у меня 1 источник данных?</a:t>
            </a:r>
          </a:p>
          <a:p>
            <a:pPr lvl="1"/>
            <a:r>
              <a:rPr lang="ru-RU" dirty="0" err="1" smtClean="0"/>
              <a:t>Репозиторий</a:t>
            </a:r>
            <a:r>
              <a:rPr lang="ru-RU" dirty="0" smtClean="0"/>
              <a:t>, это больше про изоляцию, чем про унификацию. Его задача, в первую очередь, облегчить тестирование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… я использую </a:t>
            </a:r>
            <a:r>
              <a:rPr lang="en-US" dirty="0" smtClean="0"/>
              <a:t>ORM </a:t>
            </a:r>
            <a:r>
              <a:rPr lang="ru-RU" dirty="0" smtClean="0"/>
              <a:t>типа </a:t>
            </a:r>
            <a:r>
              <a:rPr lang="en-US" dirty="0" smtClean="0"/>
              <a:t>EF Core</a:t>
            </a:r>
            <a:endParaRPr lang="ru-RU" dirty="0" smtClean="0"/>
          </a:p>
          <a:p>
            <a:pPr lvl="1"/>
            <a:r>
              <a:rPr lang="ru-RU" dirty="0" smtClean="0"/>
              <a:t>Вообще, многие считают, что без</a:t>
            </a:r>
            <a:r>
              <a:rPr lang="en-US" dirty="0" smtClean="0"/>
              <a:t> ORM (</a:t>
            </a:r>
            <a:r>
              <a:rPr lang="ru-RU" dirty="0" smtClean="0"/>
              <a:t>или аналога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 err="1" smtClean="0"/>
              <a:t>репозиторий</a:t>
            </a:r>
            <a:r>
              <a:rPr lang="ru-RU" dirty="0" smtClean="0"/>
              <a:t> сделать сложно (те же связанные сущности)</a:t>
            </a:r>
          </a:p>
          <a:p>
            <a:pPr lvl="1"/>
            <a:r>
              <a:rPr lang="ru-RU" dirty="0" smtClean="0"/>
              <a:t>Но та же </a:t>
            </a:r>
            <a:r>
              <a:rPr lang="en-US" dirty="0" smtClean="0"/>
              <a:t>EF Core</a:t>
            </a:r>
            <a:r>
              <a:rPr lang="ru-RU" dirty="0" smtClean="0"/>
              <a:t>, сейчас – это готовая реализация </a:t>
            </a:r>
            <a:r>
              <a:rPr lang="ru-RU" dirty="0" err="1" smtClean="0"/>
              <a:t>репозиториев</a:t>
            </a:r>
            <a:r>
              <a:rPr lang="ru-RU" dirty="0" smtClean="0"/>
              <a:t> и куча чего еще (например, шаблона </a:t>
            </a:r>
            <a:r>
              <a:rPr lang="en-US" dirty="0" err="1" smtClean="0"/>
              <a:t>UnitOfWork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… так что </a:t>
            </a:r>
            <a:r>
              <a:rPr lang="en-US" dirty="0" smtClean="0"/>
              <a:t>it depends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9959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05" y="2028963"/>
            <a:ext cx="5519895" cy="334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быть со связанными сущностями и произвольными запросами?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265985" cy="4351338"/>
          </a:xfrm>
        </p:spPr>
        <p:txBody>
          <a:bodyPr/>
          <a:lstStyle/>
          <a:p>
            <a:r>
              <a:rPr lang="ru-RU" dirty="0" smtClean="0"/>
              <a:t>Если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smtClean="0"/>
              <a:t>ORM</a:t>
            </a:r>
            <a:endParaRPr lang="ru-RU" dirty="0" smtClean="0"/>
          </a:p>
          <a:p>
            <a:pPr lvl="1"/>
            <a:r>
              <a:rPr lang="ru-RU" dirty="0" smtClean="0"/>
              <a:t>можно «выставить» его наружу (т.е. не пытаться скрыть полностью реализацию)</a:t>
            </a:r>
          </a:p>
          <a:p>
            <a:pPr lvl="1"/>
            <a:r>
              <a:rPr lang="ru-RU" dirty="0" smtClean="0"/>
              <a:t>использовать ленивую загрузку (если </a:t>
            </a:r>
            <a:r>
              <a:rPr lang="en-US" dirty="0" smtClean="0"/>
              <a:t>ORM </a:t>
            </a:r>
            <a:r>
              <a:rPr lang="ru-RU" dirty="0" smtClean="0"/>
              <a:t>поддерживает)</a:t>
            </a:r>
          </a:p>
          <a:p>
            <a:pPr lvl="1"/>
            <a:endParaRPr lang="ru-RU" dirty="0"/>
          </a:p>
          <a:p>
            <a:r>
              <a:rPr lang="ru-RU" dirty="0" smtClean="0"/>
              <a:t>Иначе…</a:t>
            </a:r>
          </a:p>
          <a:p>
            <a:pPr lvl="1"/>
            <a:r>
              <a:rPr lang="ru-RU" dirty="0" smtClean="0"/>
              <a:t>специальные методы загрузки</a:t>
            </a:r>
          </a:p>
          <a:p>
            <a:pPr lvl="1"/>
            <a:r>
              <a:rPr lang="ru-RU" dirty="0" smtClean="0"/>
              <a:t>свой построитель запросов</a:t>
            </a:r>
          </a:p>
          <a:p>
            <a:pPr lvl="1"/>
            <a:r>
              <a:rPr lang="ru-RU" dirty="0" smtClean="0"/>
              <a:t>«обнять и плакать»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487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Паттерны – не догма, но хорошая вещь для изучения</a:t>
            </a:r>
          </a:p>
          <a:p>
            <a:endParaRPr lang="ru-RU" dirty="0"/>
          </a:p>
          <a:p>
            <a:r>
              <a:rPr lang="ru-RU" dirty="0" smtClean="0"/>
              <a:t>Накрывают разные области проектирования</a:t>
            </a:r>
          </a:p>
          <a:p>
            <a:endParaRPr lang="ru-RU" dirty="0"/>
          </a:p>
          <a:p>
            <a:r>
              <a:rPr lang="ru-RU" dirty="0" smtClean="0"/>
              <a:t>Отдельный раздел – корпоративные информационные системы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82595" y="2197356"/>
            <a:ext cx="97801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Любой </a:t>
            </a:r>
            <a:r>
              <a:rPr lang="ru-RU" sz="2400" dirty="0"/>
              <a:t>паттерн описывает задачу, которая снова и снова возникает в нашей работе, а также принцип её решения, причем таким образом, что это решение можно потом использовать миллион раз, ничего не изобретая </a:t>
            </a:r>
            <a:r>
              <a:rPr lang="ru-RU" sz="2400" dirty="0" smtClean="0"/>
              <a:t>заново</a:t>
            </a:r>
            <a:endParaRPr lang="ru-RU" sz="2400" dirty="0"/>
          </a:p>
          <a:p>
            <a:pPr algn="r"/>
            <a:r>
              <a:rPr lang="ru-RU" sz="2400" dirty="0" smtClean="0"/>
              <a:t>Кристофер </a:t>
            </a:r>
            <a:r>
              <a:rPr lang="ru-RU" sz="2400" dirty="0"/>
              <a:t>Александр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Начнем с примера…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45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Одиночка (</a:t>
            </a:r>
            <a:r>
              <a:rPr lang="en-US" dirty="0"/>
              <a:t>Singleton)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14792"/>
            <a:ext cx="77922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своему определению </a:t>
            </a:r>
            <a:r>
              <a:rPr lang="ru-RU" dirty="0" err="1"/>
              <a:t>синглтон</a:t>
            </a:r>
            <a:r>
              <a:rPr lang="ru-RU" dirty="0"/>
              <a:t> гарантирует, что у некоего класса есть </a:t>
            </a:r>
            <a:r>
              <a:rPr lang="ru-RU" dirty="0" smtClean="0"/>
              <a:t>лишь</a:t>
            </a:r>
            <a:r>
              <a:rPr lang="en-US" dirty="0" smtClean="0"/>
              <a:t> </a:t>
            </a:r>
            <a:r>
              <a:rPr lang="ru-RU" dirty="0" smtClean="0"/>
              <a:t>один </a:t>
            </a:r>
            <a:r>
              <a:rPr lang="ru-RU" dirty="0"/>
              <a:t>экземпляр. В некоторых случаях анализ предметной области строго </a:t>
            </a:r>
            <a:r>
              <a:rPr lang="ru-RU" dirty="0" smtClean="0"/>
              <a:t>требует,</a:t>
            </a:r>
            <a:r>
              <a:rPr lang="en-US" dirty="0" smtClean="0"/>
              <a:t> </a:t>
            </a:r>
            <a:r>
              <a:rPr lang="ru-RU" dirty="0" smtClean="0"/>
              <a:t>чтобы </a:t>
            </a:r>
            <a:r>
              <a:rPr lang="ru-RU" dirty="0"/>
              <a:t>класс существовал лишь в одном экземпляре.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Однако </a:t>
            </a:r>
            <a:r>
              <a:rPr lang="ru-RU" dirty="0"/>
              <a:t>на практике </a:t>
            </a:r>
            <a:r>
              <a:rPr lang="ru-RU" dirty="0" smtClean="0"/>
              <a:t>паттерн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ru-RU" dirty="0" err="1" smtClean="0"/>
              <a:t>Синглтон</a:t>
            </a:r>
            <a:r>
              <a:rPr lang="ru-RU" dirty="0"/>
              <a:t>» обычно используется для обеспечения доступа к какому-либо </a:t>
            </a:r>
            <a:r>
              <a:rPr lang="ru-RU" dirty="0" smtClean="0"/>
              <a:t>ресурсу,</a:t>
            </a:r>
            <a:r>
              <a:rPr lang="en-US" dirty="0" smtClean="0"/>
              <a:t> </a:t>
            </a:r>
            <a:r>
              <a:rPr lang="ru-RU" dirty="0" smtClean="0"/>
              <a:t>который </a:t>
            </a:r>
            <a:r>
              <a:rPr lang="ru-RU" dirty="0"/>
              <a:t>требуется разным частям приложения.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02947" y="4447460"/>
            <a:ext cx="77922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Пример.</a:t>
            </a:r>
          </a:p>
          <a:p>
            <a:r>
              <a:rPr lang="ru-RU" dirty="0" smtClean="0"/>
              <a:t>В программе используется своя реализация </a:t>
            </a:r>
            <a:r>
              <a:rPr lang="ru-RU" dirty="0" err="1" smtClean="0"/>
              <a:t>логирования</a:t>
            </a:r>
            <a:r>
              <a:rPr lang="ru-RU" dirty="0" smtClean="0"/>
              <a:t>, в которой происходит эксклюзивная запись в общий файл логов.</a:t>
            </a:r>
          </a:p>
          <a:p>
            <a:r>
              <a:rPr lang="ru-RU" dirty="0" smtClean="0"/>
              <a:t>Чтобы не было ошибок, нам нужно гарантировать, что все будут использовать один экземпляр логгера.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136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1. Статическое поле </a:t>
            </a:r>
            <a:r>
              <a:rPr lang="en-US" dirty="0" smtClean="0"/>
              <a:t>/ </a:t>
            </a:r>
            <a:r>
              <a:rPr lang="ru-RU" dirty="0" err="1" smtClean="0"/>
              <a:t>конструтор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199" y="4420924"/>
            <a:ext cx="5492263" cy="185145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Недостатки</a:t>
            </a:r>
          </a:p>
          <a:p>
            <a:r>
              <a:rPr lang="ru-RU" dirty="0" smtClean="0"/>
              <a:t>При возникновении исключения, повторной попытки создания не будет</a:t>
            </a:r>
          </a:p>
          <a:p>
            <a:r>
              <a:rPr lang="ru-RU" dirty="0" smtClean="0"/>
              <a:t>В общем случае время (порядок вызова) не известен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851229"/>
            <a:ext cx="6744154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21322" y="4691386"/>
            <a:ext cx="4259499" cy="20313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100)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.Instance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720998" y="1690688"/>
            <a:ext cx="1534320" cy="846936"/>
          </a:xfrm>
          <a:prstGeom prst="wedgeRoundRectCallout">
            <a:avLst>
              <a:gd name="adj1" fmla="val -309761"/>
              <a:gd name="adj2" fmla="val 4565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Запрещаем явное  создание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488158" y="3287491"/>
            <a:ext cx="1534320" cy="846936"/>
          </a:xfrm>
          <a:prstGeom prst="wedgeRoundRectCallout">
            <a:avLst>
              <a:gd name="adj1" fmla="val -340337"/>
              <a:gd name="adj2" fmla="val -782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Ровно 1 экземпляр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2. Ленивое (отложенное) создание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300316" y="1825625"/>
            <a:ext cx="505348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Достоинства</a:t>
            </a:r>
          </a:p>
          <a:p>
            <a:r>
              <a:rPr lang="ru-RU" dirty="0" smtClean="0"/>
              <a:t>Создается только при первом обращении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Недостатки</a:t>
            </a:r>
            <a:endParaRPr lang="ru-RU" dirty="0"/>
          </a:p>
          <a:p>
            <a:r>
              <a:rPr lang="ru-RU" dirty="0" smtClean="0"/>
              <a:t>При многопоточном обращении будет гонка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214437"/>
            <a:ext cx="4628190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2.1. Блокировка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1112" y="1415971"/>
            <a:ext cx="5474576" cy="517064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lockRoot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lockRoot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430945" y="2652765"/>
            <a:ext cx="4094967" cy="2411603"/>
          </a:xfrm>
          <a:prstGeom prst="wedgeRoundRectCallout">
            <a:avLst>
              <a:gd name="adj1" fmla="val -105682"/>
              <a:gd name="adj2" fmla="val 3553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Всё еще может быть гонка: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1 поток проверил, но не успел взять блокировку и «уснул»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2 поток прошел всё – и проверку и установку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1 поток «проснулся» и тоже всё прошел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33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618</TotalTime>
  <Words>2549</Words>
  <Application>Microsoft Office PowerPoint</Application>
  <PresentationFormat>Широкоэкранный</PresentationFormat>
  <Paragraphs>212</Paragraphs>
  <Slides>33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Segoe UI</vt:lpstr>
      <vt:lpstr>Trebuchet MS</vt:lpstr>
      <vt:lpstr>Wingdings</vt:lpstr>
      <vt:lpstr>Тема Office</vt:lpstr>
      <vt:lpstr>Шаблоны (паттерны) проектирования для .Net</vt:lpstr>
      <vt:lpstr>Agenda</vt:lpstr>
      <vt:lpstr>Что такое «паттерны»</vt:lpstr>
      <vt:lpstr>Презентация PowerPoint</vt:lpstr>
      <vt:lpstr>Начнем с примера…</vt:lpstr>
      <vt:lpstr>Одиночка (Singleton)</vt:lpstr>
      <vt:lpstr>Вариант 1. Статическое поле / конструтор</vt:lpstr>
      <vt:lpstr>Вариант 2. Ленивое (отложенное) создание</vt:lpstr>
      <vt:lpstr>Вариант 2.1. Блокировка</vt:lpstr>
      <vt:lpstr>Вариант 2.2. Двойная проверка + volatile</vt:lpstr>
      <vt:lpstr>Вариант 3. Lazy&lt;T&gt;</vt:lpstr>
      <vt:lpstr>Так что использовать???</vt:lpstr>
      <vt:lpstr>А недостатки?</vt:lpstr>
      <vt:lpstr>И вновь к определениям…</vt:lpstr>
      <vt:lpstr>Что такое паттерны?</vt:lpstr>
      <vt:lpstr>Зачем нужны паттерны</vt:lpstr>
      <vt:lpstr>Типы паттернов (классификация)</vt:lpstr>
      <vt:lpstr>Паттерны проектирования кода  (Software design patterns)</vt:lpstr>
      <vt:lpstr>Архитектурные паттерны  (Architectural patterns)</vt:lpstr>
      <vt:lpstr>Enterprise Application Architecture Patterns</vt:lpstr>
      <vt:lpstr>Паттерны архитектуры корпоративных приложений</vt:lpstr>
      <vt:lpstr>Модель предметной области  (Domain Model)</vt:lpstr>
      <vt:lpstr>Anemic vs Rich Model</vt:lpstr>
      <vt:lpstr>Модель и сервисы</vt:lpstr>
      <vt:lpstr>Многослойная архитектура</vt:lpstr>
      <vt:lpstr>Взаимодействие BL / DAL</vt:lpstr>
      <vt:lpstr>Репозиторий</vt:lpstr>
      <vt:lpstr>Пример кода</vt:lpstr>
      <vt:lpstr>Вопросы о …</vt:lpstr>
      <vt:lpstr>Какие методы реализовывать в репозиториях?</vt:lpstr>
      <vt:lpstr>Нужен ли Репозиторий, если…</vt:lpstr>
      <vt:lpstr>Как быть со связанными сущностями и произвольными запросами?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Шаблоны проектирования в .Net</dc:title>
  <dc:creator>Михаил Романов</dc:creator>
  <cp:lastModifiedBy>Михаил Романов</cp:lastModifiedBy>
  <cp:revision>39</cp:revision>
  <dcterms:created xsi:type="dcterms:W3CDTF">2024-07-21T07:49:07Z</dcterms:created>
  <dcterms:modified xsi:type="dcterms:W3CDTF">2024-08-07T16:10:01Z</dcterms:modified>
</cp:coreProperties>
</file>