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59" r:id="rId7"/>
    <p:sldId id="260" r:id="rId8"/>
    <p:sldId id="262" r:id="rId9"/>
    <p:sldId id="270" r:id="rId10"/>
    <p:sldId id="263" r:id="rId11"/>
    <p:sldId id="271" r:id="rId12"/>
    <p:sldId id="265" r:id="rId13"/>
    <p:sldId id="272" r:id="rId14"/>
    <p:sldId id="264" r:id="rId15"/>
    <p:sldId id="267" r:id="rId16"/>
    <p:sldId id="268" r:id="rId17"/>
    <p:sldId id="273" r:id="rId18"/>
    <p:sldId id="277" r:id="rId19"/>
    <p:sldId id="298" r:id="rId20"/>
    <p:sldId id="275" r:id="rId21"/>
    <p:sldId id="274" r:id="rId22"/>
    <p:sldId id="266" r:id="rId23"/>
    <p:sldId id="276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5" r:id="rId33"/>
    <p:sldId id="296" r:id="rId34"/>
    <p:sldId id="290" r:id="rId35"/>
    <p:sldId id="291" r:id="rId36"/>
    <p:sldId id="292" r:id="rId37"/>
    <p:sldId id="293" r:id="rId38"/>
    <p:sldId id="297" r:id="rId39"/>
    <p:sldId id="294" r:id="rId40"/>
    <p:sldId id="261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Логирование и мониторинг" id="{4C62F6CD-700A-4F63-B54E-3F57103040C4}">
          <p14:sldIdLst>
            <p14:sldId id="278"/>
            <p14:sldId id="279"/>
            <p14:sldId id="280"/>
          </p14:sldIdLst>
        </p14:section>
        <p14:section name="Логирование" id="{79A8D25E-B89F-440C-8408-A662709ED75D}">
          <p14:sldIdLst>
            <p14:sldId id="259"/>
            <p14:sldId id="260"/>
          </p14:sldIdLst>
        </p14:section>
        <p14:section name="Стартовый код" id="{D02034E5-AC40-47B1-A080-F34B373A3757}">
          <p14:sldIdLst>
            <p14:sldId id="262"/>
            <p14:sldId id="270"/>
          </p14:sldIdLst>
        </p14:section>
        <p14:section name="Встроенные провайдеры" id="{F9F5A6C4-01A3-4C45-8E95-905DE5731D46}">
          <p14:sldIdLst>
            <p14:sldId id="263"/>
          </p14:sldIdLst>
        </p14:section>
        <p14:section name="Demo. Встроенные провайдеры" id="{4D70AAA5-F75C-4142-BE43-4038AC09BA45}">
          <p14:sldIdLst>
            <p14:sldId id="271"/>
          </p14:sldIdLst>
        </p14:section>
        <p14:section name="Сторонние провайдеры" id="{8E27ABE1-7134-4BA9-B19E-D7D942A50ED4}">
          <p14:sldIdLst>
            <p14:sldId id="265"/>
          </p14:sldIdLst>
        </p14:section>
        <p14:section name="Demo. Сторонние провайдеры" id="{4C4457C9-811A-4F2B-892C-89CB7CB92C66}">
          <p14:sldIdLst>
            <p14:sldId id="272"/>
          </p14:sldIdLst>
        </p14:section>
        <p14:section name="Уровень и категория" id="{D65BB9EF-3A25-4DFF-A1E3-24751F83F160}">
          <p14:sldIdLst>
            <p14:sldId id="264"/>
          </p14:sldIdLst>
        </p14:section>
        <p14:section name="Фильтрация" id="{454872E2-E129-43F3-981D-95D7A131036C}">
          <p14:sldIdLst>
            <p14:sldId id="267"/>
            <p14:sldId id="268"/>
            <p14:sldId id="273"/>
            <p14:sldId id="277"/>
            <p14:sldId id="298"/>
          </p14:sldIdLst>
        </p14:section>
        <p14:section name="Structured (semantic) logging" id="{E8744351-72CA-4A9D-8A02-30386CE2A4F8}">
          <p14:sldIdLst>
            <p14:sldId id="275"/>
            <p14:sldId id="274"/>
            <p14:sldId id="266"/>
          </p14:sldIdLst>
        </p14:section>
        <p14:section name="Demo. Структурированные логи" id="{513AEAD2-426E-485F-A1F6-720D424BB848}">
          <p14:sldIdLst>
            <p14:sldId id="276"/>
          </p14:sldIdLst>
        </p14:section>
        <p14:section name="Мониторинг" id="{F5703E2C-B938-41FB-99E8-2E070117012A}">
          <p14:sldIdLst>
            <p14:sldId id="281"/>
            <p14:sldId id="282"/>
          </p14:sldIdLst>
        </p14:section>
        <p14:section name="Объявление и заполнение метрик" id="{910A95FE-1911-41B1-97C8-264A28D6B3C3}">
          <p14:sldIdLst>
            <p14:sldId id="283"/>
            <p14:sldId id="284"/>
          </p14:sldIdLst>
        </p14:section>
        <p14:section name="Типы метрик" id="{69564DEE-3517-4AE6-B875-D0282DF5E0DD}">
          <p14:sldIdLst>
            <p14:sldId id="285"/>
            <p14:sldId id="286"/>
          </p14:sldIdLst>
        </p14:section>
        <p14:section name="Публикация метрик" id="{A7896CD5-9D17-4D46-BC01-E3B5796CA600}">
          <p14:sldIdLst>
            <p14:sldId id="287"/>
          </p14:sldIdLst>
        </p14:section>
        <p14:section name="Demo. Использование dotnet counters" id="{E0F5862F-650A-47E8-9E7A-55FCD6AEFABF}">
          <p14:sldIdLst>
            <p14:sldId id="288"/>
          </p14:sldIdLst>
        </p14:section>
        <p14:section name="Публикация через OpenTelemetry" id="{229817DF-EA2C-4571-A0FE-94F2126D9E84}">
          <p14:sldIdLst>
            <p14:sldId id="295"/>
            <p14:sldId id="296"/>
          </p14:sldIdLst>
        </p14:section>
        <p14:section name="Demo. Публикация через OpenTelemetry" id="{83DC28DE-6987-4D77-A7E7-5B4E0CDEF8AB}">
          <p14:sldIdLst>
            <p14:sldId id="290"/>
          </p14:sldIdLst>
        </p14:section>
        <p14:section name="MetricsListener" id="{9F8ACB21-4B44-4BC6-B602-F00257A5C7FF}">
          <p14:sldIdLst>
            <p14:sldId id="291"/>
          </p14:sldIdLst>
        </p14:section>
        <p14:section name="Demo. MetricsListener" id="{486DE446-DB88-4C0B-892A-55A167754098}">
          <p14:sldIdLst>
            <p14:sldId id="292"/>
          </p14:sldIdLst>
        </p14:section>
        <p14:section name="Тэги (многомерность) метрик" id="{78F755DC-27E9-4BF3-AF5A-41EB61F4EEAA}">
          <p14:sldIdLst>
            <p14:sldId id="293"/>
            <p14:sldId id="297"/>
          </p14:sldIdLst>
        </p14:section>
        <p14:section name="Demo. Тэги метрик" id="{3AC0D944-36BD-4DD0-B07A-EBC95323BD36}">
          <p14:sldIdLst>
            <p14:sldId id="294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ore/diagnostics/compare-metric-apis#third-party-apis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Логи</a:t>
            </a:r>
            <a:r>
              <a:rPr lang="ru-RU" dirty="0"/>
              <a:t> и метрики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84"/>
    </mc:Choice>
    <mc:Fallback xmlns="">
      <p:transition spd="slow" advTm="1308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провайдеры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420393"/>
              </p:ext>
            </p:extLst>
          </p:nvPr>
        </p:nvGraphicFramePr>
        <p:xfrm>
          <a:off x="576912" y="2111144"/>
          <a:ext cx="10054814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980">
                  <a:extLst>
                    <a:ext uri="{9D8B030D-6E8A-4147-A177-3AD203B41FA5}">
                      <a16:colId xmlns:a16="http://schemas.microsoft.com/office/drawing/2014/main" val="748118196"/>
                    </a:ext>
                  </a:extLst>
                </a:gridCol>
                <a:gridCol w="3269552">
                  <a:extLst>
                    <a:ext uri="{9D8B030D-6E8A-4147-A177-3AD203B41FA5}">
                      <a16:colId xmlns:a16="http://schemas.microsoft.com/office/drawing/2014/main" val="692990756"/>
                    </a:ext>
                  </a:extLst>
                </a:gridCol>
                <a:gridCol w="3340282">
                  <a:extLst>
                    <a:ext uri="{9D8B030D-6E8A-4147-A177-3AD203B41FA5}">
                      <a16:colId xmlns:a16="http://schemas.microsoft.com/office/drawing/2014/main" val="3002721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Провайдер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Записывает</a:t>
                      </a:r>
                      <a:r>
                        <a:rPr lang="ru-RU" baseline="0" dirty="0"/>
                        <a:t> в 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Как собирать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смотреть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13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ConsoleLoggerProvider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Стандартные потоки вывода: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output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консоли или заменителе (например, в тестах потоки перенаправляются)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315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EventLogLoggerProvider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Event Log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EventViewer</a:t>
                      </a:r>
                      <a:r>
                        <a:rPr lang="ru-RU" baseline="0" dirty="0"/>
                        <a:t> или аналоги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352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DebugLoggerProvider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Лог подключенного отладчика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Консоль</a:t>
                      </a:r>
                      <a:r>
                        <a:rPr lang="ru-RU" baseline="0" dirty="0"/>
                        <a:t> сообщений отладчика (</a:t>
                      </a:r>
                      <a:r>
                        <a:rPr lang="en-US" baseline="0" dirty="0" err="1"/>
                        <a:t>VisualStudio</a:t>
                      </a:r>
                      <a:r>
                        <a:rPr lang="en-US" baseline="0" dirty="0"/>
                        <a:t>: Output &gt; Debug)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84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EventSourceLoggerProvider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Механизм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EventSource</a:t>
                      </a:r>
                      <a:r>
                        <a:rPr lang="en-US" baseline="0" dirty="0"/>
                        <a:t> (ETW </a:t>
                      </a:r>
                      <a:r>
                        <a:rPr lang="ru-RU" baseline="0" dirty="0"/>
                        <a:t>для </a:t>
                      </a:r>
                      <a:r>
                        <a:rPr lang="en-US" baseline="0" dirty="0"/>
                        <a:t>Windows</a:t>
                      </a:r>
                      <a:r>
                        <a:rPr lang="ru-RU" baseline="0" dirty="0"/>
                        <a:t>,</a:t>
                      </a:r>
                      <a:r>
                        <a:rPr lang="en-US" baseline="0" dirty="0"/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LTTng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</a:t>
                      </a:r>
                      <a:r>
                        <a:rPr lang="ru-RU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Linux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EventPipe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кроссплатформенный)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VisualStudio</a:t>
                      </a:r>
                      <a:r>
                        <a:rPr lang="en-US" dirty="0"/>
                        <a:t> profiler</a:t>
                      </a:r>
                    </a:p>
                    <a:p>
                      <a:r>
                        <a:rPr lang="en-US" dirty="0" err="1"/>
                        <a:t>PerfView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dotnet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-trace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072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02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552"/>
    </mc:Choice>
    <mc:Fallback xmlns="">
      <p:transition spd="slow" advTm="175552"/>
    </mc:Fallback>
  </mc:AlternateContent>
  <p:timing>
    <p:tnLst>
      <p:par>
        <p:cTn id="1" dur="indefinite" restart="never" nodeType="tmRoot"/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провайдеры</a:t>
            </a:r>
          </a:p>
        </p:txBody>
      </p:sp>
    </p:spTree>
    <p:extLst>
      <p:ext uri="{BB962C8B-B14F-4D97-AF65-F5344CB8AC3E}">
        <p14:creationId xmlns:p14="http://schemas.microsoft.com/office/powerpoint/2010/main" val="287537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3"/>
    </mc:Choice>
    <mc:Fallback xmlns="">
      <p:transition spd="slow" advTm="482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Сторонние (</a:t>
            </a:r>
            <a:r>
              <a:rPr lang="en-US" dirty="0"/>
              <a:t>third-party) </a:t>
            </a:r>
            <a:r>
              <a:rPr lang="ru-RU" dirty="0"/>
              <a:t>провайдеры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6751258" y="1690688"/>
            <a:ext cx="4683013" cy="1666590"/>
            <a:chOff x="6751258" y="1690688"/>
            <a:chExt cx="4683013" cy="1666590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6751258" y="2156949"/>
              <a:ext cx="4602542" cy="12003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LoggerConfiguration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GetSerilogConfiguration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LoggerConfiguration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.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MinimumLevel.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Verbose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.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WriteTo.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"slog.txt"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8772645" y="1690688"/>
              <a:ext cx="2661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Serilog.Extensions.Logging</a:t>
              </a:r>
              <a:endParaRPr lang="ru-RU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590064" y="1690688"/>
            <a:ext cx="4972516" cy="2035921"/>
            <a:chOff x="590064" y="1690688"/>
            <a:chExt cx="4972516" cy="2035921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620201" y="2156949"/>
              <a:ext cx="4942379" cy="15696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LoggingConfiguration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GetNLogConfiguration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LogFactory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().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Setup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.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LoadConfiguration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builder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builder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ForLogger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().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WriteToFile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"nlog.txt"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.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LogFactory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.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Configuration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590064" y="1690688"/>
              <a:ext cx="25013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NLog.Extensions.Logging</a:t>
              </a:r>
              <a:endParaRPr lang="ru-RU" dirty="0"/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824333" y="4911315"/>
            <a:ext cx="5112297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hostBuilder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CreateApplicationBuilder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hostBuilder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.Logging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ClearProviders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AddNLog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GetNLogConfiguration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AddSerilog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GetSerilogConfiguration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CreateLogger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Стрелка вниз 9"/>
          <p:cNvSpPr/>
          <p:nvPr/>
        </p:nvSpPr>
        <p:spPr>
          <a:xfrm rot="19357665">
            <a:off x="3046010" y="388625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 rot="2354008">
            <a:off x="6902554" y="376959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423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788"/>
    </mc:Choice>
    <mc:Fallback xmlns="">
      <p:transition spd="slow" advTm="1647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Сторонние провайдеры</a:t>
            </a:r>
          </a:p>
        </p:txBody>
      </p:sp>
    </p:spTree>
    <p:extLst>
      <p:ext uri="{BB962C8B-B14F-4D97-AF65-F5344CB8AC3E}">
        <p14:creationId xmlns:p14="http://schemas.microsoft.com/office/powerpoint/2010/main" val="27918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10"/>
    </mc:Choice>
    <mc:Fallback xmlns="">
      <p:transition spd="slow" advTm="861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ILogger</a:t>
            </a:r>
            <a:r>
              <a:rPr lang="en-US" dirty="0"/>
              <a:t> – </a:t>
            </a:r>
            <a:r>
              <a:rPr lang="ru-RU" dirty="0"/>
              <a:t>уровень и категория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17713" y="2323956"/>
            <a:ext cx="2223686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ResearchApp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251174" y="2326593"/>
            <a:ext cx="5197257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loggerFactory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CreateLogger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ResearchApp.App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251174" y="2860934"/>
            <a:ext cx="4177747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loggerFactory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CreateLogger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7713" y="4308182"/>
            <a:ext cx="1883849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Information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2,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3,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4,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Critical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5,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6,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251174" y="4598489"/>
            <a:ext cx="3922869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.Debug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251174" y="5139178"/>
            <a:ext cx="2988319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LogDebug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84689" y="1822451"/>
            <a:ext cx="12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Категории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76891" y="3694816"/>
            <a:ext cx="227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Уровни </a:t>
            </a:r>
            <a:r>
              <a:rPr lang="ru-RU" b="1" dirty="0" err="1"/>
              <a:t>логирования</a:t>
            </a:r>
            <a:endParaRPr lang="ru-RU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9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441"/>
    </mc:Choice>
    <mc:Fallback xmlns="">
      <p:transition spd="slow" advTm="1784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4" grpId="0"/>
      <p:bldP spid="10" grpId="0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57600"/>
            <a:ext cx="10515600" cy="2519362"/>
          </a:xfrm>
        </p:spPr>
        <p:txBody>
          <a:bodyPr/>
          <a:lstStyle/>
          <a:p>
            <a:r>
              <a:rPr lang="ru-RU" dirty="0"/>
              <a:t>Настройка минимального уровня </a:t>
            </a:r>
            <a:r>
              <a:rPr lang="ru-RU" dirty="0" err="1"/>
              <a:t>логирования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В коде</a:t>
            </a:r>
          </a:p>
          <a:p>
            <a:pPr lvl="1"/>
            <a:r>
              <a:rPr lang="ru-RU" dirty="0"/>
              <a:t>Через конфигурацию</a:t>
            </a:r>
          </a:p>
          <a:p>
            <a:r>
              <a:rPr lang="ru-RU" dirty="0"/>
              <a:t>Задание обобщенной функции фильтрации</a:t>
            </a:r>
          </a:p>
          <a:p>
            <a:pPr lvl="1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834815" y="1690141"/>
            <a:ext cx="6073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 общем виде</a:t>
            </a:r>
            <a:r>
              <a:rPr lang="en-US" sz="2400" b="1" dirty="0"/>
              <a:t> </a:t>
            </a:r>
            <a:r>
              <a:rPr lang="ru-RU" sz="2400" b="1" dirty="0"/>
              <a:t>суть фильтрации</a:t>
            </a:r>
            <a:r>
              <a:rPr lang="ru-RU" sz="2400" dirty="0"/>
              <a:t>: </a:t>
            </a:r>
          </a:p>
          <a:p>
            <a:pPr marL="285750" indent="-285750">
              <a:buFontTx/>
              <a:buChar char="-"/>
            </a:pPr>
            <a:r>
              <a:rPr lang="ru-RU" sz="2400" dirty="0"/>
              <a:t>разрешить ли провайдеру </a:t>
            </a:r>
            <a:r>
              <a:rPr lang="en-US" sz="2400" dirty="0"/>
              <a:t>P</a:t>
            </a:r>
            <a:r>
              <a:rPr lang="ru-RU" sz="2400" dirty="0"/>
              <a:t> для </a:t>
            </a:r>
            <a:r>
              <a:rPr lang="ru-RU" sz="2400" dirty="0" err="1"/>
              <a:t>логера</a:t>
            </a:r>
            <a:r>
              <a:rPr lang="ru-RU" sz="2400" dirty="0"/>
              <a:t> с категорией </a:t>
            </a:r>
            <a:r>
              <a:rPr lang="en-US" sz="2400" dirty="0"/>
              <a:t>C </a:t>
            </a:r>
            <a:r>
              <a:rPr lang="ru-RU" sz="2400" dirty="0"/>
              <a:t>записать сообщение уровня </a:t>
            </a:r>
            <a:r>
              <a:rPr lang="en-US" sz="2400" dirty="0"/>
              <a:t>L</a:t>
            </a: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443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831"/>
    </mc:Choice>
    <mc:Fallback xmlns="">
      <p:transition spd="slow" advTm="828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 минимального уровня </a:t>
            </a:r>
            <a:r>
              <a:rPr lang="ru-RU" dirty="0" err="1"/>
              <a:t>логирования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04602" y="1843365"/>
            <a:ext cx="6641562" cy="2308324"/>
            <a:chOff x="404602" y="1843365"/>
            <a:chExt cx="6641562" cy="2308324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404602" y="2212697"/>
              <a:ext cx="6641562" cy="193899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loggerFactory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LoggerFactory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Create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builder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=&gt; 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builder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.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AddFilter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DebugLoggerProvider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&gt;(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LogLevel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.Debug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.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AddFilter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EventSourceLoggerProvider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&gt;(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ResearchApp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LogLevel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.Trace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.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AddFilter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EventSourceLoggerProvider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&gt;(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LogLevel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.Debug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endPara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.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AddFilter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Microsoft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LogLevel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.Warning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.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AddFilter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Microsoft.Hosting.Lifetime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LogLevel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.Information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.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AddFilter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LogLevel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.Information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  <a:endPara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26356" y="1843365"/>
              <a:ext cx="823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В коде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7513865" y="2671638"/>
            <a:ext cx="4432624" cy="3987219"/>
            <a:chOff x="7513865" y="2671638"/>
            <a:chExt cx="4432624" cy="3987219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7513865" y="2688539"/>
              <a:ext cx="4432624" cy="3970318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Logging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ru-RU" altLang="ru-RU" sz="1200" dirty="0">
                  <a:solidFill>
                    <a:srgbClr val="2E75B6"/>
                  </a:solidFill>
                  <a:latin typeface="Consolas" panose="020B0609020204030204" pitchFamily="49" charset="0"/>
                </a:rPr>
                <a:t>"</a:t>
              </a:r>
              <a:r>
                <a:rPr lang="ru-RU" altLang="ru-RU" sz="1200" dirty="0" err="1">
                  <a:solidFill>
                    <a:srgbClr val="2E75B6"/>
                  </a:solidFill>
                  <a:latin typeface="Consolas" panose="020B0609020204030204" pitchFamily="49" charset="0"/>
                </a:rPr>
                <a:t>Debug</a:t>
              </a:r>
              <a:r>
                <a:rPr lang="ru-RU" altLang="ru-RU" sz="1200" dirty="0">
                  <a:solidFill>
                    <a:srgbClr val="2E75B6"/>
                  </a:solidFill>
                  <a:latin typeface="Consolas" panose="020B0609020204030204" pitchFamily="49" charset="0"/>
                </a:rPr>
                <a:t>"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{</a:t>
              </a:r>
              <a:b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</a:t>
              </a:r>
              <a:r>
                <a:rPr lang="ru-RU" altLang="ru-RU" sz="1200" dirty="0">
                  <a:solidFill>
                    <a:srgbClr val="2E75B6"/>
                  </a:solidFill>
                  <a:latin typeface="Consolas" panose="020B0609020204030204" pitchFamily="49" charset="0"/>
                </a:rPr>
                <a:t>"</a:t>
              </a:r>
              <a:r>
                <a:rPr lang="ru-RU" altLang="ru-RU" sz="1200" dirty="0" err="1">
                  <a:solidFill>
                    <a:srgbClr val="2E75B6"/>
                  </a:solidFill>
                  <a:latin typeface="Consolas" panose="020B0609020204030204" pitchFamily="49" charset="0"/>
                </a:rPr>
                <a:t>LogLevel</a:t>
              </a:r>
              <a:r>
                <a:rPr lang="ru-RU" altLang="ru-RU" sz="1200" dirty="0">
                  <a:solidFill>
                    <a:srgbClr val="2E75B6"/>
                  </a:solidFill>
                  <a:latin typeface="Consolas" panose="020B0609020204030204" pitchFamily="49" charset="0"/>
                </a:rPr>
                <a:t>"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{</a:t>
              </a:r>
              <a:b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ru-RU" altLang="ru-RU" sz="1200" dirty="0">
                  <a:solidFill>
                    <a:srgbClr val="2E75B6"/>
                  </a:solidFill>
                  <a:latin typeface="Consolas" panose="020B0609020204030204" pitchFamily="49" charset="0"/>
                </a:rPr>
                <a:t>"</a:t>
              </a:r>
              <a:r>
                <a:rPr lang="ru-RU" altLang="ru-RU" sz="1200" dirty="0" err="1">
                  <a:solidFill>
                    <a:srgbClr val="2E75B6"/>
                  </a:solidFill>
                  <a:latin typeface="Consolas" panose="020B0609020204030204" pitchFamily="49" charset="0"/>
                </a:rPr>
                <a:t>Default</a:t>
              </a:r>
              <a:r>
                <a:rPr lang="ru-RU" altLang="ru-RU" sz="1200" dirty="0">
                  <a:solidFill>
                    <a:srgbClr val="2E75B6"/>
                  </a:solidFill>
                  <a:latin typeface="Consolas" panose="020B0609020204030204" pitchFamily="49" charset="0"/>
                </a:rPr>
                <a:t>"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ru-RU" altLang="ru-RU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altLang="ru-RU" sz="12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Debug</a:t>
              </a:r>
              <a:r>
                <a:rPr lang="ru-RU" altLang="ru-RU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}</a:t>
              </a:r>
              <a:b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},</a:t>
              </a:r>
              <a:b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ru-RU" altLang="ru-RU" sz="1200" dirty="0">
                  <a:solidFill>
                    <a:srgbClr val="2E75B6"/>
                  </a:solidFill>
                  <a:latin typeface="Consolas" panose="020B0609020204030204" pitchFamily="49" charset="0"/>
                </a:rPr>
                <a:t>"</a:t>
              </a:r>
              <a:r>
                <a:rPr lang="ru-RU" altLang="ru-RU" sz="1200" dirty="0" err="1">
                  <a:solidFill>
                    <a:srgbClr val="2E75B6"/>
                  </a:solidFill>
                  <a:latin typeface="Consolas" panose="020B0609020204030204" pitchFamily="49" charset="0"/>
                </a:rPr>
                <a:t>EventSource</a:t>
              </a:r>
              <a:r>
                <a:rPr lang="ru-RU" altLang="ru-RU" sz="1200" dirty="0">
                  <a:solidFill>
                    <a:srgbClr val="2E75B6"/>
                  </a:solidFill>
                  <a:latin typeface="Consolas" panose="020B0609020204030204" pitchFamily="49" charset="0"/>
                </a:rPr>
                <a:t>"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{</a:t>
              </a:r>
              <a:b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</a:t>
              </a:r>
              <a:r>
                <a:rPr lang="ru-RU" altLang="ru-RU" sz="1200" dirty="0">
                  <a:solidFill>
                    <a:srgbClr val="2E75B6"/>
                  </a:solidFill>
                  <a:latin typeface="Consolas" panose="020B0609020204030204" pitchFamily="49" charset="0"/>
                </a:rPr>
                <a:t>"</a:t>
              </a:r>
              <a:r>
                <a:rPr lang="ru-RU" altLang="ru-RU" sz="1200" dirty="0" err="1">
                  <a:solidFill>
                    <a:srgbClr val="2E75B6"/>
                  </a:solidFill>
                  <a:latin typeface="Consolas" panose="020B0609020204030204" pitchFamily="49" charset="0"/>
                </a:rPr>
                <a:t>LogLevel</a:t>
              </a:r>
              <a:r>
                <a:rPr lang="ru-RU" altLang="ru-RU" sz="1200" dirty="0">
                  <a:solidFill>
                    <a:srgbClr val="2E75B6"/>
                  </a:solidFill>
                  <a:latin typeface="Consolas" panose="020B0609020204030204" pitchFamily="49" charset="0"/>
                </a:rPr>
                <a:t>"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{</a:t>
              </a:r>
              <a:b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ru-RU" altLang="ru-RU" sz="1200" dirty="0">
                  <a:solidFill>
                    <a:srgbClr val="2E75B6"/>
                  </a:solidFill>
                  <a:latin typeface="Consolas" panose="020B0609020204030204" pitchFamily="49" charset="0"/>
                </a:rPr>
                <a:t>"</a:t>
              </a:r>
              <a:r>
                <a:rPr lang="ru-RU" altLang="ru-RU" sz="1200" dirty="0" err="1">
                  <a:solidFill>
                    <a:srgbClr val="2E75B6"/>
                  </a:solidFill>
                  <a:latin typeface="Consolas" panose="020B0609020204030204" pitchFamily="49" charset="0"/>
                </a:rPr>
                <a:t>ResearchApp</a:t>
              </a:r>
              <a:r>
                <a:rPr lang="ru-RU" altLang="ru-RU" sz="1200" dirty="0">
                  <a:solidFill>
                    <a:srgbClr val="2E75B6"/>
                  </a:solidFill>
                  <a:latin typeface="Consolas" panose="020B0609020204030204" pitchFamily="49" charset="0"/>
                </a:rPr>
                <a:t>"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ru-RU" altLang="ru-RU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altLang="ru-RU" sz="12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Trace</a:t>
              </a:r>
              <a:r>
                <a:rPr lang="ru-RU" altLang="ru-RU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b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ru-RU" altLang="ru-RU" sz="1200" dirty="0">
                  <a:solidFill>
                    <a:srgbClr val="2E75B6"/>
                  </a:solidFill>
                  <a:latin typeface="Consolas" panose="020B0609020204030204" pitchFamily="49" charset="0"/>
                </a:rPr>
                <a:t>"</a:t>
              </a:r>
              <a:r>
                <a:rPr lang="ru-RU" altLang="ru-RU" sz="1200" dirty="0" err="1">
                  <a:solidFill>
                    <a:srgbClr val="2E75B6"/>
                  </a:solidFill>
                  <a:latin typeface="Consolas" panose="020B0609020204030204" pitchFamily="49" charset="0"/>
                </a:rPr>
                <a:t>Default</a:t>
              </a:r>
              <a:r>
                <a:rPr lang="ru-RU" altLang="ru-RU" sz="1200" dirty="0">
                  <a:solidFill>
                    <a:srgbClr val="2E75B6"/>
                  </a:solidFill>
                  <a:latin typeface="Consolas" panose="020B0609020204030204" pitchFamily="49" charset="0"/>
                </a:rPr>
                <a:t>"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 </a:t>
              </a:r>
              <a:r>
                <a:rPr lang="ru-RU" altLang="ru-RU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altLang="ru-RU" sz="12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Debug</a:t>
              </a:r>
              <a:r>
                <a:rPr lang="ru-RU" altLang="ru-RU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}</a:t>
              </a:r>
              <a:b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  <a:b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}</a:t>
              </a:r>
              <a:r>
                <a:rPr lang="en-US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endPara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LogLevel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Microsoft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Warning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Microsoft.Hosting.Lifetime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Information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Default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Information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}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783580" y="2671638"/>
              <a:ext cx="2093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Через </a:t>
              </a:r>
              <a:r>
                <a:rPr lang="en-US" dirty="0"/>
                <a:t>Configuration</a:t>
              </a:r>
              <a:endParaRPr lang="ru-RU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402334" y="1474033"/>
            <a:ext cx="395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провайдера </a:t>
            </a:r>
            <a:r>
              <a:rPr lang="en-US" dirty="0"/>
              <a:t>Debug</a:t>
            </a:r>
            <a:r>
              <a:rPr lang="ru-RU" dirty="0"/>
              <a:t>, без категории</a:t>
            </a:r>
          </a:p>
        </p:txBody>
      </p:sp>
      <p:cxnSp>
        <p:nvCxnSpPr>
          <p:cNvPr id="14" name="Прямая со стрелкой 13"/>
          <p:cNvCxnSpPr>
            <a:stCxn id="12" idx="1"/>
          </p:cNvCxnSpPr>
          <p:nvPr/>
        </p:nvCxnSpPr>
        <p:spPr>
          <a:xfrm flipH="1">
            <a:off x="5724939" y="1658699"/>
            <a:ext cx="1677395" cy="10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2" idx="2"/>
          </p:cNvCxnSpPr>
          <p:nvPr/>
        </p:nvCxnSpPr>
        <p:spPr>
          <a:xfrm flipH="1">
            <a:off x="8886825" y="1843365"/>
            <a:ext cx="491242" cy="146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97276" y="4910983"/>
            <a:ext cx="507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провайдера </a:t>
            </a:r>
            <a:r>
              <a:rPr lang="en-US" dirty="0" err="1"/>
              <a:t>EventSource</a:t>
            </a:r>
            <a:r>
              <a:rPr lang="en-US" dirty="0"/>
              <a:t> (</a:t>
            </a:r>
            <a:r>
              <a:rPr lang="ru-RU" dirty="0"/>
              <a:t>1 категория + 1 без)</a:t>
            </a:r>
          </a:p>
        </p:txBody>
      </p:sp>
      <p:cxnSp>
        <p:nvCxnSpPr>
          <p:cNvPr id="19" name="Прямая со стрелкой 18"/>
          <p:cNvCxnSpPr>
            <a:stCxn id="17" idx="0"/>
          </p:cNvCxnSpPr>
          <p:nvPr/>
        </p:nvCxnSpPr>
        <p:spPr>
          <a:xfrm flipV="1">
            <a:off x="4834221" y="3459193"/>
            <a:ext cx="167149" cy="145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7" idx="3"/>
          </p:cNvCxnSpPr>
          <p:nvPr/>
        </p:nvCxnSpPr>
        <p:spPr>
          <a:xfrm flipV="1">
            <a:off x="7371165" y="4428493"/>
            <a:ext cx="862380" cy="667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29782" y="5955526"/>
            <a:ext cx="5759590" cy="370113"/>
          </a:xfrm>
          <a:custGeom>
            <a:avLst/>
            <a:gdLst>
              <a:gd name="connsiteX0" fmla="*/ 0 w 5759590"/>
              <a:gd name="connsiteY0" fmla="*/ 0 h 369332"/>
              <a:gd name="connsiteX1" fmla="*/ 5759590 w 5759590"/>
              <a:gd name="connsiteY1" fmla="*/ 0 h 369332"/>
              <a:gd name="connsiteX2" fmla="*/ 5759590 w 5759590"/>
              <a:gd name="connsiteY2" fmla="*/ 369332 h 369332"/>
              <a:gd name="connsiteX3" fmla="*/ 0 w 5759590"/>
              <a:gd name="connsiteY3" fmla="*/ 369332 h 369332"/>
              <a:gd name="connsiteX4" fmla="*/ 0 w 5759590"/>
              <a:gd name="connsiteY4" fmla="*/ 0 h 369332"/>
              <a:gd name="connsiteX0" fmla="*/ 0 w 5759590"/>
              <a:gd name="connsiteY0" fmla="*/ 781 h 370113"/>
              <a:gd name="connsiteX1" fmla="*/ 854677 w 5759590"/>
              <a:gd name="connsiteY1" fmla="*/ 0 h 370113"/>
              <a:gd name="connsiteX2" fmla="*/ 5759590 w 5759590"/>
              <a:gd name="connsiteY2" fmla="*/ 781 h 370113"/>
              <a:gd name="connsiteX3" fmla="*/ 5759590 w 5759590"/>
              <a:gd name="connsiteY3" fmla="*/ 370113 h 370113"/>
              <a:gd name="connsiteX4" fmla="*/ 0 w 5759590"/>
              <a:gd name="connsiteY4" fmla="*/ 370113 h 370113"/>
              <a:gd name="connsiteX5" fmla="*/ 0 w 5759590"/>
              <a:gd name="connsiteY5" fmla="*/ 781 h 370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9590" h="370113">
                <a:moveTo>
                  <a:pt x="0" y="781"/>
                </a:moveTo>
                <a:lnTo>
                  <a:pt x="854677" y="0"/>
                </a:lnTo>
                <a:lnTo>
                  <a:pt x="5759590" y="781"/>
                </a:lnTo>
                <a:lnTo>
                  <a:pt x="5759590" y="370113"/>
                </a:lnTo>
                <a:lnTo>
                  <a:pt x="0" y="370113"/>
                </a:lnTo>
                <a:lnTo>
                  <a:pt x="0" y="781"/>
                </a:lnTo>
                <a:close/>
              </a:path>
            </a:pathLst>
          </a:cu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Без провайдера (2 категории + 1 правило без категории)</a:t>
            </a:r>
          </a:p>
        </p:txBody>
      </p:sp>
      <p:cxnSp>
        <p:nvCxnSpPr>
          <p:cNvPr id="24" name="Прямая со стрелкой 23"/>
          <p:cNvCxnSpPr>
            <a:stCxn id="22" idx="1"/>
          </p:cNvCxnSpPr>
          <p:nvPr/>
        </p:nvCxnSpPr>
        <p:spPr>
          <a:xfrm flipH="1" flipV="1">
            <a:off x="1796995" y="4183155"/>
            <a:ext cx="87464" cy="177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2" idx="2"/>
          </p:cNvCxnSpPr>
          <p:nvPr/>
        </p:nvCxnSpPr>
        <p:spPr>
          <a:xfrm flipV="1">
            <a:off x="6789372" y="5495925"/>
            <a:ext cx="935403" cy="460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0832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916"/>
    </mc:Choice>
    <mc:Fallback xmlns="">
      <p:transition spd="slow" advTm="1469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2" grpId="0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работает</a:t>
            </a:r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838200" y="1825625"/>
            <a:ext cx="6890886" cy="4351338"/>
          </a:xfrm>
        </p:spPr>
        <p:txBody>
          <a:bodyPr/>
          <a:lstStyle/>
          <a:p>
            <a:r>
              <a:rPr lang="ru-RU" dirty="0"/>
              <a:t>Выбираем все правила для нужного провайдера</a:t>
            </a:r>
          </a:p>
          <a:p>
            <a:pPr lvl="1"/>
            <a:r>
              <a:rPr lang="ru-RU" dirty="0"/>
              <a:t>Если нет для провайдера берем «</a:t>
            </a:r>
            <a:r>
              <a:rPr lang="ru-RU" dirty="0" err="1"/>
              <a:t>беспровайдерные</a:t>
            </a:r>
            <a:r>
              <a:rPr lang="ru-RU" dirty="0"/>
              <a:t>»</a:t>
            </a:r>
          </a:p>
          <a:p>
            <a:r>
              <a:rPr lang="ru-RU" dirty="0"/>
              <a:t>Из отобранных правил выбираем с самым длинным совпавшим префиксом</a:t>
            </a:r>
          </a:p>
          <a:p>
            <a:pPr lvl="1"/>
            <a:r>
              <a:rPr lang="ru-RU" dirty="0"/>
              <a:t>если нет, берем те, у которых не указана категория</a:t>
            </a:r>
          </a:p>
          <a:p>
            <a:r>
              <a:rPr lang="ru-RU" dirty="0"/>
              <a:t>Из результата берем самое последнее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8924494" y="2301058"/>
            <a:ext cx="2735236" cy="889096"/>
            <a:chOff x="8924494" y="2301058"/>
            <a:chExt cx="2735236" cy="889096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8924494" y="2301058"/>
              <a:ext cx="27352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/>
                <a:t>Microsoft.Hosting.Lifetime</a:t>
              </a:r>
              <a:endParaRPr lang="ru-RU" b="1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8924494" y="2820822"/>
              <a:ext cx="11099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Microsoft</a:t>
              </a:r>
              <a:endParaRPr lang="ru-RU" b="1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2989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924"/>
    </mc:Choice>
    <mc:Fallback xmlns="">
      <p:transition spd="slow" advTm="899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конфигурации для </a:t>
            </a:r>
            <a:r>
              <a:rPr lang="ru-RU" dirty="0" err="1"/>
              <a:t>логирования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38800" cy="4351338"/>
          </a:xfrm>
        </p:spPr>
        <p:txBody>
          <a:bodyPr>
            <a:normAutofit/>
          </a:bodyPr>
          <a:lstStyle/>
          <a:p>
            <a:r>
              <a:rPr lang="ru-RU" dirty="0"/>
              <a:t>Работа через</a:t>
            </a:r>
            <a:r>
              <a:rPr lang="en-US" dirty="0"/>
              <a:t> </a:t>
            </a:r>
            <a:r>
              <a:rPr lang="ru-RU" dirty="0"/>
              <a:t>настроенный </a:t>
            </a:r>
            <a:r>
              <a:rPr lang="en-US" dirty="0" err="1"/>
              <a:t>HostBuilder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уже подключены все встроенные провайдеры</a:t>
            </a:r>
          </a:p>
          <a:p>
            <a:pPr lvl="1"/>
            <a:r>
              <a:rPr lang="ru-RU" dirty="0"/>
              <a:t>читаются файлы </a:t>
            </a:r>
            <a:r>
              <a:rPr lang="en-US" dirty="0" err="1"/>
              <a:t>appsettings.json</a:t>
            </a:r>
            <a:r>
              <a:rPr lang="ru-RU" dirty="0"/>
              <a:t> и </a:t>
            </a:r>
            <a:r>
              <a:rPr lang="en-US" dirty="0" err="1"/>
              <a:t>appsettings</a:t>
            </a:r>
            <a:r>
              <a:rPr lang="en-US" dirty="0"/>
              <a:t>.{Environment}.</a:t>
            </a:r>
            <a:r>
              <a:rPr lang="en-US" dirty="0" err="1"/>
              <a:t>json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работа без </a:t>
            </a:r>
            <a:r>
              <a:rPr lang="en-US" dirty="0" err="1"/>
              <a:t>HostBuilder</a:t>
            </a:r>
            <a:r>
              <a:rPr lang="ru-RU" dirty="0"/>
              <a:t> или через пустой</a:t>
            </a:r>
            <a:endParaRPr lang="en-US" dirty="0"/>
          </a:p>
          <a:p>
            <a:pPr lvl="1"/>
            <a:r>
              <a:rPr lang="ru-RU" dirty="0"/>
              <a:t>добавить конфигурацию явно</a:t>
            </a: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434469" y="2271840"/>
            <a:ext cx="3826689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hostBuilder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CreateApplicationBuilder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434469" y="3083824"/>
            <a:ext cx="3486852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hostBuilder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CreateDefaultBuilder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004062" y="4396770"/>
            <a:ext cx="4687502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hostBuilder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CreateEmptyApplicationBuilder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HostApplicationBuilderSettings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hostBuilder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.Configuration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AddJsonFile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logging.json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hostBuilder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.Logging.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AddConfiguration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hostBuilder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.Configuration.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GetSection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Logging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636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53"/>
    </mc:Choice>
    <mc:Fallback xmlns="">
      <p:transition spd="slow" advTm="1143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уровня </a:t>
            </a:r>
            <a:r>
              <a:rPr lang="ru-RU" dirty="0" err="1"/>
              <a:t>логирования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5"/>
            <a:ext cx="4869581" cy="4351338"/>
          </a:xfrm>
        </p:spPr>
        <p:txBody>
          <a:bodyPr/>
          <a:lstStyle/>
          <a:p>
            <a:r>
              <a:rPr lang="ru-RU" dirty="0"/>
              <a:t>Оптимизация для ситуации</a:t>
            </a:r>
          </a:p>
          <a:p>
            <a:pPr lvl="1"/>
            <a:r>
              <a:rPr lang="ru-RU" dirty="0"/>
              <a:t>Длительная подготовка данных </a:t>
            </a:r>
            <a:r>
              <a:rPr lang="ru-RU" dirty="0" err="1"/>
              <a:t>логирования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Использовать всегда нет смысла</a:t>
            </a:r>
          </a:p>
          <a:p>
            <a:pPr lvl="1"/>
            <a:r>
              <a:rPr lang="ru-RU" dirty="0"/>
              <a:t>Падает читабельность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69793" y="2697368"/>
            <a:ext cx="5622052" cy="21236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minServiceLogger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IsEnabled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.Information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minServiceLogger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LogInformation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{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RunnigDate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DateTimeOffset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minServiceLogger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IsEnabled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.Debug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minServiceLogger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LogDebug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.CurrentThread.ManagedThreadId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00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686"/>
    </mc:Choice>
    <mc:Fallback xmlns="">
      <p:transition spd="slow" advTm="826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Логирование</a:t>
            </a:r>
            <a:r>
              <a:rPr lang="ru-RU" dirty="0"/>
              <a:t> и мониторинг</a:t>
            </a:r>
          </a:p>
          <a:p>
            <a:pPr lvl="1"/>
            <a:r>
              <a:rPr lang="ru-RU" dirty="0"/>
              <a:t>Что и для чего</a:t>
            </a:r>
          </a:p>
          <a:p>
            <a:r>
              <a:rPr lang="ru-RU" dirty="0"/>
              <a:t>Работа с </a:t>
            </a:r>
            <a:r>
              <a:rPr lang="en-US" dirty="0" err="1"/>
              <a:t>Microsoft.Extensions.Logging</a:t>
            </a:r>
            <a:endParaRPr lang="ru-RU" dirty="0"/>
          </a:p>
          <a:p>
            <a:pPr lvl="1"/>
            <a:r>
              <a:rPr lang="ru-RU" dirty="0"/>
              <a:t>Встроенные и сторонние провайдеры</a:t>
            </a:r>
          </a:p>
          <a:p>
            <a:pPr lvl="1"/>
            <a:r>
              <a:rPr lang="ru-RU" dirty="0"/>
              <a:t>Настройка</a:t>
            </a:r>
          </a:p>
          <a:p>
            <a:pPr lvl="1"/>
            <a:r>
              <a:rPr lang="ru-RU" dirty="0"/>
              <a:t>Структурированное </a:t>
            </a:r>
            <a:r>
              <a:rPr lang="ru-RU" dirty="0" err="1"/>
              <a:t>логирование</a:t>
            </a:r>
            <a:endParaRPr lang="en-US" dirty="0"/>
          </a:p>
          <a:p>
            <a:r>
              <a:rPr lang="ru-RU" dirty="0"/>
              <a:t>Метрики с </a:t>
            </a:r>
            <a:r>
              <a:rPr lang="en-US" dirty="0" err="1"/>
              <a:t>System.Diagnostics.Metrics</a:t>
            </a:r>
            <a:endParaRPr lang="ru-RU" dirty="0"/>
          </a:p>
          <a:p>
            <a:pPr lvl="1"/>
            <a:r>
              <a:rPr lang="ru-RU" dirty="0"/>
              <a:t>Задание и публикация</a:t>
            </a:r>
          </a:p>
          <a:p>
            <a:pPr lvl="1"/>
            <a:r>
              <a:rPr lang="ru-RU" dirty="0"/>
              <a:t>Типы метрик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826"/>
    </mc:Choice>
    <mc:Fallback xmlns="">
      <p:transition spd="slow" advTm="318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анализа логов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7601446" y="1825624"/>
            <a:ext cx="3752353" cy="4416149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Лог == текстовый файл</a:t>
            </a:r>
          </a:p>
          <a:p>
            <a:pPr lvl="1"/>
            <a:r>
              <a:rPr lang="ru-RU" dirty="0"/>
              <a:t>В лучшем случае разделяются отдельные записи</a:t>
            </a:r>
          </a:p>
          <a:p>
            <a:endParaRPr lang="ru-RU" dirty="0"/>
          </a:p>
          <a:p>
            <a:r>
              <a:rPr lang="ru-RU" dirty="0"/>
              <a:t>Можно выделить поля от </a:t>
            </a:r>
            <a:r>
              <a:rPr lang="ru-RU" dirty="0" err="1"/>
              <a:t>логера</a:t>
            </a:r>
            <a:r>
              <a:rPr lang="ru-RU" dirty="0"/>
              <a:t> (дату и время, уровень </a:t>
            </a:r>
            <a:r>
              <a:rPr lang="ru-RU" dirty="0" err="1"/>
              <a:t>логирования</a:t>
            </a:r>
            <a:r>
              <a:rPr lang="ru-RU" dirty="0"/>
              <a:t>, сообщение, …)</a:t>
            </a:r>
          </a:p>
          <a:p>
            <a:endParaRPr lang="ru-RU" dirty="0"/>
          </a:p>
          <a:p>
            <a:r>
              <a:rPr lang="ru-RU" dirty="0"/>
              <a:t>Само сообщение – просто текст!!!</a:t>
            </a:r>
          </a:p>
          <a:p>
            <a:pPr lvl="1"/>
            <a:r>
              <a:rPr lang="ru-RU" dirty="0"/>
              <a:t>Нужен или специальный </a:t>
            </a:r>
            <a:r>
              <a:rPr lang="ru-RU" dirty="0" err="1"/>
              <a:t>парсер</a:t>
            </a:r>
            <a:endParaRPr lang="ru-RU" dirty="0"/>
          </a:p>
          <a:p>
            <a:pPr lvl="1"/>
            <a:r>
              <a:rPr lang="ru-RU" dirty="0"/>
              <a:t>… или искать только полнотекстовым поиском</a:t>
            </a:r>
          </a:p>
          <a:p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7"/>
          <a:stretch/>
        </p:blipFill>
        <p:spPr>
          <a:xfrm>
            <a:off x="280243" y="1690688"/>
            <a:ext cx="5129069" cy="3847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670" y="3805329"/>
            <a:ext cx="6177643" cy="2723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011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584"/>
    </mc:Choice>
    <mc:Fallback xmlns="">
      <p:transition spd="slow" advTm="1135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(semantic) logging</a:t>
            </a:r>
            <a:endParaRPr lang="ru-RU" dirty="0"/>
          </a:p>
        </p:txBody>
      </p:sp>
      <p:sp>
        <p:nvSpPr>
          <p:cNvPr id="5" name="Двойная стрелка влево/вправо 4"/>
          <p:cNvSpPr/>
          <p:nvPr/>
        </p:nvSpPr>
        <p:spPr>
          <a:xfrm>
            <a:off x="644692" y="1650616"/>
            <a:ext cx="10875800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457873" y="2715890"/>
            <a:ext cx="2293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1200" dirty="0" err="1"/>
              <a:t>Логер</a:t>
            </a:r>
            <a:r>
              <a:rPr lang="ru-RU" sz="1200" dirty="0"/>
              <a:t> принимает на вход наборы типизированных полей</a:t>
            </a:r>
          </a:p>
          <a:p>
            <a:pPr marL="285750" indent="-285750">
              <a:buFontTx/>
              <a:buChar char="-"/>
            </a:pPr>
            <a:r>
              <a:rPr lang="ru-RU" sz="1200" dirty="0"/>
              <a:t>Для разных типов сообщений – разные наборы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38468" y="2669723"/>
            <a:ext cx="2282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ru-RU" sz="1200" dirty="0" err="1"/>
              <a:t>Логер</a:t>
            </a:r>
            <a:r>
              <a:rPr lang="ru-RU" sz="1200" dirty="0"/>
              <a:t> принимает на вход просто строку сообщения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16956" y="2221365"/>
            <a:ext cx="2710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Структурированные </a:t>
            </a:r>
            <a:r>
              <a:rPr lang="ru-RU" dirty="0" err="1"/>
              <a:t>логи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9128096" y="2221365"/>
            <a:ext cx="2935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Неструктурированные </a:t>
            </a:r>
            <a:r>
              <a:rPr lang="ru-RU" dirty="0" err="1"/>
              <a:t>логи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44690" y="5444026"/>
            <a:ext cx="1919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 Tracing for Windows (ETW)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852829" y="5652858"/>
            <a:ext cx="305330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/>
              <a:t>«Классические» библиотеки</a:t>
            </a:r>
            <a:r>
              <a:rPr lang="en-US" dirty="0"/>
              <a:t>: log4net, </a:t>
            </a:r>
            <a:r>
              <a:rPr lang="en-US" dirty="0" err="1"/>
              <a:t>EventTrace</a:t>
            </a:r>
            <a:r>
              <a:rPr lang="en-US" dirty="0"/>
              <a:t>, </a:t>
            </a:r>
            <a:r>
              <a:rPr lang="ru-RU" dirty="0"/>
              <a:t>…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498651" y="2221365"/>
            <a:ext cx="3387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«Полу-структурированные» </a:t>
            </a:r>
            <a:r>
              <a:rPr lang="ru-RU" dirty="0" err="1"/>
              <a:t>логи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731026" y="2669724"/>
            <a:ext cx="228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ru-RU" sz="1200" dirty="0" err="1"/>
              <a:t>Логер</a:t>
            </a:r>
            <a:r>
              <a:rPr lang="ru-RU" sz="1200" dirty="0"/>
              <a:t> принимает на вход строку-шаблон + параметры-поля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100528" y="4330955"/>
            <a:ext cx="3954929" cy="76944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LogInformation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Logon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ip_address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Kenny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"127.0.0.1"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57873" y="4152993"/>
            <a:ext cx="3112263" cy="60016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LogInformation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messageType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23,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 "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Kenny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"127.0.0.1"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730532" y="4329150"/>
            <a:ext cx="3332919" cy="93871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Logon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{0}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{1}"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Kenny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"127.0.0.1"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LogInformation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457873" y="4883148"/>
            <a:ext cx="2800767" cy="4308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.LogUserFromIP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Kenny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"127.0.0.1"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69349" y="5375859"/>
            <a:ext cx="305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Большинство современных </a:t>
            </a:r>
            <a:r>
              <a:rPr lang="en-US" dirty="0"/>
              <a:t>semantic/structured logging</a:t>
            </a:r>
            <a:r>
              <a:rPr lang="ru-RU" dirty="0"/>
              <a:t>: </a:t>
            </a:r>
            <a:r>
              <a:rPr lang="en-US" dirty="0" err="1"/>
              <a:t>Serilog</a:t>
            </a:r>
            <a:r>
              <a:rPr lang="en-US" dirty="0"/>
              <a:t>, </a:t>
            </a:r>
            <a:r>
              <a:rPr lang="en-US" dirty="0" err="1"/>
              <a:t>NLog</a:t>
            </a:r>
            <a:r>
              <a:rPr lang="en-US" dirty="0"/>
              <a:t>, Sentry, </a:t>
            </a:r>
            <a:r>
              <a:rPr lang="ru-RU" dirty="0"/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83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394"/>
    </mc:Choice>
    <mc:Fallback xmlns="">
      <p:transition spd="slow" advTm="1523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6" grpId="0" animBg="1"/>
      <p:bldP spid="17" grpId="0" animBg="1"/>
      <p:bldP spid="18" grpId="0" animBg="1"/>
      <p:bldP spid="19" grpId="0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Структурированные сообщения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48640" y="2789433"/>
            <a:ext cx="4506362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mainLogger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LogInformation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`{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}`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`{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CmdLine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}`"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.CurrentDirectory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.CommandLine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48640" y="4014290"/>
            <a:ext cx="4081567" cy="6463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minServiceLogger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LogInformation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{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RunnigDate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DateTimeOffset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597346" y="5812912"/>
            <a:ext cx="5197257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mainLogger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StartApp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.CurrentDirectory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.CommandLine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597346" y="6448296"/>
            <a:ext cx="4262705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minServiceLogger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WorkerStep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DateTimeOffset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640" y="2350690"/>
            <a:ext cx="28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Прямое указание шаблона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7449954" y="1518018"/>
            <a:ext cx="4347665" cy="4034275"/>
            <a:chOff x="7421078" y="2204926"/>
            <a:chExt cx="4347665" cy="4034275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7421078" y="2638215"/>
              <a:ext cx="4347665" cy="360098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partial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LoggingMessages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[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LoggerMessage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50,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LogLevel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.Information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App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run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`{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Dir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}`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with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`{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CmdLine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}`"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)]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partial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StartApp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this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ILogger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logger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dir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cmdLine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[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LoggerMessage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51,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LogLevel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.Information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Worker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running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at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: {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RunnigDate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}"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)]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partial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WorkerStep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this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ILogger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logger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DateTimeOffset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runnigDate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51203" y="2204926"/>
              <a:ext cx="3414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Типизированные хелпер-методы</a:t>
              </a:r>
            </a:p>
          </p:txBody>
        </p:sp>
      </p:grpSp>
      <p:sp>
        <p:nvSpPr>
          <p:cNvPr id="5" name="Скругленная прямоугольная выноска 4"/>
          <p:cNvSpPr/>
          <p:nvPr/>
        </p:nvSpPr>
        <p:spPr>
          <a:xfrm>
            <a:off x="3281504" y="5531559"/>
            <a:ext cx="2550695" cy="722284"/>
          </a:xfrm>
          <a:prstGeom prst="wedgeRoundRectCallout">
            <a:avLst>
              <a:gd name="adj1" fmla="val 134983"/>
              <a:gd name="adj2" fmla="val -17204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Мы объявляем только </a:t>
            </a:r>
            <a:r>
              <a:rPr lang="en-US" sz="1400" dirty="0"/>
              <a:t>partial </a:t>
            </a:r>
            <a:r>
              <a:rPr lang="ru-RU" sz="1400" dirty="0"/>
              <a:t>заголовок. Далее - генератор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311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839"/>
    </mc:Choice>
    <mc:Fallback xmlns="">
      <p:transition spd="slow" advTm="1718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  <p:bldP spid="10" grpId="0" animBg="1"/>
      <p:bldP spid="11" grpId="0"/>
      <p:bldP spid="5" grpId="0" animBg="1"/>
    </p:bldLst>
  </p:timing>
  <p:extLst mod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Структурированные </a:t>
            </a:r>
            <a:r>
              <a:rPr lang="ru-RU" dirty="0" err="1"/>
              <a:t>логи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74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7"/>
    </mc:Choice>
    <mc:Fallback xmlns="">
      <p:transition spd="slow" advTm="2897"/>
    </mc:Fallback>
  </mc:AlternateContent>
  <p:timing>
    <p:tnLst>
      <p:par>
        <p:cTn id="1" dur="indefinite" restart="never" nodeType="tmRoot"/>
      </p:par>
    </p:tn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Мониторинг (метрики)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38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13"/>
    </mc:Choice>
    <mc:Fallback xmlns="">
      <p:transition spd="slow" advTm="5413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Доступные библиотеки (</a:t>
            </a:r>
            <a:r>
              <a:rPr lang="en-US" dirty="0"/>
              <a:t>built-in</a:t>
            </a:r>
            <a:r>
              <a:rPr lang="ru-RU" dirty="0"/>
              <a:t>)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23717"/>
              </p:ext>
            </p:extLst>
          </p:nvPr>
        </p:nvGraphicFramePr>
        <p:xfrm>
          <a:off x="674838" y="1597527"/>
          <a:ext cx="11327865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101">
                  <a:extLst>
                    <a:ext uri="{9D8B030D-6E8A-4147-A177-3AD203B41FA5}">
                      <a16:colId xmlns:a16="http://schemas.microsoft.com/office/drawing/2014/main" val="3786481349"/>
                    </a:ext>
                  </a:extLst>
                </a:gridCol>
                <a:gridCol w="2781701">
                  <a:extLst>
                    <a:ext uri="{9D8B030D-6E8A-4147-A177-3AD203B41FA5}">
                      <a16:colId xmlns:a16="http://schemas.microsoft.com/office/drawing/2014/main" val="1596463629"/>
                    </a:ext>
                  </a:extLst>
                </a:gridCol>
                <a:gridCol w="6882063">
                  <a:extLst>
                    <a:ext uri="{9D8B030D-6E8A-4147-A177-3AD203B41FA5}">
                      <a16:colId xmlns:a16="http://schemas.microsoft.com/office/drawing/2014/main" val="3748531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Пространство имен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Примечание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8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Счетчики</a:t>
                      </a:r>
                      <a:r>
                        <a:rPr lang="ru-RU" baseline="0" dirty="0"/>
                        <a:t> производительности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System.Diagnostics.PerformanceCounter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Legacy</a:t>
                      </a:r>
                      <a:r>
                        <a:rPr lang="ru-RU" dirty="0"/>
                        <a:t>. Работают только в </a:t>
                      </a:r>
                      <a:r>
                        <a:rPr lang="en-US" dirty="0"/>
                        <a:t>Windows</a:t>
                      </a:r>
                      <a:r>
                        <a:rPr lang="ru-RU" dirty="0"/>
                        <a:t>, требуют привилегий администратора для установки</a:t>
                      </a:r>
                    </a:p>
                    <a:p>
                      <a:r>
                        <a:rPr lang="ru-RU" dirty="0"/>
                        <a:t>Доступны с </a:t>
                      </a:r>
                      <a:r>
                        <a:rPr lang="en-US" dirty="0" err="1"/>
                        <a:t>.Net</a:t>
                      </a:r>
                      <a:r>
                        <a:rPr lang="en-US" dirty="0"/>
                        <a:t> Framework 1.1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96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Счетчики</a:t>
                      </a:r>
                      <a:r>
                        <a:rPr lang="ru-RU" baseline="0" dirty="0"/>
                        <a:t> в событиях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Специальные</a:t>
                      </a:r>
                      <a:r>
                        <a:rPr lang="ru-RU" baseline="0" dirty="0"/>
                        <a:t> наследники от </a:t>
                      </a:r>
                      <a:r>
                        <a:rPr lang="en-US" baseline="0" dirty="0" err="1"/>
                        <a:t>EventSources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Кроссплатформенные, но достаточно сложные в реализации.</a:t>
                      </a:r>
                      <a:r>
                        <a:rPr lang="ru-RU" baseline="0" dirty="0"/>
                        <a:t> </a:t>
                      </a:r>
                    </a:p>
                    <a:p>
                      <a:r>
                        <a:rPr lang="ru-RU" baseline="0" dirty="0"/>
                        <a:t>Доступны с </a:t>
                      </a:r>
                      <a:r>
                        <a:rPr lang="en-US" baseline="0" dirty="0" err="1"/>
                        <a:t>.Net</a:t>
                      </a:r>
                      <a:r>
                        <a:rPr lang="en-US" baseline="0" dirty="0"/>
                        <a:t> Core 3.1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28161"/>
                  </a:ext>
                </a:extLst>
              </a:tr>
              <a:tr h="1095558">
                <a:tc>
                  <a:txBody>
                    <a:bodyPr/>
                    <a:lstStyle/>
                    <a:p>
                      <a:r>
                        <a:rPr lang="ru-RU" dirty="0"/>
                        <a:t>Метрики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System.Diagnostics.Metrics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Похожи</a:t>
                      </a:r>
                      <a:r>
                        <a:rPr lang="ru-RU" baseline="0" dirty="0"/>
                        <a:t> на счетчики производительности, но:</a:t>
                      </a:r>
                    </a:p>
                    <a:p>
                      <a:r>
                        <a:rPr lang="ru-RU" baseline="0" dirty="0"/>
                        <a:t>кроссплатформенные, умеют работать поверх стандартов </a:t>
                      </a:r>
                      <a:r>
                        <a:rPr lang="en-US" baseline="0" dirty="0" err="1"/>
                        <a:t>OpenTelemetry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(а его поддерживает куча инструментов)</a:t>
                      </a:r>
                    </a:p>
                    <a:p>
                      <a:r>
                        <a:rPr lang="ru-RU" dirty="0"/>
                        <a:t>В</a:t>
                      </a:r>
                      <a:r>
                        <a:rPr lang="ru-RU" baseline="0" dirty="0"/>
                        <a:t> поставке с </a:t>
                      </a:r>
                      <a:r>
                        <a:rPr lang="en-US" baseline="0" dirty="0" err="1"/>
                        <a:t>.Net</a:t>
                      </a:r>
                      <a:r>
                        <a:rPr lang="en-US" baseline="0" dirty="0"/>
                        <a:t> 6.1</a:t>
                      </a:r>
                      <a:r>
                        <a:rPr lang="ru-RU" baseline="0" dirty="0"/>
                        <a:t>, но через пакет доступны с </a:t>
                      </a:r>
                      <a:r>
                        <a:rPr lang="en-US" baseline="0" dirty="0" err="1"/>
                        <a:t>.Net</a:t>
                      </a:r>
                      <a:r>
                        <a:rPr lang="en-US" baseline="0" dirty="0"/>
                        <a:t> Framework 4.6.1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422414"/>
                  </a:ext>
                </a:extLst>
              </a:tr>
            </a:tbl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838200" y="5514458"/>
            <a:ext cx="9778466" cy="738664"/>
            <a:chOff x="838200" y="5514458"/>
            <a:chExt cx="9778466" cy="738664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036320" y="5883790"/>
              <a:ext cx="95803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2"/>
                </a:rPr>
                <a:t>https://learn.microsoft.com/en-us/dotnet/core/diagnostics/compare-metric-apis#third-party-apis</a:t>
              </a:r>
              <a:r>
                <a:rPr lang="ru-RU" dirty="0"/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8200" y="5514458"/>
              <a:ext cx="2499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Популярные сторонние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70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504"/>
    </mc:Choice>
    <mc:Fallback xmlns="">
      <p:transition spd="slow" advTm="211504"/>
    </mc:Fallback>
  </mc:AlternateContent>
  <p:timing>
    <p:tnLst>
      <p:par>
        <p:cTn id="1" dur="indefinite" restart="never" nodeType="tmRoot"/>
      </p:par>
    </p:tn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и заполнение метрик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5759" y="1769591"/>
            <a:ext cx="5197257" cy="30469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Meter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Meter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MetricsApp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meter.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CreateCounter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metrics.app.iterations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CreateApplicationBuilder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AddHostedService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96000" y="3773700"/>
            <a:ext cx="5537093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BackgroundService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CancellationToken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.IsCancellationRequested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LogInformation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{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DateTimeOffset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.Iterations.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(1000, 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6785809" y="1559293"/>
            <a:ext cx="3176337" cy="612648"/>
          </a:xfrm>
          <a:prstGeom prst="wedgeRoundRectCallout">
            <a:avLst>
              <a:gd name="adj1" fmla="val -93560"/>
              <a:gd name="adj2" fmla="val 6878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Набор метрик</a:t>
            </a: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6785809" y="2578532"/>
            <a:ext cx="3176337" cy="612648"/>
          </a:xfrm>
          <a:prstGeom prst="wedgeRoundRectCallout">
            <a:avLst>
              <a:gd name="adj1" fmla="val -91136"/>
              <a:gd name="adj2" fmla="val -819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Метрика «нарастающий счетчик»</a:t>
            </a: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2386679" y="5716367"/>
            <a:ext cx="3176337" cy="612648"/>
          </a:xfrm>
          <a:prstGeom prst="wedgeRoundRectCallout">
            <a:avLst>
              <a:gd name="adj1" fmla="val 98258"/>
              <a:gd name="adj2" fmla="val -4590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Увеличение счетчика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198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16"/>
    </mc:Choice>
    <mc:Fallback xmlns="">
      <p:transition spd="slow" advTm="970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и </a:t>
            </a:r>
            <a:r>
              <a:rPr lang="en-US" dirty="0"/>
              <a:t>DI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90238" y="3116828"/>
            <a:ext cx="5570756" cy="280076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AppMetrics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appMetrics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BackgroundService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ExecuteAsync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CancellationToken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.IsCancellationRequested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LogInformation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{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DateTimeOffset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.Now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appMetrics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AddIteration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(1000, 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87535" y="1581233"/>
            <a:ext cx="4031873" cy="11079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CreateApplicationBuilder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AddHostedService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AddMetrics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AddSingleton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AppMetrics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264777" y="2135231"/>
            <a:ext cx="5801588" cy="3059089"/>
            <a:chOff x="182881" y="1581233"/>
            <a:chExt cx="5801588" cy="3059089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182881" y="2008832"/>
              <a:ext cx="5801588" cy="263149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AppMetrics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MeterName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MetricsApp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IterationsCounterName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metrics.app.iterations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private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readonly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Counter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 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iterations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AppMetrics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IMeterFactory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meterFactory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meter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meterFactory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Create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MeterName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iterations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meter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CreateCounter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&gt;(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IterationsCounterName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AddIteration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 =&gt; 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iterations.</a:t>
              </a:r>
              <a:r>
                <a:rPr kumimoji="0" lang="ru-RU" altLang="ru-RU" sz="1100" b="0" i="0" u="none" strike="noStrike" cap="none" normalizeH="0" baseline="0" dirty="0" err="1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(1);</a:t>
              </a:r>
              <a:b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3137" y="1581233"/>
              <a:ext cx="3158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Класс-обертка над метриками</a:t>
              </a:r>
            </a:p>
          </p:txBody>
        </p:sp>
      </p:grpSp>
      <p:sp>
        <p:nvSpPr>
          <p:cNvPr id="6" name="Скругленная прямоугольная выноска 5"/>
          <p:cNvSpPr/>
          <p:nvPr/>
        </p:nvSpPr>
        <p:spPr>
          <a:xfrm>
            <a:off x="962524" y="6045577"/>
            <a:ext cx="2242687" cy="612648"/>
          </a:xfrm>
          <a:prstGeom prst="wedgeRoundRectCallout">
            <a:avLst>
              <a:gd name="adj1" fmla="val -38229"/>
              <a:gd name="adj2" fmla="val -30199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Метрика живет все время жизни класса</a:t>
            </a: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3673975" y="1640555"/>
            <a:ext cx="2242687" cy="508802"/>
          </a:xfrm>
          <a:prstGeom prst="wedgeRoundRectCallout">
            <a:avLst>
              <a:gd name="adj1" fmla="val -36943"/>
              <a:gd name="adj2" fmla="val 36643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Работа через фабрику</a:t>
            </a: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4632389" y="6185713"/>
            <a:ext cx="2242687" cy="332377"/>
          </a:xfrm>
          <a:prstGeom prst="wedgeRoundRectCallout">
            <a:avLst>
              <a:gd name="adj1" fmla="val 66491"/>
              <a:gd name="adj2" fmla="val -35450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Использование</a:t>
            </a: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6066365" y="919348"/>
            <a:ext cx="2242687" cy="332377"/>
          </a:xfrm>
          <a:prstGeom prst="wedgeRoundRectCallout">
            <a:avLst>
              <a:gd name="adj1" fmla="val 54044"/>
              <a:gd name="adj2" fmla="val 32024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Метрики - </a:t>
            </a:r>
            <a:r>
              <a:rPr lang="ru-RU" dirty="0" err="1"/>
              <a:t>синглтон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77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900"/>
    </mc:Choice>
    <mc:Fallback xmlns="">
      <p:transition spd="slow" advTm="1159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</p:bldLst>
  </p:timing>
  <p:extLst mod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метрик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10" y="1969219"/>
            <a:ext cx="10247145" cy="4264340"/>
          </a:xfrm>
          <a:prstGeom prst="rect">
            <a:avLst/>
          </a:prstGeom>
        </p:spPr>
      </p:pic>
      <p:sp>
        <p:nvSpPr>
          <p:cNvPr id="4" name="Скругленная прямоугольная выноска 3"/>
          <p:cNvSpPr/>
          <p:nvPr/>
        </p:nvSpPr>
        <p:spPr>
          <a:xfrm>
            <a:off x="487540" y="1662895"/>
            <a:ext cx="2242687" cy="612648"/>
          </a:xfrm>
          <a:prstGeom prst="wedgeRoundRectCallout">
            <a:avLst>
              <a:gd name="adj1" fmla="val 64047"/>
              <a:gd name="adj2" fmla="val 36975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Метрики заполняет программист из кода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8772800" y="1582310"/>
            <a:ext cx="2724786" cy="757843"/>
          </a:xfrm>
          <a:prstGeom prst="wedgeRoundRectCallout">
            <a:avLst>
              <a:gd name="adj1" fmla="val -56498"/>
              <a:gd name="adj2" fmla="val 36585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Метрики сами запрашивают данные (вызывают заданный делегат)</a:t>
            </a:r>
          </a:p>
        </p:txBody>
      </p:sp>
    </p:spTree>
    <p:extLst>
      <p:ext uri="{BB962C8B-B14F-4D97-AF65-F5344CB8AC3E}">
        <p14:creationId xmlns:p14="http://schemas.microsoft.com/office/powerpoint/2010/main" val="300786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878"/>
    </mc:Choice>
    <mc:Fallback xmlns="">
      <p:transition spd="slow" advTm="1228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метрик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54320"/>
              </p:ext>
            </p:extLst>
          </p:nvPr>
        </p:nvGraphicFramePr>
        <p:xfrm>
          <a:off x="656424" y="2095242"/>
          <a:ext cx="105353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8081">
                  <a:extLst>
                    <a:ext uri="{9D8B030D-6E8A-4147-A177-3AD203B41FA5}">
                      <a16:colId xmlns:a16="http://schemas.microsoft.com/office/drawing/2014/main" val="1093439962"/>
                    </a:ext>
                  </a:extLst>
                </a:gridCol>
                <a:gridCol w="7347219">
                  <a:extLst>
                    <a:ext uri="{9D8B030D-6E8A-4147-A177-3AD203B41FA5}">
                      <a16:colId xmlns:a16="http://schemas.microsoft.com/office/drawing/2014/main" val="1907739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Метрика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17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Counter&lt;T&gt;</a:t>
                      </a:r>
                      <a:endParaRPr lang="ru-RU" dirty="0"/>
                    </a:p>
                    <a:p>
                      <a:r>
                        <a:rPr lang="en-US" dirty="0" err="1"/>
                        <a:t>ObservableCounter</a:t>
                      </a:r>
                      <a:r>
                        <a:rPr lang="en-US" dirty="0"/>
                        <a:t>&lt;T&gt;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Простой нарастающий счетчик (правда, то, что он нарастающий</a:t>
                      </a:r>
                      <a:r>
                        <a:rPr lang="en-US" dirty="0"/>
                        <a:t> /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неубывающий не контролируется)</a:t>
                      </a:r>
                    </a:p>
                    <a:p>
                      <a:r>
                        <a:rPr lang="ru-RU" baseline="0" dirty="0"/>
                        <a:t>Указывает дельту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90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UpDownCounter</a:t>
                      </a:r>
                      <a:r>
                        <a:rPr lang="en-US" dirty="0"/>
                        <a:t>&lt;T&gt;</a:t>
                      </a:r>
                      <a:endParaRPr lang="ru-RU" dirty="0"/>
                    </a:p>
                    <a:p>
                      <a:r>
                        <a:rPr lang="en-US" dirty="0" err="1"/>
                        <a:t>ObservableUpDownCounter</a:t>
                      </a:r>
                      <a:r>
                        <a:rPr lang="en-US" dirty="0"/>
                        <a:t>&lt;T&gt;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Счетчик с произвольным изменением (больше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меньше)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/>
                        <a:t>Указывает дельту, но в любую сторону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37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Gauge&lt;T&gt;</a:t>
                      </a:r>
                      <a:r>
                        <a:rPr lang="ru-RU" dirty="0"/>
                        <a:t/>
                      </a:r>
                      <a:br>
                        <a:rPr lang="ru-RU" dirty="0"/>
                      </a:br>
                      <a:r>
                        <a:rPr lang="en-US" dirty="0" err="1"/>
                        <a:t>ObservableGauge</a:t>
                      </a:r>
                      <a:r>
                        <a:rPr lang="en-US" dirty="0"/>
                        <a:t>&lt;T&gt;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Текущее 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4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Histogram&lt;T&gt;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Работает как </a:t>
                      </a:r>
                      <a:r>
                        <a:rPr lang="en-US" dirty="0"/>
                        <a:t>Gauge</a:t>
                      </a:r>
                      <a:r>
                        <a:rPr lang="ru-RU" dirty="0"/>
                        <a:t> (т.е. публикует текущее значение),</a:t>
                      </a:r>
                      <a:r>
                        <a:rPr lang="ru-RU" baseline="0" dirty="0"/>
                        <a:t> но рассматривается как последовательность измерений для сбора статистики.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05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7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115"/>
    </mc:Choice>
    <mc:Fallback xmlns="">
      <p:transition spd="slow" advTm="159115"/>
    </mc:Fallback>
  </mc:AlternateContent>
  <p:timing>
    <p:tnLst>
      <p:par>
        <p:cTn id="1" dur="indefinite" restart="never" nodeType="tmRoot"/>
      </p:par>
    </p:tnLst>
  </p:timing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Логирование</a:t>
            </a:r>
            <a:r>
              <a:rPr lang="ru-RU" dirty="0"/>
              <a:t> и мониторинг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77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14"/>
    </mc:Choice>
    <mc:Fallback xmlns="">
      <p:transition spd="slow" advTm="17814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(публикация) метрик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Стратегия публикации</a:t>
            </a:r>
          </a:p>
          <a:p>
            <a:pPr lvl="1"/>
            <a:r>
              <a:rPr lang="en-US" dirty="0"/>
              <a:t>Pull – </a:t>
            </a:r>
            <a:r>
              <a:rPr lang="ru-RU" dirty="0"/>
              <a:t>внешний агент опрашивает нужные приложения и собирает </a:t>
            </a:r>
            <a:endParaRPr lang="en-US" dirty="0"/>
          </a:p>
          <a:p>
            <a:pPr lvl="1"/>
            <a:r>
              <a:rPr lang="en-US" dirty="0"/>
              <a:t>Push</a:t>
            </a:r>
            <a:r>
              <a:rPr lang="ru-RU" dirty="0"/>
              <a:t> – приложение само отправляет свои метрики в некий «накопитель»</a:t>
            </a:r>
          </a:p>
          <a:p>
            <a:pPr lvl="1"/>
            <a:endParaRPr lang="ru-RU" dirty="0"/>
          </a:p>
          <a:p>
            <a:r>
              <a:rPr lang="ru-RU" dirty="0"/>
              <a:t>Инструменты</a:t>
            </a:r>
          </a:p>
          <a:p>
            <a:pPr lvl="1"/>
            <a:r>
              <a:rPr lang="ru-RU" dirty="0"/>
              <a:t>Локальные (отладочные)</a:t>
            </a:r>
          </a:p>
          <a:p>
            <a:pPr lvl="2"/>
            <a:r>
              <a:rPr lang="en-US" dirty="0" err="1"/>
              <a:t>dotnet</a:t>
            </a:r>
            <a:r>
              <a:rPr lang="en-US" dirty="0"/>
              <a:t> counters / </a:t>
            </a:r>
            <a:r>
              <a:rPr lang="en-US" dirty="0" err="1"/>
              <a:t>dotnet</a:t>
            </a:r>
            <a:r>
              <a:rPr lang="en-US" dirty="0"/>
              <a:t> monitor</a:t>
            </a:r>
          </a:p>
          <a:p>
            <a:pPr lvl="1"/>
            <a:r>
              <a:rPr lang="ru-RU" dirty="0"/>
              <a:t>Промышленные системы </a:t>
            </a:r>
          </a:p>
          <a:p>
            <a:pPr lvl="2"/>
            <a:r>
              <a:rPr lang="en-US" dirty="0"/>
              <a:t>Azure Monitor</a:t>
            </a:r>
            <a:endParaRPr lang="ru-RU" dirty="0"/>
          </a:p>
          <a:p>
            <a:pPr lvl="2"/>
            <a:r>
              <a:rPr lang="ru-RU" dirty="0"/>
              <a:t>Основанные на </a:t>
            </a:r>
            <a:r>
              <a:rPr lang="en-US" dirty="0" err="1"/>
              <a:t>OpenTelemetry</a:t>
            </a:r>
            <a:r>
              <a:rPr lang="ru-RU" dirty="0"/>
              <a:t> (например,</a:t>
            </a:r>
            <a:r>
              <a:rPr lang="en-US" dirty="0"/>
              <a:t> Prometheus + </a:t>
            </a:r>
            <a:r>
              <a:rPr lang="en-US" dirty="0" err="1"/>
              <a:t>Grafana</a:t>
            </a:r>
            <a:r>
              <a:rPr lang="ru-RU" dirty="0"/>
              <a:t>)</a:t>
            </a:r>
            <a:endParaRPr lang="en-US" dirty="0"/>
          </a:p>
          <a:p>
            <a:pPr lvl="2"/>
            <a:r>
              <a:rPr lang="ru-RU" dirty="0"/>
              <a:t>…</a:t>
            </a:r>
          </a:p>
          <a:p>
            <a:pPr lvl="1"/>
            <a:r>
              <a:rPr lang="ru-RU" dirty="0"/>
              <a:t>Специализированное (</a:t>
            </a:r>
            <a:r>
              <a:rPr lang="ru-RU" dirty="0" err="1"/>
              <a:t>кастомное</a:t>
            </a:r>
            <a:r>
              <a:rPr lang="ru-RU" dirty="0"/>
              <a:t>) решение на базе </a:t>
            </a:r>
            <a:r>
              <a:rPr lang="en-US" dirty="0" err="1"/>
              <a:t>MetricsListener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41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640"/>
    </mc:Choice>
    <mc:Fallback xmlns="">
      <p:transition spd="slow" advTm="2716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extLst mod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 err="1"/>
              <a:t>dotnet</a:t>
            </a:r>
            <a:r>
              <a:rPr lang="en-US" dirty="0"/>
              <a:t> counters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8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14"/>
    </mc:Choice>
    <mc:Fallback xmlns="">
      <p:transition spd="slow" advTm="11714"/>
    </mc:Fallback>
  </mc:AlternateContent>
  <p:timing>
    <p:tnLst>
      <p:par>
        <p:cTn id="1" dur="indefinite" restart="never" nodeType="tmRoot"/>
      </p:par>
    </p:tnLst>
  </p:timing>
  <p:extLst mod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Публикация через </a:t>
            </a:r>
            <a:r>
              <a:rPr lang="en-US" dirty="0" err="1"/>
              <a:t>OpenTelemetry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848" y="3203714"/>
            <a:ext cx="810740" cy="8036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823" y="2938505"/>
            <a:ext cx="1093165" cy="118822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353" y="3337187"/>
            <a:ext cx="3832362" cy="1940133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699715" y="2385391"/>
            <a:ext cx="1606163" cy="6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App1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99714" y="3605552"/>
            <a:ext cx="1606163" cy="6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App2</a:t>
            </a:r>
            <a:endParaRPr lang="ru-RU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63324" y="5458206"/>
            <a:ext cx="1606163" cy="6758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AppN</a:t>
            </a:r>
            <a:endParaRPr lang="ru-RU" dirty="0"/>
          </a:p>
        </p:txBody>
      </p:sp>
      <p:sp>
        <p:nvSpPr>
          <p:cNvPr id="11" name="Двойная стрелка влево/вправо 10"/>
          <p:cNvSpPr/>
          <p:nvPr/>
        </p:nvSpPr>
        <p:spPr>
          <a:xfrm rot="2186014">
            <a:off x="2663841" y="2934153"/>
            <a:ext cx="1338602" cy="148871"/>
          </a:xfrm>
          <a:prstGeom prst="leftRightArrow">
            <a:avLst>
              <a:gd name="adj1" fmla="val 38851"/>
              <a:gd name="adj2" fmla="val 69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войная стрелка влево/вправо 11"/>
          <p:cNvSpPr/>
          <p:nvPr/>
        </p:nvSpPr>
        <p:spPr>
          <a:xfrm rot="18567129">
            <a:off x="2573890" y="4520991"/>
            <a:ext cx="1767500" cy="170495"/>
          </a:xfrm>
          <a:prstGeom prst="leftRightArrow">
            <a:avLst>
              <a:gd name="adj1" fmla="val 38851"/>
              <a:gd name="adj2" fmla="val 69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Двойная стрелка влево/вправо 12"/>
          <p:cNvSpPr/>
          <p:nvPr/>
        </p:nvSpPr>
        <p:spPr>
          <a:xfrm>
            <a:off x="2905334" y="3546603"/>
            <a:ext cx="1012225" cy="155755"/>
          </a:xfrm>
          <a:prstGeom prst="leftRightArrow">
            <a:avLst>
              <a:gd name="adj1" fmla="val 38851"/>
              <a:gd name="adj2" fmla="val 69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>
            <a:off x="5181993" y="336323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3449923" y="2776022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Pull</a:t>
            </a:r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30333" y="3674756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Pull</a:t>
            </a:r>
            <a:endParaRPr lang="ru-RU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3493100" y="4534569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Pull</a:t>
            </a:r>
            <a:endParaRPr lang="ru-R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195018" y="4798415"/>
            <a:ext cx="615553" cy="34079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dirty="0"/>
              <a:t>…</a:t>
            </a:r>
            <a:endParaRPr lang="ru-RU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5300144" y="509265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Alerts</a:t>
            </a:r>
            <a:endParaRPr lang="ru-RU" dirty="0"/>
          </a:p>
        </p:txBody>
      </p:sp>
      <p:sp>
        <p:nvSpPr>
          <p:cNvPr id="22" name="Молния 21"/>
          <p:cNvSpPr/>
          <p:nvPr/>
        </p:nvSpPr>
        <p:spPr>
          <a:xfrm>
            <a:off x="4478791" y="4083366"/>
            <a:ext cx="914400" cy="914400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2305878" y="2404987"/>
            <a:ext cx="476187" cy="318335"/>
            <a:chOff x="2305878" y="2404987"/>
            <a:chExt cx="476187" cy="318335"/>
          </a:xfrm>
        </p:grpSpPr>
        <p:cxnSp>
          <p:nvCxnSpPr>
            <p:cNvPr id="24" name="Прямая соединительная линия 23"/>
            <p:cNvCxnSpPr>
              <a:stCxn id="8" idx="3"/>
              <a:endCxn id="25" idx="3"/>
            </p:cNvCxnSpPr>
            <p:nvPr/>
          </p:nvCxnSpPr>
          <p:spPr>
            <a:xfrm flipV="1">
              <a:off x="2305878" y="2567871"/>
              <a:ext cx="283019" cy="15545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Овал 24"/>
            <p:cNvSpPr/>
            <p:nvPr/>
          </p:nvSpPr>
          <p:spPr>
            <a:xfrm>
              <a:off x="2555755" y="2404987"/>
              <a:ext cx="226310" cy="1908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2305877" y="3550924"/>
            <a:ext cx="459742" cy="392559"/>
            <a:chOff x="2322323" y="2404987"/>
            <a:chExt cx="459742" cy="392559"/>
          </a:xfrm>
        </p:grpSpPr>
        <p:cxnSp>
          <p:nvCxnSpPr>
            <p:cNvPr id="31" name="Прямая соединительная линия 30"/>
            <p:cNvCxnSpPr>
              <a:stCxn id="9" idx="3"/>
              <a:endCxn id="32" idx="3"/>
            </p:cNvCxnSpPr>
            <p:nvPr/>
          </p:nvCxnSpPr>
          <p:spPr>
            <a:xfrm flipV="1">
              <a:off x="2322323" y="2567871"/>
              <a:ext cx="266574" cy="2296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Овал 31"/>
            <p:cNvSpPr/>
            <p:nvPr/>
          </p:nvSpPr>
          <p:spPr>
            <a:xfrm>
              <a:off x="2555755" y="2404987"/>
              <a:ext cx="226310" cy="1908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2369487" y="5403577"/>
            <a:ext cx="467857" cy="392560"/>
            <a:chOff x="2314208" y="2404987"/>
            <a:chExt cx="467857" cy="392560"/>
          </a:xfrm>
        </p:grpSpPr>
        <p:cxnSp>
          <p:nvCxnSpPr>
            <p:cNvPr id="36" name="Прямая соединительная линия 35"/>
            <p:cNvCxnSpPr>
              <a:stCxn id="10" idx="3"/>
              <a:endCxn id="37" idx="3"/>
            </p:cNvCxnSpPr>
            <p:nvPr/>
          </p:nvCxnSpPr>
          <p:spPr>
            <a:xfrm flipV="1">
              <a:off x="2314208" y="2567871"/>
              <a:ext cx="274689" cy="22967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Овал 36"/>
            <p:cNvSpPr/>
            <p:nvPr/>
          </p:nvSpPr>
          <p:spPr>
            <a:xfrm>
              <a:off x="2555755" y="2404987"/>
              <a:ext cx="226310" cy="1908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7383355" y="1930590"/>
            <a:ext cx="2286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Prometheus + </a:t>
            </a:r>
            <a:r>
              <a:rPr lang="en-US" dirty="0" err="1"/>
              <a:t>Grafana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482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64"/>
    </mc:Choice>
    <mc:Fallback xmlns="">
      <p:transition spd="slow" advTm="1096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21" grpId="0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</a:t>
            </a:r>
            <a:r>
              <a:rPr lang="en-US" dirty="0"/>
              <a:t>endpoint</a:t>
            </a:r>
            <a:r>
              <a:rPr lang="ru-RU" dirty="0"/>
              <a:t> запроса метрик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8396" y="2280600"/>
            <a:ext cx="5197257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MeterProvider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GetMeterProvider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meterName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endpointUri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Sdk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CreateMeterProviderBuilder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AddMeter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meterName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AddPrometheusHttpListener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.UriPrefixes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endpointUri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566136" y="4480980"/>
            <a:ext cx="4942379" cy="175432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CreateApplicationBuilder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meterProvider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MetricPublisihingHelpers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GetMeterProvider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AppMetrics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.MeterName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"http://localhost:9184/"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92150" y="1800978"/>
            <a:ext cx="5490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OpenTelemetry.Exporter.Prometheus.HttpListener</a:t>
            </a:r>
            <a:r>
              <a:rPr lang="en-US" dirty="0"/>
              <a:t> (beta)</a:t>
            </a:r>
            <a:endParaRPr lang="ru-RU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6912195" y="2695493"/>
            <a:ext cx="2724786" cy="757843"/>
          </a:xfrm>
          <a:prstGeom prst="wedgeRoundRectCallout">
            <a:avLst>
              <a:gd name="adj1" fmla="val -162426"/>
              <a:gd name="adj2" fmla="val 6053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Публикуем группу метрик, используя фиксированный адрес</a:t>
            </a: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2435610" y="5295570"/>
            <a:ext cx="2724786" cy="757843"/>
          </a:xfrm>
          <a:prstGeom prst="wedgeRoundRectCallout">
            <a:avLst>
              <a:gd name="adj1" fmla="val 100994"/>
              <a:gd name="adj2" fmla="val -5798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Провайдер (и </a:t>
            </a:r>
            <a:r>
              <a:rPr lang="en-US" sz="1400" dirty="0"/>
              <a:t>endpoint)</a:t>
            </a:r>
            <a:r>
              <a:rPr lang="ru-RU" sz="1400" dirty="0"/>
              <a:t> живет всё время работы приложения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547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49"/>
    </mc:Choice>
    <mc:Fallback xmlns="">
      <p:transition spd="slow" advTm="886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7" grpId="0" animBg="1"/>
    </p:bldLst>
  </p:timing>
  <p:extLst mod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Публикация через </a:t>
            </a:r>
            <a:r>
              <a:rPr lang="en-US" dirty="0" err="1"/>
              <a:t>OpenTelemetry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504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3"/>
    </mc:Choice>
    <mc:Fallback xmlns="">
      <p:transition spd="slow" advTm="6423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Собственный вариант </a:t>
            </a:r>
            <a:r>
              <a:rPr lang="en-US" dirty="0" err="1"/>
              <a:t>MetricsListener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4635" y="1790896"/>
            <a:ext cx="5876930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MeterListener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GetMeterListener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meterName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MeterListener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meterListener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InstrumentPublished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instrument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listener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instrument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.Meter.Name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meterName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listener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EnableMeasurementEvents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instrument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meterListener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SetMeasurementEventCallback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SetMeasurement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meterListener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meterListener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7412709" y="1963973"/>
            <a:ext cx="3280958" cy="757843"/>
          </a:xfrm>
          <a:prstGeom prst="wedgeRoundRectCallout">
            <a:avLst>
              <a:gd name="adj1" fmla="val -125683"/>
              <a:gd name="adj2" fmla="val 8848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Получаем все создающиеся метрики и решаем, на какие подпишемся (в данном случае просто по группе)</a:t>
            </a: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412709" y="2820622"/>
            <a:ext cx="3829598" cy="1529997"/>
          </a:xfrm>
          <a:prstGeom prst="wedgeRoundRectCallout">
            <a:avLst>
              <a:gd name="adj1" fmla="val -88132"/>
              <a:gd name="adj2" fmla="val 2243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Обработка получаемых от метрик изменений</a:t>
            </a:r>
            <a:r>
              <a:rPr lang="en-US" sz="1400" dirty="0"/>
              <a:t>:</a:t>
            </a:r>
            <a:r>
              <a:rPr lang="ru-RU" sz="1400" dirty="0"/>
              <a:t> 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ru-RU" sz="1400" dirty="0"/>
              <a:t>для не</a:t>
            </a:r>
            <a:r>
              <a:rPr lang="en-US" sz="1400" dirty="0"/>
              <a:t>-Observable </a:t>
            </a:r>
            <a:r>
              <a:rPr lang="ru-RU" sz="1400" dirty="0"/>
              <a:t>метрик</a:t>
            </a:r>
            <a:r>
              <a:rPr lang="en-US" sz="1400" dirty="0"/>
              <a:t> – </a:t>
            </a:r>
            <a:r>
              <a:rPr lang="ru-RU" sz="1400" dirty="0"/>
              <a:t>они меняют сами</a:t>
            </a:r>
          </a:p>
          <a:p>
            <a:pPr marL="285750" indent="-285750">
              <a:buFontTx/>
              <a:buChar char="-"/>
            </a:pPr>
            <a:r>
              <a:rPr lang="ru-RU" sz="1400" dirty="0"/>
              <a:t>Для </a:t>
            </a:r>
            <a:r>
              <a:rPr lang="en-US" sz="1400" dirty="0"/>
              <a:t>Observable </a:t>
            </a:r>
            <a:r>
              <a:rPr lang="ru-RU" sz="1400" dirty="0"/>
              <a:t>нужно периодически вызывать </a:t>
            </a:r>
            <a:r>
              <a:rPr lang="en-US" sz="1400" dirty="0" err="1"/>
              <a:t>RecordObservableInstruments</a:t>
            </a:r>
            <a:r>
              <a:rPr lang="ru-RU" sz="1400" dirty="0"/>
              <a:t>()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94635" y="4920545"/>
            <a:ext cx="5112297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SetMeasurement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Instrument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instrument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ReadOnlySpan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KeyValuePair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?&gt;&gt;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instrument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measurement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091095" y="5220713"/>
            <a:ext cx="4262705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meterListener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MetricPublisihingHelpers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GetMeterListener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AppMetrics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.MeterName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10059844" y="4539091"/>
            <a:ext cx="2019860" cy="493149"/>
          </a:xfrm>
          <a:prstGeom prst="wedgeRoundRectCallout">
            <a:avLst>
              <a:gd name="adj1" fmla="val -68701"/>
              <a:gd name="adj2" fmla="val 11962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Живет всё время работы приложения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138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229"/>
    </mc:Choice>
    <mc:Fallback xmlns="">
      <p:transition spd="slow" advTm="139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  <p:extLst mod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MetricsListener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15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49"/>
    </mc:Choice>
    <mc:Fallback xmlns="">
      <p:transition spd="slow" advTm="4949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Тэги (многомерность) метрик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Метрика (с одним именем) может иметь множество экземпляров</a:t>
            </a:r>
          </a:p>
          <a:p>
            <a:pPr lvl="1"/>
            <a:r>
              <a:rPr lang="ru-RU" dirty="0"/>
              <a:t>Счетчик длины очереди, для каждой из </a:t>
            </a:r>
            <a:r>
              <a:rPr lang="en-US" dirty="0"/>
              <a:t>N</a:t>
            </a:r>
            <a:r>
              <a:rPr lang="ru-RU" dirty="0"/>
              <a:t> очередей собственный учет</a:t>
            </a:r>
          </a:p>
          <a:p>
            <a:r>
              <a:rPr lang="ru-RU" dirty="0"/>
              <a:t>Вариативность может быть многомерной</a:t>
            </a:r>
          </a:p>
          <a:p>
            <a:pPr lvl="1"/>
            <a:r>
              <a:rPr lang="ru-RU" dirty="0"/>
              <a:t>Уровень сигнала для географической точки (каждая точка задается парой «долгота </a:t>
            </a:r>
            <a:r>
              <a:rPr lang="en-US" dirty="0"/>
              <a:t>/</a:t>
            </a:r>
            <a:r>
              <a:rPr lang="ru-RU" dirty="0"/>
              <a:t> широта»</a:t>
            </a:r>
          </a:p>
          <a:p>
            <a:pPr lvl="1"/>
            <a:endParaRPr lang="en-US" dirty="0"/>
          </a:p>
          <a:p>
            <a:r>
              <a:rPr lang="ru-RU" dirty="0"/>
              <a:t>Как работает - можно с каждым изменением метрики передать список тэгов (название + значение)</a:t>
            </a:r>
          </a:p>
          <a:p>
            <a:pPr lvl="1"/>
            <a:r>
              <a:rPr lang="ru-RU" dirty="0"/>
              <a:t>Для очереди 1 – номер очереди</a:t>
            </a:r>
          </a:p>
          <a:p>
            <a:pPr lvl="1"/>
            <a:r>
              <a:rPr lang="ru-RU" dirty="0"/>
              <a:t>Для точки 2 – широта и долгота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198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580"/>
    </mc:Choice>
    <mc:Fallback xmlns="">
      <p:transition spd="slow" advTm="1575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0888" y="1892470"/>
            <a:ext cx="7151317" cy="378565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AppMetrics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MeterName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MetricsApp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IterationsCounterName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metrics.app.iterations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WorkerNumberTagName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worker.number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AppMetrics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IMeterFactory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meterFactory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meterFactory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MeterName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CreateCounter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IterationsCounterName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AddIteration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=&gt;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iterations.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AddIteration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workerNumber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iterations.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1, 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KeyValuePair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WorkerNumberTagName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workerNumber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8721932" y="3147461"/>
            <a:ext cx="2558876" cy="423512"/>
          </a:xfrm>
          <a:prstGeom prst="wedgeRoundRectCallout">
            <a:avLst>
              <a:gd name="adj1" fmla="val -167629"/>
              <a:gd name="adj2" fmla="val 44208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Добавляем тэг(и)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46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41"/>
    </mc:Choice>
    <mc:Fallback xmlns="">
      <p:transition spd="slow" advTm="250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  <p:extLst mod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Тэги метрик</a:t>
            </a:r>
          </a:p>
        </p:txBody>
      </p:sp>
    </p:spTree>
    <p:extLst>
      <p:ext uri="{BB962C8B-B14F-4D97-AF65-F5344CB8AC3E}">
        <p14:creationId xmlns:p14="http://schemas.microsoft.com/office/powerpoint/2010/main" val="234525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8"/>
    </mc:Choice>
    <mc:Fallback xmlns="">
      <p:transition spd="slow" advTm="356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 и индикаторы системы</a:t>
            </a:r>
          </a:p>
        </p:txBody>
      </p:sp>
      <p:grpSp>
        <p:nvGrpSpPr>
          <p:cNvPr id="3" name="Group 6"/>
          <p:cNvGrpSpPr/>
          <p:nvPr/>
        </p:nvGrpSpPr>
        <p:grpSpPr>
          <a:xfrm>
            <a:off x="5016586" y="2553091"/>
            <a:ext cx="1350028" cy="524886"/>
            <a:chOff x="4491800" y="2107818"/>
            <a:chExt cx="1350028" cy="5248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7275" y="2382778"/>
              <a:ext cx="1344553" cy="24992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1800" y="2107818"/>
              <a:ext cx="365321" cy="251162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141" y="3168638"/>
            <a:ext cx="1039020" cy="145009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5028943" y="3493760"/>
            <a:ext cx="1350028" cy="524886"/>
            <a:chOff x="4491800" y="2107818"/>
            <a:chExt cx="1350028" cy="524886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7275" y="2382778"/>
              <a:ext cx="1344553" cy="249926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1800" y="2107818"/>
              <a:ext cx="365321" cy="251162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>
            <a:off x="5016586" y="4528067"/>
            <a:ext cx="1350028" cy="524886"/>
            <a:chOff x="4491800" y="2107818"/>
            <a:chExt cx="1350028" cy="524886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7275" y="2382778"/>
              <a:ext cx="1344553" cy="249926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1800" y="2107818"/>
              <a:ext cx="365321" cy="251162"/>
            </a:xfrm>
            <a:prstGeom prst="rect">
              <a:avLst/>
            </a:prstGeom>
          </p:spPr>
        </p:pic>
      </p:grpSp>
      <p:cxnSp>
        <p:nvCxnSpPr>
          <p:cNvPr id="13" name="Straight Arrow Connector 14"/>
          <p:cNvCxnSpPr>
            <a:stCxn id="4" idx="3"/>
            <a:endCxn id="6" idx="1"/>
          </p:cNvCxnSpPr>
          <p:nvPr/>
        </p:nvCxnSpPr>
        <p:spPr>
          <a:xfrm>
            <a:off x="6366614" y="2953014"/>
            <a:ext cx="2057527" cy="9406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6"/>
          <p:cNvCxnSpPr>
            <a:stCxn id="8" idx="3"/>
            <a:endCxn id="6" idx="1"/>
          </p:cNvCxnSpPr>
          <p:nvPr/>
        </p:nvCxnSpPr>
        <p:spPr>
          <a:xfrm>
            <a:off x="6378971" y="3893683"/>
            <a:ext cx="20451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>
            <a:stCxn id="11" idx="3"/>
            <a:endCxn id="6" idx="1"/>
          </p:cNvCxnSpPr>
          <p:nvPr/>
        </p:nvCxnSpPr>
        <p:spPr>
          <a:xfrm flipV="1">
            <a:off x="6366614" y="3893683"/>
            <a:ext cx="2057527" cy="1034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6562" y="2498874"/>
            <a:ext cx="652894" cy="902267"/>
          </a:xfrm>
          <a:prstGeom prst="rect">
            <a:avLst/>
          </a:prstGeom>
        </p:spPr>
      </p:pic>
      <p:pic>
        <p:nvPicPr>
          <p:cNvPr id="17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6562" y="3388949"/>
            <a:ext cx="652894" cy="1009467"/>
          </a:xfrm>
          <a:prstGeom prst="rect">
            <a:avLst/>
          </a:prstGeom>
        </p:spPr>
      </p:pic>
      <p:pic>
        <p:nvPicPr>
          <p:cNvPr id="18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6562" y="4458990"/>
            <a:ext cx="652894" cy="938000"/>
          </a:xfrm>
          <a:prstGeom prst="rect">
            <a:avLst/>
          </a:prstGeom>
        </p:spPr>
      </p:pic>
      <p:cxnSp>
        <p:nvCxnSpPr>
          <p:cNvPr id="19" name="Straight Arrow Connector 25"/>
          <p:cNvCxnSpPr>
            <a:stCxn id="16" idx="3"/>
            <a:endCxn id="4" idx="1"/>
          </p:cNvCxnSpPr>
          <p:nvPr/>
        </p:nvCxnSpPr>
        <p:spPr>
          <a:xfrm>
            <a:off x="2509456" y="2950008"/>
            <a:ext cx="2512605" cy="3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7"/>
          <p:cNvCxnSpPr>
            <a:stCxn id="17" idx="3"/>
            <a:endCxn id="8" idx="1"/>
          </p:cNvCxnSpPr>
          <p:nvPr/>
        </p:nvCxnSpPr>
        <p:spPr>
          <a:xfrm>
            <a:off x="2509456" y="3893683"/>
            <a:ext cx="2524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9"/>
          <p:cNvCxnSpPr>
            <a:stCxn id="18" idx="3"/>
            <a:endCxn id="11" idx="1"/>
          </p:cNvCxnSpPr>
          <p:nvPr/>
        </p:nvCxnSpPr>
        <p:spPr>
          <a:xfrm>
            <a:off x="2509456" y="4927990"/>
            <a:ext cx="25126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58526" y="2026217"/>
            <a:ext cx="2421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accent4">
                    <a:lumMod val="75000"/>
                  </a:schemeClr>
                </a:solidFill>
              </a:rPr>
              <a:t>Количество сообщений в очереди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66614" y="2275700"/>
            <a:ext cx="1916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accent4">
                    <a:lumMod val="75000"/>
                  </a:schemeClr>
                </a:solidFill>
              </a:rPr>
              <a:t>Среднее время обработки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61154" y="5396342"/>
            <a:ext cx="2755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accent4">
                    <a:lumMod val="75000"/>
                  </a:schemeClr>
                </a:solidFill>
              </a:rPr>
              <a:t>Число подключенных клиентов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ru-RU" sz="1200" dirty="0">
                <a:solidFill>
                  <a:schemeClr val="accent4">
                    <a:lumMod val="75000"/>
                  </a:schemeClr>
                </a:solidFill>
              </a:rPr>
              <a:t>систем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98835" y="3117660"/>
            <a:ext cx="1690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Добавлено сообщение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96100" y="3101775"/>
            <a:ext cx="162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Завершена обработка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654349" y="4405060"/>
            <a:ext cx="1476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rgbClr val="FF0000"/>
                </a:solidFill>
              </a:rPr>
              <a:t>Произошла ошибка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720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641"/>
    </mc:Choice>
    <mc:Fallback xmlns="">
      <p:transition spd="slow" advTm="816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</p:bldLst>
  </p:timing>
  <p:extLst mod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Подведем итог…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/>
          </a:bodyPr>
          <a:lstStyle/>
          <a:p>
            <a:r>
              <a:rPr lang="ru-RU" dirty="0" err="1"/>
              <a:t>Логирование</a:t>
            </a:r>
            <a:r>
              <a:rPr lang="ru-RU" dirty="0"/>
              <a:t> и мониторинг</a:t>
            </a:r>
          </a:p>
          <a:p>
            <a:pPr lvl="1"/>
            <a:r>
              <a:rPr lang="ru-RU" dirty="0"/>
              <a:t>Расследование инцидентов</a:t>
            </a:r>
          </a:p>
          <a:p>
            <a:pPr lvl="1"/>
            <a:r>
              <a:rPr lang="ru-RU" dirty="0"/>
              <a:t>Оперативный контроль</a:t>
            </a:r>
          </a:p>
          <a:p>
            <a:pPr lvl="1"/>
            <a:endParaRPr lang="ru-RU" dirty="0"/>
          </a:p>
          <a:p>
            <a:r>
              <a:rPr lang="ru-RU" dirty="0"/>
              <a:t>Встроенные решения – базис</a:t>
            </a:r>
          </a:p>
          <a:p>
            <a:pPr lvl="1"/>
            <a:r>
              <a:rPr lang="en-US" dirty="0" err="1"/>
              <a:t>Microsoft.Extensions.Logging</a:t>
            </a:r>
            <a:endParaRPr lang="ru-RU" dirty="0"/>
          </a:p>
          <a:p>
            <a:pPr lvl="1"/>
            <a:r>
              <a:rPr lang="en-US"/>
              <a:t>System.Diagnostics.Metrics</a:t>
            </a:r>
            <a:endParaRPr lang="ru-RU" dirty="0"/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87"/>
    </mc:Choice>
    <mc:Fallback xmlns="">
      <p:transition spd="slow" advTm="30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Логирование</a:t>
            </a:r>
            <a:r>
              <a:rPr lang="ru-RU" dirty="0"/>
              <a:t> и мониторинг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Логирование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22952"/>
            <a:ext cx="5332412" cy="270569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История событий в системе</a:t>
            </a:r>
          </a:p>
          <a:p>
            <a:pPr lvl="1"/>
            <a:r>
              <a:rPr lang="ru-RU" dirty="0"/>
              <a:t>Старт </a:t>
            </a:r>
            <a:r>
              <a:rPr lang="en-US" dirty="0"/>
              <a:t>/</a:t>
            </a:r>
            <a:r>
              <a:rPr lang="ru-RU" dirty="0"/>
              <a:t> Остановка </a:t>
            </a:r>
            <a:r>
              <a:rPr lang="en-US" dirty="0"/>
              <a:t>/</a:t>
            </a:r>
            <a:r>
              <a:rPr lang="ru-RU" dirty="0"/>
              <a:t> Вход пользователя </a:t>
            </a:r>
            <a:r>
              <a:rPr lang="en-US" dirty="0"/>
              <a:t>/</a:t>
            </a:r>
            <a:r>
              <a:rPr lang="ru-RU" dirty="0"/>
              <a:t> …</a:t>
            </a:r>
            <a:endParaRPr lang="en-US" dirty="0"/>
          </a:p>
          <a:p>
            <a:pPr lvl="1"/>
            <a:endParaRPr lang="ru-RU" dirty="0"/>
          </a:p>
          <a:p>
            <a:r>
              <a:rPr lang="ru-RU" dirty="0"/>
              <a:t>Событие == запись</a:t>
            </a:r>
          </a:p>
          <a:p>
            <a:pPr lvl="1"/>
            <a:r>
              <a:rPr lang="ru-RU" dirty="0"/>
              <a:t>Общие атрибуты</a:t>
            </a:r>
          </a:p>
          <a:p>
            <a:pPr lvl="2"/>
            <a:r>
              <a:rPr lang="ru-RU" dirty="0"/>
              <a:t>Источник</a:t>
            </a:r>
            <a:r>
              <a:rPr lang="en-US" dirty="0"/>
              <a:t> (</a:t>
            </a:r>
            <a:r>
              <a:rPr lang="ru-RU" dirty="0"/>
              <a:t>в коде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/</a:t>
            </a:r>
            <a:r>
              <a:rPr lang="ru-RU" dirty="0"/>
              <a:t> Дата и время </a:t>
            </a:r>
            <a:r>
              <a:rPr lang="en-US" dirty="0"/>
              <a:t>/ </a:t>
            </a:r>
            <a:r>
              <a:rPr lang="ru-RU" dirty="0"/>
              <a:t>Уровень серьезности</a:t>
            </a:r>
          </a:p>
          <a:p>
            <a:pPr lvl="1"/>
            <a:r>
              <a:rPr lang="ru-RU" dirty="0"/>
              <a:t>Специфичные для события</a:t>
            </a:r>
          </a:p>
          <a:p>
            <a:pPr lvl="2"/>
            <a:r>
              <a:rPr lang="ru-RU" dirty="0"/>
              <a:t>Логин вошедшего пользователя </a:t>
            </a:r>
            <a:r>
              <a:rPr lang="en-US" dirty="0"/>
              <a:t>/ </a:t>
            </a:r>
            <a:r>
              <a:rPr lang="ru-RU" dirty="0"/>
              <a:t>Стек-</a:t>
            </a:r>
            <a:r>
              <a:rPr lang="ru-RU" dirty="0" err="1"/>
              <a:t>трейс</a:t>
            </a:r>
            <a:r>
              <a:rPr lang="ru-RU" dirty="0"/>
              <a:t> ошибки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Мониторинг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22952"/>
            <a:ext cx="5183188" cy="2591711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Слепок (</a:t>
            </a:r>
            <a:r>
              <a:rPr lang="en-US" dirty="0"/>
              <a:t>snapshot) </a:t>
            </a:r>
            <a:r>
              <a:rPr lang="ru-RU" dirty="0"/>
              <a:t>системных индикаторов</a:t>
            </a:r>
          </a:p>
          <a:p>
            <a:pPr lvl="1"/>
            <a:r>
              <a:rPr lang="ru-RU" dirty="0"/>
              <a:t>Использование памяти </a:t>
            </a:r>
            <a:r>
              <a:rPr lang="en-US" dirty="0"/>
              <a:t>/</a:t>
            </a:r>
            <a:r>
              <a:rPr lang="ru-RU" dirty="0"/>
              <a:t> Количество активных клиентов </a:t>
            </a:r>
            <a:r>
              <a:rPr lang="en-US" dirty="0"/>
              <a:t>/ </a:t>
            </a:r>
            <a:r>
              <a:rPr lang="ru-RU" dirty="0"/>
              <a:t>Оставшееся свободное место</a:t>
            </a:r>
            <a:r>
              <a:rPr lang="en-US" dirty="0"/>
              <a:t> / </a:t>
            </a:r>
            <a:r>
              <a:rPr lang="ru-RU" dirty="0"/>
              <a:t>…</a:t>
            </a:r>
          </a:p>
          <a:p>
            <a:endParaRPr lang="ru-RU" dirty="0"/>
          </a:p>
          <a:p>
            <a:r>
              <a:rPr lang="ru-RU" dirty="0"/>
              <a:t>Индикаторы == числа</a:t>
            </a:r>
          </a:p>
          <a:p>
            <a:pPr lvl="1"/>
            <a:r>
              <a:rPr lang="ru-RU" dirty="0"/>
              <a:t>Количество </a:t>
            </a:r>
            <a:r>
              <a:rPr lang="en-US" dirty="0"/>
              <a:t>/ </a:t>
            </a:r>
            <a:r>
              <a:rPr lang="ru-RU" dirty="0"/>
              <a:t>среднее число … </a:t>
            </a:r>
            <a:r>
              <a:rPr lang="en-US" dirty="0"/>
              <a:t>/ </a:t>
            </a:r>
            <a:r>
              <a:rPr lang="ru-RU" dirty="0"/>
              <a:t>процент от … </a:t>
            </a:r>
            <a:r>
              <a:rPr lang="en-US" dirty="0"/>
              <a:t>/ </a:t>
            </a:r>
            <a:r>
              <a:rPr lang="ru-RU" dirty="0"/>
              <a:t>…</a:t>
            </a:r>
          </a:p>
          <a:p>
            <a:pPr lvl="1"/>
            <a:r>
              <a:rPr lang="ru-RU" dirty="0"/>
              <a:t>Допустимый диапазон </a:t>
            </a:r>
            <a:r>
              <a:rPr lang="en-US" dirty="0"/>
              <a:t>/</a:t>
            </a:r>
            <a:r>
              <a:rPr lang="ru-RU" dirty="0"/>
              <a:t> уровень отсечки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7725" y="5780598"/>
            <a:ext cx="217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Анализ инцидентов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1447" y="5780598"/>
            <a:ext cx="2548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Оперативный контроль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886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403"/>
    </mc:Choice>
    <mc:Fallback xmlns="">
      <p:transition spd="slow" advTm="2034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/>
      <p:bldP spid="8" grpId="0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Логирование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Microsoft.Extensions.Logging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77"/>
    </mc:Choice>
    <mc:Fallback xmlns="">
      <p:transition spd="slow" advTm="2067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Microsoft.Extensions.Logging</a:t>
            </a:r>
            <a:r>
              <a:rPr lang="en-US" dirty="0"/>
              <a:t> </a:t>
            </a:r>
            <a:r>
              <a:rPr lang="ru-RU" dirty="0"/>
              <a:t>как</a:t>
            </a:r>
            <a:r>
              <a:rPr lang="en-US" dirty="0"/>
              <a:t> </a:t>
            </a:r>
            <a:r>
              <a:rPr lang="ru-RU" dirty="0"/>
              <a:t>слой абстракций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325511" y="1922746"/>
            <a:ext cx="2544417" cy="850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ru-RU" dirty="0"/>
          </a:p>
        </p:txBody>
      </p:sp>
      <p:grpSp>
        <p:nvGrpSpPr>
          <p:cNvPr id="32" name="Группа 31"/>
          <p:cNvGrpSpPr/>
          <p:nvPr/>
        </p:nvGrpSpPr>
        <p:grpSpPr>
          <a:xfrm>
            <a:off x="838200" y="2855237"/>
            <a:ext cx="9633668" cy="1252331"/>
            <a:chOff x="838200" y="3009568"/>
            <a:chExt cx="9633668" cy="1252331"/>
          </a:xfrm>
        </p:grpSpPr>
        <p:grpSp>
          <p:nvGrpSpPr>
            <p:cNvPr id="31" name="Группа 30"/>
            <p:cNvGrpSpPr/>
            <p:nvPr/>
          </p:nvGrpSpPr>
          <p:grpSpPr>
            <a:xfrm>
              <a:off x="838200" y="3156667"/>
              <a:ext cx="9633668" cy="1105232"/>
              <a:chOff x="838200" y="3156667"/>
              <a:chExt cx="9633668" cy="1105232"/>
            </a:xfrm>
          </p:grpSpPr>
          <p:sp>
            <p:nvSpPr>
              <p:cNvPr id="9" name="Скругленный прямоугольник 8"/>
              <p:cNvSpPr/>
              <p:nvPr/>
            </p:nvSpPr>
            <p:spPr>
              <a:xfrm>
                <a:off x="838200" y="3578087"/>
                <a:ext cx="9633668" cy="683812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altLang="ru-RU" dirty="0" err="1"/>
                  <a:t>Microsoft.Extensions.Logging</a:t>
                </a:r>
                <a:endParaRPr lang="ru-RU" dirty="0"/>
              </a:p>
            </p:txBody>
          </p:sp>
          <p:cxnSp>
            <p:nvCxnSpPr>
              <p:cNvPr id="12" name="Прямая соединительная линия 11"/>
              <p:cNvCxnSpPr>
                <a:stCxn id="16" idx="4"/>
                <a:endCxn id="9" idx="0"/>
              </p:cNvCxnSpPr>
              <p:nvPr/>
            </p:nvCxnSpPr>
            <p:spPr>
              <a:xfrm>
                <a:off x="5655034" y="3323645"/>
                <a:ext cx="0" cy="254442"/>
              </a:xfrm>
              <a:prstGeom prst="lin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16" name="Овал 15"/>
              <p:cNvSpPr/>
              <p:nvPr/>
            </p:nvSpPr>
            <p:spPr>
              <a:xfrm>
                <a:off x="5579496" y="3156667"/>
                <a:ext cx="151075" cy="166978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5730571" y="3009568"/>
              <a:ext cx="875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ILogger</a:t>
              </a:r>
              <a:endParaRPr lang="ru-RU" dirty="0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10311988" y="4346185"/>
            <a:ext cx="1746200" cy="2186609"/>
            <a:chOff x="10196374" y="4362010"/>
            <a:chExt cx="1746200" cy="2186609"/>
          </a:xfrm>
        </p:grpSpPr>
        <p:sp>
          <p:nvSpPr>
            <p:cNvPr id="24" name="Правая фигурная скобка 23"/>
            <p:cNvSpPr/>
            <p:nvPr/>
          </p:nvSpPr>
          <p:spPr>
            <a:xfrm>
              <a:off x="10196374" y="4362010"/>
              <a:ext cx="310101" cy="2186609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06475" y="5085982"/>
              <a:ext cx="14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Провайдеры</a:t>
              </a: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7757974" y="4555110"/>
            <a:ext cx="2284675" cy="1287997"/>
            <a:chOff x="7757974" y="4555110"/>
            <a:chExt cx="2284675" cy="1287997"/>
          </a:xfrm>
        </p:grpSpPr>
        <p:sp>
          <p:nvSpPr>
            <p:cNvPr id="20" name="Скругленный прямоугольник 19"/>
            <p:cNvSpPr/>
            <p:nvPr/>
          </p:nvSpPr>
          <p:spPr>
            <a:xfrm>
              <a:off x="7878875" y="4555111"/>
              <a:ext cx="970059" cy="34945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Console</a:t>
              </a:r>
              <a:endParaRPr lang="ru-RU" sz="1400" dirty="0"/>
            </a:p>
          </p:txBody>
        </p:sp>
        <p:sp>
          <p:nvSpPr>
            <p:cNvPr id="21" name="Скругленный прямоугольник 20"/>
            <p:cNvSpPr/>
            <p:nvPr/>
          </p:nvSpPr>
          <p:spPr>
            <a:xfrm>
              <a:off x="8974115" y="4555110"/>
              <a:ext cx="970059" cy="34945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Debug</a:t>
              </a:r>
              <a:endParaRPr lang="ru-RU" sz="1400" dirty="0"/>
            </a:p>
          </p:txBody>
        </p:sp>
        <p:sp>
          <p:nvSpPr>
            <p:cNvPr id="22" name="Скругленный прямоугольник 21"/>
            <p:cNvSpPr/>
            <p:nvPr/>
          </p:nvSpPr>
          <p:spPr>
            <a:xfrm>
              <a:off x="9072590" y="5014443"/>
              <a:ext cx="970059" cy="34945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EventLog</a:t>
              </a:r>
              <a:endParaRPr lang="ru-RU" sz="1400" dirty="0"/>
            </a:p>
          </p:txBody>
        </p:sp>
        <p:sp>
          <p:nvSpPr>
            <p:cNvPr id="23" name="Скругленный прямоугольник 22"/>
            <p:cNvSpPr/>
            <p:nvPr/>
          </p:nvSpPr>
          <p:spPr>
            <a:xfrm>
              <a:off x="7757974" y="5014443"/>
              <a:ext cx="1160891" cy="34945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EventSource</a:t>
              </a:r>
              <a:endParaRPr lang="ru-RU" sz="1400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386344" y="5473775"/>
              <a:ext cx="137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Встроенные</a:t>
              </a: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4810578" y="4555110"/>
            <a:ext cx="2310569" cy="1334040"/>
            <a:chOff x="4810578" y="4555110"/>
            <a:chExt cx="2310569" cy="1334040"/>
          </a:xfrm>
        </p:grpSpPr>
        <p:sp>
          <p:nvSpPr>
            <p:cNvPr id="26" name="Скругленный прямоугольник 25"/>
            <p:cNvSpPr/>
            <p:nvPr/>
          </p:nvSpPr>
          <p:spPr>
            <a:xfrm>
              <a:off x="6071880" y="4555110"/>
              <a:ext cx="1049267" cy="5493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EventTrace</a:t>
              </a:r>
              <a:r>
                <a:rPr lang="en-US" sz="1400" dirty="0"/>
                <a:t> (Legacy)</a:t>
              </a:r>
              <a:endParaRPr lang="ru-RU" sz="1400" dirty="0"/>
            </a:p>
          </p:txBody>
        </p:sp>
        <p:sp>
          <p:nvSpPr>
            <p:cNvPr id="27" name="Скругленный прямоугольник 26"/>
            <p:cNvSpPr/>
            <p:nvPr/>
          </p:nvSpPr>
          <p:spPr>
            <a:xfrm>
              <a:off x="4810578" y="4555110"/>
              <a:ext cx="1049267" cy="5493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</a:t>
              </a:r>
              <a:endParaRPr lang="ru-RU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16212" y="5242819"/>
              <a:ext cx="19340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Унаследованные или свои</a:t>
              </a:r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1112087" y="4467447"/>
            <a:ext cx="2820932" cy="2005397"/>
            <a:chOff x="1112087" y="4467447"/>
            <a:chExt cx="2820932" cy="2005397"/>
          </a:xfrm>
        </p:grpSpPr>
        <p:sp>
          <p:nvSpPr>
            <p:cNvPr id="28" name="Скругленный прямоугольник 27"/>
            <p:cNvSpPr/>
            <p:nvPr/>
          </p:nvSpPr>
          <p:spPr>
            <a:xfrm>
              <a:off x="1112087" y="4555110"/>
              <a:ext cx="1049267" cy="54930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NLog</a:t>
              </a:r>
              <a:endParaRPr lang="ru-RU" sz="1400" dirty="0"/>
            </a:p>
          </p:txBody>
        </p:sp>
        <p:sp>
          <p:nvSpPr>
            <p:cNvPr id="29" name="Скругленный прямоугольник 28"/>
            <p:cNvSpPr/>
            <p:nvPr/>
          </p:nvSpPr>
          <p:spPr>
            <a:xfrm>
              <a:off x="2256564" y="4555110"/>
              <a:ext cx="1049267" cy="54930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Serilog</a:t>
              </a:r>
              <a:endParaRPr lang="ru-RU" sz="1400" dirty="0"/>
            </a:p>
          </p:txBody>
        </p:sp>
        <p:sp>
          <p:nvSpPr>
            <p:cNvPr id="30" name="Скругленный прямоугольник 29"/>
            <p:cNvSpPr/>
            <p:nvPr/>
          </p:nvSpPr>
          <p:spPr>
            <a:xfrm>
              <a:off x="1731930" y="5291335"/>
              <a:ext cx="1049267" cy="54930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Sentry</a:t>
              </a:r>
              <a:endParaRPr lang="ru-RU" sz="1400" dirty="0"/>
            </a:p>
          </p:txBody>
        </p:sp>
        <p:sp>
          <p:nvSpPr>
            <p:cNvPr id="33" name="Скругленный прямоугольник 32"/>
            <p:cNvSpPr/>
            <p:nvPr/>
          </p:nvSpPr>
          <p:spPr>
            <a:xfrm>
              <a:off x="2876612" y="5291335"/>
              <a:ext cx="1049267" cy="54930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Log4Net</a:t>
              </a:r>
              <a:endParaRPr lang="ru-RU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99887" y="4467447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  <a:endParaRPr lang="ru-RU" sz="28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81465" y="6103512"/>
              <a:ext cx="1350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Сторонние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573"/>
    </mc:Choice>
    <mc:Fallback xmlns="">
      <p:transition spd="slow" advTm="1745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через фабрику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701" y="1138941"/>
            <a:ext cx="4063201" cy="4204336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1520" y="1966185"/>
            <a:ext cx="6003567" cy="355481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loggerFactory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LoggerFactory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AddConsole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AddDebug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myCategoryLogger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loggerFactory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CreateLogger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MyCategory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myCategoryLogger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LogLevel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.Information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!!!"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sampleClassLogger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loggerFactory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CreateLogger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sampleClassLogger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LogInformation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!!!"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8171" y="5932427"/>
            <a:ext cx="346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различать источники, назначение, …</a:t>
            </a:r>
          </a:p>
        </p:txBody>
      </p:sp>
      <p:cxnSp>
        <p:nvCxnSpPr>
          <p:cNvPr id="6" name="Прямая со стрелкой 5"/>
          <p:cNvCxnSpPr>
            <a:stCxn id="5" idx="1"/>
          </p:cNvCxnSpPr>
          <p:nvPr/>
        </p:nvCxnSpPr>
        <p:spPr>
          <a:xfrm flipH="1" flipV="1">
            <a:off x="4514249" y="5131383"/>
            <a:ext cx="1453922" cy="112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5" idx="0"/>
          </p:cNvCxnSpPr>
          <p:nvPr/>
        </p:nvCxnSpPr>
        <p:spPr>
          <a:xfrm flipH="1" flipV="1">
            <a:off x="5284285" y="3898233"/>
            <a:ext cx="2416180" cy="203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8417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534"/>
    </mc:Choice>
    <mc:Fallback xmlns="">
      <p:transition spd="slow" advTm="905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+ DI + Host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9300" y="2156218"/>
            <a:ext cx="5769528" cy="323165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MinService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MinService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minServiceLogger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BackgroundService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CancellationToken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.IsCancellationRequested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minServiceLogger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LogInformation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DateTimeOffset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minServiceLogger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LogDebug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(3000, 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minServiceLogger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LogDebug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190071" y="3027338"/>
            <a:ext cx="4602542" cy="21236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hostBuilder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CreateApplicationBuilder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hostBuilder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.Logging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ClearProviders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AddConsole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AddDebug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hostBuilder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AddHostedService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MinService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hostBuilder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7603957" y="1270535"/>
            <a:ext cx="2283527" cy="612648"/>
          </a:xfrm>
          <a:prstGeom prst="wedgeRoundRectCallout">
            <a:avLst>
              <a:gd name="adj1" fmla="val -182778"/>
              <a:gd name="adj2" fmla="val 10474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Указываем</a:t>
            </a:r>
            <a:r>
              <a:rPr lang="en-US" dirty="0"/>
              <a:t> </a:t>
            </a:r>
            <a:r>
              <a:rPr lang="ru-RU" dirty="0"/>
              <a:t>категорию </a:t>
            </a:r>
            <a:r>
              <a:rPr lang="ru-RU" dirty="0" err="1"/>
              <a:t>логера</a:t>
            </a:r>
            <a:endParaRPr lang="ru-RU" dirty="0"/>
          </a:p>
        </p:txBody>
      </p:sp>
      <p:sp>
        <p:nvSpPr>
          <p:cNvPr id="13" name="Скругленная прямоугольная выноска 4">
            <a:extLst>
              <a:ext uri="{FF2B5EF4-FFF2-40B4-BE49-F238E27FC236}">
                <a16:creationId xmlns:a16="http://schemas.microsoft.com/office/drawing/2014/main" id="{D53E2201-9271-67F8-2ED5-109635D2D841}"/>
              </a:ext>
            </a:extLst>
          </p:cNvPr>
          <p:cNvSpPr/>
          <p:nvPr/>
        </p:nvSpPr>
        <p:spPr>
          <a:xfrm>
            <a:off x="3202286" y="6014766"/>
            <a:ext cx="3207479" cy="612648"/>
          </a:xfrm>
          <a:prstGeom prst="wedgeRoundRectCallout">
            <a:avLst>
              <a:gd name="adj1" fmla="val 83281"/>
              <a:gd name="adj2" fmla="val -43227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Фабрика настраивается внутри хоста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051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83"/>
    </mc:Choice>
    <mc:Fallback xmlns="">
      <p:transition spd="slow" advTm="971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3" grpId="0" animBg="1"/>
    </p:bld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8.2|13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6|34.6|35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21.6|43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45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|30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22|35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1.4|24.6|28|42.1|8.8|15.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87.4|58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25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56.9|29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14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3|19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4|4.8|10.2|14.4|14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46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102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41|39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8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12.3|63|20.9|5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7|5.1|74.9|3.6|13.5|18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39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0.2|37.6|13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103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44.2|10.6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1433</TotalTime>
  <Words>3800</Words>
  <Application>Microsoft Office PowerPoint</Application>
  <PresentationFormat>Широкоэкранный</PresentationFormat>
  <Paragraphs>314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Тема Office</vt:lpstr>
      <vt:lpstr>Логи и метрики</vt:lpstr>
      <vt:lpstr>Agenda</vt:lpstr>
      <vt:lpstr>Логирование и мониторинг</vt:lpstr>
      <vt:lpstr>События и индикаторы системы</vt:lpstr>
      <vt:lpstr>Логирование и мониторинг</vt:lpstr>
      <vt:lpstr>Логирование</vt:lpstr>
      <vt:lpstr>Microsoft.Extensions.Logging как слой абстракций</vt:lpstr>
      <vt:lpstr>Работа через фабрику</vt:lpstr>
      <vt:lpstr>Logging + DI + Host</vt:lpstr>
      <vt:lpstr>Встроенные провайдеры</vt:lpstr>
      <vt:lpstr>Встроенные провайдеры</vt:lpstr>
      <vt:lpstr>Сторонние (third-party) провайдеры</vt:lpstr>
      <vt:lpstr>Сторонние провайдеры</vt:lpstr>
      <vt:lpstr>ILogger – уровень и категория</vt:lpstr>
      <vt:lpstr>Фильтрация</vt:lpstr>
      <vt:lpstr>Настройки минимального уровня логирования</vt:lpstr>
      <vt:lpstr>Как это работает</vt:lpstr>
      <vt:lpstr>Чтение конфигурации для логирования</vt:lpstr>
      <vt:lpstr>Проверка уровня логирования</vt:lpstr>
      <vt:lpstr>Проблема анализа логов</vt:lpstr>
      <vt:lpstr>Structured (semantic) logging</vt:lpstr>
      <vt:lpstr>Структурированные сообщения</vt:lpstr>
      <vt:lpstr>Структурированные логи</vt:lpstr>
      <vt:lpstr>Мониторинг (метрики)</vt:lpstr>
      <vt:lpstr>Доступные библиотеки (built-in)</vt:lpstr>
      <vt:lpstr>Объявление и заполнение метрик</vt:lpstr>
      <vt:lpstr>Метрики и DI</vt:lpstr>
      <vt:lpstr>Типы метрик</vt:lpstr>
      <vt:lpstr>Типы метрик</vt:lpstr>
      <vt:lpstr>Чтение (публикация) метрик</vt:lpstr>
      <vt:lpstr>Использование dotnet counters</vt:lpstr>
      <vt:lpstr>Публикация через OpenTelemetry</vt:lpstr>
      <vt:lpstr>Регистрация endpoint запроса метрик</vt:lpstr>
      <vt:lpstr>Публикация через OpenTelemetry</vt:lpstr>
      <vt:lpstr>Собственный вариант MetricsListener</vt:lpstr>
      <vt:lpstr>MetricsListener</vt:lpstr>
      <vt:lpstr>Тэги (многомерность) метрик</vt:lpstr>
      <vt:lpstr>Пример</vt:lpstr>
      <vt:lpstr>Тэги метрик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Логи и диагностика</dc:title>
  <dc:creator>Михаил Романов</dc:creator>
  <cp:lastModifiedBy>Михаил Романов</cp:lastModifiedBy>
  <cp:revision>86</cp:revision>
  <dcterms:created xsi:type="dcterms:W3CDTF">2024-09-29T07:30:04Z</dcterms:created>
  <dcterms:modified xsi:type="dcterms:W3CDTF">2024-11-29T18:32:55Z</dcterms:modified>
</cp:coreProperties>
</file>