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5.xml" ContentType="application/vnd.openxmlformats-officedocument.presentationml.notesSlide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9" r:id="rId4"/>
    <p:sldId id="301" r:id="rId5"/>
    <p:sldId id="260" r:id="rId6"/>
    <p:sldId id="302" r:id="rId7"/>
    <p:sldId id="265" r:id="rId8"/>
    <p:sldId id="266" r:id="rId9"/>
    <p:sldId id="267" r:id="rId10"/>
    <p:sldId id="268" r:id="rId11"/>
    <p:sldId id="269" r:id="rId12"/>
    <p:sldId id="270" r:id="rId13"/>
    <p:sldId id="273" r:id="rId14"/>
    <p:sldId id="276" r:id="rId15"/>
    <p:sldId id="277" r:id="rId16"/>
    <p:sldId id="279" r:id="rId17"/>
    <p:sldId id="275" r:id="rId18"/>
    <p:sldId id="303" r:id="rId19"/>
    <p:sldId id="282" r:id="rId20"/>
    <p:sldId id="304" r:id="rId21"/>
    <p:sldId id="280" r:id="rId22"/>
    <p:sldId id="305" r:id="rId23"/>
    <p:sldId id="281" r:id="rId24"/>
    <p:sldId id="283" r:id="rId25"/>
    <p:sldId id="306" r:id="rId26"/>
    <p:sldId id="284" r:id="rId27"/>
    <p:sldId id="307" r:id="rId28"/>
    <p:sldId id="285" r:id="rId29"/>
    <p:sldId id="286" r:id="rId30"/>
    <p:sldId id="308" r:id="rId31"/>
    <p:sldId id="287" r:id="rId32"/>
    <p:sldId id="278" r:id="rId33"/>
    <p:sldId id="288" r:id="rId34"/>
    <p:sldId id="309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310" r:id="rId43"/>
    <p:sldId id="300" r:id="rId44"/>
    <p:sldId id="261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3C1A0F1-991F-498D-83BA-871C9415C978}">
          <p14:sldIdLst>
            <p14:sldId id="256"/>
            <p14:sldId id="257"/>
          </p14:sldIdLst>
        </p14:section>
        <p14:section name="LINQ изнутри" id="{4C62F6CD-700A-4F63-B54E-3F57103040C4}">
          <p14:sldIdLst>
            <p14:sldId id="259"/>
            <p14:sldId id="301"/>
            <p14:sldId id="260"/>
            <p14:sldId id="302"/>
          </p14:sldIdLst>
        </p14:section>
        <p14:section name="IEnumerable" id="{70874C3F-01F6-43B7-B503-FE2ACCDDCC48}">
          <p14:sldIdLst>
            <p14:sldId id="265"/>
            <p14:sldId id="266"/>
            <p14:sldId id="267"/>
          </p14:sldIdLst>
        </p14:section>
        <p14:section name="Demo. IEnumerable" id="{E6C53256-97E1-40FE-B10C-7386432A4962}">
          <p14:sldIdLst>
            <p14:sldId id="268"/>
          </p14:sldIdLst>
        </p14:section>
        <p14:section name="IEnumerable: плюсы и минусы" id="{72662487-C39C-44E6-A85C-5C6A2E2ED7C5}">
          <p14:sldIdLst>
            <p14:sldId id="269"/>
          </p14:sldIdLst>
        </p14:section>
        <p14:section name="Деревья выражений (Expression trees)" id="{5CBF589E-810A-4AED-9014-8807183D4691}">
          <p14:sldIdLst>
            <p14:sldId id="270"/>
            <p14:sldId id="273"/>
            <p14:sldId id="276"/>
            <p14:sldId id="277"/>
            <p14:sldId id="279"/>
          </p14:sldIdLst>
        </p14:section>
        <p14:section name="Demo. Создание выражений" id="{64298B67-E501-4064-B7EA-B53023D26BE7}">
          <p14:sldIdLst>
            <p14:sldId id="275"/>
          </p14:sldIdLst>
        </p14:section>
        <p14:section name="Операции над выражениями" id="{19E1F99A-D1F1-451A-A42E-D42EFE2B268F}">
          <p14:sldIdLst>
            <p14:sldId id="303"/>
          </p14:sldIdLst>
        </p14:section>
        <p14:section name="Компиляция и выполнение" id="{61D2EE3B-B84A-43F5-B815-B6803D5A6CB3}">
          <p14:sldIdLst>
            <p14:sldId id="282"/>
          </p14:sldIdLst>
        </p14:section>
        <p14:section name="Demo. Компиляция и выполнение" id="{399C3972-1771-467C-B3C7-C025340D47A8}">
          <p14:sldIdLst>
            <p14:sldId id="304"/>
          </p14:sldIdLst>
        </p14:section>
        <p14:section name="Обход дерева Expression" id="{827C334F-561B-411B-90AF-C3C3F1CFA387}">
          <p14:sldIdLst>
            <p14:sldId id="280"/>
          </p14:sldIdLst>
        </p14:section>
        <p14:section name="Demo. Обход дерева Expression" id="{AC595B07-9865-4272-A237-FFE8AC9AF3E6}">
          <p14:sldIdLst>
            <p14:sldId id="305"/>
          </p14:sldIdLst>
        </p14:section>
        <p14:section name="Модификация дерева Expression" id="{77A0353F-165C-468E-8CE2-EB358D9CFE45}">
          <p14:sldIdLst>
            <p14:sldId id="281"/>
          </p14:sldIdLst>
        </p14:section>
        <p14:section name="Demo. Модификация дерева" id="{4FF0E238-CCF2-499F-9ED8-B69DC75F462B}">
          <p14:sldIdLst>
            <p14:sldId id="283"/>
          </p14:sldIdLst>
        </p14:section>
        <p14:section name="Применение Expression" id="{E9DE5731-396E-42CB-8E43-3AF6F4E6743C}">
          <p14:sldIdLst>
            <p14:sldId id="306"/>
            <p14:sldId id="284"/>
          </p14:sldIdLst>
        </p14:section>
        <p14:section name="Domain Specific Languages (DSL)" id="{6D6B99A9-39C3-4D65-A9B5-AFCE7F7EB909}">
          <p14:sldIdLst>
            <p14:sldId id="307"/>
            <p14:sldId id="285"/>
            <p14:sldId id="286"/>
            <p14:sldId id="308"/>
            <p14:sldId id="287"/>
          </p14:sldIdLst>
        </p14:section>
        <p14:section name="Demo. DSL на базе Expression" id="{4972CBAB-3EE1-4947-ACF5-EF7E084A087C}">
          <p14:sldIdLst>
            <p14:sldId id="278"/>
          </p14:sldIdLst>
        </p14:section>
        <p14:section name="Dynamic Language Runtime (DLR)" id="{C212C2CE-B1B9-4CE8-82B7-0656F897FADF}">
          <p14:sldIdLst>
            <p14:sldId id="288"/>
            <p14:sldId id="309"/>
            <p14:sldId id="290"/>
          </p14:sldIdLst>
        </p14:section>
        <p14:section name="Demo. Dynamic Language Runtime (DLR)" id="{4AD3FED4-4654-458F-80C5-17865D91B715}">
          <p14:sldIdLst>
            <p14:sldId id="291"/>
          </p14:sldIdLst>
        </p14:section>
        <p14:section name="IQueryable" id="{1309A254-B32F-489C-A13B-B11BCAC3AE68}">
          <p14:sldIdLst>
            <p14:sldId id="292"/>
            <p14:sldId id="293"/>
            <p14:sldId id="294"/>
            <p14:sldId id="295"/>
          </p14:sldIdLst>
        </p14:section>
        <p14:section name="Demo. IQueryable" id="{E699C3BB-BE27-45ED-8E8C-403D402229BB}">
          <p14:sldIdLst>
            <p14:sldId id="297"/>
            <p14:sldId id="310"/>
          </p14:sldIdLst>
        </p14:section>
        <p14:section name="Дополнительные материалы" id="{E671E116-EFAB-4D4C-B266-311DB621135E}">
          <p14:sldIdLst>
            <p14:sldId id="300"/>
          </p14:sldIdLst>
        </p14:section>
        <p14:section name="Summary" id="{E5E9EACD-A0AA-4F60-B092-329AE4847CCA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972" autoAdjust="0"/>
  </p:normalViewPr>
  <p:slideViewPr>
    <p:cSldViewPr snapToGrid="0">
      <p:cViewPr varScale="1">
        <p:scale>
          <a:sx n="84" d="100"/>
          <a:sy n="84" d="100"/>
        </p:scale>
        <p:origin x="15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8B40ED-6E6D-4989-82D0-24D23E4F1BA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682CC79-0E85-499A-B1D2-82F7FFE7C0D0}">
      <dgm:prSet phldrT="[Текст]"/>
      <dgm:spPr/>
      <dgm:t>
        <a:bodyPr/>
        <a:lstStyle/>
        <a:p>
          <a:r>
            <a:rPr lang="en-US" dirty="0"/>
            <a:t>DSL</a:t>
          </a:r>
          <a:endParaRPr lang="ru-RU" dirty="0"/>
        </a:p>
      </dgm:t>
    </dgm:pt>
    <dgm:pt modelId="{9B9C38C4-CE91-441E-88EF-EB0428637989}" type="parTrans" cxnId="{7618FCB5-61C6-4A35-A097-F0420C3D6AB2}">
      <dgm:prSet/>
      <dgm:spPr/>
      <dgm:t>
        <a:bodyPr/>
        <a:lstStyle/>
        <a:p>
          <a:endParaRPr lang="ru-RU"/>
        </a:p>
      </dgm:t>
    </dgm:pt>
    <dgm:pt modelId="{BC871935-0E4A-4354-BA4F-7B6CE7CE21A6}" type="sibTrans" cxnId="{7618FCB5-61C6-4A35-A097-F0420C3D6AB2}">
      <dgm:prSet/>
      <dgm:spPr/>
      <dgm:t>
        <a:bodyPr/>
        <a:lstStyle/>
        <a:p>
          <a:endParaRPr lang="ru-RU"/>
        </a:p>
      </dgm:t>
    </dgm:pt>
    <dgm:pt modelId="{64527FF8-49D1-4113-AA01-92B092EAC9CD}">
      <dgm:prSet phldrT="[Текст]"/>
      <dgm:spPr/>
      <dgm:t>
        <a:bodyPr/>
        <a:lstStyle/>
        <a:p>
          <a:r>
            <a:rPr lang="en-US" dirty="0"/>
            <a:t>Internal</a:t>
          </a:r>
          <a:endParaRPr lang="ru-RU" dirty="0"/>
        </a:p>
      </dgm:t>
    </dgm:pt>
    <dgm:pt modelId="{4A61437E-1C2E-47DD-A303-7A252874EE17}" type="parTrans" cxnId="{814F8DC9-8FFA-4996-9090-3C0D90536149}">
      <dgm:prSet/>
      <dgm:spPr/>
      <dgm:t>
        <a:bodyPr/>
        <a:lstStyle/>
        <a:p>
          <a:endParaRPr lang="ru-RU"/>
        </a:p>
      </dgm:t>
    </dgm:pt>
    <dgm:pt modelId="{AF7B7470-5CD3-49AB-969D-2C04BFB2C3E6}" type="sibTrans" cxnId="{814F8DC9-8FFA-4996-9090-3C0D90536149}">
      <dgm:prSet/>
      <dgm:spPr/>
      <dgm:t>
        <a:bodyPr/>
        <a:lstStyle/>
        <a:p>
          <a:endParaRPr lang="ru-RU"/>
        </a:p>
      </dgm:t>
    </dgm:pt>
    <dgm:pt modelId="{3CBC5047-95C3-4B88-908C-88061D75D35A}">
      <dgm:prSet phldrT="[Текст]"/>
      <dgm:spPr/>
      <dgm:t>
        <a:bodyPr/>
        <a:lstStyle/>
        <a:p>
          <a:r>
            <a:rPr lang="en-US" dirty="0"/>
            <a:t>External</a:t>
          </a:r>
          <a:endParaRPr lang="ru-RU" dirty="0"/>
        </a:p>
      </dgm:t>
    </dgm:pt>
    <dgm:pt modelId="{1B5BE06C-2A41-44B1-9CC6-8C6389FB4769}" type="parTrans" cxnId="{F5B80A9A-C993-407D-B618-5FE30605831C}">
      <dgm:prSet/>
      <dgm:spPr/>
      <dgm:t>
        <a:bodyPr/>
        <a:lstStyle/>
        <a:p>
          <a:endParaRPr lang="ru-RU"/>
        </a:p>
      </dgm:t>
    </dgm:pt>
    <dgm:pt modelId="{B696A380-CD31-4856-9283-6CC95E1DD1B3}" type="sibTrans" cxnId="{F5B80A9A-C993-407D-B618-5FE30605831C}">
      <dgm:prSet/>
      <dgm:spPr/>
      <dgm:t>
        <a:bodyPr/>
        <a:lstStyle/>
        <a:p>
          <a:endParaRPr lang="ru-RU"/>
        </a:p>
      </dgm:t>
    </dgm:pt>
    <dgm:pt modelId="{78293119-8D35-49C6-9E18-5D401EA5776D}">
      <dgm:prSet phldrT="[Текст]"/>
      <dgm:spPr/>
      <dgm:t>
        <a:bodyPr/>
        <a:lstStyle/>
        <a:p>
          <a:r>
            <a:rPr lang="en-US" dirty="0"/>
            <a:t>Text</a:t>
          </a:r>
          <a:endParaRPr lang="ru-RU" dirty="0"/>
        </a:p>
      </dgm:t>
    </dgm:pt>
    <dgm:pt modelId="{9B2A2E5F-2587-4197-A782-60FF57325F83}" type="parTrans" cxnId="{E2D0F208-D478-4EC7-BF09-B4114009401F}">
      <dgm:prSet/>
      <dgm:spPr/>
      <dgm:t>
        <a:bodyPr/>
        <a:lstStyle/>
        <a:p>
          <a:endParaRPr lang="ru-RU"/>
        </a:p>
      </dgm:t>
    </dgm:pt>
    <dgm:pt modelId="{6501345F-FE5B-49FC-A3DD-C2E22C821C84}" type="sibTrans" cxnId="{E2D0F208-D478-4EC7-BF09-B4114009401F}">
      <dgm:prSet/>
      <dgm:spPr/>
      <dgm:t>
        <a:bodyPr/>
        <a:lstStyle/>
        <a:p>
          <a:endParaRPr lang="ru-RU"/>
        </a:p>
      </dgm:t>
    </dgm:pt>
    <dgm:pt modelId="{5A1749FA-1D16-47AA-920C-139CD1779069}">
      <dgm:prSet phldrT="[Текст]"/>
      <dgm:spPr/>
      <dgm:t>
        <a:bodyPr/>
        <a:lstStyle/>
        <a:p>
          <a:r>
            <a:rPr lang="en-US" dirty="0"/>
            <a:t>Graphics</a:t>
          </a:r>
          <a:endParaRPr lang="ru-RU" dirty="0"/>
        </a:p>
      </dgm:t>
    </dgm:pt>
    <dgm:pt modelId="{F14F3076-D0A8-42AA-B2B5-61AE74C07997}" type="parTrans" cxnId="{FEBB1060-91BA-49DE-A454-89FDD107A1F7}">
      <dgm:prSet/>
      <dgm:spPr/>
      <dgm:t>
        <a:bodyPr/>
        <a:lstStyle/>
        <a:p>
          <a:endParaRPr lang="ru-RU"/>
        </a:p>
      </dgm:t>
    </dgm:pt>
    <dgm:pt modelId="{B077F7AD-BBCD-420A-817D-26DA273D4CE1}" type="sibTrans" cxnId="{FEBB1060-91BA-49DE-A454-89FDD107A1F7}">
      <dgm:prSet/>
      <dgm:spPr/>
      <dgm:t>
        <a:bodyPr/>
        <a:lstStyle/>
        <a:p>
          <a:endParaRPr lang="ru-RU"/>
        </a:p>
      </dgm:t>
    </dgm:pt>
    <dgm:pt modelId="{1827AC7B-AF2D-4145-85CE-B70A56D1AB9E}" type="pres">
      <dgm:prSet presAssocID="{C38B40ED-6E6D-4989-82D0-24D23E4F1BA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4DE5FFE-169F-409E-AD42-CFE5E4E13D1F}" type="pres">
      <dgm:prSet presAssocID="{4682CC79-0E85-499A-B1D2-82F7FFE7C0D0}" presName="root1" presStyleCnt="0"/>
      <dgm:spPr/>
    </dgm:pt>
    <dgm:pt modelId="{92D17B1A-88FA-4F7E-8D5D-3ED5051DFF88}" type="pres">
      <dgm:prSet presAssocID="{4682CC79-0E85-499A-B1D2-82F7FFE7C0D0}" presName="LevelOneTextNode" presStyleLbl="node0" presStyleIdx="0" presStyleCnt="1">
        <dgm:presLayoutVars>
          <dgm:chPref val="3"/>
        </dgm:presLayoutVars>
      </dgm:prSet>
      <dgm:spPr/>
    </dgm:pt>
    <dgm:pt modelId="{43F07C0A-D0D3-45CE-8892-7531691E4668}" type="pres">
      <dgm:prSet presAssocID="{4682CC79-0E85-499A-B1D2-82F7FFE7C0D0}" presName="level2hierChild" presStyleCnt="0"/>
      <dgm:spPr/>
    </dgm:pt>
    <dgm:pt modelId="{ECE3B106-0BF4-4128-AED1-4A70C1035ACB}" type="pres">
      <dgm:prSet presAssocID="{4A61437E-1C2E-47DD-A303-7A252874EE17}" presName="conn2-1" presStyleLbl="parChTrans1D2" presStyleIdx="0" presStyleCnt="2"/>
      <dgm:spPr/>
    </dgm:pt>
    <dgm:pt modelId="{39901814-6607-4A3E-AC9D-5331AB8654AA}" type="pres">
      <dgm:prSet presAssocID="{4A61437E-1C2E-47DD-A303-7A252874EE17}" presName="connTx" presStyleLbl="parChTrans1D2" presStyleIdx="0" presStyleCnt="2"/>
      <dgm:spPr/>
    </dgm:pt>
    <dgm:pt modelId="{35394726-0129-44CB-9AEE-24B024ED7F33}" type="pres">
      <dgm:prSet presAssocID="{64527FF8-49D1-4113-AA01-92B092EAC9CD}" presName="root2" presStyleCnt="0"/>
      <dgm:spPr/>
    </dgm:pt>
    <dgm:pt modelId="{4B178C1B-D140-4845-8DCB-2AEAA2FD6B3A}" type="pres">
      <dgm:prSet presAssocID="{64527FF8-49D1-4113-AA01-92B092EAC9CD}" presName="LevelTwoTextNode" presStyleLbl="node2" presStyleIdx="0" presStyleCnt="2">
        <dgm:presLayoutVars>
          <dgm:chPref val="3"/>
        </dgm:presLayoutVars>
      </dgm:prSet>
      <dgm:spPr/>
    </dgm:pt>
    <dgm:pt modelId="{BE4D4752-E0B3-4319-9465-844AC10E40AA}" type="pres">
      <dgm:prSet presAssocID="{64527FF8-49D1-4113-AA01-92B092EAC9CD}" presName="level3hierChild" presStyleCnt="0"/>
      <dgm:spPr/>
    </dgm:pt>
    <dgm:pt modelId="{238399E0-4F6A-4AFF-A0C0-6EA51C3CE01D}" type="pres">
      <dgm:prSet presAssocID="{1B5BE06C-2A41-44B1-9CC6-8C6389FB4769}" presName="conn2-1" presStyleLbl="parChTrans1D2" presStyleIdx="1" presStyleCnt="2"/>
      <dgm:spPr/>
    </dgm:pt>
    <dgm:pt modelId="{9F7186DA-E234-4531-BDF7-6BD21731A386}" type="pres">
      <dgm:prSet presAssocID="{1B5BE06C-2A41-44B1-9CC6-8C6389FB4769}" presName="connTx" presStyleLbl="parChTrans1D2" presStyleIdx="1" presStyleCnt="2"/>
      <dgm:spPr/>
    </dgm:pt>
    <dgm:pt modelId="{C61E4EC5-2ACB-41E7-A85A-979C48DFAB71}" type="pres">
      <dgm:prSet presAssocID="{3CBC5047-95C3-4B88-908C-88061D75D35A}" presName="root2" presStyleCnt="0"/>
      <dgm:spPr/>
    </dgm:pt>
    <dgm:pt modelId="{CB758F81-B498-4AE2-AF15-A3B208FE19C9}" type="pres">
      <dgm:prSet presAssocID="{3CBC5047-95C3-4B88-908C-88061D75D35A}" presName="LevelTwoTextNode" presStyleLbl="node2" presStyleIdx="1" presStyleCnt="2">
        <dgm:presLayoutVars>
          <dgm:chPref val="3"/>
        </dgm:presLayoutVars>
      </dgm:prSet>
      <dgm:spPr/>
    </dgm:pt>
    <dgm:pt modelId="{7C636AB3-6B42-437B-8960-4FA0E7F1A94C}" type="pres">
      <dgm:prSet presAssocID="{3CBC5047-95C3-4B88-908C-88061D75D35A}" presName="level3hierChild" presStyleCnt="0"/>
      <dgm:spPr/>
    </dgm:pt>
    <dgm:pt modelId="{80800255-8E4C-484A-B7A0-16115E414658}" type="pres">
      <dgm:prSet presAssocID="{9B2A2E5F-2587-4197-A782-60FF57325F83}" presName="conn2-1" presStyleLbl="parChTrans1D3" presStyleIdx="0" presStyleCnt="2"/>
      <dgm:spPr/>
    </dgm:pt>
    <dgm:pt modelId="{809812C9-EFC5-4839-A9C2-77065148F292}" type="pres">
      <dgm:prSet presAssocID="{9B2A2E5F-2587-4197-A782-60FF57325F83}" presName="connTx" presStyleLbl="parChTrans1D3" presStyleIdx="0" presStyleCnt="2"/>
      <dgm:spPr/>
    </dgm:pt>
    <dgm:pt modelId="{9F684A5E-0227-41F9-9AB5-82A486A93F98}" type="pres">
      <dgm:prSet presAssocID="{78293119-8D35-49C6-9E18-5D401EA5776D}" presName="root2" presStyleCnt="0"/>
      <dgm:spPr/>
    </dgm:pt>
    <dgm:pt modelId="{5B946423-436E-4A74-96F1-9F650370BBA0}" type="pres">
      <dgm:prSet presAssocID="{78293119-8D35-49C6-9E18-5D401EA5776D}" presName="LevelTwoTextNode" presStyleLbl="node3" presStyleIdx="0" presStyleCnt="2">
        <dgm:presLayoutVars>
          <dgm:chPref val="3"/>
        </dgm:presLayoutVars>
      </dgm:prSet>
      <dgm:spPr/>
    </dgm:pt>
    <dgm:pt modelId="{2C8ECA2A-3305-4D25-8460-F2ABB1446EB8}" type="pres">
      <dgm:prSet presAssocID="{78293119-8D35-49C6-9E18-5D401EA5776D}" presName="level3hierChild" presStyleCnt="0"/>
      <dgm:spPr/>
    </dgm:pt>
    <dgm:pt modelId="{2F306982-B4D4-4BC8-82C8-E4A88F23CFD6}" type="pres">
      <dgm:prSet presAssocID="{F14F3076-D0A8-42AA-B2B5-61AE74C07997}" presName="conn2-1" presStyleLbl="parChTrans1D3" presStyleIdx="1" presStyleCnt="2"/>
      <dgm:spPr/>
    </dgm:pt>
    <dgm:pt modelId="{1BB0946A-57BF-498A-BB3C-D5B199510C85}" type="pres">
      <dgm:prSet presAssocID="{F14F3076-D0A8-42AA-B2B5-61AE74C07997}" presName="connTx" presStyleLbl="parChTrans1D3" presStyleIdx="1" presStyleCnt="2"/>
      <dgm:spPr/>
    </dgm:pt>
    <dgm:pt modelId="{06531595-87CF-49F9-8E73-BE844D50E74A}" type="pres">
      <dgm:prSet presAssocID="{5A1749FA-1D16-47AA-920C-139CD1779069}" presName="root2" presStyleCnt="0"/>
      <dgm:spPr/>
    </dgm:pt>
    <dgm:pt modelId="{A662A400-E188-482F-AAB0-D5780A0603F8}" type="pres">
      <dgm:prSet presAssocID="{5A1749FA-1D16-47AA-920C-139CD1779069}" presName="LevelTwoTextNode" presStyleLbl="node3" presStyleIdx="1" presStyleCnt="2">
        <dgm:presLayoutVars>
          <dgm:chPref val="3"/>
        </dgm:presLayoutVars>
      </dgm:prSet>
      <dgm:spPr/>
    </dgm:pt>
    <dgm:pt modelId="{738AB14D-321F-4AF3-A63A-D1DD8EECB069}" type="pres">
      <dgm:prSet presAssocID="{5A1749FA-1D16-47AA-920C-139CD1779069}" presName="level3hierChild" presStyleCnt="0"/>
      <dgm:spPr/>
    </dgm:pt>
  </dgm:ptLst>
  <dgm:cxnLst>
    <dgm:cxn modelId="{25E8C801-9397-4957-B2C4-D3166FEBCB47}" type="presOf" srcId="{64527FF8-49D1-4113-AA01-92B092EAC9CD}" destId="{4B178C1B-D140-4845-8DCB-2AEAA2FD6B3A}" srcOrd="0" destOrd="0" presId="urn:microsoft.com/office/officeart/2005/8/layout/hierarchy2"/>
    <dgm:cxn modelId="{E2D0F208-D478-4EC7-BF09-B4114009401F}" srcId="{3CBC5047-95C3-4B88-908C-88061D75D35A}" destId="{78293119-8D35-49C6-9E18-5D401EA5776D}" srcOrd="0" destOrd="0" parTransId="{9B2A2E5F-2587-4197-A782-60FF57325F83}" sibTransId="{6501345F-FE5B-49FC-A3DD-C2E22C821C84}"/>
    <dgm:cxn modelId="{5F8ACC1F-997A-482A-8536-7A8F3D702EA3}" type="presOf" srcId="{1B5BE06C-2A41-44B1-9CC6-8C6389FB4769}" destId="{9F7186DA-E234-4531-BDF7-6BD21731A386}" srcOrd="1" destOrd="0" presId="urn:microsoft.com/office/officeart/2005/8/layout/hierarchy2"/>
    <dgm:cxn modelId="{5F1DE22B-6BF8-4075-A298-E74F3C8CE7DE}" type="presOf" srcId="{3CBC5047-95C3-4B88-908C-88061D75D35A}" destId="{CB758F81-B498-4AE2-AF15-A3B208FE19C9}" srcOrd="0" destOrd="0" presId="urn:microsoft.com/office/officeart/2005/8/layout/hierarchy2"/>
    <dgm:cxn modelId="{E5F0B12E-88C0-489D-81EA-17B2641ADF09}" type="presOf" srcId="{F14F3076-D0A8-42AA-B2B5-61AE74C07997}" destId="{1BB0946A-57BF-498A-BB3C-D5B199510C85}" srcOrd="1" destOrd="0" presId="urn:microsoft.com/office/officeart/2005/8/layout/hierarchy2"/>
    <dgm:cxn modelId="{FE23C136-5329-47FF-984F-9BE15DB91581}" type="presOf" srcId="{F14F3076-D0A8-42AA-B2B5-61AE74C07997}" destId="{2F306982-B4D4-4BC8-82C8-E4A88F23CFD6}" srcOrd="0" destOrd="0" presId="urn:microsoft.com/office/officeart/2005/8/layout/hierarchy2"/>
    <dgm:cxn modelId="{558B9F5D-06F1-470A-9C46-49B46984B5EC}" type="presOf" srcId="{9B2A2E5F-2587-4197-A782-60FF57325F83}" destId="{80800255-8E4C-484A-B7A0-16115E414658}" srcOrd="0" destOrd="0" presId="urn:microsoft.com/office/officeart/2005/8/layout/hierarchy2"/>
    <dgm:cxn modelId="{FEBB1060-91BA-49DE-A454-89FDD107A1F7}" srcId="{3CBC5047-95C3-4B88-908C-88061D75D35A}" destId="{5A1749FA-1D16-47AA-920C-139CD1779069}" srcOrd="1" destOrd="0" parTransId="{F14F3076-D0A8-42AA-B2B5-61AE74C07997}" sibTransId="{B077F7AD-BBCD-420A-817D-26DA273D4CE1}"/>
    <dgm:cxn modelId="{2D415A4E-11AF-4130-B997-9FA894890A5E}" type="presOf" srcId="{78293119-8D35-49C6-9E18-5D401EA5776D}" destId="{5B946423-436E-4A74-96F1-9F650370BBA0}" srcOrd="0" destOrd="0" presId="urn:microsoft.com/office/officeart/2005/8/layout/hierarchy2"/>
    <dgm:cxn modelId="{2A5F847E-A37C-494A-B743-28B1BF65D924}" type="presOf" srcId="{4A61437E-1C2E-47DD-A303-7A252874EE17}" destId="{ECE3B106-0BF4-4128-AED1-4A70C1035ACB}" srcOrd="0" destOrd="0" presId="urn:microsoft.com/office/officeart/2005/8/layout/hierarchy2"/>
    <dgm:cxn modelId="{F5B80A9A-C993-407D-B618-5FE30605831C}" srcId="{4682CC79-0E85-499A-B1D2-82F7FFE7C0D0}" destId="{3CBC5047-95C3-4B88-908C-88061D75D35A}" srcOrd="1" destOrd="0" parTransId="{1B5BE06C-2A41-44B1-9CC6-8C6389FB4769}" sibTransId="{B696A380-CD31-4856-9283-6CC95E1DD1B3}"/>
    <dgm:cxn modelId="{7618FCB5-61C6-4A35-A097-F0420C3D6AB2}" srcId="{C38B40ED-6E6D-4989-82D0-24D23E4F1BAE}" destId="{4682CC79-0E85-499A-B1D2-82F7FFE7C0D0}" srcOrd="0" destOrd="0" parTransId="{9B9C38C4-CE91-441E-88EF-EB0428637989}" sibTransId="{BC871935-0E4A-4354-BA4F-7B6CE7CE21A6}"/>
    <dgm:cxn modelId="{30141CBA-7E85-4A3E-AED5-097C8683114E}" type="presOf" srcId="{4682CC79-0E85-499A-B1D2-82F7FFE7C0D0}" destId="{92D17B1A-88FA-4F7E-8D5D-3ED5051DFF88}" srcOrd="0" destOrd="0" presId="urn:microsoft.com/office/officeart/2005/8/layout/hierarchy2"/>
    <dgm:cxn modelId="{764613C6-66F3-4936-8E41-E8070D884E4B}" type="presOf" srcId="{4A61437E-1C2E-47DD-A303-7A252874EE17}" destId="{39901814-6607-4A3E-AC9D-5331AB8654AA}" srcOrd="1" destOrd="0" presId="urn:microsoft.com/office/officeart/2005/8/layout/hierarchy2"/>
    <dgm:cxn modelId="{814F8DC9-8FFA-4996-9090-3C0D90536149}" srcId="{4682CC79-0E85-499A-B1D2-82F7FFE7C0D0}" destId="{64527FF8-49D1-4113-AA01-92B092EAC9CD}" srcOrd="0" destOrd="0" parTransId="{4A61437E-1C2E-47DD-A303-7A252874EE17}" sibTransId="{AF7B7470-5CD3-49AB-969D-2C04BFB2C3E6}"/>
    <dgm:cxn modelId="{01D5D7CF-92E3-4AC2-8656-97F14E306BAA}" type="presOf" srcId="{C38B40ED-6E6D-4989-82D0-24D23E4F1BAE}" destId="{1827AC7B-AF2D-4145-85CE-B70A56D1AB9E}" srcOrd="0" destOrd="0" presId="urn:microsoft.com/office/officeart/2005/8/layout/hierarchy2"/>
    <dgm:cxn modelId="{92E202DE-0421-459C-8589-3A5129DB03A6}" type="presOf" srcId="{1B5BE06C-2A41-44B1-9CC6-8C6389FB4769}" destId="{238399E0-4F6A-4AFF-A0C0-6EA51C3CE01D}" srcOrd="0" destOrd="0" presId="urn:microsoft.com/office/officeart/2005/8/layout/hierarchy2"/>
    <dgm:cxn modelId="{8AAAA2E0-2E36-4D38-8B77-DB7399E6C36C}" type="presOf" srcId="{5A1749FA-1D16-47AA-920C-139CD1779069}" destId="{A662A400-E188-482F-AAB0-D5780A0603F8}" srcOrd="0" destOrd="0" presId="urn:microsoft.com/office/officeart/2005/8/layout/hierarchy2"/>
    <dgm:cxn modelId="{20D6F6F0-A7F7-49C0-AD5F-6717368A4442}" type="presOf" srcId="{9B2A2E5F-2587-4197-A782-60FF57325F83}" destId="{809812C9-EFC5-4839-A9C2-77065148F292}" srcOrd="1" destOrd="0" presId="urn:microsoft.com/office/officeart/2005/8/layout/hierarchy2"/>
    <dgm:cxn modelId="{E63EB2DB-EE34-42B3-BDB7-85456D878C5A}" type="presParOf" srcId="{1827AC7B-AF2D-4145-85CE-B70A56D1AB9E}" destId="{94DE5FFE-169F-409E-AD42-CFE5E4E13D1F}" srcOrd="0" destOrd="0" presId="urn:microsoft.com/office/officeart/2005/8/layout/hierarchy2"/>
    <dgm:cxn modelId="{3FA6B336-8FE1-4633-9721-8713E38D71C5}" type="presParOf" srcId="{94DE5FFE-169F-409E-AD42-CFE5E4E13D1F}" destId="{92D17B1A-88FA-4F7E-8D5D-3ED5051DFF88}" srcOrd="0" destOrd="0" presId="urn:microsoft.com/office/officeart/2005/8/layout/hierarchy2"/>
    <dgm:cxn modelId="{22F6C803-D6BD-4F97-8CD1-1D8813D6E051}" type="presParOf" srcId="{94DE5FFE-169F-409E-AD42-CFE5E4E13D1F}" destId="{43F07C0A-D0D3-45CE-8892-7531691E4668}" srcOrd="1" destOrd="0" presId="urn:microsoft.com/office/officeart/2005/8/layout/hierarchy2"/>
    <dgm:cxn modelId="{847AC9BD-8AB7-4419-88DA-609434940728}" type="presParOf" srcId="{43F07C0A-D0D3-45CE-8892-7531691E4668}" destId="{ECE3B106-0BF4-4128-AED1-4A70C1035ACB}" srcOrd="0" destOrd="0" presId="urn:microsoft.com/office/officeart/2005/8/layout/hierarchy2"/>
    <dgm:cxn modelId="{556B92B6-3EF8-44A1-B5BD-D31FED900601}" type="presParOf" srcId="{ECE3B106-0BF4-4128-AED1-4A70C1035ACB}" destId="{39901814-6607-4A3E-AC9D-5331AB8654AA}" srcOrd="0" destOrd="0" presId="urn:microsoft.com/office/officeart/2005/8/layout/hierarchy2"/>
    <dgm:cxn modelId="{8A3098F1-5EE3-4A9E-A9F8-85BE6C4D956B}" type="presParOf" srcId="{43F07C0A-D0D3-45CE-8892-7531691E4668}" destId="{35394726-0129-44CB-9AEE-24B024ED7F33}" srcOrd="1" destOrd="0" presId="urn:microsoft.com/office/officeart/2005/8/layout/hierarchy2"/>
    <dgm:cxn modelId="{CF3B729C-66E2-44F0-B708-DCED4094E03B}" type="presParOf" srcId="{35394726-0129-44CB-9AEE-24B024ED7F33}" destId="{4B178C1B-D140-4845-8DCB-2AEAA2FD6B3A}" srcOrd="0" destOrd="0" presId="urn:microsoft.com/office/officeart/2005/8/layout/hierarchy2"/>
    <dgm:cxn modelId="{450D8C58-138D-4980-A3A1-6F9A92E01861}" type="presParOf" srcId="{35394726-0129-44CB-9AEE-24B024ED7F33}" destId="{BE4D4752-E0B3-4319-9465-844AC10E40AA}" srcOrd="1" destOrd="0" presId="urn:microsoft.com/office/officeart/2005/8/layout/hierarchy2"/>
    <dgm:cxn modelId="{7A5FDE8F-B986-4927-A470-00B6F6DAF430}" type="presParOf" srcId="{43F07C0A-D0D3-45CE-8892-7531691E4668}" destId="{238399E0-4F6A-4AFF-A0C0-6EA51C3CE01D}" srcOrd="2" destOrd="0" presId="urn:microsoft.com/office/officeart/2005/8/layout/hierarchy2"/>
    <dgm:cxn modelId="{45137C85-46BD-44A0-93A1-C6133D50CDF6}" type="presParOf" srcId="{238399E0-4F6A-4AFF-A0C0-6EA51C3CE01D}" destId="{9F7186DA-E234-4531-BDF7-6BD21731A386}" srcOrd="0" destOrd="0" presId="urn:microsoft.com/office/officeart/2005/8/layout/hierarchy2"/>
    <dgm:cxn modelId="{E7006E8B-E99D-45AE-81BE-93D4E3625FF5}" type="presParOf" srcId="{43F07C0A-D0D3-45CE-8892-7531691E4668}" destId="{C61E4EC5-2ACB-41E7-A85A-979C48DFAB71}" srcOrd="3" destOrd="0" presId="urn:microsoft.com/office/officeart/2005/8/layout/hierarchy2"/>
    <dgm:cxn modelId="{6A3B10F7-B124-41D9-9C92-3915BFCDFACC}" type="presParOf" srcId="{C61E4EC5-2ACB-41E7-A85A-979C48DFAB71}" destId="{CB758F81-B498-4AE2-AF15-A3B208FE19C9}" srcOrd="0" destOrd="0" presId="urn:microsoft.com/office/officeart/2005/8/layout/hierarchy2"/>
    <dgm:cxn modelId="{413C404C-9CF8-4BE1-A432-C40FB4DF92FA}" type="presParOf" srcId="{C61E4EC5-2ACB-41E7-A85A-979C48DFAB71}" destId="{7C636AB3-6B42-437B-8960-4FA0E7F1A94C}" srcOrd="1" destOrd="0" presId="urn:microsoft.com/office/officeart/2005/8/layout/hierarchy2"/>
    <dgm:cxn modelId="{96A31ED9-0F06-4491-A0DE-2DD1723BB497}" type="presParOf" srcId="{7C636AB3-6B42-437B-8960-4FA0E7F1A94C}" destId="{80800255-8E4C-484A-B7A0-16115E414658}" srcOrd="0" destOrd="0" presId="urn:microsoft.com/office/officeart/2005/8/layout/hierarchy2"/>
    <dgm:cxn modelId="{F6F880D6-8D15-468A-883D-66381912EA28}" type="presParOf" srcId="{80800255-8E4C-484A-B7A0-16115E414658}" destId="{809812C9-EFC5-4839-A9C2-77065148F292}" srcOrd="0" destOrd="0" presId="urn:microsoft.com/office/officeart/2005/8/layout/hierarchy2"/>
    <dgm:cxn modelId="{C30411E5-E3C6-46A9-90C8-BA85A2F9019D}" type="presParOf" srcId="{7C636AB3-6B42-437B-8960-4FA0E7F1A94C}" destId="{9F684A5E-0227-41F9-9AB5-82A486A93F98}" srcOrd="1" destOrd="0" presId="urn:microsoft.com/office/officeart/2005/8/layout/hierarchy2"/>
    <dgm:cxn modelId="{BADCEACF-E82C-4B29-84F6-9A8AEC96F8C3}" type="presParOf" srcId="{9F684A5E-0227-41F9-9AB5-82A486A93F98}" destId="{5B946423-436E-4A74-96F1-9F650370BBA0}" srcOrd="0" destOrd="0" presId="urn:microsoft.com/office/officeart/2005/8/layout/hierarchy2"/>
    <dgm:cxn modelId="{25A391B1-D1AA-4099-8319-D9F420E83204}" type="presParOf" srcId="{9F684A5E-0227-41F9-9AB5-82A486A93F98}" destId="{2C8ECA2A-3305-4D25-8460-F2ABB1446EB8}" srcOrd="1" destOrd="0" presId="urn:microsoft.com/office/officeart/2005/8/layout/hierarchy2"/>
    <dgm:cxn modelId="{5532EB6F-B532-45B2-A1A6-86184D23AAE8}" type="presParOf" srcId="{7C636AB3-6B42-437B-8960-4FA0E7F1A94C}" destId="{2F306982-B4D4-4BC8-82C8-E4A88F23CFD6}" srcOrd="2" destOrd="0" presId="urn:microsoft.com/office/officeart/2005/8/layout/hierarchy2"/>
    <dgm:cxn modelId="{395AD987-B91C-4A9D-AD05-7435547B1F5F}" type="presParOf" srcId="{2F306982-B4D4-4BC8-82C8-E4A88F23CFD6}" destId="{1BB0946A-57BF-498A-BB3C-D5B199510C85}" srcOrd="0" destOrd="0" presId="urn:microsoft.com/office/officeart/2005/8/layout/hierarchy2"/>
    <dgm:cxn modelId="{758808DE-5593-4F2A-8F5E-6AE51E69024E}" type="presParOf" srcId="{7C636AB3-6B42-437B-8960-4FA0E7F1A94C}" destId="{06531595-87CF-49F9-8E73-BE844D50E74A}" srcOrd="3" destOrd="0" presId="urn:microsoft.com/office/officeart/2005/8/layout/hierarchy2"/>
    <dgm:cxn modelId="{09123FDA-E1E2-470B-B1C4-696B6BF2DAD8}" type="presParOf" srcId="{06531595-87CF-49F9-8E73-BE844D50E74A}" destId="{A662A400-E188-482F-AAB0-D5780A0603F8}" srcOrd="0" destOrd="0" presId="urn:microsoft.com/office/officeart/2005/8/layout/hierarchy2"/>
    <dgm:cxn modelId="{09577511-38C3-4280-BBDD-936CFD75F706}" type="presParOf" srcId="{06531595-87CF-49F9-8E73-BE844D50E74A}" destId="{738AB14D-321F-4AF3-A63A-D1DD8EECB06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CE2034-FC60-40C7-9297-BE54165B1F4C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F3C17A70-75FB-4407-A9E3-A512D2885FF9}">
      <dgm:prSet phldrT="[Text]"/>
      <dgm:spPr/>
      <dgm:t>
        <a:bodyPr/>
        <a:lstStyle/>
        <a:p>
          <a:r>
            <a:rPr lang="en-US" dirty="0"/>
            <a:t>Expression</a:t>
          </a:r>
        </a:p>
      </dgm:t>
    </dgm:pt>
    <dgm:pt modelId="{29B83974-C755-4278-A065-B7C391A93D7A}" type="parTrans" cxnId="{EED91434-89CA-4B4D-8464-1DD93F4CA9E0}">
      <dgm:prSet/>
      <dgm:spPr/>
      <dgm:t>
        <a:bodyPr/>
        <a:lstStyle/>
        <a:p>
          <a:endParaRPr lang="en-US"/>
        </a:p>
      </dgm:t>
    </dgm:pt>
    <dgm:pt modelId="{274736F1-33DC-4218-B571-76393EAA3FE8}" type="sibTrans" cxnId="{EED91434-89CA-4B4D-8464-1DD93F4CA9E0}">
      <dgm:prSet/>
      <dgm:spPr/>
      <dgm:t>
        <a:bodyPr/>
        <a:lstStyle/>
        <a:p>
          <a:endParaRPr lang="en-US"/>
        </a:p>
      </dgm:t>
    </dgm:pt>
    <dgm:pt modelId="{8674F88D-416A-4DAD-8C58-C3B6C0EA1C06}">
      <dgm:prSet phldrT="[Text]"/>
      <dgm:spPr/>
      <dgm:t>
        <a:bodyPr/>
        <a:lstStyle/>
        <a:p>
          <a:r>
            <a:rPr lang="ru-RU" dirty="0"/>
            <a:t>Анализ</a:t>
          </a:r>
          <a:endParaRPr lang="en-US" dirty="0"/>
        </a:p>
      </dgm:t>
    </dgm:pt>
    <dgm:pt modelId="{E0544BC6-6DF1-42C3-A962-B3A1E61400FA}" type="parTrans" cxnId="{F341BB41-B9D7-4269-B734-8FF963B94A85}">
      <dgm:prSet/>
      <dgm:spPr/>
      <dgm:t>
        <a:bodyPr/>
        <a:lstStyle/>
        <a:p>
          <a:endParaRPr lang="en-US"/>
        </a:p>
      </dgm:t>
    </dgm:pt>
    <dgm:pt modelId="{49B36120-77B2-4D89-A878-FE280B5EBE93}" type="sibTrans" cxnId="{F341BB41-B9D7-4269-B734-8FF963B94A85}">
      <dgm:prSet/>
      <dgm:spPr/>
      <dgm:t>
        <a:bodyPr/>
        <a:lstStyle/>
        <a:p>
          <a:endParaRPr lang="en-US"/>
        </a:p>
      </dgm:t>
    </dgm:pt>
    <dgm:pt modelId="{C3728EF8-CAE7-422D-9502-3DA03D2BD24B}">
      <dgm:prSet phldrT="[Text]"/>
      <dgm:spPr/>
      <dgm:t>
        <a:bodyPr/>
        <a:lstStyle/>
        <a:p>
          <a:r>
            <a:rPr lang="ru-RU" dirty="0"/>
            <a:t>Выполнение</a:t>
          </a:r>
          <a:r>
            <a:rPr lang="en-US" dirty="0"/>
            <a:t> /</a:t>
          </a:r>
          <a:r>
            <a:rPr lang="ru-RU" dirty="0"/>
            <a:t> Создание артефактов</a:t>
          </a:r>
          <a:r>
            <a:rPr lang="en-US" dirty="0"/>
            <a:t> / … </a:t>
          </a:r>
        </a:p>
      </dgm:t>
    </dgm:pt>
    <dgm:pt modelId="{7C21D8D0-F113-46CC-974E-73F57E151335}" type="parTrans" cxnId="{081926FF-0444-4841-B992-0268F9B55DCA}">
      <dgm:prSet/>
      <dgm:spPr/>
      <dgm:t>
        <a:bodyPr/>
        <a:lstStyle/>
        <a:p>
          <a:endParaRPr lang="en-US"/>
        </a:p>
      </dgm:t>
    </dgm:pt>
    <dgm:pt modelId="{21E570C0-83C3-488E-B4B7-22A3DB1657D6}" type="sibTrans" cxnId="{081926FF-0444-4841-B992-0268F9B55DCA}">
      <dgm:prSet/>
      <dgm:spPr/>
      <dgm:t>
        <a:bodyPr/>
        <a:lstStyle/>
        <a:p>
          <a:endParaRPr lang="en-US"/>
        </a:p>
      </dgm:t>
    </dgm:pt>
    <dgm:pt modelId="{2EC42CE9-1BCE-4C9C-BC8A-81F3E5496FC0}" type="pres">
      <dgm:prSet presAssocID="{B3CE2034-FC60-40C7-9297-BE54165B1F4C}" presName="CompostProcess" presStyleCnt="0">
        <dgm:presLayoutVars>
          <dgm:dir/>
          <dgm:resizeHandles val="exact"/>
        </dgm:presLayoutVars>
      </dgm:prSet>
      <dgm:spPr/>
    </dgm:pt>
    <dgm:pt modelId="{BE89DDC2-717E-4728-BC80-2DDFD9829D80}" type="pres">
      <dgm:prSet presAssocID="{B3CE2034-FC60-40C7-9297-BE54165B1F4C}" presName="arrow" presStyleLbl="bgShp" presStyleIdx="0" presStyleCnt="1"/>
      <dgm:spPr/>
    </dgm:pt>
    <dgm:pt modelId="{7C4F4BAD-2F62-492F-B1F1-9B90C4042F6C}" type="pres">
      <dgm:prSet presAssocID="{B3CE2034-FC60-40C7-9297-BE54165B1F4C}" presName="linearProcess" presStyleCnt="0"/>
      <dgm:spPr/>
    </dgm:pt>
    <dgm:pt modelId="{E1847989-A2FF-4609-AAB9-E32582ED9727}" type="pres">
      <dgm:prSet presAssocID="{F3C17A70-75FB-4407-A9E3-A512D2885FF9}" presName="textNode" presStyleLbl="node1" presStyleIdx="0" presStyleCnt="3">
        <dgm:presLayoutVars>
          <dgm:bulletEnabled val="1"/>
        </dgm:presLayoutVars>
      </dgm:prSet>
      <dgm:spPr/>
    </dgm:pt>
    <dgm:pt modelId="{B6CC97BB-A8E9-45AB-87DF-8677307B7DD2}" type="pres">
      <dgm:prSet presAssocID="{274736F1-33DC-4218-B571-76393EAA3FE8}" presName="sibTrans" presStyleCnt="0"/>
      <dgm:spPr/>
    </dgm:pt>
    <dgm:pt modelId="{F1354AF3-0275-4B67-B68B-30CAC12D3475}" type="pres">
      <dgm:prSet presAssocID="{8674F88D-416A-4DAD-8C58-C3B6C0EA1C06}" presName="textNode" presStyleLbl="node1" presStyleIdx="1" presStyleCnt="3">
        <dgm:presLayoutVars>
          <dgm:bulletEnabled val="1"/>
        </dgm:presLayoutVars>
      </dgm:prSet>
      <dgm:spPr/>
    </dgm:pt>
    <dgm:pt modelId="{2770B042-EBB7-4CDF-9AE9-7E45B40492C1}" type="pres">
      <dgm:prSet presAssocID="{49B36120-77B2-4D89-A878-FE280B5EBE93}" presName="sibTrans" presStyleCnt="0"/>
      <dgm:spPr/>
    </dgm:pt>
    <dgm:pt modelId="{19845E35-A4B3-47EC-BBF0-15266765ACB1}" type="pres">
      <dgm:prSet presAssocID="{C3728EF8-CAE7-422D-9502-3DA03D2BD24B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9F7D9D0B-1FCB-4ABA-86FD-28D988F5DA94}" type="presOf" srcId="{8674F88D-416A-4DAD-8C58-C3B6C0EA1C06}" destId="{F1354AF3-0275-4B67-B68B-30CAC12D3475}" srcOrd="0" destOrd="0" presId="urn:microsoft.com/office/officeart/2005/8/layout/hProcess9"/>
    <dgm:cxn modelId="{EED91434-89CA-4B4D-8464-1DD93F4CA9E0}" srcId="{B3CE2034-FC60-40C7-9297-BE54165B1F4C}" destId="{F3C17A70-75FB-4407-A9E3-A512D2885FF9}" srcOrd="0" destOrd="0" parTransId="{29B83974-C755-4278-A065-B7C391A93D7A}" sibTransId="{274736F1-33DC-4218-B571-76393EAA3FE8}"/>
    <dgm:cxn modelId="{F341BB41-B9D7-4269-B734-8FF963B94A85}" srcId="{B3CE2034-FC60-40C7-9297-BE54165B1F4C}" destId="{8674F88D-416A-4DAD-8C58-C3B6C0EA1C06}" srcOrd="1" destOrd="0" parTransId="{E0544BC6-6DF1-42C3-A962-B3A1E61400FA}" sibTransId="{49B36120-77B2-4D89-A878-FE280B5EBE93}"/>
    <dgm:cxn modelId="{451F936C-1275-4E1B-B697-08C32698244B}" type="presOf" srcId="{C3728EF8-CAE7-422D-9502-3DA03D2BD24B}" destId="{19845E35-A4B3-47EC-BBF0-15266765ACB1}" srcOrd="0" destOrd="0" presId="urn:microsoft.com/office/officeart/2005/8/layout/hProcess9"/>
    <dgm:cxn modelId="{3131A3E1-3C97-40DC-B73E-25D5E1FBD730}" type="presOf" srcId="{B3CE2034-FC60-40C7-9297-BE54165B1F4C}" destId="{2EC42CE9-1BCE-4C9C-BC8A-81F3E5496FC0}" srcOrd="0" destOrd="0" presId="urn:microsoft.com/office/officeart/2005/8/layout/hProcess9"/>
    <dgm:cxn modelId="{0E1C41F2-D93D-4ADB-9CD7-CB294F4D85E4}" type="presOf" srcId="{F3C17A70-75FB-4407-A9E3-A512D2885FF9}" destId="{E1847989-A2FF-4609-AAB9-E32582ED9727}" srcOrd="0" destOrd="0" presId="urn:microsoft.com/office/officeart/2005/8/layout/hProcess9"/>
    <dgm:cxn modelId="{081926FF-0444-4841-B992-0268F9B55DCA}" srcId="{B3CE2034-FC60-40C7-9297-BE54165B1F4C}" destId="{C3728EF8-CAE7-422D-9502-3DA03D2BD24B}" srcOrd="2" destOrd="0" parTransId="{7C21D8D0-F113-46CC-974E-73F57E151335}" sibTransId="{21E570C0-83C3-488E-B4B7-22A3DB1657D6}"/>
    <dgm:cxn modelId="{68C9BE79-2ACA-4458-8E38-67B9BEAF9AA3}" type="presParOf" srcId="{2EC42CE9-1BCE-4C9C-BC8A-81F3E5496FC0}" destId="{BE89DDC2-717E-4728-BC80-2DDFD9829D80}" srcOrd="0" destOrd="0" presId="urn:microsoft.com/office/officeart/2005/8/layout/hProcess9"/>
    <dgm:cxn modelId="{A794F9EB-C4BB-4A59-B0F9-EAF9DDE1E269}" type="presParOf" srcId="{2EC42CE9-1BCE-4C9C-BC8A-81F3E5496FC0}" destId="{7C4F4BAD-2F62-492F-B1F1-9B90C4042F6C}" srcOrd="1" destOrd="0" presId="urn:microsoft.com/office/officeart/2005/8/layout/hProcess9"/>
    <dgm:cxn modelId="{32025BE2-7237-420C-9D90-06DDA5B2D91D}" type="presParOf" srcId="{7C4F4BAD-2F62-492F-B1F1-9B90C4042F6C}" destId="{E1847989-A2FF-4609-AAB9-E32582ED9727}" srcOrd="0" destOrd="0" presId="urn:microsoft.com/office/officeart/2005/8/layout/hProcess9"/>
    <dgm:cxn modelId="{F4C32136-D333-4983-8217-7ADA542D1B0E}" type="presParOf" srcId="{7C4F4BAD-2F62-492F-B1F1-9B90C4042F6C}" destId="{B6CC97BB-A8E9-45AB-87DF-8677307B7DD2}" srcOrd="1" destOrd="0" presId="urn:microsoft.com/office/officeart/2005/8/layout/hProcess9"/>
    <dgm:cxn modelId="{A62EBE53-2F2B-4528-A1EA-EC95ECEC1D74}" type="presParOf" srcId="{7C4F4BAD-2F62-492F-B1F1-9B90C4042F6C}" destId="{F1354AF3-0275-4B67-B68B-30CAC12D3475}" srcOrd="2" destOrd="0" presId="urn:microsoft.com/office/officeart/2005/8/layout/hProcess9"/>
    <dgm:cxn modelId="{ED422370-DC03-4F88-B564-6A7DE795E37D}" type="presParOf" srcId="{7C4F4BAD-2F62-492F-B1F1-9B90C4042F6C}" destId="{2770B042-EBB7-4CDF-9AE9-7E45B40492C1}" srcOrd="3" destOrd="0" presId="urn:microsoft.com/office/officeart/2005/8/layout/hProcess9"/>
    <dgm:cxn modelId="{2D706DDD-B89A-47D0-93B5-8BFB71B30C9C}" type="presParOf" srcId="{7C4F4BAD-2F62-492F-B1F1-9B90C4042F6C}" destId="{19845E35-A4B3-47EC-BBF0-15266765ACB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17B1A-88FA-4F7E-8D5D-3ED5051DFF88}">
      <dsp:nvSpPr>
        <dsp:cNvPr id="0" name=""/>
        <dsp:cNvSpPr/>
      </dsp:nvSpPr>
      <dsp:spPr>
        <a:xfrm>
          <a:off x="149734" y="431460"/>
          <a:ext cx="1498086" cy="7490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DSL</a:t>
          </a:r>
          <a:endParaRPr lang="ru-RU" sz="3100" kern="1200" dirty="0"/>
        </a:p>
      </dsp:txBody>
      <dsp:txXfrm>
        <a:off x="171673" y="453399"/>
        <a:ext cx="1454208" cy="705165"/>
      </dsp:txXfrm>
    </dsp:sp>
    <dsp:sp modelId="{ECE3B106-0BF4-4128-AED1-4A70C1035ACB}">
      <dsp:nvSpPr>
        <dsp:cNvPr id="0" name=""/>
        <dsp:cNvSpPr/>
      </dsp:nvSpPr>
      <dsp:spPr>
        <a:xfrm rot="19457599">
          <a:off x="1578458" y="557629"/>
          <a:ext cx="737959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737959" y="330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1928989" y="572183"/>
        <a:ext cx="36897" cy="36897"/>
      </dsp:txXfrm>
    </dsp:sp>
    <dsp:sp modelId="{4B178C1B-D140-4845-8DCB-2AEAA2FD6B3A}">
      <dsp:nvSpPr>
        <dsp:cNvPr id="0" name=""/>
        <dsp:cNvSpPr/>
      </dsp:nvSpPr>
      <dsp:spPr>
        <a:xfrm>
          <a:off x="2247055" y="760"/>
          <a:ext cx="1498086" cy="7490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Internal</a:t>
          </a:r>
          <a:endParaRPr lang="ru-RU" sz="3100" kern="1200" dirty="0"/>
        </a:p>
      </dsp:txBody>
      <dsp:txXfrm>
        <a:off x="2268994" y="22699"/>
        <a:ext cx="1454208" cy="705165"/>
      </dsp:txXfrm>
    </dsp:sp>
    <dsp:sp modelId="{238399E0-4F6A-4AFF-A0C0-6EA51C3CE01D}">
      <dsp:nvSpPr>
        <dsp:cNvPr id="0" name=""/>
        <dsp:cNvSpPr/>
      </dsp:nvSpPr>
      <dsp:spPr>
        <a:xfrm rot="2142401">
          <a:off x="1578458" y="988329"/>
          <a:ext cx="737959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737959" y="330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1928989" y="1002883"/>
        <a:ext cx="36897" cy="36897"/>
      </dsp:txXfrm>
    </dsp:sp>
    <dsp:sp modelId="{CB758F81-B498-4AE2-AF15-A3B208FE19C9}">
      <dsp:nvSpPr>
        <dsp:cNvPr id="0" name=""/>
        <dsp:cNvSpPr/>
      </dsp:nvSpPr>
      <dsp:spPr>
        <a:xfrm>
          <a:off x="2247055" y="862160"/>
          <a:ext cx="1498086" cy="7490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External</a:t>
          </a:r>
          <a:endParaRPr lang="ru-RU" sz="3100" kern="1200" dirty="0"/>
        </a:p>
      </dsp:txBody>
      <dsp:txXfrm>
        <a:off x="2268994" y="884099"/>
        <a:ext cx="1454208" cy="705165"/>
      </dsp:txXfrm>
    </dsp:sp>
    <dsp:sp modelId="{80800255-8E4C-484A-B7A0-16115E414658}">
      <dsp:nvSpPr>
        <dsp:cNvPr id="0" name=""/>
        <dsp:cNvSpPr/>
      </dsp:nvSpPr>
      <dsp:spPr>
        <a:xfrm rot="19457599">
          <a:off x="3675779" y="988329"/>
          <a:ext cx="737959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737959" y="330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026310" y="1002883"/>
        <a:ext cx="36897" cy="36897"/>
      </dsp:txXfrm>
    </dsp:sp>
    <dsp:sp modelId="{5B946423-436E-4A74-96F1-9F650370BBA0}">
      <dsp:nvSpPr>
        <dsp:cNvPr id="0" name=""/>
        <dsp:cNvSpPr/>
      </dsp:nvSpPr>
      <dsp:spPr>
        <a:xfrm>
          <a:off x="4344376" y="431460"/>
          <a:ext cx="1498086" cy="7490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Text</a:t>
          </a:r>
          <a:endParaRPr lang="ru-RU" sz="3100" kern="1200" dirty="0"/>
        </a:p>
      </dsp:txBody>
      <dsp:txXfrm>
        <a:off x="4366315" y="453399"/>
        <a:ext cx="1454208" cy="705165"/>
      </dsp:txXfrm>
    </dsp:sp>
    <dsp:sp modelId="{2F306982-B4D4-4BC8-82C8-E4A88F23CFD6}">
      <dsp:nvSpPr>
        <dsp:cNvPr id="0" name=""/>
        <dsp:cNvSpPr/>
      </dsp:nvSpPr>
      <dsp:spPr>
        <a:xfrm rot="2142401">
          <a:off x="3675779" y="1419028"/>
          <a:ext cx="737959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737959" y="330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026310" y="1433582"/>
        <a:ext cx="36897" cy="36897"/>
      </dsp:txXfrm>
    </dsp:sp>
    <dsp:sp modelId="{A662A400-E188-482F-AAB0-D5780A0603F8}">
      <dsp:nvSpPr>
        <dsp:cNvPr id="0" name=""/>
        <dsp:cNvSpPr/>
      </dsp:nvSpPr>
      <dsp:spPr>
        <a:xfrm>
          <a:off x="4344376" y="1292860"/>
          <a:ext cx="1498086" cy="7490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Graphics</a:t>
          </a:r>
          <a:endParaRPr lang="ru-RU" sz="3100" kern="1200" dirty="0"/>
        </a:p>
      </dsp:txBody>
      <dsp:txXfrm>
        <a:off x="4366315" y="1314799"/>
        <a:ext cx="1454208" cy="7051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89DDC2-717E-4728-BC80-2DDFD9829D80}">
      <dsp:nvSpPr>
        <dsp:cNvPr id="0" name=""/>
        <dsp:cNvSpPr/>
      </dsp:nvSpPr>
      <dsp:spPr>
        <a:xfrm>
          <a:off x="719824" y="0"/>
          <a:ext cx="8158007" cy="4978548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847989-A2FF-4609-AAB9-E32582ED9727}">
      <dsp:nvSpPr>
        <dsp:cNvPr id="0" name=""/>
        <dsp:cNvSpPr/>
      </dsp:nvSpPr>
      <dsp:spPr>
        <a:xfrm>
          <a:off x="10309" y="1493564"/>
          <a:ext cx="3089245" cy="19914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Expression</a:t>
          </a:r>
        </a:p>
      </dsp:txBody>
      <dsp:txXfrm>
        <a:off x="107522" y="1590777"/>
        <a:ext cx="2894819" cy="1796993"/>
      </dsp:txXfrm>
    </dsp:sp>
    <dsp:sp modelId="{F1354AF3-0275-4B67-B68B-30CAC12D3475}">
      <dsp:nvSpPr>
        <dsp:cNvPr id="0" name=""/>
        <dsp:cNvSpPr/>
      </dsp:nvSpPr>
      <dsp:spPr>
        <a:xfrm>
          <a:off x="3254205" y="1493564"/>
          <a:ext cx="3089245" cy="1991419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Анализ</a:t>
          </a:r>
          <a:endParaRPr lang="en-US" sz="3200" kern="1200" dirty="0"/>
        </a:p>
      </dsp:txBody>
      <dsp:txXfrm>
        <a:off x="3351418" y="1590777"/>
        <a:ext cx="2894819" cy="1796993"/>
      </dsp:txXfrm>
    </dsp:sp>
    <dsp:sp modelId="{19845E35-A4B3-47EC-BBF0-15266765ACB1}">
      <dsp:nvSpPr>
        <dsp:cNvPr id="0" name=""/>
        <dsp:cNvSpPr/>
      </dsp:nvSpPr>
      <dsp:spPr>
        <a:xfrm>
          <a:off x="6498100" y="1493564"/>
          <a:ext cx="3089245" cy="1991419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Выполнение</a:t>
          </a:r>
          <a:r>
            <a:rPr lang="en-US" sz="3200" kern="1200" dirty="0"/>
            <a:t> /</a:t>
          </a:r>
          <a:r>
            <a:rPr lang="ru-RU" sz="3200" kern="1200" dirty="0"/>
            <a:t> Создание артефактов</a:t>
          </a:r>
          <a:r>
            <a:rPr lang="en-US" sz="3200" kern="1200" dirty="0"/>
            <a:t> / … </a:t>
          </a:r>
        </a:p>
      </dsp:txBody>
      <dsp:txXfrm>
        <a:off x="6595313" y="1590777"/>
        <a:ext cx="2894819" cy="1796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394EE-4746-403E-9004-18648D08F843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D5952-29E4-47A1-BAF7-64CB848A4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973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5952-29E4-47A1-BAF7-64CB848A4C4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847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Sample01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5952-29E4-47A1-BAF7-64CB848A4C4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247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5952-29E4-47A1-BAF7-64CB848A4C4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502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Sample0</a:t>
            </a:r>
            <a:r>
              <a:rPr lang="ru-RU" dirty="0"/>
              <a:t>2 </a:t>
            </a:r>
            <a:r>
              <a:rPr lang="en-US" dirty="0"/>
              <a:t>/</a:t>
            </a:r>
            <a:r>
              <a:rPr lang="en-US" baseline="0" dirty="0"/>
              <a:t> </a:t>
            </a:r>
            <a:r>
              <a:rPr lang="en-US" baseline="0" dirty="0" err="1"/>
              <a:t>CreateExpressionTest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5952-29E4-47A1-BAF7-64CB848A4C4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389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5952-29E4-47A1-BAF7-64CB848A4C42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08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56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22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444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4A8D-F03B-4EE9-A970-8B78973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883" y="4924826"/>
            <a:ext cx="6272917" cy="7603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30A2C-8D2F-4BF5-9FD9-DD5D81AC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EC59-8FBD-4CB9-B5B6-26984AAED7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BA31F-CDF3-4F2F-807D-5060C2C9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F8407-509E-4517-B154-74E2152A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6F2-FD7F-49D7-91DC-427668F580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82960-CECD-4D92-8FE7-55840CC5C5CF}"/>
              </a:ext>
            </a:extLst>
          </p:cNvPr>
          <p:cNvSpPr txBox="1"/>
          <p:nvPr userDrawn="1"/>
        </p:nvSpPr>
        <p:spPr>
          <a:xfrm>
            <a:off x="3684923" y="2321005"/>
            <a:ext cx="4822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522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8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13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3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03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71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54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4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62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2D7DD-4C94-4601-9FB2-14EBDFE40896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hyperlink" Target="https://github.com/IronLanguages/dlr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eolithos/neolua" TargetMode="External"/><Relationship Id="rId3" Type="http://schemas.openxmlformats.org/officeDocument/2006/relationships/hyperlink" Target="https://github.com/IronLanguages/ironpython3" TargetMode="External"/><Relationship Id="rId7" Type="http://schemas.openxmlformats.org/officeDocument/2006/relationships/hyperlink" Target="https://github.com/PowerShell/PowerShel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hyperlink" Target="https://github.com/IronScheme/IronScheme" TargetMode="External"/><Relationship Id="rId11" Type="http://schemas.openxmlformats.org/officeDocument/2006/relationships/image" Target="../media/image18.png"/><Relationship Id="rId5" Type="http://schemas.openxmlformats.org/officeDocument/2006/relationships/hyperlink" Target="https://github.com/clojure/clojure-clr" TargetMode="External"/><Relationship Id="rId10" Type="http://schemas.openxmlformats.org/officeDocument/2006/relationships/image" Target="../media/image17.png"/><Relationship Id="rId4" Type="http://schemas.openxmlformats.org/officeDocument/2006/relationships/hyperlink" Target="https://github.com/IronLanguages/ironruby" TargetMode="External"/><Relationship Id="rId9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twar/iqtoolk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esskar/Serialize.Linq" TargetMode="External"/><Relationship Id="rId4" Type="http://schemas.openxmlformats.org/officeDocument/2006/relationships/hyperlink" Target="https://github.com/zspitz/ExpressionTreeVisualizer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Expressions </a:t>
            </a:r>
            <a:r>
              <a:rPr lang="ru-RU"/>
              <a:t>и </a:t>
            </a:r>
            <a:r>
              <a:rPr lang="en-US"/>
              <a:t>IQueryable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LINQ Internals</a:t>
            </a:r>
            <a:r>
              <a:rPr lang="ru-RU" dirty="0"/>
              <a:t>, </a:t>
            </a:r>
            <a:r>
              <a:rPr lang="en-US" dirty="0"/>
              <a:t>Expression Trees, LINQ providers, Dynamic Language Runtime (DLR)</a:t>
            </a:r>
            <a:r>
              <a:rPr lang="ru-RU" dirty="0"/>
              <a:t>, </a:t>
            </a:r>
            <a:r>
              <a:rPr lang="en-US" dirty="0"/>
              <a:t>Domain Specific Languages (DSL), </a:t>
            </a:r>
            <a:r>
              <a:rPr lang="ru-RU" dirty="0"/>
              <a:t>…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278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IEnumerable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8022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IEnumerable</a:t>
            </a:r>
            <a:r>
              <a:rPr lang="en-US" dirty="0"/>
              <a:t>: </a:t>
            </a:r>
            <a:r>
              <a:rPr lang="ru-RU" dirty="0"/>
              <a:t>плюсы и минусы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Плюсы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/>
            <a:r>
              <a:rPr lang="ru-RU" dirty="0"/>
              <a:t>Простой</a:t>
            </a:r>
          </a:p>
          <a:p>
            <a:pPr marL="742950" lvl="1" indent="-285750"/>
            <a:r>
              <a:rPr lang="ru-RU" dirty="0"/>
              <a:t>Концептуально</a:t>
            </a:r>
          </a:p>
          <a:p>
            <a:pPr marL="742950" lvl="1" indent="-285750"/>
            <a:r>
              <a:rPr lang="ru-RU" dirty="0"/>
              <a:t>По реализации</a:t>
            </a:r>
            <a:endParaRPr lang="en-US" dirty="0"/>
          </a:p>
          <a:p>
            <a:pPr marL="285750" indent="-285750"/>
            <a:r>
              <a:rPr lang="ru-RU" dirty="0"/>
              <a:t>Полная поддержка всех возможностей </a:t>
            </a:r>
            <a:r>
              <a:rPr lang="en-US" dirty="0"/>
              <a:t>LINQ</a:t>
            </a:r>
          </a:p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Минусы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85750" indent="-285750"/>
            <a:r>
              <a:rPr lang="ru-RU" dirty="0"/>
              <a:t>Работает только с объектами в памяти</a:t>
            </a:r>
            <a:endParaRPr lang="en-US" dirty="0"/>
          </a:p>
          <a:p>
            <a:pPr marL="285750" indent="-285750"/>
            <a:r>
              <a:rPr lang="en-US" dirty="0"/>
              <a:t>LINQ</a:t>
            </a:r>
            <a:r>
              <a:rPr lang="ru-RU" dirty="0"/>
              <a:t>-запрос</a:t>
            </a:r>
            <a:r>
              <a:rPr lang="en-US" dirty="0"/>
              <a:t> </a:t>
            </a:r>
            <a:r>
              <a:rPr lang="ru-RU" dirty="0"/>
              <a:t>не может быть транслирован в другие языки запросов</a:t>
            </a:r>
            <a:endParaRPr lang="en-US" dirty="0"/>
          </a:p>
          <a:p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571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Деревья выражений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Expression Trees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3427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Expression Tree?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315" y="2072106"/>
            <a:ext cx="315277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3158611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9 + (5 + 6) * 3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719237" y="2596918"/>
            <a:ext cx="3993401" cy="21698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Constant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(9),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Multiply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Constant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(5),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Constant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(6)),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Constant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(3)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)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655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Expression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8475922" cy="4351338"/>
          </a:xfrm>
        </p:spPr>
        <p:txBody>
          <a:bodyPr/>
          <a:lstStyle/>
          <a:p>
            <a:r>
              <a:rPr lang="en-US" dirty="0"/>
              <a:t>Type – </a:t>
            </a:r>
            <a:r>
              <a:rPr lang="ru-RU" dirty="0"/>
              <a:t>тип результата выражения</a:t>
            </a:r>
            <a:r>
              <a:rPr lang="en-US" dirty="0"/>
              <a:t> (</a:t>
            </a:r>
            <a:r>
              <a:rPr lang="ru-RU" dirty="0"/>
              <a:t>если его выполнить)</a:t>
            </a:r>
            <a:endParaRPr lang="en-US" dirty="0"/>
          </a:p>
          <a:p>
            <a:r>
              <a:rPr lang="en-US" dirty="0"/>
              <a:t>Node – </a:t>
            </a:r>
            <a:r>
              <a:rPr lang="ru-RU" dirty="0"/>
              <a:t>тип</a:t>
            </a:r>
            <a:r>
              <a:rPr lang="en-US" dirty="0"/>
              <a:t> </a:t>
            </a:r>
            <a:r>
              <a:rPr lang="ru-RU" dirty="0"/>
              <a:t>узла в</a:t>
            </a:r>
            <a:r>
              <a:rPr lang="en-US" dirty="0"/>
              <a:t> Expression Tree:</a:t>
            </a:r>
          </a:p>
          <a:p>
            <a:pPr lvl="1"/>
            <a:r>
              <a:rPr lang="en-US" dirty="0"/>
              <a:t>Constant</a:t>
            </a:r>
            <a:endParaRPr lang="ru-RU" dirty="0"/>
          </a:p>
          <a:p>
            <a:pPr lvl="1"/>
            <a:r>
              <a:rPr lang="en-US" dirty="0"/>
              <a:t>Unary Expression</a:t>
            </a:r>
            <a:endParaRPr lang="ru-RU" dirty="0"/>
          </a:p>
          <a:p>
            <a:pPr lvl="1"/>
            <a:r>
              <a:rPr lang="en-US" dirty="0"/>
              <a:t>Binary Expression</a:t>
            </a:r>
            <a:endParaRPr lang="ru-RU" dirty="0"/>
          </a:p>
          <a:p>
            <a:pPr lvl="1"/>
            <a:r>
              <a:rPr lang="en-US" dirty="0"/>
              <a:t>Method Call</a:t>
            </a:r>
            <a:endParaRPr lang="ru-RU" dirty="0"/>
          </a:p>
          <a:p>
            <a:pPr lvl="1"/>
            <a:r>
              <a:rPr lang="en-US" dirty="0"/>
              <a:t>…</a:t>
            </a:r>
          </a:p>
          <a:p>
            <a:endParaRPr lang="ru-RU" dirty="0"/>
          </a:p>
        </p:txBody>
      </p:sp>
      <p:pic>
        <p:nvPicPr>
          <p:cNvPr id="4" name="Picture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917" y="1458391"/>
            <a:ext cx="3203956" cy="210578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824" y="4128884"/>
            <a:ext cx="2360225" cy="2410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Скругленная прямоугольная выноска 5"/>
          <p:cNvSpPr/>
          <p:nvPr/>
        </p:nvSpPr>
        <p:spPr>
          <a:xfrm>
            <a:off x="5047348" y="4128884"/>
            <a:ext cx="1906548" cy="641803"/>
          </a:xfrm>
          <a:prstGeom prst="wedgeRoundRectCallout">
            <a:avLst>
              <a:gd name="adj1" fmla="val 92708"/>
              <a:gd name="adj2" fmla="val 8430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Type: Int32</a:t>
            </a:r>
          </a:p>
          <a:p>
            <a:pPr algn="ctr"/>
            <a:r>
              <a:rPr lang="en-US" sz="1400" dirty="0" err="1"/>
              <a:t>NodeType</a:t>
            </a:r>
            <a:r>
              <a:rPr lang="en-US" sz="1400" dirty="0"/>
              <a:t>: Constant</a:t>
            </a:r>
            <a:endParaRPr lang="ru-RU" sz="1400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9225621" y="3807982"/>
            <a:ext cx="1906548" cy="641803"/>
          </a:xfrm>
          <a:prstGeom prst="wedgeRoundRectCallout">
            <a:avLst>
              <a:gd name="adj1" fmla="val -79617"/>
              <a:gd name="adj2" fmla="val 3294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Type: Int32</a:t>
            </a:r>
          </a:p>
          <a:p>
            <a:pPr algn="ctr"/>
            <a:r>
              <a:rPr lang="en-US" sz="1400" dirty="0" err="1"/>
              <a:t>NodeType</a:t>
            </a:r>
            <a:r>
              <a:rPr lang="en-US" sz="1400" dirty="0"/>
              <a:t>: Add</a:t>
            </a:r>
            <a:endParaRPr lang="ru-RU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429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</a:t>
            </a:r>
            <a:r>
              <a:rPr lang="en-US" dirty="0"/>
              <a:t>Expression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51" y="1464527"/>
            <a:ext cx="11504170" cy="481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65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выражений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5591796" y="1818186"/>
            <a:ext cx="4657044" cy="835385"/>
            <a:chOff x="5591796" y="1818186"/>
            <a:chExt cx="4657044" cy="835385"/>
          </a:xfrm>
        </p:grpSpPr>
        <p:sp>
          <p:nvSpPr>
            <p:cNvPr id="3" name="Rectangle 1"/>
            <p:cNvSpPr>
              <a:spLocks noChangeArrowheads="1"/>
            </p:cNvSpPr>
            <p:nvPr/>
          </p:nvSpPr>
          <p:spPr bwMode="auto">
            <a:xfrm>
              <a:off x="5591796" y="2345794"/>
              <a:ext cx="4657044" cy="307777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Expression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&lt;</a:t>
              </a: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Func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&lt;</a:t>
              </a: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int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&gt;&gt; exp1 = () =&gt; 1 + 3 * 5;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986834" y="1818186"/>
              <a:ext cx="28344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42900"/>
              <a:r>
                <a:rPr lang="ru-RU" sz="2000" b="1" dirty="0">
                  <a:solidFill>
                    <a:srgbClr val="464547"/>
                  </a:solidFill>
                  <a:latin typeface="Trebuchet MS"/>
                </a:rPr>
                <a:t>Компилятор</a:t>
              </a:r>
              <a:r>
                <a:rPr lang="en-US" sz="2000" b="1" dirty="0">
                  <a:solidFill>
                    <a:srgbClr val="464547"/>
                  </a:solidFill>
                  <a:latin typeface="Trebuchet MS"/>
                </a:rPr>
                <a:t> (lambda)</a:t>
              </a: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976423" y="1818186"/>
            <a:ext cx="3663182" cy="2343490"/>
            <a:chOff x="976423" y="1818186"/>
            <a:chExt cx="3663182" cy="2343490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976423" y="2345794"/>
              <a:ext cx="3663182" cy="1815882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var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 exp1 = </a:t>
              </a: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Expression</a:t>
              </a: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.Lambda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(</a:t>
              </a:r>
              <a:b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</a:b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    </a:t>
              </a: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Expression</a:t>
              </a: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.Add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(</a:t>
              </a:r>
              <a:b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</a:b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        </a:t>
              </a: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Expression</a:t>
              </a: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.Constant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(1),</a:t>
              </a:r>
              <a:b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</a:b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        </a:t>
              </a: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Expression</a:t>
              </a: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.Multiply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(</a:t>
              </a:r>
              <a:b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</a:b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            </a:t>
              </a: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Expression</a:t>
              </a: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.Constant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(3),</a:t>
              </a:r>
              <a:b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</a:b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            </a:t>
              </a: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Expression</a:t>
              </a: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.Constant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(5)</a:t>
              </a:r>
              <a:b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</a:b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            )</a:t>
              </a:r>
              <a:b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</a:b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        ));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47504" y="1818186"/>
              <a:ext cx="21996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42900"/>
              <a:r>
                <a:rPr lang="en-US" sz="2000" b="1" dirty="0">
                  <a:solidFill>
                    <a:srgbClr val="464547"/>
                  </a:solidFill>
                  <a:latin typeface="Trebuchet MS"/>
                </a:rPr>
                <a:t>API (“</a:t>
              </a:r>
              <a:r>
                <a:rPr lang="ru-RU" sz="2000" b="1" dirty="0">
                  <a:solidFill>
                    <a:srgbClr val="464547"/>
                  </a:solidFill>
                  <a:latin typeface="Trebuchet MS"/>
                </a:rPr>
                <a:t>вручную</a:t>
              </a:r>
              <a:r>
                <a:rPr lang="en-US" sz="2000" b="1" dirty="0">
                  <a:solidFill>
                    <a:srgbClr val="464547"/>
                  </a:solidFill>
                  <a:latin typeface="Trebuchet MS"/>
                </a:rPr>
                <a:t>”)</a:t>
              </a:r>
            </a:p>
          </p:txBody>
        </p:sp>
      </p:grp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591796" y="4161676"/>
            <a:ext cx="5452134" cy="116955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CCCCCC"/>
            </a:solidFill>
            <a:prstDash val="soli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Func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&gt; lambda = (a) =&gt; 1 + a;</a:t>
            </a:r>
            <a:b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Expression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Func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&gt;&gt; expression = (a) =&gt; 1 + a;</a:t>
            </a:r>
            <a:b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b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Console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.WriteLine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(lambda);</a:t>
            </a:r>
            <a:b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Console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.WriteLine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(expression);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5609302" y="5624333"/>
            <a:ext cx="5500986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342900"/>
            <a:r>
              <a:rPr lang="en-US" sz="1400" dirty="0">
                <a:solidFill>
                  <a:srgbClr val="4645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System.Func`2[System.Int32,System.Int32]</a:t>
            </a:r>
          </a:p>
          <a:p>
            <a:pPr defTabSz="342900"/>
            <a:r>
              <a:rPr lang="en-US" sz="1400" dirty="0">
                <a:solidFill>
                  <a:srgbClr val="4645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=&gt; (1 + a)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527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выражений</a:t>
            </a:r>
          </a:p>
        </p:txBody>
      </p:sp>
    </p:spTree>
    <p:extLst>
      <p:ext uri="{BB962C8B-B14F-4D97-AF65-F5344CB8AC3E}">
        <p14:creationId xmlns:p14="http://schemas.microsoft.com/office/powerpoint/2010/main" val="1009392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можно делать с </a:t>
            </a:r>
            <a:r>
              <a:rPr lang="en-US" dirty="0"/>
              <a:t>Expressions?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Компилировать и выполнять</a:t>
            </a:r>
          </a:p>
          <a:p>
            <a:r>
              <a:rPr lang="ru-RU" dirty="0"/>
              <a:t>Анализировать (обход дерева выражения)</a:t>
            </a:r>
          </a:p>
          <a:p>
            <a:r>
              <a:rPr lang="ru-RU" dirty="0"/>
              <a:t>Менять (оптимизировать, менять поведение)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226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Компиляция и выполнение</a:t>
            </a:r>
          </a:p>
        </p:txBody>
      </p:sp>
      <p:sp>
        <p:nvSpPr>
          <p:cNvPr id="4" name="Rectangle 3"/>
          <p:cNvSpPr/>
          <p:nvPr/>
        </p:nvSpPr>
        <p:spPr>
          <a:xfrm>
            <a:off x="5106577" y="5753518"/>
            <a:ext cx="6247223" cy="9541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defTabSz="342900"/>
            <a:r>
              <a:rPr lang="en-US" sz="1400" dirty="0">
                <a:solidFill>
                  <a:srgbClr val="4645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Exp1: a =&gt; (1 + a) | System.Func`2[System.Int32,System.Int32]</a:t>
            </a:r>
          </a:p>
          <a:p>
            <a:pPr defTabSz="342900"/>
            <a:r>
              <a:rPr lang="en-US" sz="1400" dirty="0">
                <a:solidFill>
                  <a:srgbClr val="4645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defTabSz="342900"/>
            <a:r>
              <a:rPr lang="en-US" sz="1400" dirty="0">
                <a:solidFill>
                  <a:srgbClr val="4645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Exp2 : a =&gt; </a:t>
            </a:r>
            <a:r>
              <a:rPr lang="en-US" sz="1400" dirty="0" err="1">
                <a:solidFill>
                  <a:srgbClr val="4645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</a:t>
            </a:r>
            <a:r>
              <a:rPr lang="en-US" sz="1400" dirty="0">
                <a:solidFill>
                  <a:srgbClr val="4645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 | System.Action`1[System.Int32]</a:t>
            </a:r>
          </a:p>
          <a:p>
            <a:pPr defTabSz="342900"/>
            <a:r>
              <a:rPr lang="en-US" sz="1400" dirty="0">
                <a:solidFill>
                  <a:srgbClr val="4645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24" y="1690688"/>
            <a:ext cx="2009775" cy="4857750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927041" y="2657796"/>
            <a:ext cx="6426759" cy="26314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 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exp1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 1 + 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compiledExp1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exp1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Compile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ru-RU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$"Exp1: 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exp1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compiledExp1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compiledExp1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(3)}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 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exp2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compiledExp2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exp2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Compile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ru-RU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$"Exp2 : 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exp2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compiledExp2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compiledExp2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(3);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5643" y="1824232"/>
            <a:ext cx="8488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LambdaExpression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Expression&lt;Delegate&gt; </a:t>
            </a:r>
            <a:r>
              <a:rPr lang="ru-RU" dirty="0"/>
              <a:t>могут быть скомпилированы и выполнены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26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LINQ </a:t>
            </a:r>
            <a:r>
              <a:rPr lang="ru-RU" dirty="0"/>
              <a:t>изнутри</a:t>
            </a:r>
          </a:p>
          <a:p>
            <a:pPr lvl="1"/>
            <a:r>
              <a:rPr lang="en-US" dirty="0" err="1"/>
              <a:t>IEnumerable</a:t>
            </a:r>
            <a:r>
              <a:rPr lang="en-US" dirty="0"/>
              <a:t> / </a:t>
            </a:r>
            <a:r>
              <a:rPr lang="en-US" dirty="0" err="1"/>
              <a:t>IQueryable</a:t>
            </a:r>
            <a:endParaRPr lang="en-US" dirty="0"/>
          </a:p>
          <a:p>
            <a:r>
              <a:rPr lang="en-US" dirty="0"/>
              <a:t>LINQ </a:t>
            </a:r>
            <a:r>
              <a:rPr lang="ru-RU" dirty="0"/>
              <a:t>на базе </a:t>
            </a:r>
            <a:r>
              <a:rPr lang="en-US" dirty="0" err="1"/>
              <a:t>IEnumerable</a:t>
            </a:r>
            <a:endParaRPr lang="ru-RU" dirty="0"/>
          </a:p>
          <a:p>
            <a:r>
              <a:rPr lang="ru-RU" dirty="0"/>
              <a:t>Деревья выражений (</a:t>
            </a:r>
            <a:r>
              <a:rPr lang="en-US" dirty="0"/>
              <a:t>Expression Trees)</a:t>
            </a:r>
          </a:p>
          <a:p>
            <a:pPr lvl="1"/>
            <a:r>
              <a:rPr lang="ru-RU" dirty="0"/>
              <a:t>Основы, создание, манипулирование, …</a:t>
            </a:r>
          </a:p>
          <a:p>
            <a:r>
              <a:rPr lang="en-US" dirty="0"/>
              <a:t>Domain Specific Languages (DSL)</a:t>
            </a:r>
            <a:endParaRPr lang="ru-RU" dirty="0"/>
          </a:p>
          <a:p>
            <a:pPr lvl="1"/>
            <a:r>
              <a:rPr lang="ru-RU" dirty="0"/>
              <a:t>Использование </a:t>
            </a:r>
            <a:r>
              <a:rPr lang="en-US" dirty="0"/>
              <a:t>Expression </a:t>
            </a:r>
            <a:r>
              <a:rPr lang="ru-RU" dirty="0"/>
              <a:t>для создания своих </a:t>
            </a:r>
            <a:r>
              <a:rPr lang="en-US" dirty="0"/>
              <a:t>DSL</a:t>
            </a:r>
            <a:endParaRPr lang="ru-RU" dirty="0"/>
          </a:p>
          <a:p>
            <a:r>
              <a:rPr lang="en-US" dirty="0"/>
              <a:t>Dynamic Language Runtime (DLR)</a:t>
            </a:r>
            <a:endParaRPr lang="ru-RU" dirty="0"/>
          </a:p>
          <a:p>
            <a:pPr lvl="1"/>
            <a:r>
              <a:rPr lang="ru-RU" dirty="0"/>
              <a:t>Встраивание скриптовых языков в свое приложение</a:t>
            </a:r>
          </a:p>
          <a:p>
            <a:r>
              <a:rPr lang="en-US" dirty="0"/>
              <a:t>LINQ </a:t>
            </a:r>
            <a:r>
              <a:rPr lang="ru-RU" dirty="0"/>
              <a:t>на базе </a:t>
            </a:r>
            <a:r>
              <a:rPr lang="en-US" dirty="0" err="1"/>
              <a:t>IQueryable</a:t>
            </a:r>
            <a:endParaRPr lang="en-US" dirty="0"/>
          </a:p>
          <a:p>
            <a:pPr lvl="1"/>
            <a:endParaRPr lang="ru-RU" dirty="0"/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pPr lvl="1"/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757" y="1825625"/>
            <a:ext cx="2487384" cy="36640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4707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Компиляция и выполнение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859992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дерева </a:t>
            </a:r>
            <a:r>
              <a:rPr lang="en-US" dirty="0"/>
              <a:t>Expression</a:t>
            </a:r>
            <a:endParaRPr lang="ru-RU" dirty="0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687" y="545485"/>
            <a:ext cx="2945476" cy="5911770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15626" y="1927180"/>
            <a:ext cx="5650906" cy="267765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TraceExpressionVisitor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: 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ExpressionVisitor</a:t>
            </a:r>
            <a:b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override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Expression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Visit(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Expression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node)</a:t>
            </a:r>
            <a:b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{</a:t>
            </a:r>
            <a:b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if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(node == 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null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 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base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.Visit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(node);</a:t>
            </a:r>
            <a:b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Console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.WriteLine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"{0} - {1}"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node.NodeType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node.GetType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());</a:t>
            </a:r>
            <a:b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lang="en-US" altLang="en-US" sz="1400" kern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altLang="en-US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.Visit</a:t>
            </a:r>
            <a:r>
              <a:rPr lang="en-US" alt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(node);</a:t>
            </a:r>
            <a:b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}</a:t>
            </a:r>
            <a:b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}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15626" y="5375748"/>
            <a:ext cx="5580374" cy="7848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 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exp1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 1 + 3 * 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TraceExpressionVisitor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Visit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exp1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6363570" y="2246921"/>
            <a:ext cx="1906548" cy="641803"/>
          </a:xfrm>
          <a:prstGeom prst="wedgeRoundRectCallout">
            <a:avLst>
              <a:gd name="adj1" fmla="val -76829"/>
              <a:gd name="adj2" fmla="val -515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Обходим все узлы, не деля по типам</a:t>
            </a:r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6363570" y="3180468"/>
            <a:ext cx="1906548" cy="641803"/>
          </a:xfrm>
          <a:prstGeom prst="wedgeRoundRectCallout">
            <a:avLst>
              <a:gd name="adj1" fmla="val -122559"/>
              <a:gd name="adj2" fmla="val -846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Печатаем информацию из узла</a:t>
            </a:r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6363570" y="4114015"/>
            <a:ext cx="1906548" cy="641803"/>
          </a:xfrm>
          <a:prstGeom prst="wedgeRoundRectCallout">
            <a:avLst>
              <a:gd name="adj1" fmla="val -178886"/>
              <a:gd name="adj2" fmla="val -5982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Рекурсивно движемся вниз по дереву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917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дерева</a:t>
            </a:r>
          </a:p>
        </p:txBody>
      </p:sp>
    </p:spTree>
    <p:extLst>
      <p:ext uri="{BB962C8B-B14F-4D97-AF65-F5344CB8AC3E}">
        <p14:creationId xmlns:p14="http://schemas.microsoft.com/office/powerpoint/2010/main" val="3802213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Модификация дерева </a:t>
            </a:r>
            <a:r>
              <a:rPr lang="en-US" dirty="0"/>
              <a:t>Expression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717236" y="1557767"/>
            <a:ext cx="4196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2800" dirty="0">
                <a:solidFill>
                  <a:srgbClr val="FF0000"/>
                </a:solidFill>
                <a:latin typeface="Trebuchet MS"/>
              </a:rPr>
              <a:t>Expression is immutable!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40487" y="2104952"/>
            <a:ext cx="8930650" cy="332398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Transformer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: 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ExpressionVisitor</a:t>
            </a:r>
            <a:b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protected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override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Expression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VisitMethodCall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MethodCallExpression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node)</a:t>
            </a:r>
            <a:b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{                </a:t>
            </a:r>
            <a:b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node.Method.DeclaringType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== 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typeof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  <a:endParaRPr kumimoji="0" lang="ru-RU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en-US" sz="1400" kern="0" dirty="0">
                <a:solidFill>
                  <a:srgbClr val="000000"/>
                </a:solidFill>
                <a:latin typeface="Consolas" panose="020B0609020204030204" pitchFamily="49" charset="0"/>
              </a:rPr>
              <a:t>	   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&amp;&amp; 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node.Method.Name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== 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"Format"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endParaRPr kumimoji="0" lang="ru-RU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en-US" sz="1400" kern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&amp;&amp; 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node.Arguments.All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(a =&gt; 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a.NodeType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== 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ExpressionType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.Constant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|| </a:t>
            </a:r>
            <a:b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        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a.NodeType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== 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ExpressionType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.Convert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endParaRPr kumimoji="0" lang="ru-RU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en-US" sz="1400" kern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&amp;&amp; ((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UnaryExpression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a).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Operand.NodeType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== 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ExpressionType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.Constant</a:t>
            </a:r>
            <a:b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))</a:t>
            </a:r>
            <a:b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Expression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.Constant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endParaRPr kumimoji="0" lang="ru-RU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en-US" sz="1400" kern="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Expression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.Lambda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&gt;&gt;(node).Compile().Invoke());</a:t>
            </a:r>
            <a:b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base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.VisitMethodCall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(node);</a:t>
            </a:r>
            <a:b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}</a:t>
            </a:r>
            <a:b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566466" y="5664636"/>
            <a:ext cx="7042312" cy="95410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Expression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 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source_exp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() =&gt; 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"3"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"5"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+ 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.Format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"String {0} : {1}"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1, 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"s1"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result_exp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(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Transformer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().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VisitAndConvert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source_exp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9553337" y="2316684"/>
            <a:ext cx="1906548" cy="641803"/>
          </a:xfrm>
          <a:prstGeom prst="wedgeRoundRectCallout">
            <a:avLst>
              <a:gd name="adj1" fmla="val -129809"/>
              <a:gd name="adj2" fmla="val 809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Обрабатываем вызовы методов</a:t>
            </a:r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9553337" y="3113160"/>
            <a:ext cx="2360882" cy="641803"/>
          </a:xfrm>
          <a:prstGeom prst="wedgeRoundRectCallout">
            <a:avLst>
              <a:gd name="adj1" fmla="val -129809"/>
              <a:gd name="adj2" fmla="val 809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Если это </a:t>
            </a:r>
            <a:r>
              <a:rPr lang="en-US" sz="1400" dirty="0" err="1"/>
              <a:t>String.Format</a:t>
            </a:r>
            <a:r>
              <a:rPr lang="ru-RU" sz="1400" dirty="0"/>
              <a:t>(), у которого все аргументы - константы</a:t>
            </a:r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>
            <a:off x="9553337" y="3990660"/>
            <a:ext cx="2360882" cy="1283677"/>
          </a:xfrm>
          <a:prstGeom prst="wedgeRoundRectCallout">
            <a:avLst>
              <a:gd name="adj1" fmla="val -137916"/>
              <a:gd name="adj2" fmla="val -1260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Делаем из этого вызова лямбду, компилируем, вызываем, и заменяем вызов метода на полученную константу</a:t>
            </a:r>
          </a:p>
        </p:txBody>
      </p:sp>
      <p:sp>
        <p:nvSpPr>
          <p:cNvPr id="12" name="Скругленная прямоугольная выноска 11"/>
          <p:cNvSpPr/>
          <p:nvPr/>
        </p:nvSpPr>
        <p:spPr>
          <a:xfrm>
            <a:off x="1982955" y="5919817"/>
            <a:ext cx="1906548" cy="641803"/>
          </a:xfrm>
          <a:prstGeom prst="wedgeRoundRectCallout">
            <a:avLst>
              <a:gd name="adj1" fmla="val 105535"/>
              <a:gd name="adj2" fmla="val 1472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Вызываем не </a:t>
            </a:r>
            <a:r>
              <a:rPr lang="en-US" sz="1400" dirty="0"/>
              <a:t>Visit()</a:t>
            </a:r>
            <a:r>
              <a:rPr lang="ru-RU" sz="1400" dirty="0"/>
              <a:t>, а </a:t>
            </a:r>
            <a:r>
              <a:rPr lang="en-US" sz="1400" dirty="0" err="1"/>
              <a:t>VisitAndConvert</a:t>
            </a:r>
            <a:r>
              <a:rPr lang="en-US" sz="1400" dirty="0"/>
              <a:t>()</a:t>
            </a:r>
            <a:endParaRPr lang="ru-RU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820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Модификация дерева</a:t>
            </a:r>
          </a:p>
        </p:txBody>
      </p:sp>
    </p:spTree>
    <p:extLst>
      <p:ext uri="{BB962C8B-B14F-4D97-AF65-F5344CB8AC3E}">
        <p14:creationId xmlns:p14="http://schemas.microsoft.com/office/powerpoint/2010/main" val="4075360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</a:t>
            </a:r>
            <a:r>
              <a:rPr lang="en-US" dirty="0"/>
              <a:t>Expression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602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Сценарии для</a:t>
            </a:r>
            <a:r>
              <a:rPr lang="en-US" dirty="0"/>
              <a:t> Expression Trees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LINQ (</a:t>
            </a:r>
            <a:r>
              <a:rPr lang="en-US" dirty="0" err="1"/>
              <a:t>IQueryable</a:t>
            </a:r>
            <a:r>
              <a:rPr lang="en-US" dirty="0"/>
              <a:t>)</a:t>
            </a:r>
          </a:p>
          <a:p>
            <a:r>
              <a:rPr lang="ru-RU" dirty="0"/>
              <a:t>Динамическая генерация кода </a:t>
            </a:r>
            <a:r>
              <a:rPr lang="en-US" dirty="0"/>
              <a:t>(</a:t>
            </a:r>
            <a:r>
              <a:rPr lang="ru-RU" dirty="0"/>
              <a:t>замена </a:t>
            </a:r>
            <a:r>
              <a:rPr lang="en-US" dirty="0" err="1"/>
              <a:t>Reflection.Emit</a:t>
            </a:r>
            <a:r>
              <a:rPr lang="en-US" dirty="0"/>
              <a:t>)</a:t>
            </a:r>
          </a:p>
          <a:p>
            <a:r>
              <a:rPr lang="ru-RU" dirty="0"/>
              <a:t>Внутренние (в коде) </a:t>
            </a:r>
            <a:r>
              <a:rPr lang="en-US" dirty="0"/>
              <a:t>Domain Specific Languages DSL</a:t>
            </a:r>
            <a:endParaRPr lang="ru-RU" dirty="0"/>
          </a:p>
          <a:p>
            <a:r>
              <a:rPr lang="en-US" dirty="0"/>
              <a:t>Dynamic Language Runtime (DLR)</a:t>
            </a:r>
            <a:endParaRPr lang="ru-RU" dirty="0"/>
          </a:p>
          <a:p>
            <a:pPr lvl="1"/>
            <a:r>
              <a:rPr lang="ru-RU" dirty="0"/>
              <a:t>Динамические языки</a:t>
            </a:r>
          </a:p>
          <a:p>
            <a:pPr lvl="1"/>
            <a:r>
              <a:rPr lang="ru-RU" dirty="0"/>
              <a:t>Встраивание поддержки языков в свое приложение</a:t>
            </a:r>
            <a:endParaRPr lang="en-US" dirty="0"/>
          </a:p>
          <a:p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64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Specific Languages (DSL)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34138" y="1775936"/>
            <a:ext cx="90093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Предметно-ориентированный язык (DSL)</a:t>
            </a:r>
            <a:r>
              <a:rPr lang="ru-RU" dirty="0"/>
              <a:t> - это компьютерный язык, предназначенный для решения конкретных задач, а не язык общего назначения, предназначенный для решения любых проблем с программным обеспечением</a:t>
            </a:r>
          </a:p>
          <a:p>
            <a:endParaRPr lang="ru-RU" dirty="0"/>
          </a:p>
          <a:p>
            <a:pPr algn="r"/>
            <a:r>
              <a:rPr lang="ru-RU" dirty="0"/>
              <a:t>Мартин </a:t>
            </a:r>
            <a:r>
              <a:rPr lang="ru-RU" dirty="0" err="1"/>
              <a:t>Фаулер</a:t>
            </a:r>
            <a:r>
              <a:rPr lang="ru-RU" dirty="0"/>
              <a:t> </a:t>
            </a: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92329191"/>
              </p:ext>
            </p:extLst>
          </p:nvPr>
        </p:nvGraphicFramePr>
        <p:xfrm>
          <a:off x="5284381" y="4295553"/>
          <a:ext cx="5992198" cy="2042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91330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внутренних </a:t>
            </a:r>
            <a:r>
              <a:rPr lang="en-US" dirty="0"/>
              <a:t>DSL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на базе </a:t>
            </a:r>
            <a:r>
              <a:rPr lang="en-US" dirty="0"/>
              <a:t>Expression</a:t>
            </a:r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950648" y="1701583"/>
            <a:ext cx="7141699" cy="3119951"/>
            <a:chOff x="950648" y="1701583"/>
            <a:chExt cx="7141699" cy="3119951"/>
          </a:xfrm>
        </p:grpSpPr>
        <p:sp>
          <p:nvSpPr>
            <p:cNvPr id="3" name="Rectangle 1"/>
            <p:cNvSpPr>
              <a:spLocks noChangeArrowheads="1"/>
            </p:cNvSpPr>
            <p:nvPr/>
          </p:nvSpPr>
          <p:spPr bwMode="auto">
            <a:xfrm>
              <a:off x="950648" y="2143878"/>
              <a:ext cx="7141699" cy="267765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CCCCCC"/>
              </a:solidFill>
              <a:prstDash val="solid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var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 </a:t>
              </a: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userDaoMock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 = 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new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 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Mock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&lt;</a:t>
              </a: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IUserDao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&gt;();</a:t>
              </a:r>
              <a:b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</a:b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userDaoMock</a:t>
              </a:r>
              <a:b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</a:b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    .Setup(u =&gt; </a:t>
              </a: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u.GetUser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(</a:t>
              </a: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It</a:t>
              </a: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.IsInRange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&lt;</a:t>
              </a: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int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&gt;(1, 100, </a:t>
              </a: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Range</a:t>
              </a: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.Inclusive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)))</a:t>
              </a:r>
              <a:b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</a:b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    .Returns(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new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 </a:t>
              </a: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UserInfo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 { Age = 25, Name = 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A31515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"Adrian"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 });</a:t>
              </a:r>
              <a:b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</a:br>
              <a:b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</a:b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userDaoMock</a:t>
              </a:r>
              <a:b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</a:b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    .Setup(u =&gt; </a:t>
              </a: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u.GetUser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(</a:t>
              </a: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It</a:t>
              </a: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.Is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&lt;</a:t>
              </a: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int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&gt;(v =&gt; v &lt; 1)))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400" kern="0" noProof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.Throws(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new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 </a:t>
              </a: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ArgumentException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());</a:t>
              </a:r>
              <a:b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</a:br>
              <a:b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</a:b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userDaoMock</a:t>
              </a:r>
              <a:b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</a:b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    .Setup(u =&gt; </a:t>
              </a: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u.GetUser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(</a:t>
              </a: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It</a:t>
              </a: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.Is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&lt;</a:t>
              </a: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int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&gt;(v =&gt; v &gt; 100)))</a:t>
              </a:r>
              <a:b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</a:b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    .Returns((</a:t>
              </a: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IUserInfo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)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null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);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50648" y="1701583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42900"/>
              <a:r>
                <a:rPr lang="en-US" dirty="0" err="1">
                  <a:solidFill>
                    <a:srgbClr val="464547"/>
                  </a:solidFill>
                </a:rPr>
                <a:t>Moq</a:t>
              </a:r>
              <a:endParaRPr lang="en-US" dirty="0">
                <a:solidFill>
                  <a:srgbClr val="464547"/>
                </a:solidFill>
              </a:endParaRP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6233613" y="4554030"/>
            <a:ext cx="5551520" cy="2071598"/>
            <a:chOff x="6233613" y="4554030"/>
            <a:chExt cx="5551520" cy="2071598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6233613" y="5025190"/>
              <a:ext cx="5551520" cy="160043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CCCCCC"/>
              </a:solidFill>
              <a:prstDash val="solid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&lt;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div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class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="form-group"&gt;</a:t>
              </a:r>
              <a:b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</a:b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   @</a:t>
              </a: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Html.LabelFor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(model =&gt; </a:t>
              </a: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model.Age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</a:t>
              </a:r>
              <a:b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</a:b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   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&lt;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div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class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="col-md-10"&gt;</a:t>
              </a:r>
              <a:b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</a:b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       @</a:t>
              </a: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Html.EditorFor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(model =&gt; </a:t>
              </a: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model.Age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</a:t>
              </a:r>
              <a:b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</a:b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       @</a:t>
              </a: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Html.ValidationMessageFor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(model =&gt; </a:t>
              </a: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model.Age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</a:t>
              </a:r>
              <a:b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</a:b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   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&lt;/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div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&gt;</a:t>
              </a:r>
              <a:b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</a:b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&lt;/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div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&gt;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58845" y="4554030"/>
              <a:ext cx="2126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42900"/>
              <a:r>
                <a:rPr lang="en-US" dirty="0">
                  <a:solidFill>
                    <a:srgbClr val="464547"/>
                  </a:solidFill>
                </a:rPr>
                <a:t>MVC (HTML helpers)</a:t>
              </a:r>
            </a:p>
          </p:txBody>
        </p:sp>
      </p:grpSp>
      <p:sp>
        <p:nvSpPr>
          <p:cNvPr id="7" name="Скругленная прямоугольная выноска 6"/>
          <p:cNvSpPr/>
          <p:nvPr/>
        </p:nvSpPr>
        <p:spPr>
          <a:xfrm>
            <a:off x="8527154" y="2247686"/>
            <a:ext cx="2906128" cy="641803"/>
          </a:xfrm>
          <a:prstGeom prst="wedgeRoundRectCallout">
            <a:avLst>
              <a:gd name="adj1" fmla="val -69739"/>
              <a:gd name="adj2" fmla="val 3460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Описываем поведение</a:t>
            </a:r>
            <a:r>
              <a:rPr lang="en-US" sz="1400" dirty="0"/>
              <a:t> </a:t>
            </a:r>
            <a:r>
              <a:rPr lang="ru-RU" sz="1400" dirty="0"/>
              <a:t>метода </a:t>
            </a:r>
            <a:r>
              <a:rPr lang="en-US" sz="1400" dirty="0" err="1"/>
              <a:t>GetUser</a:t>
            </a:r>
            <a:r>
              <a:rPr lang="ru-RU" sz="1400" dirty="0"/>
              <a:t>() для разных сценариев</a:t>
            </a:r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3615070" y="5032664"/>
            <a:ext cx="2023468" cy="641803"/>
          </a:xfrm>
          <a:prstGeom prst="wedgeRoundRectCallout">
            <a:avLst>
              <a:gd name="adj1" fmla="val 114690"/>
              <a:gd name="adj2" fmla="val 7105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Генерация </a:t>
            </a:r>
            <a:r>
              <a:rPr lang="en-US" sz="1400" dirty="0"/>
              <a:t>HTML </a:t>
            </a:r>
            <a:r>
              <a:rPr lang="ru-RU" sz="1400" dirty="0"/>
              <a:t>для</a:t>
            </a:r>
          </a:p>
          <a:p>
            <a:pPr marL="285750" indent="-285750">
              <a:buFontTx/>
              <a:buChar char="-"/>
            </a:pPr>
            <a:r>
              <a:rPr lang="ru-RU" sz="1400" dirty="0"/>
              <a:t>редактора </a:t>
            </a:r>
          </a:p>
          <a:p>
            <a:pPr marL="285750" indent="-285750">
              <a:buFontTx/>
              <a:buChar char="-"/>
            </a:pPr>
            <a:r>
              <a:rPr lang="ru-RU" sz="1400" dirty="0" err="1"/>
              <a:t>валидаторов</a:t>
            </a:r>
            <a:endParaRPr lang="ru-RU" sz="1400" dirty="0"/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8527154" y="3315536"/>
            <a:ext cx="2906128" cy="641803"/>
          </a:xfrm>
          <a:prstGeom prst="wedgeRoundRectCallout">
            <a:avLst>
              <a:gd name="adj1" fmla="val -86569"/>
              <a:gd name="adj2" fmla="val -9461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Expression </a:t>
            </a:r>
            <a:r>
              <a:rPr lang="ru-RU" sz="1400" dirty="0"/>
              <a:t>описывает </a:t>
            </a:r>
            <a:r>
              <a:rPr lang="ru-RU" sz="1400" b="1" dirty="0"/>
              <a:t>шаблоны</a:t>
            </a:r>
            <a:r>
              <a:rPr lang="ru-RU" sz="1400" dirty="0"/>
              <a:t> вызова метода (как выглядят параметры)</a:t>
            </a:r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2083824" y="5885597"/>
            <a:ext cx="2906128" cy="641803"/>
          </a:xfrm>
          <a:prstGeom prst="wedgeRoundRectCallout">
            <a:avLst>
              <a:gd name="adj1" fmla="val 115389"/>
              <a:gd name="adj2" fmla="val -2669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Expression</a:t>
            </a:r>
            <a:r>
              <a:rPr lang="ru-RU" sz="1400" dirty="0"/>
              <a:t> указывает для какого </a:t>
            </a:r>
            <a:r>
              <a:rPr lang="en-US" sz="1400" dirty="0"/>
              <a:t>property</a:t>
            </a:r>
            <a:r>
              <a:rPr lang="ru-RU" sz="1400" dirty="0"/>
              <a:t> будет выполняться генерация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5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</a:t>
            </a:r>
            <a:r>
              <a:rPr lang="en-US" dirty="0"/>
              <a:t>Internal DSL</a:t>
            </a:r>
            <a:r>
              <a:rPr lang="ru-RU" dirty="0"/>
              <a:t> на базе </a:t>
            </a:r>
            <a:r>
              <a:rPr lang="en-US" dirty="0"/>
              <a:t>Expression</a:t>
            </a:r>
            <a:endParaRPr lang="ru-RU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90715321"/>
              </p:ext>
            </p:extLst>
          </p:nvPr>
        </p:nvGraphicFramePr>
        <p:xfrm>
          <a:off x="1587795" y="1177703"/>
          <a:ext cx="9597656" cy="4978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3131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E89DDC2-717E-4728-BC80-2DDFD9829D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BE89DDC2-717E-4728-BC80-2DDFD9829D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1847989-A2FF-4609-AAB9-E32582ED97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dgm id="{E1847989-A2FF-4609-AAB9-E32582ED97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1354AF3-0275-4B67-B68B-30CAC12D34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F1354AF3-0275-4B67-B68B-30CAC12D34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9845E35-A4B3-47EC-BBF0-15266765AC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19845E35-A4B3-47EC-BBF0-15266765AC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</a:t>
            </a:r>
            <a:r>
              <a:rPr lang="ru-RU" dirty="0"/>
              <a:t>изнутри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5281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Пример. Свой </a:t>
            </a:r>
            <a:r>
              <a:rPr lang="en-US" dirty="0"/>
              <a:t>DSL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6688" y="1988587"/>
            <a:ext cx="4204997" cy="147732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DialogModel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DisplayName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1111"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Field1 {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Field2 {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251" y="1808088"/>
            <a:ext cx="2743200" cy="1838325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>
            <a:off x="5761764" y="248493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06177" y="3646413"/>
            <a:ext cx="5227713" cy="30469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x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="NoDSL.DialogWindow"</a:t>
            </a:r>
            <a:b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="http://schemas.microsoft.com/winfx/2006/xaml/presentation"</a:t>
            </a:r>
            <a:b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="http://schemas.microsoft.com/winfx/2006/xaml"</a:t>
            </a:r>
            <a:b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="http://schemas.microsoft.com/expression/blend/2008"</a:t>
            </a:r>
            <a:b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mc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="http://schemas.openxmlformats.org/markup-compatibility/2006"</a:t>
            </a:r>
            <a:b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local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clr-namespace:NoDSL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mc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Ignorable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="d"</a:t>
            </a:r>
            <a:b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DialogWindow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="200"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="300"</a:t>
            </a:r>
            <a:b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DataContext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="{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Binding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RelativeSource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RelativeSource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.Self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}"</a:t>
            </a:r>
            <a:b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&gt;</a:t>
            </a:r>
            <a:b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DockPanel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="10"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LastChildFill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StackPanel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DockPanel.Dock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Bottom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Orientation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Horizontal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HorizontalAlignment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="20"&gt;</a:t>
            </a:r>
            <a:b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="0, 0, 10, 0"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="40"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IsDefault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Ok_Click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="40"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IsCancel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Cancel_Click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Cancel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StackPanel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DockPanel.Dock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Grid.ColumnDefinitions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ColumnDefinition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="Auto"/&gt;</a:t>
            </a:r>
            <a:b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ColumnDefinition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="*"/&gt;</a:t>
            </a:r>
            <a:b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Grid.ColumnDefinitions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Grid.RowDefinitions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RowDefinition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="30"/&gt;</a:t>
            </a:r>
            <a:b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RowDefinition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="30"/&gt;</a:t>
            </a:r>
            <a:b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Grid.RowDefinitions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Grid.Column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="0"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Grid.Row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="0"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VerticalAlignment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Field1 :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Grid.Column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="1"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Grid.Row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="0"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="{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Binding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=Field1,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TwoWay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VerticalAlignment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"/&gt;</a:t>
            </a:r>
            <a:b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Grid.Column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="0"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Grid.Row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="1"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VerticalAlignment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Field2 :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Grid.Column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="1"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Grid.Row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="1"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="{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Binding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=Field2,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TwoWay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VerticalAlignment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 /&gt;</a:t>
            </a:r>
            <a:b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DockPanel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H="1">
            <a:off x="754912" y="3465915"/>
            <a:ext cx="4274288" cy="33070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560289" y="4836572"/>
            <a:ext cx="5368777" cy="124649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dialog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DialogBuilder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DialogModel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&gt;.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WithTitleAndSize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TestExpression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200, 200)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WithField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.Field1)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WithField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.Field2, 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983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Пример. Свой </a:t>
            </a:r>
            <a:r>
              <a:rPr lang="en-US" dirty="0"/>
              <a:t>DSL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«Вручную»</a:t>
            </a:r>
            <a:r>
              <a:rPr lang="en-US" dirty="0"/>
              <a:t> </a:t>
            </a:r>
            <a:r>
              <a:rPr lang="ru-RU" dirty="0"/>
              <a:t>(явно указываем название поля, путь – для </a:t>
            </a:r>
            <a:r>
              <a:rPr lang="en-US" dirty="0"/>
              <a:t>WPF)</a:t>
            </a:r>
          </a:p>
          <a:p>
            <a:r>
              <a:rPr lang="ru-RU" dirty="0"/>
              <a:t>Через</a:t>
            </a:r>
            <a:r>
              <a:rPr lang="en-US" dirty="0"/>
              <a:t> reflection (</a:t>
            </a:r>
            <a:r>
              <a:rPr lang="ru-RU" dirty="0"/>
              <a:t>все поля в модели)</a:t>
            </a:r>
          </a:p>
          <a:p>
            <a:r>
              <a:rPr lang="en-US" dirty="0"/>
              <a:t>Expression (</a:t>
            </a:r>
            <a:r>
              <a:rPr lang="ru-RU" dirty="0"/>
              <a:t>конкретные поля)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926293" y="3840556"/>
            <a:ext cx="6744154" cy="267765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CCCCCC"/>
            </a:solidFill>
            <a:prstDash val="soli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TextBlock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LabelFor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kern="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Expression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object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 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propertyExpression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b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propertyExpression.Body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MemberExpression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b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{</a:t>
            </a:r>
            <a:b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lang="en-US" altLang="en-US" sz="1400" kern="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sz="1400" kern="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property = ((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MemberExpression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propertyExpression.Body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kern="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.Member 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PropertyInfo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TextBlock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 { Text = 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property.Name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};</a:t>
            </a:r>
            <a:b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}</a:t>
            </a:r>
            <a:b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TextBlock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 { Text = 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"No Name"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};</a:t>
            </a:r>
            <a:b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808492" y="3165688"/>
            <a:ext cx="3861955" cy="30777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CCCCCC"/>
            </a:solidFill>
            <a:prstDash val="soli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MyDsl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.LabelFor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Model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&gt;(m =&gt; m.Field1);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1429183" y="4001294"/>
            <a:ext cx="2906128" cy="641803"/>
          </a:xfrm>
          <a:prstGeom prst="wedgeRoundRectCallout">
            <a:avLst>
              <a:gd name="adj1" fmla="val 79901"/>
              <a:gd name="adj2" fmla="val 5117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Если переданное выражение, это просто обращение к полю к полю или свойству класса</a:t>
            </a:r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1429183" y="4947592"/>
            <a:ext cx="2906128" cy="641803"/>
          </a:xfrm>
          <a:prstGeom prst="wedgeRoundRectCallout">
            <a:avLst>
              <a:gd name="adj1" fmla="val 120512"/>
              <a:gd name="adj2" fmla="val -184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Через </a:t>
            </a:r>
            <a:r>
              <a:rPr lang="en-US" sz="1400" dirty="0"/>
              <a:t>reflection </a:t>
            </a:r>
            <a:r>
              <a:rPr lang="ru-RU" sz="1400" dirty="0"/>
              <a:t>достаем информацию об этом свойстве и берем его имя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640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4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DSL</a:t>
            </a:r>
            <a:r>
              <a:rPr lang="ru-RU" dirty="0"/>
              <a:t> на базе </a:t>
            </a:r>
            <a:r>
              <a:rPr lang="en-US" dirty="0"/>
              <a:t>Expression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0799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Language Runtime (DLR)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01321"/>
            <a:ext cx="7130249" cy="451872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 err="1"/>
              <a:t>Dynamic</a:t>
            </a:r>
            <a:r>
              <a:rPr lang="ru-RU" b="1" dirty="0"/>
              <a:t> </a:t>
            </a:r>
            <a:r>
              <a:rPr lang="ru-RU" b="1" dirty="0" err="1"/>
              <a:t>Language</a:t>
            </a:r>
            <a:r>
              <a:rPr lang="ru-RU" b="1" dirty="0"/>
              <a:t> </a:t>
            </a:r>
            <a:r>
              <a:rPr lang="ru-RU" b="1" dirty="0" err="1"/>
              <a:t>Runtime</a:t>
            </a:r>
            <a:r>
              <a:rPr lang="ru-RU" dirty="0"/>
              <a:t> (DLR) – среда выполнения динамических языков от Майкрософт</a:t>
            </a:r>
            <a:r>
              <a:rPr lang="en-US" dirty="0"/>
              <a:t> (</a:t>
            </a:r>
            <a:r>
              <a:rPr lang="ru-RU" dirty="0"/>
              <a:t>ныне </a:t>
            </a:r>
            <a:r>
              <a:rPr lang="en-US" dirty="0"/>
              <a:t>Open Source)</a:t>
            </a:r>
            <a:r>
              <a:rPr lang="ru-RU" dirty="0"/>
              <a:t>, которая</a:t>
            </a:r>
          </a:p>
          <a:p>
            <a:endParaRPr lang="ru-RU" dirty="0"/>
          </a:p>
          <a:p>
            <a:r>
              <a:rPr lang="ru-RU" dirty="0"/>
              <a:t>работает поверх CLR</a:t>
            </a:r>
            <a:endParaRPr lang="en-US" dirty="0"/>
          </a:p>
          <a:p>
            <a:pPr lvl="1"/>
            <a:r>
              <a:rPr lang="en-US" dirty="0" err="1"/>
              <a:t>System.Dynamic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System.Linq.Expressions</a:t>
            </a:r>
            <a:endParaRPr lang="ru-RU" dirty="0"/>
          </a:p>
          <a:p>
            <a:endParaRPr lang="ru-RU" dirty="0"/>
          </a:p>
          <a:p>
            <a:r>
              <a:rPr lang="ru-RU" dirty="0"/>
              <a:t>предоставляет набор сервисов для динамических языков, таких как:</a:t>
            </a:r>
          </a:p>
          <a:p>
            <a:pPr lvl="1"/>
            <a:r>
              <a:rPr lang="ru-RU" dirty="0"/>
              <a:t>Общая динамическая система типов</a:t>
            </a:r>
          </a:p>
          <a:p>
            <a:pPr lvl="1"/>
            <a:r>
              <a:rPr lang="ru-RU" dirty="0"/>
              <a:t>Диспетчеризация динамических методов</a:t>
            </a:r>
          </a:p>
          <a:p>
            <a:pPr lvl="1"/>
            <a:r>
              <a:rPr lang="ru-RU" dirty="0"/>
              <a:t>Динамическая генерация кода</a:t>
            </a:r>
          </a:p>
          <a:p>
            <a:pPr lvl="1"/>
            <a:r>
              <a:rPr lang="ru-RU" dirty="0"/>
              <a:t>API для хостинга 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135" y="4086354"/>
            <a:ext cx="3489251" cy="204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7968449" y="2334523"/>
            <a:ext cx="3816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https://github.com/IronLanguages/dlr</a:t>
            </a:r>
            <a:r>
              <a:rPr lang="en-US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308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DLR-based </a:t>
            </a:r>
            <a:r>
              <a:rPr lang="ru-RU"/>
              <a:t>языки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На базе оригинальной </a:t>
            </a:r>
            <a:r>
              <a:rPr lang="en-US" dirty="0"/>
              <a:t>DLR</a:t>
            </a:r>
            <a:endParaRPr lang="ru-RU" dirty="0"/>
          </a:p>
          <a:p>
            <a:pPr lvl="1"/>
            <a:r>
              <a:rPr lang="en-US" b="1" dirty="0" err="1"/>
              <a:t>IronPhyton</a:t>
            </a:r>
            <a:r>
              <a:rPr lang="en-US" b="1" dirty="0"/>
              <a:t> 3</a:t>
            </a:r>
            <a:r>
              <a:rPr lang="ru-RU" b="1" dirty="0"/>
              <a:t> </a:t>
            </a:r>
            <a:r>
              <a:rPr lang="en-US" dirty="0">
                <a:hlinkClick r:id="rId3"/>
              </a:rPr>
              <a:t>https://github.com/IronLanguages/ironpython3</a:t>
            </a:r>
            <a:endParaRPr lang="en-US" dirty="0"/>
          </a:p>
          <a:p>
            <a:pPr lvl="1"/>
            <a:r>
              <a:rPr lang="en-US" b="1" dirty="0" err="1"/>
              <a:t>IronRuby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https://github.com/IronLanguages/ironruby</a:t>
            </a:r>
            <a:r>
              <a:rPr lang="ru-RU" dirty="0"/>
              <a:t> </a:t>
            </a:r>
          </a:p>
          <a:p>
            <a:pPr lvl="2"/>
            <a:r>
              <a:rPr lang="ru-RU" dirty="0"/>
              <a:t>не активный</a:t>
            </a:r>
            <a:endParaRPr lang="en-US" dirty="0"/>
          </a:p>
          <a:p>
            <a:pPr lvl="1"/>
            <a:r>
              <a:rPr lang="en-US" b="1" dirty="0" err="1"/>
              <a:t>ClojureCLR</a:t>
            </a:r>
            <a:r>
              <a:rPr lang="ru-RU" dirty="0"/>
              <a:t> </a:t>
            </a:r>
            <a:r>
              <a:rPr lang="en-US" dirty="0">
                <a:hlinkClick r:id="rId5"/>
              </a:rPr>
              <a:t>https://github.com/clojure/clojure-clr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ru-RU" dirty="0"/>
              <a:t>На базе</a:t>
            </a:r>
            <a:r>
              <a:rPr lang="en-US" dirty="0"/>
              <a:t> </a:t>
            </a:r>
            <a:r>
              <a:rPr lang="ru-RU" dirty="0"/>
              <a:t>копии оригинальной </a:t>
            </a:r>
            <a:r>
              <a:rPr lang="en-US" dirty="0"/>
              <a:t>DLR</a:t>
            </a:r>
            <a:endParaRPr lang="ru-RU" dirty="0"/>
          </a:p>
          <a:p>
            <a:pPr lvl="1"/>
            <a:r>
              <a:rPr lang="en-US" b="1" dirty="0" err="1"/>
              <a:t>IronScheme</a:t>
            </a:r>
            <a:r>
              <a:rPr lang="ru-RU" dirty="0"/>
              <a:t> </a:t>
            </a:r>
            <a:r>
              <a:rPr lang="en-US" dirty="0">
                <a:hlinkClick r:id="rId6"/>
              </a:rPr>
              <a:t>https://github.com/IronScheme/IronScheme</a:t>
            </a:r>
            <a:endParaRPr lang="ru-RU" dirty="0"/>
          </a:p>
          <a:p>
            <a:pPr lvl="1"/>
            <a:r>
              <a:rPr lang="en-US" b="1" dirty="0"/>
              <a:t>PowerShell</a:t>
            </a:r>
            <a:r>
              <a:rPr lang="ru-RU" dirty="0"/>
              <a:t>  </a:t>
            </a:r>
            <a:r>
              <a:rPr lang="en-US" dirty="0">
                <a:hlinkClick r:id="rId7"/>
              </a:rPr>
              <a:t>https://github.com/PowerShell/PowerShell</a:t>
            </a:r>
            <a:r>
              <a:rPr lang="ru-RU" dirty="0"/>
              <a:t> </a:t>
            </a:r>
          </a:p>
          <a:p>
            <a:pPr lvl="2"/>
            <a:endParaRPr lang="ru-RU" dirty="0"/>
          </a:p>
          <a:p>
            <a:r>
              <a:rPr lang="ru-RU" dirty="0"/>
              <a:t>«Свое на тему»</a:t>
            </a:r>
          </a:p>
          <a:p>
            <a:pPr lvl="1"/>
            <a:r>
              <a:rPr lang="en-US" b="1" dirty="0" err="1"/>
              <a:t>NeoLua</a:t>
            </a:r>
            <a:r>
              <a:rPr lang="ru-RU" dirty="0"/>
              <a:t> </a:t>
            </a:r>
            <a:r>
              <a:rPr lang="en-US" dirty="0">
                <a:hlinkClick r:id="rId8"/>
              </a:rPr>
              <a:t>https://github.com/neolithos/neolua</a:t>
            </a:r>
            <a:r>
              <a:rPr lang="ru-RU" dirty="0"/>
              <a:t> </a:t>
            </a:r>
          </a:p>
          <a:p>
            <a:pPr lvl="1"/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15106" y="3086894"/>
            <a:ext cx="1828800" cy="1828800"/>
          </a:xfrm>
          <a:prstGeom prst="rect">
            <a:avLst/>
          </a:prstGeom>
        </p:spPr>
      </p:pic>
      <p:pic>
        <p:nvPicPr>
          <p:cNvPr id="3074" name="Picture 2" descr="@IronLanguage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756" y="111442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03747" y="4821567"/>
            <a:ext cx="1905000" cy="1905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6657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Встраивание </a:t>
            </a:r>
            <a:r>
              <a:rPr lang="en-US" dirty="0"/>
              <a:t>IronPython</a:t>
            </a:r>
            <a:endParaRPr lang="ru-RU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763772" y="1726747"/>
            <a:ext cx="6147837" cy="1801520"/>
            <a:chOff x="763772" y="1726747"/>
            <a:chExt cx="6147837" cy="1801520"/>
          </a:xfrm>
        </p:grpSpPr>
        <p:sp>
          <p:nvSpPr>
            <p:cNvPr id="3" name="Rectangle 1"/>
            <p:cNvSpPr>
              <a:spLocks noChangeArrowheads="1"/>
            </p:cNvSpPr>
            <p:nvPr/>
          </p:nvSpPr>
          <p:spPr bwMode="auto">
            <a:xfrm>
              <a:off x="763772" y="2143272"/>
              <a:ext cx="6147837" cy="1384995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ScriptRuntime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 </a:t>
              </a: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env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 = </a:t>
              </a: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ScriptRuntime</a:t>
              </a: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.CreateFromConfiguration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();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</a:b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env.GetEngine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(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A31515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"</a:t>
              </a: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A31515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py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A31515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"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)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400" kern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.Execute(</a:t>
              </a:r>
              <a:b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</a:b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    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A31515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"import System \n"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 +</a:t>
              </a:r>
              <a:b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</a:b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    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A31515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"print('Hello world!')"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);</a:t>
              </a:r>
              <a:endPara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63772" y="1726747"/>
              <a:ext cx="3604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Выполнение «независимого» кода</a:t>
              </a: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5614537" y="3610853"/>
            <a:ext cx="6147837" cy="2935902"/>
            <a:chOff x="5614537" y="3610853"/>
            <a:chExt cx="6147837" cy="2935902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5614537" y="4084542"/>
              <a:ext cx="6147837" cy="2462213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ScriptRuntime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</a:t>
              </a: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env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= </a:t>
              </a: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ScriptRuntime</a:t>
              </a: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.CreateFromConfiguration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();</a:t>
              </a:r>
              <a:b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</a:br>
              <a:b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</a:b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var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scope = </a:t>
              </a: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env.Globals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;</a:t>
              </a:r>
              <a:b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</a:b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scope.SetVariable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A3151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"b"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 7);</a:t>
              </a:r>
              <a:b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</a:br>
              <a:b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</a:b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scope = </a:t>
              </a: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env.GetEngine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A3151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"</a:t>
              </a: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A3151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py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A3151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"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).Execute(</a:t>
              </a:r>
              <a:b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</a:b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   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A3151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"import System\n"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+ </a:t>
              </a:r>
              <a:b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</a:b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   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A3151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"import b\n"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+</a:t>
              </a:r>
              <a:b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</a:b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   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A3151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"a = 4 + b\n"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);</a:t>
              </a:r>
              <a:b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</a:br>
              <a:b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</a:b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var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a = </a:t>
              </a: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scope.GetVariable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&lt;</a:t>
              </a:r>
              <a:r>
                <a:rPr kumimoji="0" lang="en-US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int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&gt;(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A3151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"a"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);</a:t>
              </a:r>
              <a:r>
                <a:rPr kumimoji="0" lang="ru-RU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endPara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16651" y="3610853"/>
              <a:ext cx="4745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Передача параметров и получение результата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5745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Встроенные вычисления на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44576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IQueryable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IQueryable</a:t>
            </a:r>
            <a:r>
              <a:rPr lang="en-US" dirty="0"/>
              <a:t>, </a:t>
            </a:r>
            <a:r>
              <a:rPr lang="en-US" dirty="0" err="1"/>
              <a:t>Queryable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err="1"/>
              <a:t>IQueryProvider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69530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IQueryable</a:t>
            </a:r>
            <a:r>
              <a:rPr lang="en-US" dirty="0"/>
              <a:t>, </a:t>
            </a:r>
            <a:r>
              <a:rPr lang="en-US" dirty="0" err="1"/>
              <a:t>Queryable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err="1"/>
              <a:t>IQueryProvider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256" y="1690688"/>
            <a:ext cx="8105554" cy="489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1838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IQueryable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err="1"/>
              <a:t>IQueryProvider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IQueryable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Основная задача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Хранить </a:t>
            </a:r>
            <a:r>
              <a:rPr lang="en-US" dirty="0"/>
              <a:t>/ </a:t>
            </a:r>
            <a:r>
              <a:rPr lang="ru-RU" dirty="0"/>
              <a:t>собирать </a:t>
            </a:r>
            <a:r>
              <a:rPr lang="en-US" dirty="0"/>
              <a:t>Expression</a:t>
            </a:r>
          </a:p>
          <a:p>
            <a:r>
              <a:rPr lang="ru-RU" dirty="0"/>
              <a:t>Неизменяемый</a:t>
            </a:r>
            <a:endParaRPr lang="en-US" dirty="0"/>
          </a:p>
          <a:p>
            <a:pPr lvl="1"/>
            <a:r>
              <a:rPr lang="ru-RU" dirty="0"/>
              <a:t>Каждый вызов методов </a:t>
            </a:r>
            <a:r>
              <a:rPr lang="en-US" dirty="0"/>
              <a:t>Where</a:t>
            </a:r>
            <a:r>
              <a:rPr lang="ru-RU" dirty="0"/>
              <a:t>()</a:t>
            </a:r>
            <a:r>
              <a:rPr lang="en-US" dirty="0"/>
              <a:t>/</a:t>
            </a:r>
            <a:r>
              <a:rPr lang="ru-RU" dirty="0"/>
              <a:t> </a:t>
            </a:r>
            <a:r>
              <a:rPr lang="en-US" dirty="0" err="1"/>
              <a:t>OrderBy</a:t>
            </a:r>
            <a:r>
              <a:rPr lang="ru-RU" dirty="0"/>
              <a:t>()</a:t>
            </a:r>
            <a:r>
              <a:rPr lang="en-US" dirty="0"/>
              <a:t>/…</a:t>
            </a:r>
            <a:r>
              <a:rPr lang="ru-RU" dirty="0"/>
              <a:t> создает новый экземпляр </a:t>
            </a:r>
            <a:r>
              <a:rPr lang="en-US" dirty="0" err="1"/>
              <a:t>IQueryable</a:t>
            </a:r>
            <a:r>
              <a:rPr lang="ru-RU" dirty="0"/>
              <a:t>, используя </a:t>
            </a:r>
            <a:r>
              <a:rPr lang="en-US" dirty="0" err="1"/>
              <a:t>IQueryProvider</a:t>
            </a:r>
            <a:endParaRPr lang="en-US" dirty="0"/>
          </a:p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IQueryProvider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Main tasks: </a:t>
            </a:r>
          </a:p>
          <a:p>
            <a:pPr lvl="1"/>
            <a:r>
              <a:rPr lang="ru-RU" dirty="0"/>
              <a:t>Проверять и исполнять собранный </a:t>
            </a:r>
            <a:r>
              <a:rPr lang="en-US" dirty="0"/>
              <a:t>Expression</a:t>
            </a:r>
          </a:p>
          <a:p>
            <a:pPr lvl="1"/>
            <a:r>
              <a:rPr lang="en-US" dirty="0"/>
              <a:t>Create new Query (</a:t>
            </a:r>
            <a:r>
              <a:rPr lang="en-US" dirty="0" err="1"/>
              <a:t>IQueriable</a:t>
            </a:r>
            <a:r>
              <a:rPr lang="en-US" dirty="0"/>
              <a:t> implementation) from Expression</a:t>
            </a:r>
          </a:p>
          <a:p>
            <a:pPr lvl="1"/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7156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мы знаем о </a:t>
            </a:r>
            <a:r>
              <a:rPr lang="en-US" dirty="0"/>
              <a:t>LINQ</a:t>
            </a:r>
            <a:r>
              <a:rPr lang="ru-RU" dirty="0"/>
              <a:t>?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825625"/>
            <a:ext cx="4743893" cy="4351338"/>
          </a:xfrm>
        </p:spPr>
        <p:txBody>
          <a:bodyPr/>
          <a:lstStyle/>
          <a:p>
            <a:r>
              <a:rPr lang="ru-RU" dirty="0"/>
              <a:t>Синтаксис</a:t>
            </a:r>
          </a:p>
          <a:p>
            <a:pPr lvl="1"/>
            <a:r>
              <a:rPr lang="en-US" dirty="0"/>
              <a:t>expression </a:t>
            </a:r>
          </a:p>
          <a:p>
            <a:pPr lvl="1"/>
            <a:r>
              <a:rPr lang="en-US" dirty="0"/>
              <a:t>method-based</a:t>
            </a:r>
          </a:p>
          <a:p>
            <a:r>
              <a:rPr lang="ru-RU" dirty="0"/>
              <a:t>Источники данных</a:t>
            </a:r>
          </a:p>
          <a:p>
            <a:pPr lvl="1"/>
            <a:r>
              <a:rPr lang="en-US" dirty="0" err="1"/>
              <a:t>IEnumerable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 err="1"/>
              <a:t>IQueryable</a:t>
            </a:r>
            <a:endParaRPr lang="en-US" dirty="0"/>
          </a:p>
          <a:p>
            <a:r>
              <a:rPr lang="ru-RU" dirty="0"/>
              <a:t>Исполнение запросов</a:t>
            </a:r>
          </a:p>
          <a:p>
            <a:pPr lvl="1"/>
            <a:r>
              <a:rPr lang="ru-RU" dirty="0"/>
              <a:t>Немедленное (</a:t>
            </a:r>
            <a:r>
              <a:rPr lang="en-US" dirty="0"/>
              <a:t>Immediate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Отложенное (</a:t>
            </a:r>
            <a:r>
              <a:rPr lang="en-US" dirty="0"/>
              <a:t>Deferred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grpSp>
        <p:nvGrpSpPr>
          <p:cNvPr id="51" name="Группа 50"/>
          <p:cNvGrpSpPr/>
          <p:nvPr/>
        </p:nvGrpSpPr>
        <p:grpSpPr>
          <a:xfrm>
            <a:off x="5688419" y="3308588"/>
            <a:ext cx="6099543" cy="3003312"/>
            <a:chOff x="1385708" y="1419818"/>
            <a:chExt cx="10782958" cy="5156562"/>
          </a:xfrm>
        </p:grpSpPr>
        <p:sp>
          <p:nvSpPr>
            <p:cNvPr id="9" name="Rectangle 1"/>
            <p:cNvSpPr>
              <a:spLocks noChangeArrowheads="1"/>
            </p:cNvSpPr>
            <p:nvPr/>
          </p:nvSpPr>
          <p:spPr bwMode="auto">
            <a:xfrm>
              <a:off x="4137483" y="1419818"/>
              <a:ext cx="4885260" cy="1426787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Employees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   .Where(e =&gt;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       </a:t>
              </a:r>
              <a:r>
                <a:rPr kumimoji="0" lang="en-US" altLang="en-US" sz="8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e.Country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== 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"Belarus"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&amp;&amp;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       </a:t>
              </a:r>
              <a:r>
                <a:rPr kumimoji="0" lang="en-US" altLang="en-US" sz="8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e.City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== 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"Minsk"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&amp;&amp;</a:t>
              </a:r>
              <a:b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       </a:t>
              </a:r>
              <a:r>
                <a:rPr kumimoji="0" lang="en-US" altLang="en-US" sz="8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e.PrimarySkill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== </a:t>
              </a:r>
              <a:r>
                <a:rPr kumimoji="0" lang="en-US" altLang="en-US" sz="800" b="0" i="0" u="none" strike="noStrike" cap="none" normalizeH="0" baseline="0" dirty="0" err="1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PrimarySkill</a:t>
              </a:r>
              <a:r>
                <a:rPr kumimoji="0" lang="en-US" altLang="en-US" sz="8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.DotNet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kumimoji="0" lang="ru-RU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altLang="en-US" sz="8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.Take(10);</a:t>
              </a:r>
              <a:endPara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85140" y="2878992"/>
              <a:ext cx="1952342" cy="435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50" dirty="0"/>
                <a:t>Исходная коллекция</a:t>
              </a:r>
              <a:endParaRPr lang="en-US" sz="105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32911" y="4065234"/>
              <a:ext cx="1250029" cy="435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50" dirty="0"/>
                <a:t>Фильтрация</a:t>
              </a:r>
              <a:endParaRPr lang="en-US" sz="1050" dirty="0"/>
            </a:p>
          </p:txBody>
        </p:sp>
        <p:grpSp>
          <p:nvGrpSpPr>
            <p:cNvPr id="12" name="Group 19"/>
            <p:cNvGrpSpPr/>
            <p:nvPr/>
          </p:nvGrpSpPr>
          <p:grpSpPr>
            <a:xfrm>
              <a:off x="1385708" y="3352542"/>
              <a:ext cx="1537436" cy="829282"/>
              <a:chOff x="3275569" y="2977306"/>
              <a:chExt cx="1537436" cy="829282"/>
            </a:xfrm>
          </p:grpSpPr>
          <p:sp>
            <p:nvSpPr>
              <p:cNvPr id="13" name="Oval 11"/>
              <p:cNvSpPr/>
              <p:nvPr/>
            </p:nvSpPr>
            <p:spPr>
              <a:xfrm>
                <a:off x="3275569" y="2977306"/>
                <a:ext cx="235785" cy="22663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4" name="Oval 12"/>
              <p:cNvSpPr/>
              <p:nvPr/>
            </p:nvSpPr>
            <p:spPr>
              <a:xfrm>
                <a:off x="3590616" y="2977306"/>
                <a:ext cx="235785" cy="22663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5" name="Oval 13"/>
              <p:cNvSpPr/>
              <p:nvPr/>
            </p:nvSpPr>
            <p:spPr>
              <a:xfrm>
                <a:off x="3905663" y="2977961"/>
                <a:ext cx="235785" cy="22663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6" name="Oval 14"/>
              <p:cNvSpPr/>
              <p:nvPr/>
            </p:nvSpPr>
            <p:spPr>
              <a:xfrm>
                <a:off x="4525257" y="2977306"/>
                <a:ext cx="235785" cy="22663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209145" y="2984953"/>
                <a:ext cx="401779" cy="4491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…</a:t>
                </a:r>
              </a:p>
            </p:txBody>
          </p:sp>
          <p:sp>
            <p:nvSpPr>
              <p:cNvPr id="18" name="Left Brace 17"/>
              <p:cNvSpPr/>
              <p:nvPr/>
            </p:nvSpPr>
            <p:spPr>
              <a:xfrm rot="16200000">
                <a:off x="3986180" y="2589771"/>
                <a:ext cx="116215" cy="1537434"/>
              </a:xfrm>
              <a:prstGeom prst="leftBrac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04226" y="3436680"/>
                <a:ext cx="554554" cy="36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10</a:t>
                </a:r>
                <a:r>
                  <a:rPr lang="ru-RU" sz="800" dirty="0"/>
                  <a:t>21</a:t>
                </a:r>
                <a:endParaRPr lang="en-US" sz="800" dirty="0"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1418083" y="5748300"/>
              <a:ext cx="1537436" cy="828080"/>
              <a:chOff x="3275569" y="2977306"/>
              <a:chExt cx="1537436" cy="828080"/>
            </a:xfrm>
          </p:grpSpPr>
          <p:sp>
            <p:nvSpPr>
              <p:cNvPr id="21" name="Oval 21"/>
              <p:cNvSpPr/>
              <p:nvPr/>
            </p:nvSpPr>
            <p:spPr>
              <a:xfrm>
                <a:off x="3275569" y="2977306"/>
                <a:ext cx="235785" cy="22663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2" name="Oval 22"/>
              <p:cNvSpPr/>
              <p:nvPr/>
            </p:nvSpPr>
            <p:spPr>
              <a:xfrm>
                <a:off x="3590616" y="2977306"/>
                <a:ext cx="235785" cy="22663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3" name="Oval 23"/>
              <p:cNvSpPr/>
              <p:nvPr/>
            </p:nvSpPr>
            <p:spPr>
              <a:xfrm>
                <a:off x="3905663" y="2977961"/>
                <a:ext cx="235785" cy="22663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4" name="Oval 24"/>
              <p:cNvSpPr/>
              <p:nvPr/>
            </p:nvSpPr>
            <p:spPr>
              <a:xfrm>
                <a:off x="4525257" y="2977306"/>
                <a:ext cx="235785" cy="22663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209145" y="2984953"/>
                <a:ext cx="401779" cy="4491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…</a:t>
                </a:r>
              </a:p>
            </p:txBody>
          </p:sp>
          <p:sp>
            <p:nvSpPr>
              <p:cNvPr id="26" name="Left Brace 26"/>
              <p:cNvSpPr/>
              <p:nvPr/>
            </p:nvSpPr>
            <p:spPr>
              <a:xfrm rot="16200000">
                <a:off x="3986180" y="2589771"/>
                <a:ext cx="116215" cy="1537434"/>
              </a:xfrm>
              <a:prstGeom prst="leftBrac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863111" y="3435478"/>
                <a:ext cx="408619" cy="36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10</a:t>
                </a:r>
              </a:p>
            </p:txBody>
          </p:sp>
        </p:grpSp>
        <p:grpSp>
          <p:nvGrpSpPr>
            <p:cNvPr id="28" name="Group 28"/>
            <p:cNvGrpSpPr/>
            <p:nvPr/>
          </p:nvGrpSpPr>
          <p:grpSpPr>
            <a:xfrm>
              <a:off x="9260620" y="5664596"/>
              <a:ext cx="1537436" cy="828080"/>
              <a:chOff x="3275569" y="2977306"/>
              <a:chExt cx="1537436" cy="828080"/>
            </a:xfrm>
          </p:grpSpPr>
          <p:sp>
            <p:nvSpPr>
              <p:cNvPr id="29" name="Oval 29"/>
              <p:cNvSpPr/>
              <p:nvPr/>
            </p:nvSpPr>
            <p:spPr>
              <a:xfrm>
                <a:off x="3275569" y="2977306"/>
                <a:ext cx="235785" cy="22663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0" name="Oval 30"/>
              <p:cNvSpPr/>
              <p:nvPr/>
            </p:nvSpPr>
            <p:spPr>
              <a:xfrm>
                <a:off x="3590616" y="2977306"/>
                <a:ext cx="235785" cy="22663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1" name="Oval 31"/>
              <p:cNvSpPr/>
              <p:nvPr/>
            </p:nvSpPr>
            <p:spPr>
              <a:xfrm>
                <a:off x="3905663" y="2977961"/>
                <a:ext cx="235785" cy="22663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2" name="Oval 32"/>
              <p:cNvSpPr/>
              <p:nvPr/>
            </p:nvSpPr>
            <p:spPr>
              <a:xfrm>
                <a:off x="4525257" y="2977306"/>
                <a:ext cx="235785" cy="22663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209145" y="2984953"/>
                <a:ext cx="401779" cy="4491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…</a:t>
                </a:r>
              </a:p>
            </p:txBody>
          </p:sp>
          <p:sp>
            <p:nvSpPr>
              <p:cNvPr id="34" name="Left Brace 34"/>
              <p:cNvSpPr/>
              <p:nvPr/>
            </p:nvSpPr>
            <p:spPr>
              <a:xfrm rot="16200000">
                <a:off x="3986180" y="2589771"/>
                <a:ext cx="116215" cy="1537434"/>
              </a:xfrm>
              <a:prstGeom prst="leftBrac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863111" y="3435478"/>
                <a:ext cx="408619" cy="36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10</a:t>
                </a:r>
              </a:p>
            </p:txBody>
          </p:sp>
        </p:grpSp>
        <p:sp>
          <p:nvSpPr>
            <p:cNvPr id="36" name="Прямоугольник 35"/>
            <p:cNvSpPr/>
            <p:nvPr/>
          </p:nvSpPr>
          <p:spPr>
            <a:xfrm>
              <a:off x="1523999" y="2034659"/>
              <a:ext cx="1364039" cy="7398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b="1" dirty="0" err="1"/>
                <a:t>IEnumerable</a:t>
              </a:r>
              <a:r>
                <a:rPr lang="ru-RU" sz="1050" b="1" dirty="0"/>
                <a:t> </a:t>
              </a:r>
            </a:p>
            <a:p>
              <a:pPr algn="ctr"/>
              <a:r>
                <a:rPr lang="ru-RU" sz="1050" b="1" dirty="0"/>
                <a:t>в памяти</a:t>
              </a:r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9534779" y="2034659"/>
              <a:ext cx="1815527" cy="7133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b="1" dirty="0" err="1"/>
                <a:t>IQueryable</a:t>
              </a:r>
              <a:endParaRPr lang="ru-RU" sz="1050" b="1" dirty="0"/>
            </a:p>
            <a:p>
              <a:pPr algn="ctr"/>
              <a:r>
                <a:rPr lang="ru-RU" sz="1050" b="1" dirty="0"/>
                <a:t>удаленный запрос</a:t>
              </a:r>
            </a:p>
          </p:txBody>
        </p:sp>
        <p:grpSp>
          <p:nvGrpSpPr>
            <p:cNvPr id="38" name="Group 19"/>
            <p:cNvGrpSpPr/>
            <p:nvPr/>
          </p:nvGrpSpPr>
          <p:grpSpPr>
            <a:xfrm>
              <a:off x="1416423" y="4537425"/>
              <a:ext cx="1537436" cy="829282"/>
              <a:chOff x="3275569" y="2977306"/>
              <a:chExt cx="1537436" cy="829282"/>
            </a:xfrm>
          </p:grpSpPr>
          <p:sp>
            <p:nvSpPr>
              <p:cNvPr id="39" name="Oval 11"/>
              <p:cNvSpPr/>
              <p:nvPr/>
            </p:nvSpPr>
            <p:spPr>
              <a:xfrm>
                <a:off x="3275569" y="2977306"/>
                <a:ext cx="235785" cy="22663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0" name="Oval 12"/>
              <p:cNvSpPr/>
              <p:nvPr/>
            </p:nvSpPr>
            <p:spPr>
              <a:xfrm>
                <a:off x="3590616" y="2977306"/>
                <a:ext cx="235785" cy="22663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1" name="Oval 13"/>
              <p:cNvSpPr/>
              <p:nvPr/>
            </p:nvSpPr>
            <p:spPr>
              <a:xfrm>
                <a:off x="3905663" y="2977961"/>
                <a:ext cx="235785" cy="22663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2" name="Oval 14"/>
              <p:cNvSpPr/>
              <p:nvPr/>
            </p:nvSpPr>
            <p:spPr>
              <a:xfrm>
                <a:off x="4525257" y="2977306"/>
                <a:ext cx="235785" cy="22663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209145" y="2984953"/>
                <a:ext cx="401779" cy="4491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…</a:t>
                </a:r>
              </a:p>
            </p:txBody>
          </p:sp>
          <p:sp>
            <p:nvSpPr>
              <p:cNvPr id="44" name="Left Brace 17"/>
              <p:cNvSpPr/>
              <p:nvPr/>
            </p:nvSpPr>
            <p:spPr>
              <a:xfrm rot="16200000">
                <a:off x="3986180" y="2589771"/>
                <a:ext cx="116215" cy="1537434"/>
              </a:xfrm>
              <a:prstGeom prst="leftBrac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804226" y="3436680"/>
                <a:ext cx="408619" cy="36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800" dirty="0"/>
                  <a:t>45</a:t>
                </a:r>
                <a:endParaRPr lang="en-US" sz="800" dirty="0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2607148" y="5273798"/>
              <a:ext cx="1174779" cy="449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50" dirty="0"/>
                <a:t>Первые 10</a:t>
              </a:r>
              <a:endParaRPr lang="en-US" sz="1050" dirty="0"/>
            </a:p>
          </p:txBody>
        </p:sp>
        <p:sp>
          <p:nvSpPr>
            <p:cNvPr id="47" name="Блок-схема: магнитный диск 46"/>
            <p:cNvSpPr/>
            <p:nvPr/>
          </p:nvSpPr>
          <p:spPr>
            <a:xfrm>
              <a:off x="7116303" y="4300838"/>
              <a:ext cx="1296237" cy="733158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48" name="Rectangle 14"/>
            <p:cNvSpPr/>
            <p:nvPr/>
          </p:nvSpPr>
          <p:spPr>
            <a:xfrm>
              <a:off x="9022742" y="2985463"/>
              <a:ext cx="3145924" cy="15853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342900"/>
              <a:r>
                <a:rPr lang="en-US" sz="9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select</a:t>
              </a:r>
              <a:r>
                <a:rPr lang="en-US" sz="900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9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top</a:t>
              </a:r>
              <a:r>
                <a:rPr lang="en-US" sz="9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900" dirty="0">
                  <a:solidFill>
                    <a:prstClr val="black"/>
                  </a:solidFill>
                  <a:latin typeface="Consolas" panose="020B0609020204030204" pitchFamily="49" charset="0"/>
                </a:rPr>
                <a:t>10</a:t>
              </a:r>
              <a:r>
                <a:rPr lang="en-US" sz="9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)</a:t>
              </a:r>
              <a:r>
                <a:rPr lang="en-US" sz="900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9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*</a:t>
              </a:r>
              <a:r>
                <a:rPr lang="en-US" sz="900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</a:p>
            <a:p>
              <a:pPr defTabSz="342900"/>
              <a:r>
                <a:rPr lang="en-US" sz="9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from</a:t>
              </a:r>
              <a:r>
                <a:rPr lang="en-US" sz="900" dirty="0">
                  <a:solidFill>
                    <a:prstClr val="black"/>
                  </a:solidFill>
                  <a:latin typeface="Consolas" panose="020B0609020204030204" pitchFamily="49" charset="0"/>
                </a:rPr>
                <a:t> Employees</a:t>
              </a:r>
            </a:p>
            <a:p>
              <a:pPr defTabSz="342900"/>
              <a:r>
                <a:rPr lang="en-US" sz="9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where</a:t>
              </a:r>
              <a:endParaRPr lang="en-US" sz="9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defTabSz="342900"/>
              <a:r>
                <a:rPr lang="ru-RU" sz="900" dirty="0">
                  <a:solidFill>
                    <a:prstClr val="black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900" dirty="0">
                  <a:solidFill>
                    <a:prstClr val="black"/>
                  </a:solidFill>
                  <a:latin typeface="Consolas" panose="020B0609020204030204" pitchFamily="49" charset="0"/>
                </a:rPr>
                <a:t>Country </a:t>
              </a:r>
              <a:r>
                <a:rPr lang="en-US" sz="9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900" dirty="0">
                  <a:solidFill>
                    <a:prstClr val="black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9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'Belarus'</a:t>
              </a:r>
              <a:r>
                <a:rPr lang="en-US" sz="900" dirty="0">
                  <a:solidFill>
                    <a:prstClr val="black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9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AND</a:t>
              </a:r>
            </a:p>
            <a:p>
              <a:pPr defTabSz="342900"/>
              <a:r>
                <a:rPr lang="ru-RU" sz="900" dirty="0">
                  <a:solidFill>
                    <a:prstClr val="black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900" dirty="0">
                  <a:solidFill>
                    <a:prstClr val="black"/>
                  </a:solidFill>
                  <a:latin typeface="Consolas" panose="020B0609020204030204" pitchFamily="49" charset="0"/>
                </a:rPr>
                <a:t>City </a:t>
              </a:r>
              <a:r>
                <a:rPr lang="en-US" sz="9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900" dirty="0">
                  <a:solidFill>
                    <a:prstClr val="black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9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'Mins'</a:t>
              </a:r>
              <a:r>
                <a:rPr lang="en-US" sz="900" dirty="0">
                  <a:solidFill>
                    <a:prstClr val="black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9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AND</a:t>
              </a:r>
              <a:endParaRPr lang="en-US" sz="9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defTabSz="342900"/>
              <a:r>
                <a:rPr lang="ru-RU" sz="900" dirty="0">
                  <a:solidFill>
                    <a:prstClr val="black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900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PrimarySkill</a:t>
              </a:r>
              <a:r>
                <a:rPr lang="en-US" sz="900" dirty="0">
                  <a:solidFill>
                    <a:prstClr val="black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9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900" dirty="0">
                  <a:solidFill>
                    <a:prstClr val="black"/>
                  </a:solidFill>
                  <a:latin typeface="Consolas" panose="020B0609020204030204" pitchFamily="49" charset="0"/>
                </a:rPr>
                <a:t> 2</a:t>
              </a:r>
            </a:p>
          </p:txBody>
        </p:sp>
        <p:sp>
          <p:nvSpPr>
            <p:cNvPr id="49" name="Стрелка вниз 48"/>
            <p:cNvSpPr/>
            <p:nvPr/>
          </p:nvSpPr>
          <p:spPr>
            <a:xfrm rot="2700000">
              <a:off x="8652132" y="3702776"/>
              <a:ext cx="210180" cy="503343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50" name="Стрелка вниз 49"/>
            <p:cNvSpPr/>
            <p:nvPr/>
          </p:nvSpPr>
          <p:spPr>
            <a:xfrm rot="18900000">
              <a:off x="8689207" y="5075772"/>
              <a:ext cx="210180" cy="503343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</p:grpSp>
      <p:grpSp>
        <p:nvGrpSpPr>
          <p:cNvPr id="54" name="Группа 53"/>
          <p:cNvGrpSpPr/>
          <p:nvPr/>
        </p:nvGrpSpPr>
        <p:grpSpPr>
          <a:xfrm>
            <a:off x="5502781" y="1688789"/>
            <a:ext cx="2172390" cy="1120968"/>
            <a:chOff x="5502781" y="1688789"/>
            <a:chExt cx="2172390" cy="1120968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502781" y="2071093"/>
              <a:ext cx="2172390" cy="73866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CCCCCC"/>
              </a:solidFill>
              <a:prstDash val="solid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return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from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x 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in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A</a:t>
              </a:r>
              <a:b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</a:b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      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where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x &gt; 2</a:t>
              </a:r>
              <a:b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</a:b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      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select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x + 1;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514790" y="1688789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Expression</a:t>
              </a:r>
              <a:endParaRPr lang="ru-RU" dirty="0"/>
            </a:p>
          </p:txBody>
        </p:sp>
      </p:grpSp>
      <p:grpSp>
        <p:nvGrpSpPr>
          <p:cNvPr id="55" name="Группа 54"/>
          <p:cNvGrpSpPr/>
          <p:nvPr/>
        </p:nvGrpSpPr>
        <p:grpSpPr>
          <a:xfrm>
            <a:off x="8727300" y="1688789"/>
            <a:ext cx="2470548" cy="1119162"/>
            <a:chOff x="8727300" y="1688789"/>
            <a:chExt cx="2470548" cy="1119162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8727300" y="2069287"/>
              <a:ext cx="2470548" cy="73866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CCCCCC"/>
              </a:solidFill>
              <a:prstDash val="solid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return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A</a:t>
              </a:r>
              <a:endParaRPr kumimoji="0" lang="ru-RU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.Where(x =&gt; x &gt; 2)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.Select(x =&gt; x + 1);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754386" y="1688789"/>
              <a:ext cx="1568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Method-based</a:t>
              </a:r>
              <a:endParaRPr lang="ru-RU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5473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IQueryable</a:t>
            </a:r>
            <a:r>
              <a:rPr lang="ru-RU" dirty="0"/>
              <a:t> в действии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262583" y="1584579"/>
            <a:ext cx="7539243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employees.Where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(e =&gt; 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e.workstation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"EPRUIZHW0249"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464547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09420" y="2530991"/>
            <a:ext cx="792717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employees.Where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(e =&gt; 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e.workstation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"EPRUIZHW0249"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2000" dirty="0">
              <a:solidFill>
                <a:srgbClr val="464547"/>
              </a:solidFill>
              <a:latin typeface="Arial" panose="020B0604020202020204" pitchFamily="34" charset="0"/>
            </a:endParaRPr>
          </a:p>
        </p:txBody>
      </p:sp>
      <p:sp>
        <p:nvSpPr>
          <p:cNvPr id="5" name="Down Arrow 9"/>
          <p:cNvSpPr/>
          <p:nvPr/>
        </p:nvSpPr>
        <p:spPr>
          <a:xfrm>
            <a:off x="5962481" y="2078285"/>
            <a:ext cx="250329" cy="404926"/>
          </a:xfrm>
          <a:prstGeom prst="downArrow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806" y="3471085"/>
            <a:ext cx="28853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US" sz="1600" dirty="0" err="1">
                <a:solidFill>
                  <a:srgbClr val="464547"/>
                </a:solidFill>
              </a:rPr>
              <a:t>IQueriable</a:t>
            </a:r>
            <a:r>
              <a:rPr lang="en-US" sz="1600" dirty="0">
                <a:solidFill>
                  <a:srgbClr val="464547"/>
                </a:solidFill>
              </a:rPr>
              <a:t> </a:t>
            </a:r>
            <a:r>
              <a:rPr lang="ru-RU" sz="1600" dirty="0">
                <a:solidFill>
                  <a:srgbClr val="464547"/>
                </a:solidFill>
              </a:rPr>
              <a:t>с каким-то базовым </a:t>
            </a:r>
            <a:r>
              <a:rPr lang="en-US" sz="1600" dirty="0">
                <a:solidFill>
                  <a:srgbClr val="464547"/>
                </a:solidFill>
              </a:rPr>
              <a:t>Expression</a:t>
            </a:r>
            <a:endParaRPr lang="ru-RU" sz="1600" dirty="0">
              <a:solidFill>
                <a:srgbClr val="464547"/>
              </a:solidFill>
            </a:endParaRPr>
          </a:p>
          <a:p>
            <a:pPr marL="285750" indent="-285750" defTabSz="342900">
              <a:buFontTx/>
              <a:buChar char="-"/>
            </a:pPr>
            <a:r>
              <a:rPr lang="ru-RU" sz="1600" dirty="0">
                <a:solidFill>
                  <a:srgbClr val="464547"/>
                </a:solidFill>
              </a:rPr>
              <a:t>предопределенный фильтр</a:t>
            </a:r>
          </a:p>
          <a:p>
            <a:pPr marL="285750" indent="-285750" defTabSz="342900">
              <a:buFontTx/>
              <a:buChar char="-"/>
            </a:pPr>
            <a:r>
              <a:rPr lang="ru-RU" sz="1600" dirty="0">
                <a:solidFill>
                  <a:srgbClr val="464547"/>
                </a:solidFill>
              </a:rPr>
              <a:t>…</a:t>
            </a:r>
          </a:p>
          <a:p>
            <a:pPr marL="285750" indent="-285750" defTabSz="342900">
              <a:buFontTx/>
              <a:buChar char="-"/>
            </a:pPr>
            <a:r>
              <a:rPr lang="ru-RU" sz="1600" dirty="0">
                <a:solidFill>
                  <a:srgbClr val="464547"/>
                </a:solidFill>
              </a:rPr>
              <a:t>просто </a:t>
            </a:r>
            <a:r>
              <a:rPr lang="en-US" sz="1600" b="1" dirty="0">
                <a:solidFill>
                  <a:srgbClr val="464547"/>
                </a:solidFill>
              </a:rPr>
              <a:t>this</a:t>
            </a:r>
            <a:endParaRPr lang="en-US" sz="1600" dirty="0">
              <a:solidFill>
                <a:srgbClr val="464547"/>
              </a:solidFill>
            </a:endParaRPr>
          </a:p>
        </p:txBody>
      </p:sp>
      <p:cxnSp>
        <p:nvCxnSpPr>
          <p:cNvPr id="7" name="Straight Arrow Connector 12"/>
          <p:cNvCxnSpPr>
            <a:stCxn id="6" idx="0"/>
          </p:cNvCxnSpPr>
          <p:nvPr/>
        </p:nvCxnSpPr>
        <p:spPr>
          <a:xfrm flipV="1">
            <a:off x="1871495" y="2869545"/>
            <a:ext cx="935500" cy="601540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" name="TextBox 7"/>
          <p:cNvSpPr txBox="1"/>
          <p:nvPr/>
        </p:nvSpPr>
        <p:spPr>
          <a:xfrm>
            <a:off x="3806456" y="3454982"/>
            <a:ext cx="53660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ru-RU" sz="1600" dirty="0">
                <a:solidFill>
                  <a:srgbClr val="464547"/>
                </a:solidFill>
              </a:rPr>
              <a:t>Из</a:t>
            </a:r>
            <a:r>
              <a:rPr lang="en-US" sz="1600" dirty="0">
                <a:solidFill>
                  <a:srgbClr val="464547"/>
                </a:solidFill>
              </a:rPr>
              <a:t> </a:t>
            </a:r>
            <a:r>
              <a:rPr lang="en-US" sz="1600" dirty="0" err="1">
                <a:solidFill>
                  <a:srgbClr val="464547"/>
                </a:solidFill>
              </a:rPr>
              <a:t>IQueryable</a:t>
            </a:r>
            <a:r>
              <a:rPr lang="en-US" sz="1600" dirty="0">
                <a:solidFill>
                  <a:srgbClr val="464547"/>
                </a:solidFill>
              </a:rPr>
              <a:t> </a:t>
            </a:r>
            <a:r>
              <a:rPr lang="ru-RU" sz="1600" dirty="0">
                <a:solidFill>
                  <a:srgbClr val="464547"/>
                </a:solidFill>
              </a:rPr>
              <a:t>вызывается </a:t>
            </a:r>
            <a:r>
              <a:rPr lang="en-US" sz="1600" dirty="0" err="1">
                <a:solidFill>
                  <a:srgbClr val="464547"/>
                </a:solidFill>
              </a:rPr>
              <a:t>Provider.CreateQuery</a:t>
            </a:r>
            <a:r>
              <a:rPr lang="en-US" sz="1600" dirty="0">
                <a:solidFill>
                  <a:srgbClr val="464547"/>
                </a:solidFill>
              </a:rPr>
              <a:t>(</a:t>
            </a:r>
            <a:r>
              <a:rPr lang="ru-RU" sz="1600" dirty="0">
                <a:solidFill>
                  <a:srgbClr val="464547"/>
                </a:solidFill>
              </a:rPr>
              <a:t>…</a:t>
            </a:r>
            <a:r>
              <a:rPr lang="en-US" sz="1600" dirty="0">
                <a:solidFill>
                  <a:srgbClr val="464547"/>
                </a:solidFill>
              </a:rPr>
              <a:t>)</a:t>
            </a:r>
          </a:p>
          <a:p>
            <a:pPr defTabSz="342900"/>
            <a:endParaRPr lang="en-US" sz="1600" b="1" dirty="0">
              <a:solidFill>
                <a:srgbClr val="464547"/>
              </a:solidFill>
            </a:endParaRPr>
          </a:p>
          <a:p>
            <a:pPr defTabSz="342900"/>
            <a:r>
              <a:rPr lang="ru-RU" sz="1600" b="1" dirty="0">
                <a:solidFill>
                  <a:srgbClr val="464547"/>
                </a:solidFill>
              </a:rPr>
              <a:t>Результат:</a:t>
            </a:r>
            <a:r>
              <a:rPr lang="ru-RU" sz="1600" dirty="0">
                <a:solidFill>
                  <a:srgbClr val="464547"/>
                </a:solidFill>
              </a:rPr>
              <a:t> Создается новый </a:t>
            </a:r>
            <a:r>
              <a:rPr lang="en-US" sz="1600" dirty="0" err="1">
                <a:solidFill>
                  <a:srgbClr val="464547"/>
                </a:solidFill>
              </a:rPr>
              <a:t>IQueryable</a:t>
            </a:r>
            <a:r>
              <a:rPr lang="en-US" sz="1600" dirty="0">
                <a:solidFill>
                  <a:srgbClr val="464547"/>
                </a:solidFill>
              </a:rPr>
              <a:t> c </a:t>
            </a:r>
            <a:r>
              <a:rPr lang="ru-RU" sz="1600" dirty="0">
                <a:solidFill>
                  <a:srgbClr val="464547"/>
                </a:solidFill>
              </a:rPr>
              <a:t>дополненным </a:t>
            </a:r>
            <a:r>
              <a:rPr lang="en-US" sz="1600" dirty="0">
                <a:solidFill>
                  <a:srgbClr val="464547"/>
                </a:solidFill>
              </a:rPr>
              <a:t>Expression </a:t>
            </a:r>
            <a:r>
              <a:rPr lang="ru-RU" sz="1600" dirty="0">
                <a:solidFill>
                  <a:srgbClr val="464547"/>
                </a:solidFill>
              </a:rPr>
              <a:t>- добавляется выражение вызова</a:t>
            </a:r>
            <a:r>
              <a:rPr lang="en-US" sz="1600" dirty="0">
                <a:solidFill>
                  <a:srgbClr val="464547"/>
                </a:solidFill>
              </a:rPr>
              <a:t> “.Where(…)”</a:t>
            </a:r>
            <a:endParaRPr lang="ru-RU" sz="1600" dirty="0">
              <a:solidFill>
                <a:srgbClr val="464547"/>
              </a:solidFill>
            </a:endParaRPr>
          </a:p>
          <a:p>
            <a:pPr defTabSz="342900"/>
            <a:r>
              <a:rPr lang="ru-RU" sz="1600" dirty="0">
                <a:solidFill>
                  <a:srgbClr val="464547"/>
                </a:solidFill>
              </a:rPr>
              <a:t>Если было просто </a:t>
            </a:r>
            <a:r>
              <a:rPr lang="en-US" sz="1600" dirty="0">
                <a:solidFill>
                  <a:srgbClr val="464547"/>
                </a:solidFill>
              </a:rPr>
              <a:t>“</a:t>
            </a:r>
            <a:r>
              <a:rPr lang="en-US" sz="1600" b="1" dirty="0">
                <a:solidFill>
                  <a:srgbClr val="464547"/>
                </a:solidFill>
              </a:rPr>
              <a:t>this</a:t>
            </a:r>
            <a:r>
              <a:rPr lang="en-US" sz="1600" dirty="0">
                <a:solidFill>
                  <a:srgbClr val="464547"/>
                </a:solidFill>
              </a:rPr>
              <a:t>”</a:t>
            </a:r>
            <a:r>
              <a:rPr lang="ru-RU" sz="1600" dirty="0">
                <a:solidFill>
                  <a:srgbClr val="464547"/>
                </a:solidFill>
              </a:rPr>
              <a:t>, стало </a:t>
            </a:r>
            <a:r>
              <a:rPr lang="en-US" sz="1600" dirty="0">
                <a:solidFill>
                  <a:srgbClr val="464547"/>
                </a:solidFill>
              </a:rPr>
              <a:t>“</a:t>
            </a:r>
            <a:r>
              <a:rPr lang="en-US" sz="1600" b="1" dirty="0" err="1">
                <a:solidFill>
                  <a:srgbClr val="464547"/>
                </a:solidFill>
              </a:rPr>
              <a:t>this.Where</a:t>
            </a:r>
            <a:r>
              <a:rPr lang="en-US" sz="1600" b="1" dirty="0">
                <a:solidFill>
                  <a:srgbClr val="464547"/>
                </a:solidFill>
              </a:rPr>
              <a:t>(…)</a:t>
            </a:r>
            <a:r>
              <a:rPr lang="en-US" sz="1600" dirty="0">
                <a:solidFill>
                  <a:srgbClr val="464547"/>
                </a:solidFill>
              </a:rPr>
              <a:t>”</a:t>
            </a:r>
          </a:p>
        </p:txBody>
      </p:sp>
      <p:cxnSp>
        <p:nvCxnSpPr>
          <p:cNvPr id="9" name="Straight Arrow Connector 16"/>
          <p:cNvCxnSpPr>
            <a:stCxn id="8" idx="0"/>
          </p:cNvCxnSpPr>
          <p:nvPr/>
        </p:nvCxnSpPr>
        <p:spPr>
          <a:xfrm flipH="1" flipV="1">
            <a:off x="3923415" y="2869546"/>
            <a:ext cx="2566080" cy="585436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" name="Straight Arrow Connector 17"/>
          <p:cNvCxnSpPr>
            <a:stCxn id="11" idx="0"/>
          </p:cNvCxnSpPr>
          <p:nvPr/>
        </p:nvCxnSpPr>
        <p:spPr>
          <a:xfrm flipH="1" flipV="1">
            <a:off x="9437983" y="2917325"/>
            <a:ext cx="1159150" cy="694694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" name="TextBox 10"/>
          <p:cNvSpPr txBox="1"/>
          <p:nvPr/>
        </p:nvSpPr>
        <p:spPr>
          <a:xfrm>
            <a:off x="9192026" y="3612019"/>
            <a:ext cx="2810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ru-RU" sz="1600" dirty="0">
                <a:solidFill>
                  <a:srgbClr val="464547"/>
                </a:solidFill>
              </a:rPr>
              <a:t>Из</a:t>
            </a:r>
            <a:r>
              <a:rPr lang="en-US" sz="1600" dirty="0">
                <a:solidFill>
                  <a:srgbClr val="464547"/>
                </a:solidFill>
              </a:rPr>
              <a:t> </a:t>
            </a:r>
            <a:r>
              <a:rPr lang="en-US" sz="1600" dirty="0" err="1">
                <a:solidFill>
                  <a:srgbClr val="464547"/>
                </a:solidFill>
              </a:rPr>
              <a:t>IQueryable</a:t>
            </a:r>
            <a:r>
              <a:rPr lang="en-US" sz="1600" dirty="0">
                <a:solidFill>
                  <a:srgbClr val="464547"/>
                </a:solidFill>
              </a:rPr>
              <a:t> </a:t>
            </a:r>
            <a:r>
              <a:rPr lang="ru-RU" sz="1600" dirty="0">
                <a:solidFill>
                  <a:srgbClr val="464547"/>
                </a:solidFill>
              </a:rPr>
              <a:t>вызывается </a:t>
            </a:r>
            <a:r>
              <a:rPr lang="en-US" sz="1600" dirty="0" err="1">
                <a:solidFill>
                  <a:srgbClr val="464547"/>
                </a:solidFill>
              </a:rPr>
              <a:t>Provider.Execute</a:t>
            </a:r>
            <a:r>
              <a:rPr lang="en-US" sz="1600" dirty="0">
                <a:solidFill>
                  <a:srgbClr val="464547"/>
                </a:solidFill>
              </a:rPr>
              <a:t>(…)</a:t>
            </a:r>
            <a:r>
              <a:rPr lang="ru-RU" sz="1600" dirty="0">
                <a:solidFill>
                  <a:srgbClr val="464547"/>
                </a:solidFill>
              </a:rPr>
              <a:t> для набранного </a:t>
            </a:r>
            <a:r>
              <a:rPr lang="en-US" sz="1600" dirty="0">
                <a:solidFill>
                  <a:srgbClr val="464547"/>
                </a:solidFill>
              </a:rPr>
              <a:t>Expression	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838200" y="5033711"/>
            <a:ext cx="8334333" cy="160043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CCCCCC"/>
            </a:solidFill>
            <a:prstDash val="soli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IQueryable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TSource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&gt; Where&lt;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TSource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IQueryable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TSource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&gt; source, 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TSource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&gt;&gt; predicate)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source.Provider.CreateQuery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TSource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       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.Call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GetMethodInfo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Queryable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.Where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, source, predicate),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[] { 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source.Expression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.Quote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(predicate) } ));</a:t>
            </a:r>
            <a:b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523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8" grpId="0"/>
      <p:bldP spid="11" grpId="0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IQueryable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31690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Чего нет в этом примере…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Полноценной поддержки условий </a:t>
            </a:r>
            <a:r>
              <a:rPr lang="en-US" dirty="0"/>
              <a:t>Where (</a:t>
            </a:r>
            <a:r>
              <a:rPr lang="ru-RU" dirty="0"/>
              <a:t>все поля, логические операции, …)</a:t>
            </a:r>
          </a:p>
          <a:p>
            <a:r>
              <a:rPr lang="ru-RU" dirty="0"/>
              <a:t>Сортировки</a:t>
            </a:r>
          </a:p>
          <a:p>
            <a:r>
              <a:rPr lang="ru-RU" dirty="0"/>
              <a:t>Выборки не целого объекта (отдельных полей, анонимного объекта, кортежей)</a:t>
            </a:r>
          </a:p>
          <a:p>
            <a:r>
              <a:rPr lang="ru-RU" dirty="0"/>
              <a:t>Агрегатных функций (</a:t>
            </a:r>
            <a:r>
              <a:rPr lang="en-US" dirty="0"/>
              <a:t>Count, Max, Min, </a:t>
            </a:r>
            <a:r>
              <a:rPr lang="ru-RU" dirty="0"/>
              <a:t>…) и поэлементных функций </a:t>
            </a:r>
            <a:r>
              <a:rPr lang="en-US" dirty="0"/>
              <a:t>(First, Last, Single)</a:t>
            </a:r>
          </a:p>
          <a:p>
            <a:r>
              <a:rPr lang="ru-RU" dirty="0"/>
              <a:t>Обработки ошибок</a:t>
            </a:r>
          </a:p>
          <a:p>
            <a:r>
              <a:rPr lang="ru-RU" dirty="0"/>
              <a:t>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606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материалы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IQToolkit</a:t>
            </a:r>
            <a:r>
              <a:rPr lang="en-US" dirty="0"/>
              <a:t> – </a:t>
            </a:r>
            <a:r>
              <a:rPr lang="ru-RU" dirty="0"/>
              <a:t>инструментарий, для создания </a:t>
            </a:r>
            <a:r>
              <a:rPr lang="en-US" dirty="0"/>
              <a:t>LINQ </a:t>
            </a:r>
            <a:r>
              <a:rPr lang="ru-RU" dirty="0"/>
              <a:t>провайдеров + блог, описывающий нюансы </a:t>
            </a:r>
            <a:r>
              <a:rPr lang="en-US" dirty="0" err="1"/>
              <a:t>IQueryable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https://github.com/mattwar/iqtoolkit</a:t>
            </a:r>
            <a:endParaRPr lang="en-US" dirty="0"/>
          </a:p>
          <a:p>
            <a:r>
              <a:rPr lang="ru-RU" dirty="0"/>
              <a:t>Расширение для отладчика </a:t>
            </a:r>
            <a:r>
              <a:rPr lang="en-US" dirty="0"/>
              <a:t>VS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увы только до 2019</a:t>
            </a:r>
            <a:r>
              <a:rPr lang="en-US" dirty="0"/>
              <a:t>)</a:t>
            </a:r>
            <a:r>
              <a:rPr lang="ru-RU" dirty="0"/>
              <a:t> для изучения </a:t>
            </a:r>
            <a:r>
              <a:rPr lang="en-US" dirty="0" err="1"/>
              <a:t>ExpressionTree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https://github.com/zspitz/ExpressionTreeVisualizer</a:t>
            </a:r>
            <a:r>
              <a:rPr lang="en-US" dirty="0"/>
              <a:t> </a:t>
            </a:r>
          </a:p>
          <a:p>
            <a:r>
              <a:rPr lang="en-US" dirty="0" err="1"/>
              <a:t>Serialize.Linq</a:t>
            </a:r>
            <a:r>
              <a:rPr lang="en-US" dirty="0"/>
              <a:t> – </a:t>
            </a:r>
            <a:r>
              <a:rPr lang="ru-RU" dirty="0" err="1"/>
              <a:t>сериализация</a:t>
            </a:r>
            <a:r>
              <a:rPr lang="en-US" dirty="0"/>
              <a:t>/</a:t>
            </a:r>
            <a:r>
              <a:rPr lang="ru-RU" dirty="0" err="1"/>
              <a:t>десериализация</a:t>
            </a:r>
            <a:r>
              <a:rPr lang="ru-RU" dirty="0"/>
              <a:t> </a:t>
            </a:r>
            <a:r>
              <a:rPr lang="en-US" dirty="0"/>
              <a:t>LINQ </a:t>
            </a:r>
            <a:r>
              <a:rPr lang="ru-RU" dirty="0"/>
              <a:t>выражений</a:t>
            </a:r>
          </a:p>
          <a:p>
            <a:pPr lvl="1"/>
            <a:r>
              <a:rPr lang="en-US" dirty="0">
                <a:hlinkClick r:id="rId5"/>
              </a:rPr>
              <a:t>https://github.com/esskar/Serialize.Linq</a:t>
            </a:r>
            <a:r>
              <a:rPr lang="ru-RU" dirty="0"/>
              <a:t> 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31265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Подведем итог…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6195" y="1690688"/>
            <a:ext cx="4997605" cy="4351338"/>
          </a:xfrm>
        </p:spPr>
        <p:txBody>
          <a:bodyPr>
            <a:normAutofit/>
          </a:bodyPr>
          <a:lstStyle/>
          <a:p>
            <a:r>
              <a:rPr lang="en-US" dirty="0"/>
              <a:t>LINQ </a:t>
            </a:r>
            <a:r>
              <a:rPr lang="ru-RU" dirty="0"/>
              <a:t>на базе </a:t>
            </a:r>
            <a:r>
              <a:rPr lang="en-US" dirty="0" err="1"/>
              <a:t>IEnumerable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IQueryable</a:t>
            </a:r>
            <a:r>
              <a:rPr lang="en-US" dirty="0"/>
              <a:t> </a:t>
            </a:r>
            <a:r>
              <a:rPr lang="ru-RU" dirty="0"/>
              <a:t>– два разных решения</a:t>
            </a:r>
          </a:p>
          <a:p>
            <a:endParaRPr lang="ru-RU" dirty="0"/>
          </a:p>
          <a:p>
            <a:r>
              <a:rPr lang="en-US" dirty="0"/>
              <a:t>Expression – </a:t>
            </a:r>
            <a:r>
              <a:rPr lang="ru-RU" dirty="0"/>
              <a:t>деревья выражений для</a:t>
            </a:r>
            <a:endParaRPr lang="en-US" dirty="0"/>
          </a:p>
          <a:p>
            <a:pPr lvl="1"/>
            <a:r>
              <a:rPr lang="en-US" dirty="0"/>
              <a:t>LINQ (</a:t>
            </a:r>
            <a:r>
              <a:rPr lang="en-US" dirty="0" err="1"/>
              <a:t>IQueryable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Внутренние </a:t>
            </a:r>
            <a:r>
              <a:rPr lang="en-US" dirty="0"/>
              <a:t>DSL</a:t>
            </a:r>
            <a:endParaRPr lang="ru-RU" dirty="0"/>
          </a:p>
          <a:p>
            <a:pPr lvl="1"/>
            <a:r>
              <a:rPr lang="ru-RU" dirty="0"/>
              <a:t>Основа</a:t>
            </a:r>
            <a:r>
              <a:rPr lang="en-US" dirty="0"/>
              <a:t> DLR</a:t>
            </a:r>
            <a:endParaRPr lang="ru-RU" dirty="0"/>
          </a:p>
          <a:p>
            <a:pPr lvl="1"/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97" y="2018681"/>
            <a:ext cx="5529203" cy="36953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104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</a:t>
            </a:r>
            <a:r>
              <a:rPr lang="ru-RU" dirty="0"/>
              <a:t>и</a:t>
            </a:r>
            <a:r>
              <a:rPr lang="en-US" dirty="0"/>
              <a:t> Method-based</a:t>
            </a:r>
            <a:r>
              <a:rPr lang="ru-RU" dirty="0"/>
              <a:t> синтаксис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38200" y="2572963"/>
            <a:ext cx="3352200" cy="83099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CCCCCC"/>
            </a:solidFill>
            <a:prstDash val="soli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A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.Where(x =&gt; x &gt; 2)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.Select(x =&gt; x + 1);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763738" y="2572962"/>
            <a:ext cx="2428870" cy="83099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CCCCCC"/>
            </a:solidFill>
            <a:prstDash val="solid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x 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A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where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x &gt; 2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x + 1;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2514300" y="4354764"/>
            <a:ext cx="6375463" cy="83099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CCCCCC"/>
            </a:solidFill>
            <a:prstDash val="solid"/>
          </a:ln>
          <a:effectLst/>
        </p:spPr>
        <p:txBody>
          <a:bodyPr wrap="none">
            <a:spAutoFit/>
          </a:bodyPr>
          <a:lstStyle/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((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IEnumerable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&gt;) A)</a:t>
            </a:r>
          </a:p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.Where&lt;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&gt;((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&gt;) (x =&gt; x &gt; 2))</a:t>
            </a:r>
          </a:p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.Select&lt;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&gt;((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&gt;) (x =&gt; x + 1));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7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215383">
            <a:off x="2907668" y="3574773"/>
            <a:ext cx="908383" cy="60965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384617" flipH="1">
            <a:off x="7309546" y="3574296"/>
            <a:ext cx="908383" cy="6096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3715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17689" y="268310"/>
            <a:ext cx="667362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Employees.Where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 =&gt;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e.Country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==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"Belarus"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76"/>
          <a:stretch/>
        </p:blipFill>
        <p:spPr>
          <a:xfrm>
            <a:off x="1402816" y="2415941"/>
            <a:ext cx="1776457" cy="2667227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05" b="18584"/>
          <a:stretch/>
        </p:blipFill>
        <p:spPr>
          <a:xfrm>
            <a:off x="9635611" y="2422728"/>
            <a:ext cx="1768291" cy="2660440"/>
          </a:xfrm>
          <a:prstGeom prst="rect">
            <a:avLst/>
          </a:prstGeom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87346" y="5151260"/>
            <a:ext cx="4687502" cy="15696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Queryable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IQueryable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TSource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TSource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endParaRPr kumimoji="0" lang="ru-RU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IQueryable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TSource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source, </a:t>
            </a:r>
            <a:endParaRPr kumimoji="0" lang="ru-RU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TSource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 predicate)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/>
          <p:nvPr/>
        </p:nvSpPr>
        <p:spPr>
          <a:xfrm>
            <a:off x="396860" y="5138213"/>
            <a:ext cx="4687502" cy="15696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2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Enumerable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2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2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TSource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Where&lt;</a:t>
            </a:r>
            <a:r>
              <a:rPr lang="en-US" altLang="en-US" sz="12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TSource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endParaRPr lang="ru-RU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2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2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TSource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 source, </a:t>
            </a:r>
            <a:endParaRPr lang="ru-RU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2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2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TSource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 predicate)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/>
          </a:p>
        </p:txBody>
      </p:sp>
      <p:cxnSp>
        <p:nvCxnSpPr>
          <p:cNvPr id="12" name="Straight Connector 5"/>
          <p:cNvCxnSpPr/>
          <p:nvPr/>
        </p:nvCxnSpPr>
        <p:spPr>
          <a:xfrm flipV="1">
            <a:off x="1823299" y="6132886"/>
            <a:ext cx="2388781" cy="7089"/>
          </a:xfrm>
          <a:prstGeom prst="lin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3" name="Straight Connector 7"/>
          <p:cNvCxnSpPr/>
          <p:nvPr/>
        </p:nvCxnSpPr>
        <p:spPr>
          <a:xfrm flipV="1">
            <a:off x="8597456" y="6142125"/>
            <a:ext cx="2388781" cy="7089"/>
          </a:xfrm>
          <a:prstGeom prst="lin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4" name="Straight Connector 8"/>
          <p:cNvCxnSpPr/>
          <p:nvPr/>
        </p:nvCxnSpPr>
        <p:spPr>
          <a:xfrm flipV="1">
            <a:off x="1405085" y="6505623"/>
            <a:ext cx="2388781" cy="70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5" name="Straight Connector 9"/>
          <p:cNvCxnSpPr/>
          <p:nvPr/>
        </p:nvCxnSpPr>
        <p:spPr>
          <a:xfrm flipV="1">
            <a:off x="8179242" y="6528535"/>
            <a:ext cx="3501656" cy="70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6" name="Straight Connector 11"/>
          <p:cNvCxnSpPr/>
          <p:nvPr/>
        </p:nvCxnSpPr>
        <p:spPr>
          <a:xfrm flipV="1">
            <a:off x="1915448" y="5778468"/>
            <a:ext cx="1651590" cy="1"/>
          </a:xfrm>
          <a:prstGeom prst="lin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7" name="Straight Connector 12"/>
          <p:cNvCxnSpPr/>
          <p:nvPr/>
        </p:nvCxnSpPr>
        <p:spPr>
          <a:xfrm>
            <a:off x="8689605" y="5787708"/>
            <a:ext cx="1715386" cy="0"/>
          </a:xfrm>
          <a:prstGeom prst="lin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2292" y="962632"/>
            <a:ext cx="2943235" cy="1270777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072" y="1032303"/>
            <a:ext cx="2969794" cy="1073514"/>
          </a:xfrm>
          <a:prstGeom prst="rect">
            <a:avLst/>
          </a:prstGeom>
        </p:spPr>
      </p:pic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5625957" y="1464023"/>
            <a:ext cx="1454244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Employees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4062358" y="3424910"/>
            <a:ext cx="5121915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Where(e =&gt;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e.Country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==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"Belarus"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Стрелка вниз 21"/>
          <p:cNvSpPr/>
          <p:nvPr/>
        </p:nvSpPr>
        <p:spPr>
          <a:xfrm>
            <a:off x="6110763" y="830148"/>
            <a:ext cx="484632" cy="501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низ 22"/>
          <p:cNvSpPr/>
          <p:nvPr/>
        </p:nvSpPr>
        <p:spPr>
          <a:xfrm>
            <a:off x="6110763" y="2229197"/>
            <a:ext cx="484632" cy="11464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Straight Connector 11"/>
          <p:cNvCxnSpPr/>
          <p:nvPr/>
        </p:nvCxnSpPr>
        <p:spPr>
          <a:xfrm flipV="1">
            <a:off x="1527683" y="4974855"/>
            <a:ext cx="1651590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11"/>
          <p:cNvCxnSpPr/>
          <p:nvPr/>
        </p:nvCxnSpPr>
        <p:spPr>
          <a:xfrm flipV="1">
            <a:off x="9633480" y="4958953"/>
            <a:ext cx="1651590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17006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IEnumerable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IEnumerable</a:t>
            </a:r>
            <a:r>
              <a:rPr lang="ru-RU" dirty="0"/>
              <a:t> и </a:t>
            </a:r>
            <a:r>
              <a:rPr lang="en-US" dirty="0"/>
              <a:t>Enumerable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072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IEnumerable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263" y="2434090"/>
            <a:ext cx="3609975" cy="29813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3200" y="162788"/>
            <a:ext cx="2815300" cy="65517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2231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это работает</a:t>
            </a:r>
            <a:r>
              <a:rPr lang="en-US" dirty="0"/>
              <a:t>…</a:t>
            </a:r>
            <a:endParaRPr lang="ru-R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251961" y="4785966"/>
            <a:ext cx="7042312" cy="138499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[] source = 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Enumerable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.Range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(1, 20).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ToArray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();</a:t>
            </a:r>
            <a:b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b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foreach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(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source.MyWhere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(x =&gt; x % 2 == 0).Select(x =&gt; x + 1))</a:t>
            </a:r>
            <a:b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Console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.Write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"{0} "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}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16835" y="1582967"/>
            <a:ext cx="6942926" cy="267765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MyWhere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predicate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ArgumentNullException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ThrowIfNull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nameof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ArgumentNullException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ThrowIfNull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predicate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nameof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predicate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predicate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304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0.4|6.6|20.1|26.2|10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62|72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2|6.5|21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0.9|30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2.7|81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0.5|106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8.8|77.9|15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8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113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30.5|5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19.4|28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4|14|38.2|3.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3|17.7|39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1|55.5|6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45.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11.2|27.6|92.2|98.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7|26.3|14|28.3|27.4|17.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11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34|39.8|40.4|10.9|38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2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8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32.6|14.9|26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3|10.7|45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14.6|21.3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. Creating Types in C" id="{F2E59D16-3580-4F1B-B291-C12C13E0F8CF}" vid="{9CF71352-9A11-413D-9085-BB779D7C4D1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лекции модуля</Template>
  <TotalTime>1071</TotalTime>
  <Words>3077</Words>
  <Application>Microsoft Office PowerPoint</Application>
  <PresentationFormat>Широкоэкранный</PresentationFormat>
  <Paragraphs>302</Paragraphs>
  <Slides>44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Consolas</vt:lpstr>
      <vt:lpstr>Trebuchet MS</vt:lpstr>
      <vt:lpstr>Тема Office</vt:lpstr>
      <vt:lpstr>Expressions и IQueryable</vt:lpstr>
      <vt:lpstr>Agenda</vt:lpstr>
      <vt:lpstr>LINQ изнутри</vt:lpstr>
      <vt:lpstr>Что мы знаем о LINQ?</vt:lpstr>
      <vt:lpstr>Expression и Method-based синтаксис</vt:lpstr>
      <vt:lpstr>Презентация PowerPoint</vt:lpstr>
      <vt:lpstr>IEnumerable</vt:lpstr>
      <vt:lpstr>IEnumerable</vt:lpstr>
      <vt:lpstr>Как это работает…</vt:lpstr>
      <vt:lpstr>IEnumerable</vt:lpstr>
      <vt:lpstr>IEnumerable: плюсы и минусы</vt:lpstr>
      <vt:lpstr>Деревья выражений</vt:lpstr>
      <vt:lpstr>Что такое Expression Tree?</vt:lpstr>
      <vt:lpstr>Класс Expression</vt:lpstr>
      <vt:lpstr>Иерархия Expression</vt:lpstr>
      <vt:lpstr>Создание выражений</vt:lpstr>
      <vt:lpstr>Создание выражений</vt:lpstr>
      <vt:lpstr>Что можно делать с Expressions?</vt:lpstr>
      <vt:lpstr>Компиляция и выполнение</vt:lpstr>
      <vt:lpstr>Компиляция и выполнение</vt:lpstr>
      <vt:lpstr>Обход дерева Expression</vt:lpstr>
      <vt:lpstr>Обход дерева</vt:lpstr>
      <vt:lpstr>Модификация дерева Expression</vt:lpstr>
      <vt:lpstr>Модификация дерева</vt:lpstr>
      <vt:lpstr>Применение Expression</vt:lpstr>
      <vt:lpstr>Сценарии для Expression Trees</vt:lpstr>
      <vt:lpstr>Domain Specific Languages (DSL)</vt:lpstr>
      <vt:lpstr>Примеры внутренних DSL  на базе Expression</vt:lpstr>
      <vt:lpstr>Работа Internal DSL на базе Expression</vt:lpstr>
      <vt:lpstr>Пример. Свой DSL</vt:lpstr>
      <vt:lpstr>Пример. Свой DSL</vt:lpstr>
      <vt:lpstr>DSL на базе Expression</vt:lpstr>
      <vt:lpstr>Dynamic Language Runtime (DLR)</vt:lpstr>
      <vt:lpstr>DLR-based языки</vt:lpstr>
      <vt:lpstr>Встраивание IronPython</vt:lpstr>
      <vt:lpstr>Встроенные вычисления на Python</vt:lpstr>
      <vt:lpstr>IQueryable</vt:lpstr>
      <vt:lpstr>IQueryable, Queryable и IQueryProvider</vt:lpstr>
      <vt:lpstr>IQueryable и IQueryProvider</vt:lpstr>
      <vt:lpstr>IQueryable в действии</vt:lpstr>
      <vt:lpstr>IQueryable</vt:lpstr>
      <vt:lpstr>Чего нет в этом примере…</vt:lpstr>
      <vt:lpstr>Дополнительные материалы</vt:lpstr>
      <vt:lpstr>Подведем итог…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Expressions и IQueryable</dc:title>
  <dc:creator>Михаил Романов</dc:creator>
  <cp:lastModifiedBy>Mihail Romanov</cp:lastModifiedBy>
  <cp:revision>66</cp:revision>
  <dcterms:created xsi:type="dcterms:W3CDTF">2024-08-22T16:47:02Z</dcterms:created>
  <dcterms:modified xsi:type="dcterms:W3CDTF">2024-09-03T18:37:15Z</dcterms:modified>
</cp:coreProperties>
</file>