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90" r:id="rId7"/>
    <p:sldId id="291" r:id="rId8"/>
    <p:sldId id="292" r:id="rId9"/>
    <p:sldId id="293" r:id="rId10"/>
    <p:sldId id="294" r:id="rId11"/>
    <p:sldId id="296" r:id="rId12"/>
    <p:sldId id="297" r:id="rId13"/>
    <p:sldId id="298" r:id="rId14"/>
    <p:sldId id="299" r:id="rId15"/>
    <p:sldId id="295" r:id="rId16"/>
    <p:sldId id="300" r:id="rId17"/>
    <p:sldId id="263" r:id="rId18"/>
    <p:sldId id="264" r:id="rId19"/>
    <p:sldId id="265" r:id="rId20"/>
    <p:sldId id="266" r:id="rId21"/>
    <p:sldId id="280" r:id="rId22"/>
    <p:sldId id="281" r:id="rId23"/>
    <p:sldId id="282" r:id="rId24"/>
    <p:sldId id="284" r:id="rId25"/>
    <p:sldId id="301" r:id="rId26"/>
    <p:sldId id="285" r:id="rId27"/>
    <p:sldId id="279" r:id="rId28"/>
    <p:sldId id="283" r:id="rId29"/>
    <p:sldId id="286" r:id="rId30"/>
    <p:sldId id="271" r:id="rId31"/>
    <p:sldId id="287" r:id="rId32"/>
    <p:sldId id="288" r:id="rId33"/>
    <p:sldId id="277" r:id="rId34"/>
    <p:sldId id="278" r:id="rId35"/>
    <p:sldId id="289" r:id="rId36"/>
    <p:sldId id="261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Основные сервисы Runtime" id="{4C62F6CD-700A-4F63-B54E-3F57103040C4}">
          <p14:sldIdLst>
            <p14:sldId id="259"/>
            <p14:sldId id="262"/>
            <p14:sldId id="260"/>
          </p14:sldIdLst>
        </p14:section>
        <p14:section name="Конфигурирование runtime" id="{0391E4E4-CC8F-4CBE-A32D-31E78414F8E9}">
          <p14:sldIdLst>
            <p14:sldId id="290"/>
            <p14:sldId id="291"/>
            <p14:sldId id="292"/>
          </p14:sldIdLst>
        </p14:section>
        <p14:section name="Загрузка приложения и библиотек" id="{B2C9A7CF-F1B0-4249-AE30-17BF3C6B20BC}">
          <p14:sldIdLst>
            <p14:sldId id="293"/>
            <p14:sldId id="294"/>
            <p14:sldId id="296"/>
            <p14:sldId id="297"/>
            <p14:sldId id="298"/>
          </p14:sldIdLst>
        </p14:section>
        <p14:section name="Demo. Трассировка загрузки" id="{73944410-C14C-4202-95EE-8ED99A88F51A}">
          <p14:sldIdLst>
            <p14:sldId id="299"/>
          </p14:sldIdLst>
        </p14:section>
        <p14:section name="Перенаправление загрузки библиотек в runtime" id="{AF97EF3C-13D6-4B95-A626-FBFD95A5F451}">
          <p14:sldIdLst>
            <p14:sldId id="295"/>
          </p14:sldIdLst>
        </p14:section>
        <p14:section name="Demo. Перенаправление загрузки библиотек в runtime" id="{B4C7AF92-12B5-41BA-B0CC-88B002A1AF1E}">
          <p14:sldIdLst>
            <p14:sldId id="300"/>
          </p14:sldIdLst>
        </p14:section>
        <p14:section name="Управление памятью" id="{BE43B06A-0D32-4161-BBCB-FBE55BD2DFAA}">
          <p14:sldIdLst>
            <p14:sldId id="263"/>
            <p14:sldId id="264"/>
          </p14:sldIdLst>
        </p14:section>
        <p14:section name="Выделение памяти" id="{A9C77666-202A-4C3A-86F9-37B8D4101FBB}">
          <p14:sldIdLst>
            <p14:sldId id="265"/>
          </p14:sldIdLst>
        </p14:section>
        <p14:section name="Сборка мусора" id="{C1D9AD35-7F0A-4129-9545-99BDE68C7EFB}">
          <p14:sldIdLst>
            <p14:sldId id="266"/>
            <p14:sldId id="280"/>
            <p14:sldId id="281"/>
            <p14:sldId id="282"/>
          </p14:sldIdLst>
        </p14:section>
        <p14:section name="Куча для больших объектов (LOH)" id="{CD05C3B7-D8E4-4364-A355-F183C08540EF}">
          <p14:sldIdLst>
            <p14:sldId id="284"/>
          </p14:sldIdLst>
        </p14:section>
        <p14:section name="Demo. Счетчики GC" id="{253244E1-1D30-40A7-8510-CAFD68334B89}">
          <p14:sldIdLst>
            <p14:sldId id="301"/>
          </p14:sldIdLst>
        </p14:section>
        <p14:section name="GC API" id="{C02B9981-491F-45CB-A765-2E49469DFCA8}">
          <p14:sldIdLst>
            <p14:sldId id="285"/>
          </p14:sldIdLst>
        </p14:section>
        <p14:section name="Управление ресурсами" id="{FCB59DED-124B-4ED7-BB18-18E2B9669E0F}">
          <p14:sldIdLst>
            <p14:sldId id="279"/>
            <p14:sldId id="283"/>
          </p14:sldIdLst>
        </p14:section>
        <p14:section name="Явное освобождение" id="{EAF44DDC-73BD-4A01-B7B1-1D9121B67CD2}">
          <p14:sldIdLst>
            <p14:sldId id="286"/>
          </p14:sldIdLst>
        </p14:section>
        <p14:section name="Финализаторы" id="{F5BD2052-1CA1-4699-B5D1-9C521BE262F9}">
          <p14:sldIdLst>
            <p14:sldId id="271"/>
            <p14:sldId id="287"/>
            <p14:sldId id="288"/>
          </p14:sldIdLst>
        </p14:section>
        <p14:section name="Предсказуемая финализация (IDisposable)" id="{EC068A49-FCAD-4EEB-B8F6-B42D2CC7EC19}">
          <p14:sldIdLst>
            <p14:sldId id="277"/>
            <p14:sldId id="278"/>
            <p14:sldId id="289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3740D1-5C63-453B-BA6E-5CB155CBE21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EB02653-E8F4-4135-A339-64DD9BB68FEB}">
      <dgm:prSet phldrT="[Текст]"/>
      <dgm:spPr/>
      <dgm:t>
        <a:bodyPr/>
        <a:lstStyle/>
        <a:p>
          <a:r>
            <a:rPr lang="en-US" dirty="0" smtClean="0"/>
            <a:t>GC </a:t>
          </a:r>
          <a:r>
            <a:rPr lang="ru-RU" dirty="0" smtClean="0"/>
            <a:t>определяет, что объект не используется</a:t>
          </a:r>
          <a:endParaRPr lang="ru-RU" dirty="0"/>
        </a:p>
      </dgm:t>
    </dgm:pt>
    <dgm:pt modelId="{49BEFCE8-B097-403C-AC8C-4AE6803108D5}" type="parTrans" cxnId="{9E927DE8-F92F-4ACB-8704-86A681048CBE}">
      <dgm:prSet/>
      <dgm:spPr/>
      <dgm:t>
        <a:bodyPr/>
        <a:lstStyle/>
        <a:p>
          <a:endParaRPr lang="ru-RU"/>
        </a:p>
      </dgm:t>
    </dgm:pt>
    <dgm:pt modelId="{3F3E4E11-0061-41FE-AD8F-447C4B2D72DA}" type="sibTrans" cxnId="{9E927DE8-F92F-4ACB-8704-86A681048CBE}">
      <dgm:prSet/>
      <dgm:spPr/>
      <dgm:t>
        <a:bodyPr/>
        <a:lstStyle/>
        <a:p>
          <a:endParaRPr lang="ru-RU"/>
        </a:p>
      </dgm:t>
    </dgm:pt>
    <dgm:pt modelId="{3D382252-06AC-4638-99B5-DF07E8F7BB47}">
      <dgm:prSet/>
      <dgm:spPr/>
      <dgm:t>
        <a:bodyPr/>
        <a:lstStyle/>
        <a:p>
          <a:r>
            <a:rPr lang="ru-RU" dirty="0" smtClean="0"/>
            <a:t>Если у объекта есть </a:t>
          </a:r>
          <a:r>
            <a:rPr lang="ru-RU" dirty="0" err="1" smtClean="0"/>
            <a:t>финализатор</a:t>
          </a:r>
          <a:r>
            <a:rPr lang="ru-RU" dirty="0" smtClean="0"/>
            <a:t>, то ставит в очередь на </a:t>
          </a:r>
          <a:r>
            <a:rPr lang="ru-RU" dirty="0" err="1" smtClean="0"/>
            <a:t>финализацию</a:t>
          </a:r>
          <a:endParaRPr lang="ru-RU" dirty="0" smtClean="0"/>
        </a:p>
      </dgm:t>
    </dgm:pt>
    <dgm:pt modelId="{F58321B9-8BDD-4AAF-BEE4-5003D7FF4AA0}" type="parTrans" cxnId="{0E4724B8-A33B-4478-A759-85A4969841CD}">
      <dgm:prSet/>
      <dgm:spPr/>
      <dgm:t>
        <a:bodyPr/>
        <a:lstStyle/>
        <a:p>
          <a:endParaRPr lang="ru-RU"/>
        </a:p>
      </dgm:t>
    </dgm:pt>
    <dgm:pt modelId="{CC032A16-CC2D-4311-B3D8-5E0F4E1C06DF}" type="sibTrans" cxnId="{0E4724B8-A33B-4478-A759-85A4969841CD}">
      <dgm:prSet/>
      <dgm:spPr/>
      <dgm:t>
        <a:bodyPr/>
        <a:lstStyle/>
        <a:p>
          <a:endParaRPr lang="ru-RU"/>
        </a:p>
      </dgm:t>
    </dgm:pt>
    <dgm:pt modelId="{BCC4E09B-A821-45FF-BE41-046D31F69C92}">
      <dgm:prSet/>
      <dgm:spPr/>
      <dgm:t>
        <a:bodyPr/>
        <a:lstStyle/>
        <a:p>
          <a:r>
            <a:rPr lang="ru-RU" dirty="0" smtClean="0"/>
            <a:t>После </a:t>
          </a:r>
          <a:r>
            <a:rPr lang="ru-RU" dirty="0" err="1" smtClean="0"/>
            <a:t>финализации</a:t>
          </a:r>
          <a:r>
            <a:rPr lang="ru-RU" dirty="0" smtClean="0"/>
            <a:t> – удаляет</a:t>
          </a:r>
          <a:endParaRPr lang="ru-RU" dirty="0"/>
        </a:p>
      </dgm:t>
    </dgm:pt>
    <dgm:pt modelId="{D47FE63C-93E2-4FFE-97D9-7DA9142C6B89}" type="parTrans" cxnId="{E83CFEE5-A37B-4F8C-90B2-176E9278E2EF}">
      <dgm:prSet/>
      <dgm:spPr/>
      <dgm:t>
        <a:bodyPr/>
        <a:lstStyle/>
        <a:p>
          <a:endParaRPr lang="ru-RU"/>
        </a:p>
      </dgm:t>
    </dgm:pt>
    <dgm:pt modelId="{83FB0CB0-B34C-4B60-811E-0033DA336606}" type="sibTrans" cxnId="{E83CFEE5-A37B-4F8C-90B2-176E9278E2EF}">
      <dgm:prSet/>
      <dgm:spPr/>
      <dgm:t>
        <a:bodyPr/>
        <a:lstStyle/>
        <a:p>
          <a:endParaRPr lang="ru-RU"/>
        </a:p>
      </dgm:t>
    </dgm:pt>
    <dgm:pt modelId="{F3B86A1C-732B-453F-AB41-2A36253203F1}" type="pres">
      <dgm:prSet presAssocID="{413740D1-5C63-453B-BA6E-5CB155CBE21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CCFBFE6-EB35-4308-ADEB-3F86A1244AC2}" type="pres">
      <dgm:prSet presAssocID="{413740D1-5C63-453B-BA6E-5CB155CBE216}" presName="dummyMaxCanvas" presStyleCnt="0">
        <dgm:presLayoutVars/>
      </dgm:prSet>
      <dgm:spPr/>
    </dgm:pt>
    <dgm:pt modelId="{63177493-9807-4E1B-B4E4-157E5B92DFE9}" type="pres">
      <dgm:prSet presAssocID="{413740D1-5C63-453B-BA6E-5CB155CBE216}" presName="ThreeNodes_1" presStyleLbl="node1" presStyleIdx="0" presStyleCnt="3" custLinFactNeighborX="1506" custLinFactNeighborY="-18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797A963-84C1-4D89-94BE-18E147AF955B}" type="pres">
      <dgm:prSet presAssocID="{413740D1-5C63-453B-BA6E-5CB155CBE216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E4A362-5E24-449A-91D6-F1DB2BE74BB9}" type="pres">
      <dgm:prSet presAssocID="{413740D1-5C63-453B-BA6E-5CB155CBE216}" presName="ThreeNodes_3" presStyleLbl="node1" presStyleIdx="2" presStyleCnt="3" custLinFactNeighborX="8446" custLinFactNeighborY="3531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7DAB65-07A4-4771-862A-834023FB9F1B}" type="pres">
      <dgm:prSet presAssocID="{413740D1-5C63-453B-BA6E-5CB155CBE216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3A3BED-724E-4703-9623-EF9A2BF50B28}" type="pres">
      <dgm:prSet presAssocID="{413740D1-5C63-453B-BA6E-5CB155CBE216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3A6DCC1-5112-40EB-9395-FCFFC42A082B}" type="pres">
      <dgm:prSet presAssocID="{413740D1-5C63-453B-BA6E-5CB155CBE216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3591FB-C762-4E02-85C1-EC49A6BAD86A}" type="pres">
      <dgm:prSet presAssocID="{413740D1-5C63-453B-BA6E-5CB155CBE216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A9E5BD8-F85D-440F-A083-EF42DD69759F}" type="pres">
      <dgm:prSet presAssocID="{413740D1-5C63-453B-BA6E-5CB155CBE216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4B2B1CC-AD95-46BC-BFA5-1D6CAC37B5C7}" type="presOf" srcId="{3D382252-06AC-4638-99B5-DF07E8F7BB47}" destId="{F797A963-84C1-4D89-94BE-18E147AF955B}" srcOrd="0" destOrd="0" presId="urn:microsoft.com/office/officeart/2005/8/layout/vProcess5"/>
    <dgm:cxn modelId="{0E4724B8-A33B-4478-A759-85A4969841CD}" srcId="{413740D1-5C63-453B-BA6E-5CB155CBE216}" destId="{3D382252-06AC-4638-99B5-DF07E8F7BB47}" srcOrd="1" destOrd="0" parTransId="{F58321B9-8BDD-4AAF-BEE4-5003D7FF4AA0}" sibTransId="{CC032A16-CC2D-4311-B3D8-5E0F4E1C06DF}"/>
    <dgm:cxn modelId="{6EE444BA-5AAA-4E69-A9C3-F05DCBBABCBB}" type="presOf" srcId="{413740D1-5C63-453B-BA6E-5CB155CBE216}" destId="{F3B86A1C-732B-453F-AB41-2A36253203F1}" srcOrd="0" destOrd="0" presId="urn:microsoft.com/office/officeart/2005/8/layout/vProcess5"/>
    <dgm:cxn modelId="{466D1791-9135-41D0-8F34-FDE87353DFAF}" type="presOf" srcId="{BCC4E09B-A821-45FF-BE41-046D31F69C92}" destId="{CAE4A362-5E24-449A-91D6-F1DB2BE74BB9}" srcOrd="0" destOrd="0" presId="urn:microsoft.com/office/officeart/2005/8/layout/vProcess5"/>
    <dgm:cxn modelId="{9E927DE8-F92F-4ACB-8704-86A681048CBE}" srcId="{413740D1-5C63-453B-BA6E-5CB155CBE216}" destId="{FEB02653-E8F4-4135-A339-64DD9BB68FEB}" srcOrd="0" destOrd="0" parTransId="{49BEFCE8-B097-403C-AC8C-4AE6803108D5}" sibTransId="{3F3E4E11-0061-41FE-AD8F-447C4B2D72DA}"/>
    <dgm:cxn modelId="{41D4A0B7-7EA0-4679-AA46-1E5290FFC300}" type="presOf" srcId="{BCC4E09B-A821-45FF-BE41-046D31F69C92}" destId="{CA9E5BD8-F85D-440F-A083-EF42DD69759F}" srcOrd="1" destOrd="0" presId="urn:microsoft.com/office/officeart/2005/8/layout/vProcess5"/>
    <dgm:cxn modelId="{6653F2BC-D1A2-4F23-8F8F-27A06B7D538A}" type="presOf" srcId="{3D382252-06AC-4638-99B5-DF07E8F7BB47}" destId="{C63591FB-C762-4E02-85C1-EC49A6BAD86A}" srcOrd="1" destOrd="0" presId="urn:microsoft.com/office/officeart/2005/8/layout/vProcess5"/>
    <dgm:cxn modelId="{7AC24A03-7A53-4386-A515-3248470780D5}" type="presOf" srcId="{FEB02653-E8F4-4135-A339-64DD9BB68FEB}" destId="{B3A6DCC1-5112-40EB-9395-FCFFC42A082B}" srcOrd="1" destOrd="0" presId="urn:microsoft.com/office/officeart/2005/8/layout/vProcess5"/>
    <dgm:cxn modelId="{E83CFEE5-A37B-4F8C-90B2-176E9278E2EF}" srcId="{413740D1-5C63-453B-BA6E-5CB155CBE216}" destId="{BCC4E09B-A821-45FF-BE41-046D31F69C92}" srcOrd="2" destOrd="0" parTransId="{D47FE63C-93E2-4FFE-97D9-7DA9142C6B89}" sibTransId="{83FB0CB0-B34C-4B60-811E-0033DA336606}"/>
    <dgm:cxn modelId="{51335AA0-432E-4BD0-AEB5-260B616DB311}" type="presOf" srcId="{FEB02653-E8F4-4135-A339-64DD9BB68FEB}" destId="{63177493-9807-4E1B-B4E4-157E5B92DFE9}" srcOrd="0" destOrd="0" presId="urn:microsoft.com/office/officeart/2005/8/layout/vProcess5"/>
    <dgm:cxn modelId="{41818842-408E-4294-9CF0-F799FECEE0AA}" type="presOf" srcId="{3F3E4E11-0061-41FE-AD8F-447C4B2D72DA}" destId="{607DAB65-07A4-4771-862A-834023FB9F1B}" srcOrd="0" destOrd="0" presId="urn:microsoft.com/office/officeart/2005/8/layout/vProcess5"/>
    <dgm:cxn modelId="{D9C79441-066E-4150-8C0D-C604A192E6FA}" type="presOf" srcId="{CC032A16-CC2D-4311-B3D8-5E0F4E1C06DF}" destId="{E23A3BED-724E-4703-9623-EF9A2BF50B28}" srcOrd="0" destOrd="0" presId="urn:microsoft.com/office/officeart/2005/8/layout/vProcess5"/>
    <dgm:cxn modelId="{BB0478DC-7909-4BE5-91FB-2EA7693309FB}" type="presParOf" srcId="{F3B86A1C-732B-453F-AB41-2A36253203F1}" destId="{3CCFBFE6-EB35-4308-ADEB-3F86A1244AC2}" srcOrd="0" destOrd="0" presId="urn:microsoft.com/office/officeart/2005/8/layout/vProcess5"/>
    <dgm:cxn modelId="{DD212C5F-4585-46F9-90C1-A0CE37620404}" type="presParOf" srcId="{F3B86A1C-732B-453F-AB41-2A36253203F1}" destId="{63177493-9807-4E1B-B4E4-157E5B92DFE9}" srcOrd="1" destOrd="0" presId="urn:microsoft.com/office/officeart/2005/8/layout/vProcess5"/>
    <dgm:cxn modelId="{A5BA6F3A-1F6A-402F-B31C-DD3DB4C86BB4}" type="presParOf" srcId="{F3B86A1C-732B-453F-AB41-2A36253203F1}" destId="{F797A963-84C1-4D89-94BE-18E147AF955B}" srcOrd="2" destOrd="0" presId="urn:microsoft.com/office/officeart/2005/8/layout/vProcess5"/>
    <dgm:cxn modelId="{463B4461-ED58-44E5-89AF-005085992732}" type="presParOf" srcId="{F3B86A1C-732B-453F-AB41-2A36253203F1}" destId="{CAE4A362-5E24-449A-91D6-F1DB2BE74BB9}" srcOrd="3" destOrd="0" presId="urn:microsoft.com/office/officeart/2005/8/layout/vProcess5"/>
    <dgm:cxn modelId="{0641D595-3009-4F95-812F-668476B53500}" type="presParOf" srcId="{F3B86A1C-732B-453F-AB41-2A36253203F1}" destId="{607DAB65-07A4-4771-862A-834023FB9F1B}" srcOrd="4" destOrd="0" presId="urn:microsoft.com/office/officeart/2005/8/layout/vProcess5"/>
    <dgm:cxn modelId="{44B2BCE6-B2D5-4B52-A29C-C68B55AB1C3C}" type="presParOf" srcId="{F3B86A1C-732B-453F-AB41-2A36253203F1}" destId="{E23A3BED-724E-4703-9623-EF9A2BF50B28}" srcOrd="5" destOrd="0" presId="urn:microsoft.com/office/officeart/2005/8/layout/vProcess5"/>
    <dgm:cxn modelId="{DE0879AF-BF74-43A5-A370-8EAEF0706991}" type="presParOf" srcId="{F3B86A1C-732B-453F-AB41-2A36253203F1}" destId="{B3A6DCC1-5112-40EB-9395-FCFFC42A082B}" srcOrd="6" destOrd="0" presId="urn:microsoft.com/office/officeart/2005/8/layout/vProcess5"/>
    <dgm:cxn modelId="{727F5200-150C-4563-9B21-7D05C7EB22D8}" type="presParOf" srcId="{F3B86A1C-732B-453F-AB41-2A36253203F1}" destId="{C63591FB-C762-4E02-85C1-EC49A6BAD86A}" srcOrd="7" destOrd="0" presId="urn:microsoft.com/office/officeart/2005/8/layout/vProcess5"/>
    <dgm:cxn modelId="{BCFE1327-A552-4048-9CF2-0AE1C914CB03}" type="presParOf" srcId="{F3B86A1C-732B-453F-AB41-2A36253203F1}" destId="{CA9E5BD8-F85D-440F-A083-EF42DD69759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177493-9807-4E1B-B4E4-157E5B92DFE9}">
      <dsp:nvSpPr>
        <dsp:cNvPr id="0" name=""/>
        <dsp:cNvSpPr/>
      </dsp:nvSpPr>
      <dsp:spPr>
        <a:xfrm>
          <a:off x="75515" y="0"/>
          <a:ext cx="5014333" cy="13354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GC </a:t>
          </a:r>
          <a:r>
            <a:rPr lang="ru-RU" sz="2400" kern="1200" dirty="0" smtClean="0"/>
            <a:t>определяет, что объект не используется</a:t>
          </a:r>
          <a:endParaRPr lang="ru-RU" sz="2400" kern="1200" dirty="0"/>
        </a:p>
      </dsp:txBody>
      <dsp:txXfrm>
        <a:off x="114629" y="39114"/>
        <a:ext cx="3573261" cy="1257239"/>
      </dsp:txXfrm>
    </dsp:sp>
    <dsp:sp modelId="{F797A963-84C1-4D89-94BE-18E147AF955B}">
      <dsp:nvSpPr>
        <dsp:cNvPr id="0" name=""/>
        <dsp:cNvSpPr/>
      </dsp:nvSpPr>
      <dsp:spPr>
        <a:xfrm>
          <a:off x="442441" y="1558044"/>
          <a:ext cx="5014333" cy="13354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Если у объекта есть </a:t>
          </a:r>
          <a:r>
            <a:rPr lang="ru-RU" sz="2400" kern="1200" dirty="0" err="1" smtClean="0"/>
            <a:t>финализатор</a:t>
          </a:r>
          <a:r>
            <a:rPr lang="ru-RU" sz="2400" kern="1200" dirty="0" smtClean="0"/>
            <a:t>, то ставит в очередь на </a:t>
          </a:r>
          <a:r>
            <a:rPr lang="ru-RU" sz="2400" kern="1200" dirty="0" err="1" smtClean="0"/>
            <a:t>финализацию</a:t>
          </a:r>
          <a:endParaRPr lang="ru-RU" sz="2400" kern="1200" dirty="0" smtClean="0"/>
        </a:p>
      </dsp:txBody>
      <dsp:txXfrm>
        <a:off x="481555" y="1597158"/>
        <a:ext cx="3625610" cy="1257239"/>
      </dsp:txXfrm>
    </dsp:sp>
    <dsp:sp modelId="{CAE4A362-5E24-449A-91D6-F1DB2BE74BB9}">
      <dsp:nvSpPr>
        <dsp:cNvPr id="0" name=""/>
        <dsp:cNvSpPr/>
      </dsp:nvSpPr>
      <dsp:spPr>
        <a:xfrm>
          <a:off x="884882" y="3116089"/>
          <a:ext cx="5014333" cy="13354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После </a:t>
          </a:r>
          <a:r>
            <a:rPr lang="ru-RU" sz="2400" kern="1200" dirty="0" err="1" smtClean="0"/>
            <a:t>финализации</a:t>
          </a:r>
          <a:r>
            <a:rPr lang="ru-RU" sz="2400" kern="1200" dirty="0" smtClean="0"/>
            <a:t> – удаляет</a:t>
          </a:r>
          <a:endParaRPr lang="ru-RU" sz="2400" kern="1200" dirty="0"/>
        </a:p>
      </dsp:txBody>
      <dsp:txXfrm>
        <a:off x="923996" y="3155203"/>
        <a:ext cx="3625610" cy="1257239"/>
      </dsp:txXfrm>
    </dsp:sp>
    <dsp:sp modelId="{607DAB65-07A4-4771-862A-834023FB9F1B}">
      <dsp:nvSpPr>
        <dsp:cNvPr id="0" name=""/>
        <dsp:cNvSpPr/>
      </dsp:nvSpPr>
      <dsp:spPr>
        <a:xfrm>
          <a:off x="4146279" y="1012729"/>
          <a:ext cx="868053" cy="86805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/>
        </a:p>
      </dsp:txBody>
      <dsp:txXfrm>
        <a:off x="4341591" y="1012729"/>
        <a:ext cx="477429" cy="653210"/>
      </dsp:txXfrm>
    </dsp:sp>
    <dsp:sp modelId="{E23A3BED-724E-4703-9623-EF9A2BF50B28}">
      <dsp:nvSpPr>
        <dsp:cNvPr id="0" name=""/>
        <dsp:cNvSpPr/>
      </dsp:nvSpPr>
      <dsp:spPr>
        <a:xfrm>
          <a:off x="4588721" y="2561871"/>
          <a:ext cx="868053" cy="86805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/>
        </a:p>
      </dsp:txBody>
      <dsp:txXfrm>
        <a:off x="4784033" y="2561871"/>
        <a:ext cx="477429" cy="653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untime/blob/main/docs/design/features/host-probing.md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standard/garbage-collection/large-object-heap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ore/runtime-confi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Механизмы </a:t>
            </a:r>
            <a:r>
              <a:rPr lang="en-US" dirty="0" err="1" smtClean="0"/>
              <a:t>.Net</a:t>
            </a:r>
            <a:r>
              <a:rPr lang="en-US" dirty="0" smtClean="0"/>
              <a:t> Runtime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Компиляция и конфигурационные файлы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619741" cy="1686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126" y="1690688"/>
            <a:ext cx="2191056" cy="1810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210051" y="4775086"/>
            <a:ext cx="2986715" cy="154657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runtimeOptions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tfm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"net8.0"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framework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Microsoft.NETCore.App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"8.0.0"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472782" y="1868524"/>
            <a:ext cx="3358612" cy="443198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runtimeTarget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NETCoreApp,Version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=v8.0"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signature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compilationOptions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{},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targets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NETCoreApp,Version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=v8.0"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LoadSample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/1.0.0"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LoadSampleLib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"1.0.0"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runtime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"LoadSample.dll"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Newtonsoft.Json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/13.0.3"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runtime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lib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/net6.0/Newtonsoft.Json.dll"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assemblyVersion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"13.0.0.0"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fileVersion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"13.0.3.27908"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LoadSampleLib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/1.0.0"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altLang="ru-RU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kumimoji="0" lang="en-US" altLang="ru-RU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6631388" y="1868524"/>
            <a:ext cx="1841394" cy="3339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Стрелка вправо 8"/>
          <p:cNvSpPr/>
          <p:nvPr/>
        </p:nvSpPr>
        <p:spPr>
          <a:xfrm>
            <a:off x="3848329" y="235337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6585922" y="2731906"/>
            <a:ext cx="45466" cy="1927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23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deps.json</a:t>
            </a:r>
            <a:r>
              <a:rPr lang="en-US" dirty="0" smtClean="0"/>
              <a:t>-</a:t>
            </a:r>
            <a:r>
              <a:rPr lang="ru-RU" dirty="0" smtClean="0"/>
              <a:t>файлы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258475" y="515165"/>
            <a:ext cx="2986715" cy="219290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runtimeTarget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NETCoreApp,Version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=v8.0"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targets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NETCoreApp,Version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=v8.0"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libraries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endParaRPr kumimoji="0" lang="en-US" altLang="ru-RU" sz="105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708808" y="3407112"/>
            <a:ext cx="4240263" cy="316240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libraries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LoadSample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/1.0.0"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serviceable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"sha512"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Newtonsoft.Json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/13.0.3"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serviceable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"sha512"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"sha512-HrC5BXdl00IP9zeV+0Z848QWPAoCr</a:t>
            </a:r>
            <a:r>
              <a:rPr lang="ru-RU" altLang="ru-RU" sz="105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newtonsoft.json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/13.0.3"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hashPath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"newtonsoft.json.13.0.3.nupkg.sha512"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LoadSampleLib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/1.0.0"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serviceable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"sha512"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968555" y="1802257"/>
            <a:ext cx="3207929" cy="477823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NETCoreApp,Version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=v8.0"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LoadSample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/1.0.0"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LoadSampleLib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"1.0.0"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runtime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"LoadSample.dll"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Newtonsoft.Json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/13.0.3"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runtime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lib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/net6.0/Newtonsoft.Json.dll"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assemblyVersion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"13.0.0.0"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fileVersion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"13.0.3.27908"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LoadSampleLib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/1.0.0"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Newtonsoft.Json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"13.0.3"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runtime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"LoadSampleLib.dll"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assemblyVersion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"1.0.0"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fileVersion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"1.0.0.5"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4908884" y="1452446"/>
            <a:ext cx="3667225" cy="684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9240253" y="2206719"/>
            <a:ext cx="57751" cy="132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5587006" y="6053067"/>
            <a:ext cx="65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rIns="0">
            <a:spAutoFit/>
          </a:bodyPr>
          <a:lstStyle/>
          <a:p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26445" y="6255000"/>
            <a:ext cx="11353800" cy="36933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C:\Users\romanov.m\.</a:t>
            </a:r>
            <a:r>
              <a:rPr lang="en-US" dirty="0" smtClean="0">
                <a:latin typeface="Consolas" panose="020B0609020204030204" pitchFamily="49" charset="0"/>
              </a:rPr>
              <a:t>nuget\packages\newtonsoft.json\13.0.3\lib\net6.0\Newtonsoft.Json.dll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2258170" y="3784821"/>
            <a:ext cx="298173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6939396" y="5216056"/>
            <a:ext cx="30430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11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Процесс загрузки (кратко)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339963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Определяется требуемая версия </a:t>
            </a:r>
            <a:r>
              <a:rPr lang="en-US" dirty="0" smtClean="0"/>
              <a:t>Runtime</a:t>
            </a:r>
            <a:endParaRPr lang="ru-RU" dirty="0" smtClean="0"/>
          </a:p>
          <a:p>
            <a:pPr lvl="1"/>
            <a:r>
              <a:rPr lang="ru-RU" dirty="0" smtClean="0"/>
              <a:t>Ищем подходящую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Строится список доверенных сборок</a:t>
            </a:r>
            <a:r>
              <a:rPr lang="en-US" dirty="0" smtClean="0"/>
              <a:t> (Trusted Platform Assemblies, TPA)</a:t>
            </a:r>
            <a:endParaRPr lang="ru-RU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deps.json</a:t>
            </a:r>
            <a:r>
              <a:rPr lang="en-US" dirty="0" smtClean="0"/>
              <a:t> </a:t>
            </a:r>
            <a:r>
              <a:rPr lang="ru-RU" dirty="0" smtClean="0"/>
              <a:t>у </a:t>
            </a:r>
            <a:r>
              <a:rPr lang="ru-RU" dirty="0" err="1" smtClean="0"/>
              <a:t>фреймворка</a:t>
            </a:r>
            <a:endParaRPr lang="ru-RU" dirty="0" smtClean="0"/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deps.json</a:t>
            </a:r>
            <a:r>
              <a:rPr lang="en-US" dirty="0" smtClean="0"/>
              <a:t> </a:t>
            </a:r>
            <a:r>
              <a:rPr lang="ru-RU" dirty="0" smtClean="0"/>
              <a:t>у приложения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Заполняются переменные для </a:t>
            </a:r>
            <a:r>
              <a:rPr lang="en-US" dirty="0" smtClean="0"/>
              <a:t>runtime:</a:t>
            </a:r>
          </a:p>
          <a:p>
            <a:pPr lvl="1"/>
            <a:r>
              <a:rPr lang="en-US" b="1" dirty="0" smtClean="0"/>
              <a:t>TRUSTED_PLATFORM_ASSEMBLIES</a:t>
            </a:r>
          </a:p>
          <a:p>
            <a:pPr lvl="1"/>
            <a:r>
              <a:rPr lang="en-US" dirty="0" smtClean="0"/>
              <a:t>PLATFORM_RESOURCE_ROOTS</a:t>
            </a:r>
          </a:p>
          <a:p>
            <a:pPr lvl="1"/>
            <a:r>
              <a:rPr lang="en-US" dirty="0"/>
              <a:t>NATIVE_DLL_SEARCH_DIRECTORIES</a:t>
            </a:r>
            <a:endParaRPr lang="en-US" dirty="0" smtClean="0"/>
          </a:p>
          <a:p>
            <a:pPr lvl="1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919" y="1571912"/>
            <a:ext cx="4841894" cy="3348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Прямоугольник 4"/>
          <p:cNvSpPr/>
          <p:nvPr/>
        </p:nvSpPr>
        <p:spPr>
          <a:xfrm>
            <a:off x="3170542" y="6176963"/>
            <a:ext cx="86642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github.com/dotnet/runtime/blob/main/docs/design/features/host-probing.md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086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Отладка и расширения процесса загрузки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056539"/>
            <a:ext cx="4490332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1F2328"/>
                </a:solidFill>
                <a:latin typeface="Consolas" panose="020B0609020204030204" pitchFamily="49" charset="0"/>
              </a:rPr>
              <a:t>COREHOST_TRACE=[0</a:t>
            </a:r>
            <a:r>
              <a:rPr lang="en-US" dirty="0">
                <a:solidFill>
                  <a:srgbClr val="1F2328"/>
                </a:solidFill>
                <a:latin typeface="Consolas" panose="020B0609020204030204" pitchFamily="49" charset="0"/>
              </a:rPr>
              <a:t>|</a:t>
            </a:r>
            <a:r>
              <a:rPr lang="en-US" dirty="0" smtClean="0">
                <a:solidFill>
                  <a:srgbClr val="1F2328"/>
                </a:solidFill>
                <a:latin typeface="Consolas" panose="020B0609020204030204" pitchFamily="49" charset="0"/>
              </a:rPr>
              <a:t>1]</a:t>
            </a:r>
          </a:p>
          <a:p>
            <a:r>
              <a:rPr lang="en-US" dirty="0">
                <a:latin typeface="Consolas" panose="020B0609020204030204" pitchFamily="49" charset="0"/>
              </a:rPr>
              <a:t>COREHOST_TRACEFILE=&lt;path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COREHOST_TRACE_VERBOSITY</a:t>
            </a:r>
            <a:r>
              <a:rPr lang="en-US" dirty="0" smtClean="0">
                <a:latin typeface="Consolas" panose="020B0609020204030204" pitchFamily="49" charset="0"/>
              </a:rPr>
              <a:t>=[1|2|3|4]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598212"/>
            <a:ext cx="5149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Переменные среды для управления трассировкой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052807" y="3001853"/>
            <a:ext cx="457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Дополнительные директория поиска сборок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339824" y="3878036"/>
            <a:ext cx="309732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1F2328"/>
                </a:solidFill>
                <a:latin typeface="Consolas" panose="020B0609020204030204" pitchFamily="49" charset="0"/>
              </a:rPr>
              <a:t>--</a:t>
            </a:r>
            <a:r>
              <a:rPr lang="en-US" dirty="0" err="1">
                <a:solidFill>
                  <a:srgbClr val="1F2328"/>
                </a:solidFill>
                <a:latin typeface="Consolas" panose="020B0609020204030204" pitchFamily="49" charset="0"/>
              </a:rPr>
              <a:t>additionalprobingpath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49359" y="3439944"/>
            <a:ext cx="198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Командная строка</a:t>
            </a:r>
            <a:endParaRPr lang="ru-RU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7445445" y="5162542"/>
            <a:ext cx="4007828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runtimeOptions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...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additionalProbingPaths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libs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53010" y="4724450"/>
            <a:ext cx="268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Конфигурационный файл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871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Трассировка загрузки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8770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Перенаправление загрузки библиотек в </a:t>
            </a:r>
            <a:r>
              <a:rPr lang="en-US" dirty="0" smtClean="0"/>
              <a:t>runtime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825625"/>
            <a:ext cx="3884875" cy="4351338"/>
          </a:xfrm>
        </p:spPr>
        <p:txBody>
          <a:bodyPr/>
          <a:lstStyle/>
          <a:p>
            <a:r>
              <a:rPr lang="ru-RU" dirty="0" smtClean="0"/>
              <a:t>Событие </a:t>
            </a:r>
            <a:r>
              <a:rPr lang="en-US" dirty="0" err="1" smtClean="0"/>
              <a:t>AssemblyLoadContext.Resolving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Вызывается только если базовый механизм не нашел сборку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27088" y="3314641"/>
            <a:ext cx="5897768" cy="28623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Assembly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Resolving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AssemblyLoadContext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AssemblyName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arg2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Combine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AppContext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.BaseDirectory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lib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arg2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 +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dll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LoadFromAssemblyPath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27088" y="2179499"/>
            <a:ext cx="5580374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AssemblyLoadContext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.Default.Resolving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Resolving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82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 в </a:t>
            </a:r>
            <a:r>
              <a:rPr lang="en-US" dirty="0" smtClean="0"/>
              <a:t>Runtime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510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памятью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76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элементы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Выделение памяти</a:t>
            </a:r>
          </a:p>
          <a:p>
            <a:r>
              <a:rPr lang="ru-RU" dirty="0" smtClean="0"/>
              <a:t>Сборка мусора</a:t>
            </a:r>
            <a:r>
              <a:rPr lang="en-US" dirty="0" smtClean="0"/>
              <a:t> (GC)</a:t>
            </a:r>
            <a:endParaRPr lang="ru-RU" dirty="0" smtClean="0"/>
          </a:p>
          <a:p>
            <a:pPr lvl="1"/>
            <a:r>
              <a:rPr lang="ru-RU" dirty="0" smtClean="0"/>
              <a:t>Алгоритм поколений</a:t>
            </a:r>
          </a:p>
          <a:p>
            <a:r>
              <a:rPr lang="ru-RU" dirty="0" smtClean="0"/>
              <a:t>Куча для больших объектов </a:t>
            </a:r>
            <a:r>
              <a:rPr lang="en-US" dirty="0" smtClean="0"/>
              <a:t>(LOH)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4491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Управляемая куча. Выделение памяти</a:t>
            </a:r>
            <a:endParaRPr lang="ru-RU" dirty="0"/>
          </a:p>
        </p:txBody>
      </p:sp>
      <p:sp>
        <p:nvSpPr>
          <p:cNvPr id="3" name="Rectangle 4"/>
          <p:cNvSpPr/>
          <p:nvPr/>
        </p:nvSpPr>
        <p:spPr bwMode="auto">
          <a:xfrm>
            <a:off x="2614844" y="3050793"/>
            <a:ext cx="914400" cy="8382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</a:t>
            </a:r>
          </a:p>
        </p:txBody>
      </p:sp>
      <p:sp>
        <p:nvSpPr>
          <p:cNvPr id="4" name="Rectangle 5"/>
          <p:cNvSpPr/>
          <p:nvPr/>
        </p:nvSpPr>
        <p:spPr bwMode="auto">
          <a:xfrm>
            <a:off x="3529244" y="3050793"/>
            <a:ext cx="914400" cy="8382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</a:t>
            </a:r>
          </a:p>
        </p:txBody>
      </p:sp>
      <p:sp>
        <p:nvSpPr>
          <p:cNvPr id="5" name="Rectangle 6"/>
          <p:cNvSpPr/>
          <p:nvPr/>
        </p:nvSpPr>
        <p:spPr bwMode="auto">
          <a:xfrm>
            <a:off x="4443644" y="3050793"/>
            <a:ext cx="914400" cy="8382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</a:t>
            </a:r>
          </a:p>
        </p:txBody>
      </p:sp>
      <p:sp>
        <p:nvSpPr>
          <p:cNvPr id="6" name="Rectangle 11"/>
          <p:cNvSpPr/>
          <p:nvPr/>
        </p:nvSpPr>
        <p:spPr bwMode="auto">
          <a:xfrm>
            <a:off x="5358044" y="3050793"/>
            <a:ext cx="3886200" cy="8382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ru-RU" sz="2000" b="1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grpSp>
        <p:nvGrpSpPr>
          <p:cNvPr id="7" name="Group 1"/>
          <p:cNvGrpSpPr/>
          <p:nvPr/>
        </p:nvGrpSpPr>
        <p:grpSpPr>
          <a:xfrm>
            <a:off x="4705596" y="3957573"/>
            <a:ext cx="1304896" cy="665559"/>
            <a:chOff x="3266410" y="2672443"/>
            <a:chExt cx="1304896" cy="665559"/>
          </a:xfrm>
        </p:grpSpPr>
        <p:sp>
          <p:nvSpPr>
            <p:cNvPr id="8" name="Rounded Rectangle 12"/>
            <p:cNvSpPr/>
            <p:nvPr/>
          </p:nvSpPr>
          <p:spPr bwMode="auto">
            <a:xfrm>
              <a:off x="3266410" y="2977243"/>
              <a:ext cx="1304896" cy="360759"/>
            </a:xfrm>
            <a:prstGeom prst="round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  <a:headEnd/>
              <a:tailEnd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NextObjPtr</a:t>
              </a:r>
              <a:endParaRPr kumimoji="0" lang="ru-RU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9" name="Straight Arrow Connector 18"/>
            <p:cNvCxnSpPr/>
            <p:nvPr/>
          </p:nvCxnSpPr>
          <p:spPr>
            <a:xfrm flipH="1" flipV="1">
              <a:off x="3919652" y="2672443"/>
              <a:ext cx="1" cy="304800"/>
            </a:xfrm>
            <a:prstGeom prst="straightConnector1">
              <a:avLst/>
            </a:prstGeom>
            <a:noFill/>
            <a:ln w="50800" cap="flat" cmpd="sng" algn="ctr">
              <a:solidFill>
                <a:srgbClr val="CCCCCC"/>
              </a:solidFill>
              <a:prstDash val="solid"/>
              <a:tailEnd type="arrow"/>
            </a:ln>
            <a:effectLst/>
          </p:spPr>
        </p:cxnSp>
      </p:grpSp>
      <p:sp>
        <p:nvSpPr>
          <p:cNvPr id="10" name="Rectangle 14"/>
          <p:cNvSpPr/>
          <p:nvPr/>
        </p:nvSpPr>
        <p:spPr bwMode="auto">
          <a:xfrm>
            <a:off x="5358245" y="3050793"/>
            <a:ext cx="914400" cy="8382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</a:t>
            </a:r>
            <a:endParaRPr kumimoji="0" lang="ru-RU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Rectangle 15"/>
          <p:cNvSpPr/>
          <p:nvPr/>
        </p:nvSpPr>
        <p:spPr bwMode="auto">
          <a:xfrm>
            <a:off x="6281057" y="3050793"/>
            <a:ext cx="914400" cy="8382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</a:t>
            </a:r>
            <a:endParaRPr kumimoji="0" lang="ru-RU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Rectangle 16"/>
          <p:cNvSpPr/>
          <p:nvPr/>
        </p:nvSpPr>
        <p:spPr bwMode="auto">
          <a:xfrm>
            <a:off x="7196842" y="3050793"/>
            <a:ext cx="914400" cy="8382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</a:t>
            </a:r>
            <a:endParaRPr kumimoji="0" lang="ru-RU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33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9167E-5 4.81481E-6 L 0.07566 -0.00046 " pathEditMode="fixed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66 -0.00046 L 0.15066 -0.00394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66 -0.00394 L 0.22579 -0.00394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Сервисы </a:t>
            </a:r>
            <a:r>
              <a:rPr lang="en-US" dirty="0" err="1" smtClean="0"/>
              <a:t>.Net</a:t>
            </a:r>
            <a:r>
              <a:rPr lang="en-US" dirty="0" smtClean="0"/>
              <a:t> Runtime</a:t>
            </a:r>
          </a:p>
          <a:p>
            <a:r>
              <a:rPr lang="ru-RU" dirty="0" smtClean="0"/>
              <a:t>Управление загрузкой и поведени</a:t>
            </a:r>
            <a:r>
              <a:rPr lang="ru-RU" dirty="0"/>
              <a:t>е</a:t>
            </a:r>
            <a:r>
              <a:rPr lang="ru-RU" dirty="0" smtClean="0"/>
              <a:t>м </a:t>
            </a:r>
            <a:r>
              <a:rPr lang="en-US" dirty="0" smtClean="0"/>
              <a:t>runtime</a:t>
            </a:r>
            <a:endParaRPr lang="ru-RU" dirty="0" smtClean="0"/>
          </a:p>
          <a:p>
            <a:r>
              <a:rPr lang="ru-RU" dirty="0" smtClean="0"/>
              <a:t>Управление памят</a:t>
            </a:r>
            <a:r>
              <a:rPr lang="ru-RU" dirty="0"/>
              <a:t>ь</a:t>
            </a:r>
            <a:r>
              <a:rPr lang="ru-RU" dirty="0" smtClean="0"/>
              <a:t>ю в </a:t>
            </a:r>
            <a:r>
              <a:rPr lang="en-US" dirty="0" smtClean="0"/>
              <a:t>runtime</a:t>
            </a:r>
          </a:p>
          <a:p>
            <a:r>
              <a:rPr lang="ru-RU" dirty="0" smtClean="0"/>
              <a:t>Управление ресурсами</a:t>
            </a:r>
          </a:p>
          <a:p>
            <a:pPr lvl="1"/>
            <a:r>
              <a:rPr lang="ru-RU" dirty="0" err="1" smtClean="0"/>
              <a:t>Финализаторы</a:t>
            </a:r>
            <a:endParaRPr lang="ru-RU" dirty="0" smtClean="0"/>
          </a:p>
          <a:p>
            <a:pPr lvl="1"/>
            <a:r>
              <a:rPr lang="en-US" dirty="0" err="1" smtClean="0"/>
              <a:t>IDispose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Сборка мусора (</a:t>
            </a:r>
            <a:r>
              <a:rPr lang="en-US" dirty="0"/>
              <a:t>Garbage </a:t>
            </a:r>
            <a:r>
              <a:rPr lang="en-US" dirty="0" smtClean="0"/>
              <a:t>collection</a:t>
            </a:r>
            <a:r>
              <a:rPr lang="ru-RU" dirty="0" smtClean="0"/>
              <a:t>, </a:t>
            </a:r>
            <a:r>
              <a:rPr lang="en-US" dirty="0" smtClean="0"/>
              <a:t>GC)</a:t>
            </a:r>
            <a:endParaRPr lang="ru-RU" dirty="0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>
          <a:xfrm>
            <a:off x="8560266" y="1825625"/>
            <a:ext cx="2552700" cy="4351338"/>
          </a:xfrm>
        </p:spPr>
        <p:txBody>
          <a:bodyPr/>
          <a:lstStyle/>
          <a:p>
            <a:r>
              <a:rPr lang="ru-RU" dirty="0" smtClean="0"/>
              <a:t>Уплотнение (</a:t>
            </a:r>
            <a:r>
              <a:rPr lang="en-US" dirty="0" smtClean="0"/>
              <a:t>Compact)</a:t>
            </a:r>
            <a:endParaRPr lang="ru-RU" dirty="0"/>
          </a:p>
        </p:txBody>
      </p:sp>
      <p:sp>
        <p:nvSpPr>
          <p:cNvPr id="3" name="Rectangle 3"/>
          <p:cNvSpPr/>
          <p:nvPr/>
        </p:nvSpPr>
        <p:spPr bwMode="auto">
          <a:xfrm>
            <a:off x="978365" y="1768229"/>
            <a:ext cx="7162800" cy="2362200"/>
          </a:xfrm>
          <a:prstGeom prst="rect">
            <a:avLst/>
          </a:prstGeom>
          <a:solidFill>
            <a:sysClr val="window" lastClr="FFFFFF"/>
          </a:solidFill>
          <a:ln w="31750" cap="flat" cmpd="sng" algn="ctr">
            <a:solidFill>
              <a:srgbClr val="CCCCCC"/>
            </a:solidFill>
            <a:prstDash val="dash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just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ru-RU" sz="2000" b="0" i="0" u="none" strike="noStrike" kern="0" cap="none" spc="0" normalizeH="0" baseline="0" noProof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Rectangle 38"/>
          <p:cNvSpPr/>
          <p:nvPr/>
        </p:nvSpPr>
        <p:spPr bwMode="auto">
          <a:xfrm>
            <a:off x="1983519" y="2377829"/>
            <a:ext cx="5890946" cy="6858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0" cap="none" spc="0" normalizeH="0" baseline="0" noProof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1965" y="1963075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/>
            <a:r>
              <a:rPr lang="en-US" sz="1600" b="1" dirty="0" smtClean="0">
                <a:solidFill>
                  <a:srgbClr val="464547"/>
                </a:solidFill>
                <a:latin typeface="Arial" pitchFamily="34" charset="0"/>
                <a:cs typeface="Arial" pitchFamily="34" charset="0"/>
              </a:rPr>
              <a:t>Managed heap</a:t>
            </a:r>
            <a:endParaRPr lang="ru-RU" sz="1600" b="1" dirty="0">
              <a:solidFill>
                <a:srgbClr val="464547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9"/>
          <p:cNvSpPr/>
          <p:nvPr/>
        </p:nvSpPr>
        <p:spPr bwMode="auto">
          <a:xfrm>
            <a:off x="1206965" y="2377829"/>
            <a:ext cx="76200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</a:t>
            </a:r>
          </a:p>
        </p:txBody>
      </p:sp>
      <p:sp>
        <p:nvSpPr>
          <p:cNvPr id="7" name="Rectangle 32"/>
          <p:cNvSpPr/>
          <p:nvPr/>
        </p:nvSpPr>
        <p:spPr bwMode="auto">
          <a:xfrm>
            <a:off x="1968965" y="2377829"/>
            <a:ext cx="76200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</a:t>
            </a:r>
          </a:p>
        </p:txBody>
      </p:sp>
      <p:grpSp>
        <p:nvGrpSpPr>
          <p:cNvPr id="8" name="Group 28"/>
          <p:cNvGrpSpPr/>
          <p:nvPr/>
        </p:nvGrpSpPr>
        <p:grpSpPr>
          <a:xfrm>
            <a:off x="3492965" y="2377829"/>
            <a:ext cx="1524000" cy="685800"/>
            <a:chOff x="2888666" y="1908701"/>
            <a:chExt cx="1524000" cy="685800"/>
          </a:xfrm>
        </p:grpSpPr>
        <p:sp>
          <p:nvSpPr>
            <p:cNvPr id="9" name="Rectangle 34"/>
            <p:cNvSpPr/>
            <p:nvPr/>
          </p:nvSpPr>
          <p:spPr bwMode="auto">
            <a:xfrm>
              <a:off x="2888666" y="1908701"/>
              <a:ext cx="762000" cy="685800"/>
            </a:xfrm>
            <a:prstGeom prst="rect">
              <a:avLst/>
            </a:prstGeom>
            <a:gradFill rotWithShape="1">
              <a:gsLst>
                <a:gs pos="0">
                  <a:srgbClr val="39C2D7">
                    <a:tint val="100000"/>
                    <a:shade val="100000"/>
                    <a:satMod val="130000"/>
                  </a:srgbClr>
                </a:gs>
                <a:gs pos="100000">
                  <a:srgbClr val="39C2D7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9C2D7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D</a:t>
              </a:r>
            </a:p>
          </p:txBody>
        </p:sp>
        <p:sp>
          <p:nvSpPr>
            <p:cNvPr id="10" name="Rectangle 35"/>
            <p:cNvSpPr/>
            <p:nvPr/>
          </p:nvSpPr>
          <p:spPr bwMode="auto">
            <a:xfrm>
              <a:off x="3650666" y="1908701"/>
              <a:ext cx="762000" cy="685800"/>
            </a:xfrm>
            <a:prstGeom prst="rect">
              <a:avLst/>
            </a:prstGeom>
            <a:gradFill rotWithShape="1">
              <a:gsLst>
                <a:gs pos="0">
                  <a:srgbClr val="39C2D7">
                    <a:tint val="100000"/>
                    <a:shade val="100000"/>
                    <a:satMod val="130000"/>
                  </a:srgbClr>
                </a:gs>
                <a:gs pos="100000">
                  <a:srgbClr val="39C2D7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9C2D7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</a:t>
              </a:r>
            </a:p>
          </p:txBody>
        </p:sp>
      </p:grpSp>
      <p:sp>
        <p:nvSpPr>
          <p:cNvPr id="11" name="Rectangle 37"/>
          <p:cNvSpPr/>
          <p:nvPr/>
        </p:nvSpPr>
        <p:spPr bwMode="auto">
          <a:xfrm>
            <a:off x="5778965" y="2377829"/>
            <a:ext cx="76200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</a:t>
            </a:r>
          </a:p>
        </p:txBody>
      </p:sp>
      <p:grpSp>
        <p:nvGrpSpPr>
          <p:cNvPr id="12" name="Group 29"/>
          <p:cNvGrpSpPr/>
          <p:nvPr/>
        </p:nvGrpSpPr>
        <p:grpSpPr>
          <a:xfrm>
            <a:off x="5931365" y="3139829"/>
            <a:ext cx="1371600" cy="719554"/>
            <a:chOff x="5327066" y="2670701"/>
            <a:chExt cx="1371600" cy="719554"/>
          </a:xfrm>
        </p:grpSpPr>
        <p:sp>
          <p:nvSpPr>
            <p:cNvPr id="13" name="TextBox 12"/>
            <p:cNvSpPr txBox="1"/>
            <p:nvPr/>
          </p:nvSpPr>
          <p:spPr>
            <a:xfrm>
              <a:off x="5327066" y="3051701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NextObjPtr</a:t>
              </a:r>
              <a:endParaRPr kumimoji="0" lang="ru-RU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Up Arrow 70"/>
            <p:cNvSpPr/>
            <p:nvPr/>
          </p:nvSpPr>
          <p:spPr bwMode="auto">
            <a:xfrm>
              <a:off x="5708066" y="2670701"/>
              <a:ext cx="457200" cy="381000"/>
            </a:xfrm>
            <a:prstGeom prst="upArrow">
              <a:avLst/>
            </a:prstGeom>
            <a:solidFill>
              <a:srgbClr val="CCCCCC">
                <a:lumMod val="75000"/>
              </a:srgbClr>
            </a:solidFill>
            <a:ln w="25400" cap="flat" cmpd="sng" algn="ctr">
              <a:noFill/>
              <a:prstDash val="solid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0" cap="none" spc="0" normalizeH="0" baseline="0" noProof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</p:grpSp>
      <p:sp>
        <p:nvSpPr>
          <p:cNvPr id="15" name="Rectangle 34"/>
          <p:cNvSpPr/>
          <p:nvPr/>
        </p:nvSpPr>
        <p:spPr bwMode="auto">
          <a:xfrm>
            <a:off x="2730965" y="2376692"/>
            <a:ext cx="76200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С</a:t>
            </a:r>
          </a:p>
        </p:txBody>
      </p:sp>
      <p:sp>
        <p:nvSpPr>
          <p:cNvPr id="16" name="Rectangle 34"/>
          <p:cNvSpPr/>
          <p:nvPr/>
        </p:nvSpPr>
        <p:spPr bwMode="auto">
          <a:xfrm>
            <a:off x="5016965" y="2377829"/>
            <a:ext cx="76200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</a:t>
            </a:r>
            <a:endParaRPr kumimoji="0" lang="ru-RU" sz="2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17" name="Group 26"/>
          <p:cNvGrpSpPr/>
          <p:nvPr/>
        </p:nvGrpSpPr>
        <p:grpSpPr>
          <a:xfrm>
            <a:off x="1276231" y="4291933"/>
            <a:ext cx="6248400" cy="1981200"/>
            <a:chOff x="1295400" y="3810000"/>
            <a:chExt cx="6248400" cy="1981200"/>
          </a:xfrm>
        </p:grpSpPr>
        <p:sp>
          <p:nvSpPr>
            <p:cNvPr id="18" name="Flowchart: Connector 15"/>
            <p:cNvSpPr/>
            <p:nvPr/>
          </p:nvSpPr>
          <p:spPr bwMode="auto">
            <a:xfrm>
              <a:off x="1295400" y="5181600"/>
              <a:ext cx="685800" cy="609600"/>
            </a:xfrm>
            <a:prstGeom prst="flowChartConnector">
              <a:avLst/>
            </a:prstGeom>
            <a:gradFill rotWithShape="1">
              <a:gsLst>
                <a:gs pos="0">
                  <a:srgbClr val="39C2D7">
                    <a:tint val="100000"/>
                    <a:shade val="100000"/>
                    <a:satMod val="130000"/>
                  </a:srgbClr>
                </a:gs>
                <a:gs pos="100000">
                  <a:srgbClr val="39C2D7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9C2D7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A</a:t>
              </a:r>
              <a:endParaRPr kumimoji="0" 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9" name="Flowchart: Connector 17"/>
            <p:cNvSpPr/>
            <p:nvPr/>
          </p:nvSpPr>
          <p:spPr bwMode="auto">
            <a:xfrm>
              <a:off x="3276600" y="5181600"/>
              <a:ext cx="685800" cy="609600"/>
            </a:xfrm>
            <a:prstGeom prst="flowChartConnector">
              <a:avLst/>
            </a:prstGeom>
            <a:gradFill rotWithShape="1">
              <a:gsLst>
                <a:gs pos="0">
                  <a:srgbClr val="39C2D7">
                    <a:tint val="100000"/>
                    <a:shade val="100000"/>
                    <a:satMod val="130000"/>
                  </a:srgbClr>
                </a:gs>
                <a:gs pos="100000">
                  <a:srgbClr val="39C2D7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9C2D7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D</a:t>
              </a:r>
              <a:endParaRPr kumimoji="0" 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0" name="Flowchart: Connector 19"/>
            <p:cNvSpPr/>
            <p:nvPr/>
          </p:nvSpPr>
          <p:spPr bwMode="auto">
            <a:xfrm>
              <a:off x="5181600" y="5181600"/>
              <a:ext cx="685800" cy="609600"/>
            </a:xfrm>
            <a:prstGeom prst="flowChartConnector">
              <a:avLst/>
            </a:prstGeom>
            <a:gradFill rotWithShape="1">
              <a:gsLst>
                <a:gs pos="0">
                  <a:srgbClr val="39C2D7">
                    <a:tint val="100000"/>
                    <a:shade val="100000"/>
                    <a:satMod val="130000"/>
                  </a:srgbClr>
                </a:gs>
                <a:gs pos="100000">
                  <a:srgbClr val="39C2D7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9C2D7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E</a:t>
              </a:r>
              <a:endParaRPr kumimoji="0" 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1" name="Flowchart: Connector 20"/>
            <p:cNvSpPr/>
            <p:nvPr/>
          </p:nvSpPr>
          <p:spPr bwMode="auto">
            <a:xfrm>
              <a:off x="6858000" y="5181600"/>
              <a:ext cx="685800" cy="609600"/>
            </a:xfrm>
            <a:prstGeom prst="flowChartConnector">
              <a:avLst/>
            </a:prstGeom>
            <a:gradFill rotWithShape="1">
              <a:gsLst>
                <a:gs pos="0">
                  <a:srgbClr val="39C2D7">
                    <a:tint val="100000"/>
                    <a:shade val="100000"/>
                    <a:satMod val="130000"/>
                  </a:srgbClr>
                </a:gs>
                <a:gs pos="100000">
                  <a:srgbClr val="39C2D7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9C2D7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G</a:t>
              </a:r>
              <a:endParaRPr kumimoji="0" 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2" name="Flowchart: Connector 21"/>
            <p:cNvSpPr/>
            <p:nvPr/>
          </p:nvSpPr>
          <p:spPr bwMode="auto">
            <a:xfrm>
              <a:off x="4191000" y="3810000"/>
              <a:ext cx="685800" cy="609600"/>
            </a:xfrm>
            <a:prstGeom prst="flowChartConnector">
              <a:avLst/>
            </a:prstGeom>
            <a:gradFill rotWithShape="1">
              <a:gsLst>
                <a:gs pos="0">
                  <a:srgbClr val="39C2D7">
                    <a:tint val="100000"/>
                    <a:shade val="100000"/>
                    <a:satMod val="130000"/>
                  </a:srgbClr>
                </a:gs>
                <a:gs pos="100000">
                  <a:srgbClr val="39C2D7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9C2D7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B</a:t>
              </a:r>
              <a:endParaRPr kumimoji="0" 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23" name="Straight Arrow Connector 22"/>
            <p:cNvCxnSpPr>
              <a:stCxn id="22" idx="3"/>
              <a:endCxn id="19" idx="0"/>
            </p:cNvCxnSpPr>
            <p:nvPr/>
          </p:nvCxnSpPr>
          <p:spPr>
            <a:xfrm flipH="1">
              <a:off x="3619500" y="4330326"/>
              <a:ext cx="671933" cy="851274"/>
            </a:xfrm>
            <a:prstGeom prst="straightConnector1">
              <a:avLst/>
            </a:prstGeom>
            <a:gradFill rotWithShape="1">
              <a:gsLst>
                <a:gs pos="0">
                  <a:srgbClr val="39C2D7">
                    <a:tint val="100000"/>
                    <a:shade val="100000"/>
                    <a:satMod val="130000"/>
                  </a:srgbClr>
                </a:gs>
                <a:gs pos="100000">
                  <a:srgbClr val="39C2D7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9C2D7">
                  <a:shade val="95000"/>
                  <a:satMod val="105000"/>
                </a:srgbClr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4" name="Straight Arrow Connector 26"/>
            <p:cNvCxnSpPr>
              <a:stCxn id="22" idx="5"/>
              <a:endCxn id="20" idx="0"/>
            </p:cNvCxnSpPr>
            <p:nvPr/>
          </p:nvCxnSpPr>
          <p:spPr>
            <a:xfrm>
              <a:off x="4776367" y="4330326"/>
              <a:ext cx="748133" cy="851274"/>
            </a:xfrm>
            <a:prstGeom prst="straightConnector1">
              <a:avLst/>
            </a:prstGeom>
            <a:gradFill rotWithShape="1">
              <a:gsLst>
                <a:gs pos="0">
                  <a:srgbClr val="39C2D7">
                    <a:tint val="100000"/>
                    <a:shade val="100000"/>
                    <a:satMod val="130000"/>
                  </a:srgbClr>
                </a:gs>
                <a:gs pos="100000">
                  <a:srgbClr val="39C2D7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9C2D7">
                  <a:shade val="95000"/>
                  <a:satMod val="105000"/>
                </a:srgbClr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5" name="Straight Arrow Connector 28"/>
            <p:cNvCxnSpPr>
              <a:stCxn id="20" idx="6"/>
              <a:endCxn id="21" idx="2"/>
            </p:cNvCxnSpPr>
            <p:nvPr/>
          </p:nvCxnSpPr>
          <p:spPr>
            <a:xfrm>
              <a:off x="5867400" y="5486400"/>
              <a:ext cx="990600" cy="0"/>
            </a:xfrm>
            <a:prstGeom prst="straightConnector1">
              <a:avLst/>
            </a:prstGeom>
            <a:gradFill rotWithShape="1">
              <a:gsLst>
                <a:gs pos="0">
                  <a:srgbClr val="39C2D7">
                    <a:tint val="100000"/>
                    <a:shade val="100000"/>
                    <a:satMod val="130000"/>
                  </a:srgbClr>
                </a:gs>
                <a:gs pos="100000">
                  <a:srgbClr val="39C2D7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9C2D7">
                  <a:shade val="95000"/>
                  <a:satMod val="105000"/>
                </a:srgbClr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26" name="Straight Arrow Connector 31"/>
            <p:cNvCxnSpPr>
              <a:stCxn id="21" idx="1"/>
              <a:endCxn id="22" idx="6"/>
            </p:cNvCxnSpPr>
            <p:nvPr/>
          </p:nvCxnSpPr>
          <p:spPr>
            <a:xfrm flipH="1" flipV="1">
              <a:off x="4876800" y="4114800"/>
              <a:ext cx="2081633" cy="1156074"/>
            </a:xfrm>
            <a:prstGeom prst="straightConnector1">
              <a:avLst/>
            </a:prstGeom>
            <a:gradFill rotWithShape="1">
              <a:gsLst>
                <a:gs pos="0">
                  <a:srgbClr val="39C2D7">
                    <a:tint val="100000"/>
                    <a:shade val="100000"/>
                    <a:satMod val="130000"/>
                  </a:srgbClr>
                </a:gs>
                <a:gs pos="100000">
                  <a:srgbClr val="39C2D7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9C2D7">
                  <a:shade val="95000"/>
                  <a:satMod val="105000"/>
                </a:srgbClr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188490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A1206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A1206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-0.06263 -0.0004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8" y="-2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-0.12513 -0.0004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63" y="-2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L -0.12448 -0.000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2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Поколение 0</a:t>
            </a:r>
            <a:endParaRPr lang="ru-RU" dirty="0"/>
          </a:p>
        </p:txBody>
      </p:sp>
      <p:sp>
        <p:nvSpPr>
          <p:cNvPr id="3" name="Rectangle 38"/>
          <p:cNvSpPr/>
          <p:nvPr/>
        </p:nvSpPr>
        <p:spPr bwMode="auto">
          <a:xfrm>
            <a:off x="1997911" y="3043646"/>
            <a:ext cx="6667500" cy="6858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0" cap="none" spc="0" normalizeH="0" baseline="0" noProof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Rectangle 29"/>
          <p:cNvSpPr/>
          <p:nvPr/>
        </p:nvSpPr>
        <p:spPr bwMode="auto">
          <a:xfrm>
            <a:off x="1997911" y="3043646"/>
            <a:ext cx="76200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</a:t>
            </a:r>
          </a:p>
        </p:txBody>
      </p:sp>
      <p:sp>
        <p:nvSpPr>
          <p:cNvPr id="6" name="Rectangle 32"/>
          <p:cNvSpPr/>
          <p:nvPr/>
        </p:nvSpPr>
        <p:spPr bwMode="auto">
          <a:xfrm>
            <a:off x="2759911" y="3043646"/>
            <a:ext cx="76200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</a:t>
            </a:r>
          </a:p>
        </p:txBody>
      </p:sp>
      <p:sp>
        <p:nvSpPr>
          <p:cNvPr id="8" name="Rectangle 34"/>
          <p:cNvSpPr/>
          <p:nvPr/>
        </p:nvSpPr>
        <p:spPr bwMode="auto">
          <a:xfrm>
            <a:off x="4283911" y="3043646"/>
            <a:ext cx="76200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</a:t>
            </a:r>
          </a:p>
        </p:txBody>
      </p:sp>
      <p:sp>
        <p:nvSpPr>
          <p:cNvPr id="9" name="Rectangle 35"/>
          <p:cNvSpPr/>
          <p:nvPr/>
        </p:nvSpPr>
        <p:spPr bwMode="auto">
          <a:xfrm>
            <a:off x="5045911" y="3043646"/>
            <a:ext cx="76200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</a:t>
            </a:r>
          </a:p>
        </p:txBody>
      </p:sp>
      <p:sp>
        <p:nvSpPr>
          <p:cNvPr id="10" name="Rectangle 37"/>
          <p:cNvSpPr/>
          <p:nvPr/>
        </p:nvSpPr>
        <p:spPr bwMode="auto">
          <a:xfrm>
            <a:off x="6569911" y="3043646"/>
            <a:ext cx="76200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</a:t>
            </a:r>
          </a:p>
        </p:txBody>
      </p:sp>
      <p:sp>
        <p:nvSpPr>
          <p:cNvPr id="11" name="Rectangle 34"/>
          <p:cNvSpPr/>
          <p:nvPr/>
        </p:nvSpPr>
        <p:spPr bwMode="auto">
          <a:xfrm>
            <a:off x="3521911" y="3042509"/>
            <a:ext cx="76200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С</a:t>
            </a:r>
          </a:p>
        </p:txBody>
      </p:sp>
      <p:sp>
        <p:nvSpPr>
          <p:cNvPr id="12" name="Rectangle 34"/>
          <p:cNvSpPr/>
          <p:nvPr/>
        </p:nvSpPr>
        <p:spPr bwMode="auto">
          <a:xfrm>
            <a:off x="5807911" y="3043646"/>
            <a:ext cx="76200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</a:t>
            </a:r>
            <a:endParaRPr kumimoji="0" lang="ru-RU" sz="2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Right Arrow 15"/>
          <p:cNvSpPr/>
          <p:nvPr/>
        </p:nvSpPr>
        <p:spPr bwMode="auto">
          <a:xfrm>
            <a:off x="1997911" y="3815977"/>
            <a:ext cx="5334000" cy="685800"/>
          </a:xfrm>
          <a:prstGeom prst="rightArrow">
            <a:avLst/>
          </a:prstGeom>
          <a:gradFill rotWithShape="1">
            <a:gsLst>
              <a:gs pos="0">
                <a:srgbClr val="CCCCCC">
                  <a:tint val="50000"/>
                  <a:satMod val="300000"/>
                </a:srgbClr>
              </a:gs>
              <a:gs pos="35000">
                <a:srgbClr val="CCCCCC">
                  <a:tint val="37000"/>
                  <a:satMod val="300000"/>
                </a:srgbClr>
              </a:gs>
              <a:gs pos="100000">
                <a:srgbClr val="CCCCC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Generation </a:t>
            </a:r>
            <a:r>
              <a:rPr kumimoji="0" lang="ru-RU" sz="1867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0</a:t>
            </a:r>
          </a:p>
        </p:txBody>
      </p:sp>
      <p:sp>
        <p:nvSpPr>
          <p:cNvPr id="16" name="Right Arrow 15"/>
          <p:cNvSpPr/>
          <p:nvPr/>
        </p:nvSpPr>
        <p:spPr bwMode="auto">
          <a:xfrm>
            <a:off x="1997911" y="3815977"/>
            <a:ext cx="3810000" cy="685800"/>
          </a:xfrm>
          <a:prstGeom prst="rightArrow">
            <a:avLst/>
          </a:prstGeom>
          <a:gradFill rotWithShape="1">
            <a:gsLst>
              <a:gs pos="0">
                <a:srgbClr val="CCCCCC">
                  <a:tint val="50000"/>
                  <a:satMod val="300000"/>
                </a:srgbClr>
              </a:gs>
              <a:gs pos="35000">
                <a:srgbClr val="CCCCCC">
                  <a:tint val="37000"/>
                  <a:satMod val="300000"/>
                </a:srgbClr>
              </a:gs>
              <a:gs pos="100000">
                <a:srgbClr val="CCCCC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Generation </a:t>
            </a:r>
            <a:r>
              <a:rPr lang="en-US" sz="1867" b="1" kern="0" dirty="0">
                <a:solidFill>
                  <a:srgbClr val="464547"/>
                </a:solidFill>
                <a:latin typeface="Trebuchet MS"/>
              </a:rPr>
              <a:t>1</a:t>
            </a:r>
            <a:endParaRPr kumimoji="0" lang="ru-RU" sz="1867" b="1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486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-0.125 0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-0.06289 0.0002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1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-0.0625 0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Поколение 1 – дополнение </a:t>
            </a:r>
            <a:endParaRPr lang="ru-RU" dirty="0"/>
          </a:p>
        </p:txBody>
      </p:sp>
      <p:sp>
        <p:nvSpPr>
          <p:cNvPr id="3" name="Rectangle 38"/>
          <p:cNvSpPr/>
          <p:nvPr/>
        </p:nvSpPr>
        <p:spPr bwMode="auto">
          <a:xfrm>
            <a:off x="1997911" y="3043646"/>
            <a:ext cx="6667500" cy="6858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0" cap="none" spc="0" normalizeH="0" baseline="0" noProof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Rectangle 29"/>
          <p:cNvSpPr/>
          <p:nvPr/>
        </p:nvSpPr>
        <p:spPr bwMode="auto">
          <a:xfrm>
            <a:off x="1997911" y="3043646"/>
            <a:ext cx="76200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</a:t>
            </a:r>
          </a:p>
        </p:txBody>
      </p:sp>
      <p:sp>
        <p:nvSpPr>
          <p:cNvPr id="6" name="Rectangle 32"/>
          <p:cNvSpPr/>
          <p:nvPr/>
        </p:nvSpPr>
        <p:spPr bwMode="auto">
          <a:xfrm>
            <a:off x="2762418" y="3043646"/>
            <a:ext cx="76200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</a:t>
            </a:r>
          </a:p>
        </p:txBody>
      </p:sp>
      <p:sp>
        <p:nvSpPr>
          <p:cNvPr id="8" name="Rectangle 34"/>
          <p:cNvSpPr/>
          <p:nvPr/>
        </p:nvSpPr>
        <p:spPr bwMode="auto">
          <a:xfrm>
            <a:off x="3526925" y="3043646"/>
            <a:ext cx="76200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</a:t>
            </a:r>
          </a:p>
        </p:txBody>
      </p:sp>
      <p:sp>
        <p:nvSpPr>
          <p:cNvPr id="10" name="Rectangle 37"/>
          <p:cNvSpPr/>
          <p:nvPr/>
        </p:nvSpPr>
        <p:spPr bwMode="auto">
          <a:xfrm>
            <a:off x="5055939" y="3043646"/>
            <a:ext cx="76200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</a:t>
            </a:r>
          </a:p>
        </p:txBody>
      </p:sp>
      <p:sp>
        <p:nvSpPr>
          <p:cNvPr id="12" name="Rectangle 34"/>
          <p:cNvSpPr/>
          <p:nvPr/>
        </p:nvSpPr>
        <p:spPr bwMode="auto">
          <a:xfrm>
            <a:off x="4291432" y="3043646"/>
            <a:ext cx="76200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</a:t>
            </a:r>
            <a:endParaRPr kumimoji="0" lang="ru-RU" sz="2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1997911" y="3815977"/>
            <a:ext cx="3810000" cy="685800"/>
          </a:xfrm>
          <a:prstGeom prst="rightArrow">
            <a:avLst/>
          </a:prstGeom>
          <a:gradFill rotWithShape="1">
            <a:gsLst>
              <a:gs pos="0">
                <a:srgbClr val="CCCCCC">
                  <a:tint val="50000"/>
                  <a:satMod val="300000"/>
                </a:srgbClr>
              </a:gs>
              <a:gs pos="35000">
                <a:srgbClr val="CCCCCC">
                  <a:tint val="37000"/>
                  <a:satMod val="300000"/>
                </a:srgbClr>
              </a:gs>
              <a:gs pos="100000">
                <a:srgbClr val="CCCCC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Generation </a:t>
            </a:r>
            <a:r>
              <a:rPr lang="en-US" sz="1867" b="1" kern="0" dirty="0">
                <a:solidFill>
                  <a:srgbClr val="464547"/>
                </a:solidFill>
                <a:latin typeface="Trebuchet MS"/>
              </a:rPr>
              <a:t>1</a:t>
            </a:r>
            <a:endParaRPr kumimoji="0" lang="ru-RU" sz="1867" b="1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5" name="Rectangle 32"/>
          <p:cNvSpPr/>
          <p:nvPr/>
        </p:nvSpPr>
        <p:spPr bwMode="auto">
          <a:xfrm>
            <a:off x="5820446" y="3043646"/>
            <a:ext cx="76200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</a:t>
            </a:r>
            <a:endParaRPr kumimoji="0" lang="ru-RU" sz="2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" name="Rectangle 34"/>
          <p:cNvSpPr/>
          <p:nvPr/>
        </p:nvSpPr>
        <p:spPr bwMode="auto">
          <a:xfrm>
            <a:off x="6584953" y="3043646"/>
            <a:ext cx="76200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I</a:t>
            </a:r>
            <a:endParaRPr kumimoji="0" lang="ru-RU" sz="2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Rectangle 37"/>
          <p:cNvSpPr/>
          <p:nvPr/>
        </p:nvSpPr>
        <p:spPr bwMode="auto">
          <a:xfrm>
            <a:off x="8113963" y="3043646"/>
            <a:ext cx="76200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K</a:t>
            </a:r>
            <a:endParaRPr kumimoji="0" lang="ru-RU" sz="3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Rectangle 34"/>
          <p:cNvSpPr/>
          <p:nvPr/>
        </p:nvSpPr>
        <p:spPr bwMode="auto">
          <a:xfrm>
            <a:off x="7349460" y="3043646"/>
            <a:ext cx="76200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J</a:t>
            </a:r>
            <a:endParaRPr kumimoji="0" lang="ru-RU" sz="2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Right Arrow 15"/>
          <p:cNvSpPr/>
          <p:nvPr/>
        </p:nvSpPr>
        <p:spPr bwMode="auto">
          <a:xfrm>
            <a:off x="5807911" y="3815977"/>
            <a:ext cx="3068052" cy="685800"/>
          </a:xfrm>
          <a:prstGeom prst="rightArrow">
            <a:avLst/>
          </a:prstGeom>
          <a:gradFill rotWithShape="1">
            <a:gsLst>
              <a:gs pos="0">
                <a:srgbClr val="CCCCCC">
                  <a:tint val="50000"/>
                  <a:satMod val="300000"/>
                </a:srgbClr>
              </a:gs>
              <a:gs pos="35000">
                <a:srgbClr val="CCCCCC">
                  <a:tint val="37000"/>
                  <a:satMod val="300000"/>
                </a:srgbClr>
              </a:gs>
              <a:gs pos="100000">
                <a:srgbClr val="CCCCC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Generation </a:t>
            </a:r>
            <a:r>
              <a:rPr lang="en-US" sz="1867" b="1" kern="0" noProof="0" dirty="0" smtClean="0">
                <a:solidFill>
                  <a:srgbClr val="464547"/>
                </a:solidFill>
                <a:latin typeface="Trebuchet MS"/>
              </a:rPr>
              <a:t>0</a:t>
            </a:r>
            <a:endParaRPr kumimoji="0" lang="ru-RU" sz="1867" b="1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1" name="Right Arrow 15"/>
          <p:cNvSpPr/>
          <p:nvPr/>
        </p:nvSpPr>
        <p:spPr bwMode="auto">
          <a:xfrm>
            <a:off x="2004698" y="3825602"/>
            <a:ext cx="5349042" cy="685800"/>
          </a:xfrm>
          <a:prstGeom prst="rightArrow">
            <a:avLst/>
          </a:prstGeom>
          <a:gradFill rotWithShape="1">
            <a:gsLst>
              <a:gs pos="0">
                <a:srgbClr val="CCCCCC">
                  <a:tint val="50000"/>
                  <a:satMod val="300000"/>
                </a:srgbClr>
              </a:gs>
              <a:gs pos="35000">
                <a:srgbClr val="CCCCCC">
                  <a:tint val="37000"/>
                  <a:satMod val="300000"/>
                </a:srgbClr>
              </a:gs>
              <a:gs pos="100000">
                <a:srgbClr val="CCCCC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Generation </a:t>
            </a:r>
            <a:r>
              <a:rPr lang="en-US" sz="1867" b="1" kern="0" dirty="0">
                <a:solidFill>
                  <a:srgbClr val="464547"/>
                </a:solidFill>
                <a:latin typeface="Trebuchet MS"/>
              </a:rPr>
              <a:t>1</a:t>
            </a:r>
            <a:endParaRPr kumimoji="0" lang="ru-RU" sz="1867" b="1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534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1.48148E-6 L -0.06224 0.0002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4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 L -0.12604 -1.48148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5" grpId="0" animBg="1"/>
      <p:bldP spid="15" grpId="1" animBg="1"/>
      <p:bldP spid="15" grpId="2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19" grpId="2" animBg="1"/>
      <p:bldP spid="20" grpId="0" animBg="1"/>
      <p:bldP spid="20" grpId="1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Поколение </a:t>
            </a:r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" name="Rectangle 38"/>
          <p:cNvSpPr/>
          <p:nvPr/>
        </p:nvSpPr>
        <p:spPr bwMode="auto">
          <a:xfrm>
            <a:off x="1997910" y="3043646"/>
            <a:ext cx="8792009" cy="6858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0" cap="none" spc="0" normalizeH="0" baseline="0" noProof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Rectangle 29"/>
          <p:cNvSpPr/>
          <p:nvPr/>
        </p:nvSpPr>
        <p:spPr bwMode="auto">
          <a:xfrm>
            <a:off x="1997911" y="3043646"/>
            <a:ext cx="76200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</a:t>
            </a:r>
          </a:p>
        </p:txBody>
      </p:sp>
      <p:sp>
        <p:nvSpPr>
          <p:cNvPr id="6" name="Rectangle 32"/>
          <p:cNvSpPr/>
          <p:nvPr/>
        </p:nvSpPr>
        <p:spPr bwMode="auto">
          <a:xfrm>
            <a:off x="2769300" y="3043646"/>
            <a:ext cx="762000" cy="685800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</a:t>
            </a:r>
          </a:p>
        </p:txBody>
      </p:sp>
      <p:sp>
        <p:nvSpPr>
          <p:cNvPr id="8" name="Rectangle 34"/>
          <p:cNvSpPr/>
          <p:nvPr/>
        </p:nvSpPr>
        <p:spPr bwMode="auto">
          <a:xfrm>
            <a:off x="3540689" y="3043646"/>
            <a:ext cx="76200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</a:t>
            </a:r>
          </a:p>
        </p:txBody>
      </p:sp>
      <p:sp>
        <p:nvSpPr>
          <p:cNvPr id="10" name="Rectangle 37"/>
          <p:cNvSpPr/>
          <p:nvPr/>
        </p:nvSpPr>
        <p:spPr bwMode="auto">
          <a:xfrm>
            <a:off x="5083467" y="3043646"/>
            <a:ext cx="76200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</a:t>
            </a:r>
          </a:p>
        </p:txBody>
      </p:sp>
      <p:sp>
        <p:nvSpPr>
          <p:cNvPr id="12" name="Rectangle 34"/>
          <p:cNvSpPr/>
          <p:nvPr/>
        </p:nvSpPr>
        <p:spPr bwMode="auto">
          <a:xfrm>
            <a:off x="4312078" y="3043646"/>
            <a:ext cx="76200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</a:t>
            </a:r>
            <a:endParaRPr kumimoji="0" lang="ru-RU" sz="2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2007299" y="3815977"/>
            <a:ext cx="3076168" cy="685800"/>
          </a:xfrm>
          <a:prstGeom prst="rightArrow">
            <a:avLst/>
          </a:prstGeom>
          <a:gradFill rotWithShape="1">
            <a:gsLst>
              <a:gs pos="0">
                <a:srgbClr val="CCCCCC">
                  <a:tint val="50000"/>
                  <a:satMod val="300000"/>
                </a:srgbClr>
              </a:gs>
              <a:gs pos="35000">
                <a:srgbClr val="CCCCCC">
                  <a:tint val="37000"/>
                  <a:satMod val="300000"/>
                </a:srgbClr>
              </a:gs>
              <a:gs pos="100000">
                <a:srgbClr val="CCCCC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Generation </a:t>
            </a:r>
            <a:r>
              <a:rPr lang="en-US" sz="1867" b="1" kern="0" noProof="0" dirty="0" smtClean="0">
                <a:solidFill>
                  <a:srgbClr val="464547"/>
                </a:solidFill>
                <a:latin typeface="Trebuchet MS"/>
              </a:rPr>
              <a:t>2</a:t>
            </a:r>
            <a:endParaRPr kumimoji="0" lang="ru-RU" sz="1867" b="1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7" name="Rectangle 34"/>
          <p:cNvSpPr/>
          <p:nvPr/>
        </p:nvSpPr>
        <p:spPr bwMode="auto">
          <a:xfrm>
            <a:off x="5854856" y="3043646"/>
            <a:ext cx="76200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I</a:t>
            </a:r>
            <a:endParaRPr kumimoji="0" lang="ru-RU" sz="2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Rectangle 37"/>
          <p:cNvSpPr/>
          <p:nvPr/>
        </p:nvSpPr>
        <p:spPr bwMode="auto">
          <a:xfrm>
            <a:off x="6626245" y="3043646"/>
            <a:ext cx="76200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K</a:t>
            </a:r>
            <a:endParaRPr kumimoji="0" lang="ru-RU" sz="3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Right Arrow 15"/>
          <p:cNvSpPr/>
          <p:nvPr/>
        </p:nvSpPr>
        <p:spPr bwMode="auto">
          <a:xfrm>
            <a:off x="7388245" y="3815977"/>
            <a:ext cx="3085555" cy="685800"/>
          </a:xfrm>
          <a:prstGeom prst="rightArrow">
            <a:avLst/>
          </a:prstGeom>
          <a:gradFill rotWithShape="1">
            <a:gsLst>
              <a:gs pos="0">
                <a:srgbClr val="CCCCCC">
                  <a:tint val="50000"/>
                  <a:satMod val="300000"/>
                </a:srgbClr>
              </a:gs>
              <a:gs pos="35000">
                <a:srgbClr val="CCCCCC">
                  <a:tint val="37000"/>
                  <a:satMod val="300000"/>
                </a:srgbClr>
              </a:gs>
              <a:gs pos="100000">
                <a:srgbClr val="CCCCC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Generation </a:t>
            </a:r>
            <a:r>
              <a:rPr lang="en-US" sz="1867" b="1" kern="0" noProof="0" dirty="0" smtClean="0">
                <a:solidFill>
                  <a:srgbClr val="464547"/>
                </a:solidFill>
                <a:latin typeface="Trebuchet MS"/>
              </a:rPr>
              <a:t>0</a:t>
            </a:r>
            <a:endParaRPr kumimoji="0" lang="ru-RU" sz="1867" b="1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1" name="Right Arrow 15"/>
          <p:cNvSpPr/>
          <p:nvPr/>
        </p:nvSpPr>
        <p:spPr bwMode="auto">
          <a:xfrm>
            <a:off x="2004698" y="3825602"/>
            <a:ext cx="5392936" cy="685800"/>
          </a:xfrm>
          <a:prstGeom prst="rightArrow">
            <a:avLst/>
          </a:prstGeom>
          <a:gradFill rotWithShape="1">
            <a:gsLst>
              <a:gs pos="0">
                <a:srgbClr val="CCCCCC">
                  <a:tint val="50000"/>
                  <a:satMod val="300000"/>
                </a:srgbClr>
              </a:gs>
              <a:gs pos="35000">
                <a:srgbClr val="CCCCCC">
                  <a:tint val="37000"/>
                  <a:satMod val="300000"/>
                </a:srgbClr>
              </a:gs>
              <a:gs pos="100000">
                <a:srgbClr val="CCCCC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Generation </a:t>
            </a:r>
            <a:r>
              <a:rPr lang="en-US" sz="1867" b="1" kern="0" dirty="0">
                <a:solidFill>
                  <a:srgbClr val="464547"/>
                </a:solidFill>
                <a:latin typeface="Trebuchet MS"/>
              </a:rPr>
              <a:t>1</a:t>
            </a:r>
            <a:endParaRPr kumimoji="0" lang="ru-RU" sz="1867" b="1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2" name="Rectangle 37"/>
          <p:cNvSpPr/>
          <p:nvPr/>
        </p:nvSpPr>
        <p:spPr bwMode="auto">
          <a:xfrm>
            <a:off x="8169023" y="3043646"/>
            <a:ext cx="76200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M</a:t>
            </a:r>
            <a:endParaRPr kumimoji="0" lang="ru-RU" sz="3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" name="Rectangle 34"/>
          <p:cNvSpPr/>
          <p:nvPr/>
        </p:nvSpPr>
        <p:spPr bwMode="auto">
          <a:xfrm>
            <a:off x="7397634" y="3043646"/>
            <a:ext cx="76200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</a:t>
            </a:r>
            <a:endParaRPr kumimoji="0" lang="ru-RU" sz="2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Rectangle 34"/>
          <p:cNvSpPr/>
          <p:nvPr/>
        </p:nvSpPr>
        <p:spPr bwMode="auto">
          <a:xfrm>
            <a:off x="8940412" y="3043646"/>
            <a:ext cx="76200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</a:t>
            </a:r>
            <a:endParaRPr kumimoji="0" lang="ru-RU" sz="2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Rectangle 37"/>
          <p:cNvSpPr/>
          <p:nvPr/>
        </p:nvSpPr>
        <p:spPr bwMode="auto">
          <a:xfrm>
            <a:off x="9711800" y="3043646"/>
            <a:ext cx="76200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noProof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O</a:t>
            </a:r>
            <a:endParaRPr kumimoji="0" lang="ru-RU" sz="3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6" name="Right Arrow 15"/>
          <p:cNvSpPr/>
          <p:nvPr/>
        </p:nvSpPr>
        <p:spPr bwMode="auto">
          <a:xfrm>
            <a:off x="5102244" y="3815977"/>
            <a:ext cx="2295390" cy="685800"/>
          </a:xfrm>
          <a:prstGeom prst="rightArrow">
            <a:avLst/>
          </a:prstGeom>
          <a:gradFill rotWithShape="1">
            <a:gsLst>
              <a:gs pos="0">
                <a:srgbClr val="CCCCCC">
                  <a:tint val="50000"/>
                  <a:satMod val="300000"/>
                </a:srgbClr>
              </a:gs>
              <a:gs pos="35000">
                <a:srgbClr val="CCCCCC">
                  <a:tint val="37000"/>
                  <a:satMod val="300000"/>
                </a:srgbClr>
              </a:gs>
              <a:gs pos="100000">
                <a:srgbClr val="CCCCCC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Generation 1</a:t>
            </a:r>
            <a:endParaRPr kumimoji="0" lang="ru-RU" sz="1867" b="1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20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06341 0.0002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-0.12657 0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28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-0.12617 0.00023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-0.18984 -3.7037E-7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40" y="69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 L -0.18984 -1.48148E-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53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-0.2539 0.00023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6" grpId="0" animBg="1"/>
      <p:bldP spid="17" grpId="0" animBg="1"/>
      <p:bldP spid="18" grpId="0" animBg="1"/>
      <p:bldP spid="20" grpId="0" animBg="1"/>
      <p:bldP spid="20" grpId="1" animBg="1"/>
      <p:bldP spid="21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Куча для больших объектов (</a:t>
            </a:r>
            <a:r>
              <a:rPr lang="en-US" dirty="0" smtClean="0"/>
              <a:t>LOH)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Объекты </a:t>
            </a:r>
            <a:r>
              <a:rPr lang="en-US" dirty="0" smtClean="0"/>
              <a:t>&gt; 85000 </a:t>
            </a:r>
            <a:r>
              <a:rPr lang="ru-RU" dirty="0" smtClean="0"/>
              <a:t>байт</a:t>
            </a:r>
          </a:p>
          <a:p>
            <a:r>
              <a:rPr lang="ru-RU" dirty="0" smtClean="0"/>
              <a:t>Уплотнение</a:t>
            </a:r>
          </a:p>
          <a:p>
            <a:pPr lvl="1"/>
            <a:r>
              <a:rPr lang="ru-RU" dirty="0" smtClean="0"/>
              <a:t>Не выполняется совсем или крайне редко (как поколение 3)</a:t>
            </a:r>
          </a:p>
          <a:p>
            <a:pPr lvl="1"/>
            <a:r>
              <a:rPr lang="ru-RU" dirty="0" smtClean="0"/>
              <a:t>Управляется параметром</a:t>
            </a:r>
          </a:p>
          <a:p>
            <a:pPr lvl="2"/>
            <a:r>
              <a:rPr lang="en-US" dirty="0" err="1" smtClean="0"/>
              <a:t>GCSettings.LargeObjectHeapCompaction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07614" y="5785925"/>
            <a:ext cx="8672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learn.microsoft.com/en-us/dotnet/standard/garbage-collection/large-object-heap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Rectangle 38"/>
          <p:cNvSpPr/>
          <p:nvPr/>
        </p:nvSpPr>
        <p:spPr bwMode="auto">
          <a:xfrm>
            <a:off x="2037668" y="4435124"/>
            <a:ext cx="6667500" cy="6858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ru-RU" sz="2800" b="1" i="0" u="none" strike="noStrike" kern="0" cap="none" spc="0" normalizeH="0" baseline="0" noProof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Rectangle 29"/>
          <p:cNvSpPr/>
          <p:nvPr/>
        </p:nvSpPr>
        <p:spPr bwMode="auto">
          <a:xfrm>
            <a:off x="2037668" y="4435124"/>
            <a:ext cx="76200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</a:t>
            </a:r>
          </a:p>
        </p:txBody>
      </p:sp>
      <p:sp>
        <p:nvSpPr>
          <p:cNvPr id="8" name="Rectangle 32"/>
          <p:cNvSpPr/>
          <p:nvPr/>
        </p:nvSpPr>
        <p:spPr bwMode="auto">
          <a:xfrm>
            <a:off x="2799668" y="4435124"/>
            <a:ext cx="76200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</a:t>
            </a:r>
          </a:p>
        </p:txBody>
      </p:sp>
      <p:sp>
        <p:nvSpPr>
          <p:cNvPr id="9" name="Rectangle 34"/>
          <p:cNvSpPr/>
          <p:nvPr/>
        </p:nvSpPr>
        <p:spPr bwMode="auto">
          <a:xfrm>
            <a:off x="4323668" y="4435124"/>
            <a:ext cx="76200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</a:t>
            </a:r>
          </a:p>
        </p:txBody>
      </p:sp>
      <p:sp>
        <p:nvSpPr>
          <p:cNvPr id="10" name="Rectangle 35"/>
          <p:cNvSpPr/>
          <p:nvPr/>
        </p:nvSpPr>
        <p:spPr bwMode="auto">
          <a:xfrm>
            <a:off x="5085668" y="4435124"/>
            <a:ext cx="76200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</a:t>
            </a:r>
          </a:p>
        </p:txBody>
      </p:sp>
      <p:sp>
        <p:nvSpPr>
          <p:cNvPr id="11" name="Rectangle 37"/>
          <p:cNvSpPr/>
          <p:nvPr/>
        </p:nvSpPr>
        <p:spPr bwMode="auto">
          <a:xfrm>
            <a:off x="6609668" y="4435124"/>
            <a:ext cx="76200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</a:t>
            </a:r>
          </a:p>
        </p:txBody>
      </p:sp>
      <p:sp>
        <p:nvSpPr>
          <p:cNvPr id="12" name="Rectangle 34"/>
          <p:cNvSpPr/>
          <p:nvPr/>
        </p:nvSpPr>
        <p:spPr bwMode="auto">
          <a:xfrm>
            <a:off x="3561668" y="4433987"/>
            <a:ext cx="76200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С</a:t>
            </a:r>
          </a:p>
        </p:txBody>
      </p:sp>
      <p:sp>
        <p:nvSpPr>
          <p:cNvPr id="13" name="Rectangle 34"/>
          <p:cNvSpPr/>
          <p:nvPr/>
        </p:nvSpPr>
        <p:spPr bwMode="auto">
          <a:xfrm>
            <a:off x="5847668" y="4435124"/>
            <a:ext cx="762000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</a:t>
            </a:r>
            <a:endParaRPr kumimoji="0" lang="ru-RU" sz="2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Rectangle 37"/>
          <p:cNvSpPr/>
          <p:nvPr/>
        </p:nvSpPr>
        <p:spPr bwMode="auto">
          <a:xfrm>
            <a:off x="3561667" y="4432850"/>
            <a:ext cx="1029583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noProof="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H</a:t>
            </a:r>
            <a:endParaRPr kumimoji="0" lang="ru-RU" sz="3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Rectangle 37"/>
          <p:cNvSpPr/>
          <p:nvPr/>
        </p:nvSpPr>
        <p:spPr bwMode="auto">
          <a:xfrm>
            <a:off x="5847668" y="4432850"/>
            <a:ext cx="592116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I</a:t>
            </a:r>
            <a:endParaRPr kumimoji="0" lang="ru-RU" sz="3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" name="Rectangle 37"/>
          <p:cNvSpPr/>
          <p:nvPr/>
        </p:nvSpPr>
        <p:spPr bwMode="auto">
          <a:xfrm>
            <a:off x="7380610" y="4432850"/>
            <a:ext cx="447776" cy="685800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J</a:t>
            </a:r>
            <a:endParaRPr kumimoji="0" lang="ru-RU" sz="3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67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5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Счетчики </a:t>
            </a:r>
            <a:r>
              <a:rPr lang="en-US" dirty="0" smtClean="0"/>
              <a:t>GC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0324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003307" cy="4351338"/>
          </a:xfrm>
        </p:spPr>
        <p:txBody>
          <a:bodyPr/>
          <a:lstStyle/>
          <a:p>
            <a:r>
              <a:rPr lang="ru-RU" dirty="0" smtClean="0"/>
              <a:t>«Знать, но избегать применять»</a:t>
            </a:r>
          </a:p>
          <a:p>
            <a:pPr lvl="1"/>
            <a:r>
              <a:rPr lang="ru-RU" dirty="0" smtClean="0"/>
              <a:t>Кроме методов управления </a:t>
            </a:r>
            <a:r>
              <a:rPr lang="ru-RU" dirty="0" err="1" smtClean="0"/>
              <a:t>финализацией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479" y="509487"/>
            <a:ext cx="635317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5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ресурсами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75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Unmanaged </a:t>
            </a:r>
            <a:r>
              <a:rPr lang="ru-RU" dirty="0" smtClean="0"/>
              <a:t>ресурсы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825625"/>
            <a:ext cx="698713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Основной момент – как и когда корректно освободить</a:t>
            </a:r>
          </a:p>
          <a:p>
            <a:r>
              <a:rPr lang="ru-RU" dirty="0" smtClean="0"/>
              <a:t>Явное освобождение программ</a:t>
            </a:r>
            <a:r>
              <a:rPr lang="ru-RU" dirty="0"/>
              <a:t>и</a:t>
            </a:r>
            <a:r>
              <a:rPr lang="ru-RU" dirty="0" smtClean="0"/>
              <a:t>стом</a:t>
            </a:r>
          </a:p>
          <a:p>
            <a:pPr lvl="1"/>
            <a:r>
              <a:rPr lang="en-US" dirty="0" smtClean="0"/>
              <a:t>Close()</a:t>
            </a:r>
            <a:endParaRPr lang="ru-RU" dirty="0" smtClean="0"/>
          </a:p>
          <a:p>
            <a:r>
              <a:rPr lang="ru-RU" dirty="0" err="1" smtClean="0"/>
              <a:t>Финализаторы</a:t>
            </a:r>
            <a:endParaRPr lang="ru-RU" dirty="0"/>
          </a:p>
          <a:p>
            <a:r>
              <a:rPr lang="ru-RU" dirty="0"/>
              <a:t>Предсказуемая </a:t>
            </a:r>
            <a:r>
              <a:rPr lang="ru-RU" dirty="0" err="1"/>
              <a:t>финализация</a:t>
            </a:r>
            <a:r>
              <a:rPr lang="ru-RU" dirty="0"/>
              <a:t> (</a:t>
            </a:r>
            <a:r>
              <a:rPr lang="en-US" dirty="0" err="1"/>
              <a:t>IDisposable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807116" y="1690688"/>
            <a:ext cx="2641507" cy="2332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/>
              <a:t>.Net</a:t>
            </a:r>
            <a:r>
              <a:rPr lang="en-US" dirty="0" smtClean="0"/>
              <a:t> Application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9240254" y="3445844"/>
            <a:ext cx="1896176" cy="4235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Unmanaged lib</a:t>
            </a:r>
            <a:endParaRPr lang="ru-RU" dirty="0"/>
          </a:p>
        </p:txBody>
      </p:sp>
      <p:sp>
        <p:nvSpPr>
          <p:cNvPr id="8" name="Блок-схема: магнитный диск 7"/>
          <p:cNvSpPr/>
          <p:nvPr/>
        </p:nvSpPr>
        <p:spPr>
          <a:xfrm>
            <a:off x="9273942" y="5005136"/>
            <a:ext cx="1828800" cy="89514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>
            <a:stCxn id="7" idx="2"/>
            <a:endCxn id="8" idx="1"/>
          </p:cNvCxnSpPr>
          <p:nvPr/>
        </p:nvCxnSpPr>
        <p:spPr>
          <a:xfrm>
            <a:off x="10188342" y="3869356"/>
            <a:ext cx="0" cy="1135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188342" y="4329582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Connection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249879" y="2473800"/>
            <a:ext cx="1862488" cy="66582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Managed class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13" idx="2"/>
            <a:endCxn id="7" idx="0"/>
          </p:cNvCxnSpPr>
          <p:nvPr/>
        </p:nvCxnSpPr>
        <p:spPr>
          <a:xfrm>
            <a:off x="10181123" y="3139622"/>
            <a:ext cx="7219" cy="306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59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Явное освобождение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242761"/>
            <a:ext cx="4522392" cy="147732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SpecialConnection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Полезная работа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5746282" y="2107932"/>
            <a:ext cx="2454442" cy="612648"/>
          </a:xfrm>
          <a:prstGeom prst="wedgeRoundRectCallout">
            <a:avLst>
              <a:gd name="adj1" fmla="val -159477"/>
              <a:gd name="adj2" fmla="val 18504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Если в коде возникнет исключение, строка не будет достигнута</a:t>
            </a:r>
            <a:endParaRPr lang="ru-RU" sz="14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973503" y="3484942"/>
            <a:ext cx="4522392" cy="28623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SpecialConnection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Полезная работа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4257575" y="4349107"/>
            <a:ext cx="2454442" cy="612648"/>
          </a:xfrm>
          <a:prstGeom prst="wedgeRoundRectCallout">
            <a:avLst>
              <a:gd name="adj1" fmla="val 70327"/>
              <a:gd name="adj2" fmla="val 21175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Гарантированное выполнение (будет исключение или нет)</a:t>
            </a:r>
            <a:endParaRPr lang="ru-R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82730" y="5129108"/>
            <a:ext cx="3916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Основная проблема – нужно полагаться на использующего класс программиста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17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сервисы </a:t>
            </a:r>
            <a:r>
              <a:rPr lang="en-US" dirty="0" smtClean="0"/>
              <a:t>Runtime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Финализаторы</a:t>
            </a:r>
            <a:endParaRPr lang="ru-RU" dirty="0"/>
          </a:p>
        </p:txBody>
      </p:sp>
      <p:grpSp>
        <p:nvGrpSpPr>
          <p:cNvPr id="5" name="Группа 7"/>
          <p:cNvGrpSpPr/>
          <p:nvPr/>
        </p:nvGrpSpPr>
        <p:grpSpPr>
          <a:xfrm>
            <a:off x="4224642" y="2187611"/>
            <a:ext cx="2723917" cy="1880651"/>
            <a:chOff x="4181610" y="1371600"/>
            <a:chExt cx="2723917" cy="1880651"/>
          </a:xfrm>
        </p:grpSpPr>
        <p:pic>
          <p:nvPicPr>
            <p:cNvPr id="6" name="Content Placeholder 5" descr="arrow03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rgbClr val="CCCCCC">
                  <a:shade val="45000"/>
                  <a:satMod val="135000"/>
                </a:srgb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4181610" y="1600200"/>
              <a:ext cx="899947" cy="249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Content Placeholder 5" descr="arrow03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rgbClr val="CCCCCC">
                  <a:shade val="45000"/>
                  <a:satMod val="135000"/>
                </a:srgbClr>
                <a:prstClr val="white"/>
              </a:duotone>
            </a:blip>
            <a:srcRect/>
            <a:stretch>
              <a:fillRect/>
            </a:stretch>
          </p:blipFill>
          <p:spPr bwMode="auto">
            <a:xfrm rot="3902849">
              <a:off x="6144582" y="2491307"/>
              <a:ext cx="1272267" cy="249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ounded Rectangle 6"/>
            <p:cNvSpPr/>
            <p:nvPr/>
          </p:nvSpPr>
          <p:spPr>
            <a:xfrm>
              <a:off x="5081557" y="1371600"/>
              <a:ext cx="1577545" cy="685800"/>
            </a:xfrm>
            <a:prstGeom prst="roundRect">
              <a:avLst/>
            </a:prstGeom>
            <a:solidFill>
              <a:srgbClr val="CCCCCC">
                <a:lumMod val="75000"/>
              </a:srgbClr>
            </a:solidFill>
            <a:ln w="9525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C# </a:t>
              </a:r>
              <a:r>
                <a: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compiler</a:t>
              </a:r>
              <a:endParaRPr kumimoji="0" lang="ru-RU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23511" y="1944604"/>
            <a:ext cx="3413114" cy="212365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SpecialConnection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~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SpecialConnection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Закрытие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unmanaged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ресурсов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7600850" y="3283867"/>
            <a:ext cx="3752950" cy="323165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SpecialConnection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Finalize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Закрытие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unmanaged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ресурсов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Finalize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2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работает </a:t>
            </a:r>
            <a:r>
              <a:rPr lang="ru-RU" dirty="0" err="1" smtClean="0"/>
              <a:t>финализация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10938" y="1825625"/>
            <a:ext cx="4442861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Важные моменты</a:t>
            </a:r>
          </a:p>
          <a:p>
            <a:r>
              <a:rPr lang="ru-RU" dirty="0" smtClean="0"/>
              <a:t>Вызывается </a:t>
            </a:r>
            <a:r>
              <a:rPr lang="ru-RU" dirty="0" err="1" smtClean="0"/>
              <a:t>недетерминированно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Порядок вызова </a:t>
            </a:r>
            <a:r>
              <a:rPr lang="ru-RU" dirty="0" err="1" smtClean="0"/>
              <a:t>финализаторов</a:t>
            </a:r>
            <a:r>
              <a:rPr lang="ru-RU" dirty="0" smtClean="0"/>
              <a:t> не гарантирован</a:t>
            </a:r>
          </a:p>
          <a:p>
            <a:pPr lvl="1"/>
            <a:r>
              <a:rPr lang="ru-RU" dirty="0" smtClean="0"/>
              <a:t>Если объект с </a:t>
            </a:r>
            <a:r>
              <a:rPr lang="ru-RU" dirty="0" err="1" smtClean="0"/>
              <a:t>финализатором</a:t>
            </a:r>
            <a:r>
              <a:rPr lang="ru-RU" dirty="0" smtClean="0"/>
              <a:t> ссылается на другой, не значит что </a:t>
            </a:r>
            <a:r>
              <a:rPr lang="ru-RU" dirty="0" err="1" smtClean="0"/>
              <a:t>финализатор</a:t>
            </a:r>
            <a:r>
              <a:rPr lang="ru-RU" dirty="0" smtClean="0"/>
              <a:t> первого вызовется после второго 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Вызов </a:t>
            </a:r>
            <a:r>
              <a:rPr lang="ru-RU" dirty="0" err="1" smtClean="0"/>
              <a:t>финализатора</a:t>
            </a:r>
            <a:r>
              <a:rPr lang="ru-RU" dirty="0" smtClean="0"/>
              <a:t> может затормозить сборку мусора</a:t>
            </a:r>
            <a:endParaRPr lang="ru-RU" dirty="0"/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896150640"/>
              </p:ext>
            </p:extLst>
          </p:nvPr>
        </p:nvGraphicFramePr>
        <p:xfrm>
          <a:off x="530460" y="1690688"/>
          <a:ext cx="5899216" cy="4451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605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3177493-9807-4E1B-B4E4-157E5B92DF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63177493-9807-4E1B-B4E4-157E5B92DF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07DAB65-07A4-4771-862A-834023FB9F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607DAB65-07A4-4771-862A-834023FB9F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797A963-84C1-4D89-94BE-18E147AF95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F797A963-84C1-4D89-94BE-18E147AF95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23A3BED-724E-4703-9623-EF9A2BF50B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E23A3BED-724E-4703-9623-EF9A2BF50B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AE4A362-5E24-449A-91D6-F1DB2BE74B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CAE4A362-5E24-449A-91D6-F1DB2BE74B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6" grpId="0">
        <p:bldSub>
          <a:bldDgm bld="one"/>
        </p:bldSub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Запрет на </a:t>
            </a:r>
            <a:r>
              <a:rPr lang="ru-RU" dirty="0" err="1" smtClean="0"/>
              <a:t>финализацию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825625"/>
            <a:ext cx="5302718" cy="3131386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Если был вызван явный метод закрытия – вызывать </a:t>
            </a:r>
            <a:r>
              <a:rPr lang="ru-RU" dirty="0" err="1" smtClean="0"/>
              <a:t>финализацию</a:t>
            </a:r>
            <a:r>
              <a:rPr lang="ru-RU" dirty="0" smtClean="0"/>
              <a:t> не стоит</a:t>
            </a:r>
          </a:p>
          <a:p>
            <a:r>
              <a:rPr lang="en-US" dirty="0" smtClean="0"/>
              <a:t>API</a:t>
            </a:r>
          </a:p>
          <a:p>
            <a:pPr lvl="1"/>
            <a:r>
              <a:rPr lang="en-US" dirty="0" err="1" smtClean="0"/>
              <a:t>GC.SuppressFinalize</a:t>
            </a:r>
            <a:r>
              <a:rPr lang="en-US" dirty="0" smtClean="0"/>
              <a:t> </a:t>
            </a:r>
          </a:p>
          <a:p>
            <a:pPr lvl="2"/>
            <a:r>
              <a:rPr lang="ru-RU" dirty="0" smtClean="0"/>
              <a:t>запрет</a:t>
            </a:r>
          </a:p>
          <a:p>
            <a:pPr lvl="1"/>
            <a:r>
              <a:rPr lang="en-US" dirty="0" err="1" smtClean="0"/>
              <a:t>GC.ReRegisterForFinalize</a:t>
            </a:r>
            <a:endParaRPr lang="en-US" dirty="0" smtClean="0"/>
          </a:p>
          <a:p>
            <a:pPr lvl="2"/>
            <a:r>
              <a:rPr lang="ru-RU" dirty="0" smtClean="0"/>
              <a:t>повторная регистрация (если ранее был вызван </a:t>
            </a:r>
            <a:r>
              <a:rPr lang="en-US" dirty="0" err="1" smtClean="0"/>
              <a:t>GC.SuppressFinalize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987941" y="1762219"/>
            <a:ext cx="4204997" cy="447814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SpecialConnection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InternalClose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500" dirty="0" err="1">
                <a:solidFill>
                  <a:srgbClr val="2B91AF"/>
                </a:solidFill>
                <a:latin typeface="Consolas" panose="020B0609020204030204" pitchFamily="49" charset="0"/>
              </a:rPr>
              <a:t>GC</a:t>
            </a:r>
            <a:r>
              <a:rPr lang="ru-RU" altLang="ru-RU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altLang="ru-RU" sz="1500" dirty="0" err="1">
                <a:solidFill>
                  <a:srgbClr val="74531F"/>
                </a:solidFill>
                <a:latin typeface="Consolas" panose="020B0609020204030204" pitchFamily="49" charset="0"/>
              </a:rPr>
              <a:t>SuppressFinalize</a:t>
            </a:r>
            <a:r>
              <a:rPr lang="ru-RU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5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~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SpecialConnection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InternalClose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InternalClose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Закрытие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unmanaged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ресурсов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1947" y="5417866"/>
            <a:ext cx="5158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Однако, </a:t>
            </a:r>
            <a:r>
              <a:rPr lang="ru-RU" dirty="0" err="1" smtClean="0"/>
              <a:t>финализатор</a:t>
            </a:r>
            <a:r>
              <a:rPr lang="ru-RU" dirty="0" smtClean="0"/>
              <a:t> – «запасной вариант», а  с вызовом явного закрытия все ещё нужно полагаться на использующего класс программиста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769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Предсказуемая </a:t>
            </a:r>
            <a:r>
              <a:rPr lang="ru-RU" dirty="0" err="1" smtClean="0"/>
              <a:t>финализация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IDisposable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98745" y="2441143"/>
            <a:ext cx="3365024" cy="1600438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System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      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IDisposable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Dispose();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52607" y="1491864"/>
            <a:ext cx="5153975" cy="50475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ru-RU" altLang="ru-RU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SpecialConnection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: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IDisposable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Dispose()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Dispose(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 err="1">
                <a:solidFill>
                  <a:srgbClr val="2B91AF"/>
                </a:solidFill>
                <a:latin typeface="Consolas"/>
              </a:rPr>
              <a:t>GC</a:t>
            </a:r>
            <a:r>
              <a:rPr lang="en-GB" sz="1400" dirty="0" err="1">
                <a:solidFill>
                  <a:prstClr val="black"/>
                </a:solidFill>
                <a:latin typeface="Consolas"/>
              </a:rPr>
              <a:t>.SuppressFinalize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ru-RU" sz="1400" dirty="0" smtClean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Dispose(</a:t>
            </a:r>
            <a:r>
              <a:rPr lang="en-US" sz="14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disposing)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 (disposing)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Call </a:t>
            </a:r>
            <a:r>
              <a:rPr lang="ru-RU" sz="1400" dirty="0" err="1" smtClean="0">
                <a:solidFill>
                  <a:srgbClr val="008000"/>
                </a:solidFill>
                <a:latin typeface="Consolas"/>
              </a:rPr>
              <a:t>Dispose</a:t>
            </a:r>
            <a:r>
              <a:rPr lang="ru-RU" sz="1400" dirty="0" smtClean="0">
                <a:solidFill>
                  <a:srgbClr val="008000"/>
                </a:solidFill>
                <a:latin typeface="Consolas"/>
              </a:rPr>
              <a:t>()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for child objects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ru-RU" sz="14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Clear </a:t>
            </a:r>
            <a:r>
              <a:rPr lang="en-US" sz="1400" dirty="0" err="1" smtClean="0">
                <a:solidFill>
                  <a:srgbClr val="008000"/>
                </a:solidFill>
                <a:latin typeface="Consolas"/>
              </a:rPr>
              <a:t>unmanagement</a:t>
            </a:r>
            <a:r>
              <a:rPr lang="en-US" sz="1400" dirty="0" smtClean="0">
                <a:solidFill>
                  <a:srgbClr val="008000"/>
                </a:solidFill>
                <a:latin typeface="Consolas"/>
              </a:rPr>
              <a:t> resources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~</a:t>
            </a:r>
            <a:r>
              <a:rPr lang="en-GB" sz="1400" dirty="0" err="1" smtClean="0">
                <a:solidFill>
                  <a:prstClr val="black"/>
                </a:solidFill>
                <a:latin typeface="Consolas"/>
              </a:rPr>
              <a:t>SpecialConnection</a:t>
            </a:r>
            <a:r>
              <a:rPr lang="en-GB" sz="1400" dirty="0" smtClean="0">
                <a:solidFill>
                  <a:prstClr val="black"/>
                </a:solidFill>
                <a:latin typeface="Consolas"/>
              </a:rPr>
              <a:t>()</a:t>
            </a:r>
            <a:endParaRPr lang="en-GB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GB" sz="1400" dirty="0">
                <a:solidFill>
                  <a:prstClr val="black"/>
                </a:solidFill>
                <a:latin typeface="Consolas"/>
              </a:rPr>
              <a:t>        Dispose(</a:t>
            </a:r>
            <a:r>
              <a:rPr lang="en-GB" sz="14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GB" sz="1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ru-RU" sz="1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2521819" y="4649002"/>
            <a:ext cx="2772075" cy="789272"/>
          </a:xfrm>
          <a:prstGeom prst="wedgeRoundRectCallout">
            <a:avLst>
              <a:gd name="adj1" fmla="val 98742"/>
              <a:gd name="adj2" fmla="val -10947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Здесь вызываем в нужном порядке закрытие дочерних</a:t>
            </a:r>
            <a:r>
              <a:rPr lang="en-US" sz="1400" dirty="0" smtClean="0"/>
              <a:t>/</a:t>
            </a:r>
            <a:r>
              <a:rPr lang="ru-RU" sz="1400" dirty="0" smtClean="0"/>
              <a:t>вложенных объектов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4638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</a:t>
            </a:r>
            <a:r>
              <a:rPr lang="en-US" dirty="0" smtClean="0"/>
              <a:t>Dispose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13886" y="2519431"/>
            <a:ext cx="4259499" cy="22467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SpecialConnection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Полезная работа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Dispose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631807" y="2189809"/>
            <a:ext cx="4955203" cy="116955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SpecialConnection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Полезная работа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631807" y="4779472"/>
            <a:ext cx="4855816" cy="73866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SpecialConnection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Полезная работа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2849078" y="5428648"/>
            <a:ext cx="2857962" cy="789272"/>
          </a:xfrm>
          <a:prstGeom prst="wedgeRoundRectCallout">
            <a:avLst>
              <a:gd name="adj1" fmla="val 78174"/>
              <a:gd name="adj2" fmla="val -10703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Dispose() </a:t>
            </a:r>
            <a:r>
              <a:rPr lang="ru-RU" sz="1400" dirty="0" smtClean="0"/>
              <a:t>вызовется при выходе из области действия переменной</a:t>
            </a:r>
            <a:endParaRPr lang="ru-RU" sz="1400" dirty="0"/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4158113" y="1694241"/>
            <a:ext cx="2281187" cy="461818"/>
          </a:xfrm>
          <a:prstGeom prst="wedgeRoundRectCallout">
            <a:avLst>
              <a:gd name="adj1" fmla="val 60390"/>
              <a:gd name="adj2" fmla="val 26928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Dispose() </a:t>
            </a:r>
            <a:r>
              <a:rPr lang="ru-RU" sz="1400" dirty="0" smtClean="0"/>
              <a:t>вызовется при выходе из блока </a:t>
            </a:r>
            <a:r>
              <a:rPr lang="en-US" sz="1400" dirty="0" smtClean="0"/>
              <a:t>using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63859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Соберем вместе…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38200" y="1825625"/>
            <a:ext cx="6130491" cy="4351338"/>
          </a:xfrm>
        </p:spPr>
        <p:txBody>
          <a:bodyPr/>
          <a:lstStyle/>
          <a:p>
            <a:r>
              <a:rPr lang="ru-RU" dirty="0" smtClean="0"/>
              <a:t>Уже закрытый (но еще не уничтоженный </a:t>
            </a:r>
            <a:r>
              <a:rPr lang="en-US" dirty="0" smtClean="0"/>
              <a:t>GC) </a:t>
            </a:r>
            <a:r>
              <a:rPr lang="ru-RU" dirty="0" smtClean="0"/>
              <a:t>объект не должен использоваться</a:t>
            </a:r>
          </a:p>
          <a:p>
            <a:pPr lvl="1"/>
            <a:r>
              <a:rPr lang="ru-RU" dirty="0" smtClean="0"/>
              <a:t>вводим признак «закрытия»</a:t>
            </a:r>
          </a:p>
          <a:p>
            <a:pPr lvl="1"/>
            <a:r>
              <a:rPr lang="ru-RU" dirty="0" smtClean="0"/>
              <a:t>если обращаются методам закрытого объекта генерируем </a:t>
            </a:r>
            <a:r>
              <a:rPr lang="en-US" dirty="0" err="1" smtClean="0"/>
              <a:t>ObjectDisposedException</a:t>
            </a:r>
            <a:endParaRPr lang="ru-RU" dirty="0" smtClean="0"/>
          </a:p>
          <a:p>
            <a:pPr lvl="1"/>
            <a:r>
              <a:rPr lang="ru-RU" dirty="0" smtClean="0"/>
              <a:t>но «повторное закрытие» - допустимо!</a:t>
            </a:r>
          </a:p>
          <a:p>
            <a:pPr lvl="2"/>
            <a:r>
              <a:rPr lang="en-US" dirty="0" smtClean="0"/>
              <a:t>Dispose</a:t>
            </a:r>
          </a:p>
          <a:p>
            <a:pPr lvl="2"/>
            <a:r>
              <a:rPr lang="en-US" dirty="0" smtClean="0"/>
              <a:t>Close</a:t>
            </a:r>
          </a:p>
          <a:p>
            <a:pPr lvl="2"/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517330" y="38500"/>
            <a:ext cx="4314001" cy="671722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SpecialConnection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IDisposable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disposed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CheckDisposed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disposed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ObjectDisposedException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05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nameof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SpecialConnection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CheckDisposed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Читаем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CheckDisposed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Пишем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=&gt;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Dispose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Dispose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=&gt;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Dispose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~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SpecialConnection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=&gt;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Dispose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Dispose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disposing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disposed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disposing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Вызываем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Dispose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() вложенных полей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Чистим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unmanagement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disposed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disposing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GC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SuppressFinalize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60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/>
          </a:bodyPr>
          <a:lstStyle/>
          <a:p>
            <a:r>
              <a:rPr lang="en-US" dirty="0" err="1" smtClean="0"/>
              <a:t>.Net</a:t>
            </a:r>
            <a:r>
              <a:rPr lang="en-US" dirty="0" smtClean="0"/>
              <a:t> Runtime </a:t>
            </a:r>
            <a:r>
              <a:rPr lang="ru-RU" dirty="0" smtClean="0"/>
              <a:t>предоставляет много сервисов, </a:t>
            </a:r>
          </a:p>
          <a:p>
            <a:pPr lvl="1"/>
            <a:r>
              <a:rPr lang="ru-RU" dirty="0" smtClean="0"/>
              <a:t>частью можно управлять</a:t>
            </a:r>
          </a:p>
          <a:p>
            <a:pPr lvl="1"/>
            <a:endParaRPr lang="ru-RU" dirty="0"/>
          </a:p>
          <a:p>
            <a:r>
              <a:rPr lang="ru-RU" dirty="0" smtClean="0"/>
              <a:t>Основные механизмы для разработчика</a:t>
            </a:r>
          </a:p>
          <a:p>
            <a:pPr lvl="1"/>
            <a:r>
              <a:rPr lang="ru-RU" dirty="0" smtClean="0"/>
              <a:t>управление ресурсами</a:t>
            </a:r>
          </a:p>
          <a:p>
            <a:pPr lvl="1"/>
            <a:r>
              <a:rPr lang="en-US" dirty="0" smtClean="0"/>
              <a:t>Reflection</a:t>
            </a:r>
            <a:endParaRPr lang="ru-RU" dirty="0" smtClean="0"/>
          </a:p>
          <a:p>
            <a:pPr lvl="1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обеспечивает среда исполнения?</a:t>
            </a:r>
            <a:endParaRPr lang="ru-RU" dirty="0"/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688D8A05-D79D-4449-8ED3-E5C356C507FD}"/>
              </a:ext>
            </a:extLst>
          </p:cNvPr>
          <p:cNvSpPr txBox="1">
            <a:spLocks/>
          </p:cNvSpPr>
          <p:nvPr/>
        </p:nvSpPr>
        <p:spPr>
          <a:xfrm>
            <a:off x="8663168" y="3821187"/>
            <a:ext cx="3334395" cy="2898667"/>
          </a:xfrm>
          <a:prstGeom prst="rect">
            <a:avLst/>
          </a:prstGeom>
        </p:spPr>
        <p:txBody>
          <a:bodyPr vert="horz" lIns="68580" tIns="34290" rIns="68580" bIns="34290" rtlCol="0">
            <a:normAutofit fontScale="77500" lnSpcReduction="20000"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Lucida Grande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Arial"/>
              <a:buAutoNum type="arabicPeriod"/>
              <a:tabLst/>
              <a:defRPr/>
            </a:pPr>
            <a:r>
              <a:rPr kumimoji="0" lang="ru-RU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Запуск</a:t>
            </a:r>
            <a:endParaRPr kumimoji="0" lang="en-US" sz="1867" b="0" i="0" u="none" strike="noStrike" kern="120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228600" marR="0" lvl="0" indent="-228600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Arial"/>
              <a:buAutoNum type="arabicPeriod"/>
              <a:tabLst/>
              <a:defRPr/>
            </a:pPr>
            <a:r>
              <a:rPr kumimoji="0" lang="ru-RU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Проверка и исполнение кода</a:t>
            </a:r>
            <a:endParaRPr kumimoji="0" lang="en-US" sz="1867" b="0" i="0" u="none" strike="noStrike" kern="120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228600" marR="0" lvl="0" indent="-228600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Arial"/>
              <a:buAutoNum type="arabicPeriod"/>
              <a:tabLst/>
              <a:defRPr/>
            </a:pPr>
            <a:r>
              <a:rPr kumimoji="0" lang="ru-RU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Поиск</a:t>
            </a:r>
            <a:r>
              <a:rPr kumimoji="0" lang="en-US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/</a:t>
            </a:r>
            <a:r>
              <a:rPr kumimoji="0" lang="ru-RU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Загрузка</a:t>
            </a:r>
            <a:r>
              <a:rPr kumimoji="0" lang="en-US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/</a:t>
            </a:r>
            <a:r>
              <a:rPr kumimoji="0" lang="ru-RU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Подключение библиотек</a:t>
            </a:r>
            <a:endParaRPr kumimoji="0" lang="en-US" sz="1867" b="0" i="0" u="none" strike="noStrike" kern="120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228600" marR="0" lvl="0" indent="-228600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Arial"/>
              <a:buAutoNum type="arabicPeriod"/>
              <a:tabLst/>
              <a:defRPr/>
            </a:pPr>
            <a:r>
              <a:rPr kumimoji="0" lang="ru-RU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Управление памятью</a:t>
            </a:r>
            <a:endParaRPr kumimoji="0" lang="en-US" sz="1867" b="0" i="0" u="none" strike="noStrike" kern="120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228600" marR="0" lvl="0" indent="-228600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Arial"/>
              <a:buAutoNum type="arabicPeriod"/>
              <a:tabLst/>
              <a:defRPr/>
            </a:pPr>
            <a:r>
              <a:rPr kumimoji="0" lang="ru-RU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Обработка</a:t>
            </a:r>
            <a:r>
              <a:rPr kumimoji="0" lang="ru-RU" sz="1867" b="0" i="0" u="none" strike="noStrike" kern="1200" cap="none" spc="0" normalizeH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исключений</a:t>
            </a:r>
            <a:endParaRPr kumimoji="0" lang="en-US" sz="1867" b="0" i="0" u="none" strike="noStrike" kern="120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228600" marR="0" lvl="0" indent="-228600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Arial"/>
              <a:buAutoNum type="arabicPeriod"/>
              <a:tabLst/>
              <a:defRPr/>
            </a:pPr>
            <a:r>
              <a:rPr kumimoji="0" lang="ru-RU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Обращение</a:t>
            </a:r>
            <a:r>
              <a:rPr kumimoji="0" lang="ru-RU" sz="1867" b="0" i="0" u="none" strike="noStrike" kern="1200" cap="none" spc="0" normalizeH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к </a:t>
            </a:r>
            <a:r>
              <a:rPr kumimoji="0" lang="en-US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Native</a:t>
            </a:r>
            <a:r>
              <a:rPr kumimoji="0" lang="ru-RU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(</a:t>
            </a:r>
            <a:r>
              <a:rPr kumimoji="0" lang="en-US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unmanaged</a:t>
            </a:r>
            <a:r>
              <a:rPr kumimoji="0" lang="ru-RU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)</a:t>
            </a:r>
            <a:r>
              <a:rPr kumimoji="0" lang="en-US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code / OS / Hardware</a:t>
            </a:r>
          </a:p>
          <a:p>
            <a:pPr marL="228600" marR="0" lvl="0" indent="-228600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Arial"/>
              <a:buAutoNum type="arabicPeriod"/>
              <a:tabLst/>
              <a:defRPr/>
            </a:pPr>
            <a:r>
              <a:rPr lang="ru-RU" dirty="0" smtClean="0">
                <a:solidFill>
                  <a:srgbClr val="464547"/>
                </a:solidFill>
                <a:latin typeface="Trebuchet MS"/>
              </a:rPr>
              <a:t>Управление</a:t>
            </a:r>
            <a:r>
              <a:rPr kumimoji="0" lang="en-US" sz="1867" b="0" i="0" u="none" strike="noStrike" kern="120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: debug, tracing, …</a:t>
            </a:r>
          </a:p>
          <a:p>
            <a:pPr marL="173732" marR="0" lvl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39C2D7"/>
              </a:buClr>
              <a:buSzTx/>
              <a:buFont typeface="Arial"/>
              <a:buChar char="•"/>
              <a:tabLst/>
              <a:defRPr/>
            </a:pP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Rounded Rectangle 13">
            <a:extLst>
              <a:ext uri="{FF2B5EF4-FFF2-40B4-BE49-F238E27FC236}">
                <a16:creationId xmlns:a16="http://schemas.microsoft.com/office/drawing/2014/main" id="{83F08F30-D9CF-4F73-B141-3DD5D518332B}"/>
              </a:ext>
            </a:extLst>
          </p:cNvPr>
          <p:cNvSpPr/>
          <p:nvPr/>
        </p:nvSpPr>
        <p:spPr>
          <a:xfrm>
            <a:off x="2077977" y="3302838"/>
            <a:ext cx="5676021" cy="1521331"/>
          </a:xfrm>
          <a:prstGeom prst="round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b"/>
          <a:lstStyle/>
          <a:p>
            <a:pPr marL="0" marR="0" lvl="0" indent="0" algn="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0" marR="0" lvl="0" indent="0" algn="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Runtime</a:t>
            </a:r>
            <a:endParaRPr kumimoji="0" lang="ru-RU" sz="12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Folded Corner 5">
            <a:extLst>
              <a:ext uri="{FF2B5EF4-FFF2-40B4-BE49-F238E27FC236}">
                <a16:creationId xmlns:a16="http://schemas.microsoft.com/office/drawing/2014/main" id="{329D7E3D-5707-4408-A737-12C33DFF5B01}"/>
              </a:ext>
            </a:extLst>
          </p:cNvPr>
          <p:cNvSpPr/>
          <p:nvPr/>
        </p:nvSpPr>
        <p:spPr>
          <a:xfrm>
            <a:off x="567772" y="1453422"/>
            <a:ext cx="720761" cy="722424"/>
          </a:xfrm>
          <a:prstGeom prst="foldedCorner">
            <a:avLst>
              <a:gd name="adj" fmla="val 28788"/>
            </a:avLst>
          </a:prstGeom>
          <a:gradFill rotWithShape="1">
            <a:gsLst>
              <a:gs pos="0">
                <a:srgbClr val="7F993A">
                  <a:tint val="100000"/>
                  <a:shade val="100000"/>
                  <a:satMod val="130000"/>
                </a:srgbClr>
              </a:gs>
              <a:gs pos="100000">
                <a:srgbClr val="7F993A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7F993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b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C#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B28EB83-956B-4778-B8A4-0533D0244956}"/>
              </a:ext>
            </a:extLst>
          </p:cNvPr>
          <p:cNvSpPr/>
          <p:nvPr/>
        </p:nvSpPr>
        <p:spPr>
          <a:xfrm>
            <a:off x="479289" y="2708782"/>
            <a:ext cx="914400" cy="384282"/>
          </a:xfrm>
          <a:prstGeom prst="rect">
            <a:avLst/>
          </a:prstGeom>
          <a:gradFill rotWithShape="1">
            <a:gsLst>
              <a:gs pos="0">
                <a:srgbClr val="1B8BA0">
                  <a:tint val="100000"/>
                  <a:shade val="100000"/>
                  <a:satMod val="130000"/>
                </a:srgbClr>
              </a:gs>
              <a:gs pos="100000">
                <a:srgbClr val="1B8BA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B8BA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Compiler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BA6C57-5FB1-41E3-B303-DD87E75D7F7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928153" y="2175846"/>
            <a:ext cx="8336" cy="532936"/>
          </a:xfrm>
          <a:prstGeom prst="straightConnector1">
            <a:avLst/>
          </a:prstGeom>
          <a:noFill/>
          <a:ln w="25400" cap="flat" cmpd="sng" algn="ctr">
            <a:solidFill>
              <a:srgbClr val="46454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E6ACA6-5FB8-44D1-A544-349D48F35CD2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936489" y="3093064"/>
            <a:ext cx="1816" cy="708829"/>
          </a:xfrm>
          <a:prstGeom prst="straightConnector1">
            <a:avLst/>
          </a:prstGeom>
          <a:noFill/>
          <a:ln w="25400" cap="flat" cmpd="sng" algn="ctr">
            <a:solidFill>
              <a:srgbClr val="46454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" name="Arrow: Right 8">
            <a:extLst>
              <a:ext uri="{FF2B5EF4-FFF2-40B4-BE49-F238E27FC236}">
                <a16:creationId xmlns:a16="http://schemas.microsoft.com/office/drawing/2014/main" id="{3CDF0E22-567F-476A-91E3-231D7B3180E8}"/>
              </a:ext>
            </a:extLst>
          </p:cNvPr>
          <p:cNvSpPr/>
          <p:nvPr/>
        </p:nvSpPr>
        <p:spPr>
          <a:xfrm>
            <a:off x="1305798" y="3821187"/>
            <a:ext cx="1071578" cy="484632"/>
          </a:xfrm>
          <a:prstGeom prst="right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D496B6C7-83F2-4EB5-A569-D34581897908}"/>
              </a:ext>
            </a:extLst>
          </p:cNvPr>
          <p:cNvGrpSpPr/>
          <p:nvPr/>
        </p:nvGrpSpPr>
        <p:grpSpPr>
          <a:xfrm>
            <a:off x="2812966" y="3505283"/>
            <a:ext cx="1309993" cy="1116439"/>
            <a:chOff x="3231301" y="1947553"/>
            <a:chExt cx="1547098" cy="1316065"/>
          </a:xfrm>
        </p:grpSpPr>
        <p:sp>
          <p:nvSpPr>
            <p:cNvPr id="11" name="Arrow: Curved Left 10">
              <a:extLst>
                <a:ext uri="{FF2B5EF4-FFF2-40B4-BE49-F238E27FC236}">
                  <a16:creationId xmlns:a16="http://schemas.microsoft.com/office/drawing/2014/main" id="{1C39AFD3-66FD-484D-99B9-85D4D014CB9C}"/>
                </a:ext>
              </a:extLst>
            </p:cNvPr>
            <p:cNvSpPr/>
            <p:nvPr/>
          </p:nvSpPr>
          <p:spPr>
            <a:xfrm>
              <a:off x="4046879" y="2047466"/>
              <a:ext cx="731520" cy="1216152"/>
            </a:xfrm>
            <a:prstGeom prst="curvedLeftArrow">
              <a:avLst/>
            </a:prstGeom>
            <a:gradFill rotWithShape="1">
              <a:gsLst>
                <a:gs pos="0">
                  <a:srgbClr val="1B8BA0">
                    <a:tint val="100000"/>
                    <a:shade val="100000"/>
                    <a:satMod val="130000"/>
                  </a:srgbClr>
                </a:gs>
                <a:gs pos="100000">
                  <a:srgbClr val="1B8BA0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1B8BA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2" name="Arrow: Curved Left 11">
              <a:extLst>
                <a:ext uri="{FF2B5EF4-FFF2-40B4-BE49-F238E27FC236}">
                  <a16:creationId xmlns:a16="http://schemas.microsoft.com/office/drawing/2014/main" id="{52DED01E-D4BB-48BE-AB27-DDFDE1F3F91E}"/>
                </a:ext>
              </a:extLst>
            </p:cNvPr>
            <p:cNvSpPr/>
            <p:nvPr/>
          </p:nvSpPr>
          <p:spPr>
            <a:xfrm rot="10800000">
              <a:off x="3231301" y="1947553"/>
              <a:ext cx="731520" cy="1216152"/>
            </a:xfrm>
            <a:prstGeom prst="curvedLeftArrow">
              <a:avLst/>
            </a:prstGeom>
            <a:gradFill rotWithShape="1">
              <a:gsLst>
                <a:gs pos="0">
                  <a:srgbClr val="1B8BA0">
                    <a:tint val="100000"/>
                    <a:shade val="100000"/>
                    <a:satMod val="130000"/>
                  </a:srgbClr>
                </a:gs>
                <a:gs pos="100000">
                  <a:srgbClr val="1B8BA0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1B8BA0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5CC9BD77-87A7-4CA9-9A33-8D55F7425D2C}"/>
              </a:ext>
            </a:extLst>
          </p:cNvPr>
          <p:cNvGrpSpPr/>
          <p:nvPr/>
        </p:nvGrpSpPr>
        <p:grpSpPr>
          <a:xfrm>
            <a:off x="655214" y="3801893"/>
            <a:ext cx="566181" cy="734091"/>
            <a:chOff x="679170" y="4215294"/>
            <a:chExt cx="566181" cy="73409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EF7A2A-DFAF-440F-9C18-FAD4E47AFB90}"/>
                </a:ext>
              </a:extLst>
            </p:cNvPr>
            <p:cNvSpPr txBox="1"/>
            <p:nvPr/>
          </p:nvSpPr>
          <p:spPr>
            <a:xfrm>
              <a:off x="679170" y="4215294"/>
              <a:ext cx="566181" cy="52322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64547"/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IL </a:t>
              </a:r>
            </a:p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code</a:t>
              </a:r>
              <a:endPara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7E6713-EE5B-43DE-8D02-78B22480B839}"/>
                </a:ext>
              </a:extLst>
            </p:cNvPr>
            <p:cNvSpPr txBox="1"/>
            <p:nvPr/>
          </p:nvSpPr>
          <p:spPr>
            <a:xfrm>
              <a:off x="702032" y="4672386"/>
              <a:ext cx="502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.exe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A8C371-2AE9-4D32-B0E1-3CAADCAB3812}"/>
              </a:ext>
            </a:extLst>
          </p:cNvPr>
          <p:cNvGrpSpPr/>
          <p:nvPr/>
        </p:nvGrpSpPr>
        <p:grpSpPr>
          <a:xfrm>
            <a:off x="2487774" y="2156400"/>
            <a:ext cx="748924" cy="617156"/>
            <a:chOff x="537724" y="4332229"/>
            <a:chExt cx="748924" cy="61715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2ABCCB1-80EC-48E4-A781-B9B5F9035AEB}"/>
                </a:ext>
              </a:extLst>
            </p:cNvPr>
            <p:cNvSpPr txBox="1"/>
            <p:nvPr/>
          </p:nvSpPr>
          <p:spPr>
            <a:xfrm>
              <a:off x="537724" y="4332229"/>
              <a:ext cx="748924" cy="307777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64547"/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System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0628810-4F29-4064-9D97-7A54B758F705}"/>
                </a:ext>
              </a:extLst>
            </p:cNvPr>
            <p:cNvSpPr txBox="1"/>
            <p:nvPr/>
          </p:nvSpPr>
          <p:spPr>
            <a:xfrm>
              <a:off x="702032" y="4672386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.</a:t>
              </a:r>
              <a:r>
                <a:rPr kumimoji="0" 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dll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endParaRPr>
            </a:p>
          </p:txBody>
        </p:sp>
      </p:grpSp>
      <p:grpSp>
        <p:nvGrpSpPr>
          <p:cNvPr id="19" name="Group 33">
            <a:extLst>
              <a:ext uri="{FF2B5EF4-FFF2-40B4-BE49-F238E27FC236}">
                <a16:creationId xmlns:a16="http://schemas.microsoft.com/office/drawing/2014/main" id="{0BBEFA75-9CE0-49AB-A043-AB7AF55DCAAB}"/>
              </a:ext>
            </a:extLst>
          </p:cNvPr>
          <p:cNvGrpSpPr/>
          <p:nvPr/>
        </p:nvGrpSpPr>
        <p:grpSpPr>
          <a:xfrm>
            <a:off x="2513331" y="1453422"/>
            <a:ext cx="2062552" cy="617156"/>
            <a:chOff x="-119087" y="4332229"/>
            <a:chExt cx="2062552" cy="61715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96AA86-485B-4593-8C50-3E52BF1E7896}"/>
                </a:ext>
              </a:extLst>
            </p:cNvPr>
            <p:cNvSpPr txBox="1"/>
            <p:nvPr/>
          </p:nvSpPr>
          <p:spPr>
            <a:xfrm>
              <a:off x="-119087" y="4332229"/>
              <a:ext cx="2062552" cy="307777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64547"/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System.Windows.Forms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F8A010-4BD3-43C1-A113-40898B003BA8}"/>
                </a:ext>
              </a:extLst>
            </p:cNvPr>
            <p:cNvSpPr txBox="1"/>
            <p:nvPr/>
          </p:nvSpPr>
          <p:spPr>
            <a:xfrm>
              <a:off x="702032" y="4672386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.</a:t>
              </a:r>
              <a:r>
                <a:rPr kumimoji="0" 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dll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endParaRPr>
            </a:p>
          </p:txBody>
        </p:sp>
      </p:grpSp>
      <p:grpSp>
        <p:nvGrpSpPr>
          <p:cNvPr id="22" name="Group 36">
            <a:extLst>
              <a:ext uri="{FF2B5EF4-FFF2-40B4-BE49-F238E27FC236}">
                <a16:creationId xmlns:a16="http://schemas.microsoft.com/office/drawing/2014/main" id="{41DD42A0-1A73-4A79-B997-1EA168282662}"/>
              </a:ext>
            </a:extLst>
          </p:cNvPr>
          <p:cNvGrpSpPr/>
          <p:nvPr/>
        </p:nvGrpSpPr>
        <p:grpSpPr>
          <a:xfrm>
            <a:off x="3748500" y="2156400"/>
            <a:ext cx="864340" cy="617156"/>
            <a:chOff x="480021" y="4332229"/>
            <a:chExt cx="864340" cy="61715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6DAA86-2A55-470F-8B8D-D4D46DD67321}"/>
                </a:ext>
              </a:extLst>
            </p:cNvPr>
            <p:cNvSpPr txBox="1"/>
            <p:nvPr/>
          </p:nvSpPr>
          <p:spPr>
            <a:xfrm>
              <a:off x="480021" y="4332229"/>
              <a:ext cx="864340" cy="307777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64547"/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mscorlib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A7A5B6-675A-43D6-8EE2-2410B83E35C8}"/>
                </a:ext>
              </a:extLst>
            </p:cNvPr>
            <p:cNvSpPr txBox="1"/>
            <p:nvPr/>
          </p:nvSpPr>
          <p:spPr>
            <a:xfrm>
              <a:off x="702032" y="4672386"/>
              <a:ext cx="4203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.</a:t>
              </a:r>
              <a:r>
                <a:rPr kumimoji="0" 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</a:rPr>
                <a:t>dll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</a:endParaRPr>
            </a:p>
          </p:txBody>
        </p:sp>
      </p:grpSp>
      <p:sp>
        <p:nvSpPr>
          <p:cNvPr id="25" name="Arrow: Down 39">
            <a:extLst>
              <a:ext uri="{FF2B5EF4-FFF2-40B4-BE49-F238E27FC236}">
                <a16:creationId xmlns:a16="http://schemas.microsoft.com/office/drawing/2014/main" id="{CCC1FD30-24D6-4AF8-91A7-EF3CAB695C3F}"/>
              </a:ext>
            </a:extLst>
          </p:cNvPr>
          <p:cNvSpPr/>
          <p:nvPr/>
        </p:nvSpPr>
        <p:spPr>
          <a:xfrm>
            <a:off x="3225647" y="2599410"/>
            <a:ext cx="484632" cy="908694"/>
          </a:xfrm>
          <a:prstGeom prst="down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6" name="Rectangle 40">
            <a:extLst>
              <a:ext uri="{FF2B5EF4-FFF2-40B4-BE49-F238E27FC236}">
                <a16:creationId xmlns:a16="http://schemas.microsoft.com/office/drawing/2014/main" id="{5B25206D-CDA1-408D-8546-2446D024863D}"/>
              </a:ext>
            </a:extLst>
          </p:cNvPr>
          <p:cNvSpPr/>
          <p:nvPr/>
        </p:nvSpPr>
        <p:spPr>
          <a:xfrm>
            <a:off x="5297734" y="3415823"/>
            <a:ext cx="1944946" cy="575124"/>
          </a:xfrm>
          <a:prstGeom prst="rect">
            <a:avLst/>
          </a:prstGeom>
          <a:gradFill rotWithShape="1">
            <a:gsLst>
              <a:gs pos="0">
                <a:srgbClr val="1B8BA0">
                  <a:tint val="100000"/>
                  <a:shade val="100000"/>
                  <a:satMod val="130000"/>
                </a:srgbClr>
              </a:gs>
              <a:gs pos="100000">
                <a:srgbClr val="1B8BA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B8BA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7" name="Rectangle: Rounded Corners 41">
            <a:extLst>
              <a:ext uri="{FF2B5EF4-FFF2-40B4-BE49-F238E27FC236}">
                <a16:creationId xmlns:a16="http://schemas.microsoft.com/office/drawing/2014/main" id="{94497C54-CAA9-4400-B6A4-840DE5FF7B09}"/>
              </a:ext>
            </a:extLst>
          </p:cNvPr>
          <p:cNvSpPr/>
          <p:nvPr/>
        </p:nvSpPr>
        <p:spPr>
          <a:xfrm>
            <a:off x="5462042" y="3489107"/>
            <a:ext cx="445644" cy="457607"/>
          </a:xfrm>
          <a:prstGeom prst="roundRect">
            <a:avLst/>
          </a:prstGeom>
          <a:gradFill rotWithShape="1">
            <a:gsLst>
              <a:gs pos="0">
                <a:srgbClr val="A3C644">
                  <a:tint val="100000"/>
                  <a:shade val="100000"/>
                  <a:satMod val="130000"/>
                </a:srgbClr>
              </a:gs>
              <a:gs pos="100000">
                <a:srgbClr val="A3C64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A3C644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8" name="Rectangle: Rounded Corners 42">
            <a:extLst>
              <a:ext uri="{FF2B5EF4-FFF2-40B4-BE49-F238E27FC236}">
                <a16:creationId xmlns:a16="http://schemas.microsoft.com/office/drawing/2014/main" id="{16B2D70F-EA3A-4C33-8EDA-25C39C37D8D7}"/>
              </a:ext>
            </a:extLst>
          </p:cNvPr>
          <p:cNvSpPr/>
          <p:nvPr/>
        </p:nvSpPr>
        <p:spPr>
          <a:xfrm>
            <a:off x="6067959" y="3489107"/>
            <a:ext cx="445644" cy="457607"/>
          </a:xfrm>
          <a:prstGeom prst="roundRect">
            <a:avLst/>
          </a:prstGeom>
          <a:gradFill rotWithShape="1">
            <a:gsLst>
              <a:gs pos="0">
                <a:srgbClr val="A3C644">
                  <a:tint val="100000"/>
                  <a:shade val="100000"/>
                  <a:satMod val="130000"/>
                </a:srgbClr>
              </a:gs>
              <a:gs pos="100000">
                <a:srgbClr val="A3C64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A3C644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29" name="Rectangle: Rounded Corners 43">
            <a:extLst>
              <a:ext uri="{FF2B5EF4-FFF2-40B4-BE49-F238E27FC236}">
                <a16:creationId xmlns:a16="http://schemas.microsoft.com/office/drawing/2014/main" id="{F5E8900F-F6BE-4A04-8FB3-6DEB0D11568D}"/>
              </a:ext>
            </a:extLst>
          </p:cNvPr>
          <p:cNvSpPr/>
          <p:nvPr/>
        </p:nvSpPr>
        <p:spPr>
          <a:xfrm>
            <a:off x="6673876" y="3510207"/>
            <a:ext cx="445644" cy="457607"/>
          </a:xfrm>
          <a:prstGeom prst="roundRect">
            <a:avLst/>
          </a:prstGeom>
          <a:gradFill rotWithShape="1">
            <a:gsLst>
              <a:gs pos="0">
                <a:srgbClr val="A3C644">
                  <a:tint val="100000"/>
                  <a:shade val="100000"/>
                  <a:satMod val="130000"/>
                </a:srgbClr>
              </a:gs>
              <a:gs pos="100000">
                <a:srgbClr val="A3C64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A3C644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0" name="Rectangle 44">
            <a:extLst>
              <a:ext uri="{FF2B5EF4-FFF2-40B4-BE49-F238E27FC236}">
                <a16:creationId xmlns:a16="http://schemas.microsoft.com/office/drawing/2014/main" id="{FBE032DE-94F7-493C-B0BB-E7A03828594F}"/>
              </a:ext>
            </a:extLst>
          </p:cNvPr>
          <p:cNvSpPr/>
          <p:nvPr/>
        </p:nvSpPr>
        <p:spPr>
          <a:xfrm>
            <a:off x="2097717" y="6203487"/>
            <a:ext cx="5578276" cy="516367"/>
          </a:xfrm>
          <a:prstGeom prst="rect">
            <a:avLst/>
          </a:prstGeom>
          <a:gradFill rotWithShape="1">
            <a:gsLst>
              <a:gs pos="0">
                <a:srgbClr val="A3C644">
                  <a:tint val="100000"/>
                  <a:shade val="100000"/>
                  <a:satMod val="130000"/>
                </a:srgbClr>
              </a:gs>
              <a:gs pos="100000">
                <a:srgbClr val="A3C64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A3C644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Operation System / Hardware</a:t>
            </a:r>
            <a:endParaRPr kumimoji="0" lang="ru-RU" sz="1867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1" name="Lightning Bolt 45">
            <a:extLst>
              <a:ext uri="{FF2B5EF4-FFF2-40B4-BE49-F238E27FC236}">
                <a16:creationId xmlns:a16="http://schemas.microsoft.com/office/drawing/2014/main" id="{F8EF9FF7-F93D-46A7-B07E-3B6E0969CD41}"/>
              </a:ext>
            </a:extLst>
          </p:cNvPr>
          <p:cNvSpPr/>
          <p:nvPr/>
        </p:nvSpPr>
        <p:spPr>
          <a:xfrm>
            <a:off x="5236567" y="4262045"/>
            <a:ext cx="576452" cy="516367"/>
          </a:xfrm>
          <a:prstGeom prst="lightningBolt">
            <a:avLst/>
          </a:prstGeom>
          <a:gradFill rotWithShape="1">
            <a:gsLst>
              <a:gs pos="0">
                <a:srgbClr val="B22746">
                  <a:tint val="100000"/>
                  <a:shade val="100000"/>
                  <a:satMod val="130000"/>
                </a:srgbClr>
              </a:gs>
              <a:gs pos="100000">
                <a:srgbClr val="B227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B227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2" name="Arrow: Left-Right 48">
            <a:extLst>
              <a:ext uri="{FF2B5EF4-FFF2-40B4-BE49-F238E27FC236}">
                <a16:creationId xmlns:a16="http://schemas.microsoft.com/office/drawing/2014/main" id="{4794AE0D-8684-42D4-86EE-9FF84D9CB334}"/>
              </a:ext>
            </a:extLst>
          </p:cNvPr>
          <p:cNvSpPr/>
          <p:nvPr/>
        </p:nvSpPr>
        <p:spPr>
          <a:xfrm rot="20697304">
            <a:off x="4206804" y="3607908"/>
            <a:ext cx="955099" cy="301063"/>
          </a:xfrm>
          <a:prstGeom prst="leftRight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3" name="Arrow: Left-Right 49">
            <a:extLst>
              <a:ext uri="{FF2B5EF4-FFF2-40B4-BE49-F238E27FC236}">
                <a16:creationId xmlns:a16="http://schemas.microsoft.com/office/drawing/2014/main" id="{F20DA17F-FFBB-400D-9480-95C8E113102A}"/>
              </a:ext>
            </a:extLst>
          </p:cNvPr>
          <p:cNvSpPr/>
          <p:nvPr/>
        </p:nvSpPr>
        <p:spPr>
          <a:xfrm rot="1341585">
            <a:off x="4216840" y="4224681"/>
            <a:ext cx="955099" cy="301063"/>
          </a:xfrm>
          <a:prstGeom prst="leftRight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4" name="Star: 12 Points 55">
            <a:extLst>
              <a:ext uri="{FF2B5EF4-FFF2-40B4-BE49-F238E27FC236}">
                <a16:creationId xmlns:a16="http://schemas.microsoft.com/office/drawing/2014/main" id="{2BB5A782-FDBD-400A-93FE-4D8F5DBABE23}"/>
              </a:ext>
            </a:extLst>
          </p:cNvPr>
          <p:cNvSpPr/>
          <p:nvPr/>
        </p:nvSpPr>
        <p:spPr>
          <a:xfrm>
            <a:off x="1507492" y="4075475"/>
            <a:ext cx="484632" cy="509669"/>
          </a:xfrm>
          <a:prstGeom prst="star12">
            <a:avLst/>
          </a:prstGeom>
          <a:solidFill>
            <a:sysClr val="window" lastClr="FFFFFF"/>
          </a:solidFill>
          <a:ln w="25400" cap="flat" cmpd="sng" algn="ctr">
            <a:solidFill>
              <a:srgbClr val="1B8B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1</a:t>
            </a:r>
          </a:p>
        </p:txBody>
      </p:sp>
      <p:sp>
        <p:nvSpPr>
          <p:cNvPr id="35" name="Star: 12 Points 56">
            <a:extLst>
              <a:ext uri="{FF2B5EF4-FFF2-40B4-BE49-F238E27FC236}">
                <a16:creationId xmlns:a16="http://schemas.microsoft.com/office/drawing/2014/main" id="{50E5EDF5-F8BC-47F9-B0BC-9C488F42F366}"/>
              </a:ext>
            </a:extLst>
          </p:cNvPr>
          <p:cNvSpPr/>
          <p:nvPr/>
        </p:nvSpPr>
        <p:spPr>
          <a:xfrm>
            <a:off x="2676775" y="4308284"/>
            <a:ext cx="484632" cy="509669"/>
          </a:xfrm>
          <a:prstGeom prst="star12">
            <a:avLst/>
          </a:prstGeom>
          <a:solidFill>
            <a:sysClr val="window" lastClr="FFFFFF"/>
          </a:solidFill>
          <a:ln w="25400" cap="flat" cmpd="sng" algn="ctr">
            <a:solidFill>
              <a:srgbClr val="1B8B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2</a:t>
            </a:r>
          </a:p>
        </p:txBody>
      </p:sp>
      <p:sp>
        <p:nvSpPr>
          <p:cNvPr id="36" name="Star: 12 Points 57">
            <a:extLst>
              <a:ext uri="{FF2B5EF4-FFF2-40B4-BE49-F238E27FC236}">
                <a16:creationId xmlns:a16="http://schemas.microsoft.com/office/drawing/2014/main" id="{718C23DE-64E5-47E7-94D1-A34B1E100C16}"/>
              </a:ext>
            </a:extLst>
          </p:cNvPr>
          <p:cNvSpPr/>
          <p:nvPr/>
        </p:nvSpPr>
        <p:spPr>
          <a:xfrm>
            <a:off x="3520924" y="2726510"/>
            <a:ext cx="484632" cy="509669"/>
          </a:xfrm>
          <a:prstGeom prst="star12">
            <a:avLst/>
          </a:prstGeom>
          <a:solidFill>
            <a:sysClr val="window" lastClr="FFFFFF"/>
          </a:solidFill>
          <a:ln w="25400" cap="flat" cmpd="sng" algn="ctr">
            <a:solidFill>
              <a:srgbClr val="1B8B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3</a:t>
            </a:r>
          </a:p>
        </p:txBody>
      </p:sp>
      <p:sp>
        <p:nvSpPr>
          <p:cNvPr id="37" name="Star: 12 Points 58">
            <a:extLst>
              <a:ext uri="{FF2B5EF4-FFF2-40B4-BE49-F238E27FC236}">
                <a16:creationId xmlns:a16="http://schemas.microsoft.com/office/drawing/2014/main" id="{37F3E3CE-B700-4DC3-B68D-5E3B910FF181}"/>
              </a:ext>
            </a:extLst>
          </p:cNvPr>
          <p:cNvSpPr/>
          <p:nvPr/>
        </p:nvSpPr>
        <p:spPr>
          <a:xfrm>
            <a:off x="4423147" y="3280019"/>
            <a:ext cx="484632" cy="509669"/>
          </a:xfrm>
          <a:prstGeom prst="star12">
            <a:avLst/>
          </a:prstGeom>
          <a:solidFill>
            <a:sysClr val="window" lastClr="FFFFFF"/>
          </a:solidFill>
          <a:ln w="25400" cap="flat" cmpd="sng" algn="ctr">
            <a:solidFill>
              <a:srgbClr val="1B8B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4</a:t>
            </a:r>
          </a:p>
        </p:txBody>
      </p:sp>
      <p:sp>
        <p:nvSpPr>
          <p:cNvPr id="38" name="Star: 12 Points 59">
            <a:extLst>
              <a:ext uri="{FF2B5EF4-FFF2-40B4-BE49-F238E27FC236}">
                <a16:creationId xmlns:a16="http://schemas.microsoft.com/office/drawing/2014/main" id="{0BC5208E-70C6-4D30-98B0-40741BE1C958}"/>
              </a:ext>
            </a:extLst>
          </p:cNvPr>
          <p:cNvSpPr/>
          <p:nvPr/>
        </p:nvSpPr>
        <p:spPr>
          <a:xfrm>
            <a:off x="4389570" y="4366887"/>
            <a:ext cx="484632" cy="509669"/>
          </a:xfrm>
          <a:prstGeom prst="star12">
            <a:avLst/>
          </a:prstGeom>
          <a:solidFill>
            <a:sysClr val="window" lastClr="FFFFFF"/>
          </a:solidFill>
          <a:ln w="25400" cap="flat" cmpd="sng" algn="ctr">
            <a:solidFill>
              <a:srgbClr val="1B8B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5</a:t>
            </a:r>
          </a:p>
        </p:txBody>
      </p:sp>
      <p:sp>
        <p:nvSpPr>
          <p:cNvPr id="39" name="Rectangle 60">
            <a:extLst>
              <a:ext uri="{FF2B5EF4-FFF2-40B4-BE49-F238E27FC236}">
                <a16:creationId xmlns:a16="http://schemas.microsoft.com/office/drawing/2014/main" id="{F157BE49-B57F-4954-A890-5D35666C19C8}"/>
              </a:ext>
            </a:extLst>
          </p:cNvPr>
          <p:cNvSpPr/>
          <p:nvPr/>
        </p:nvSpPr>
        <p:spPr>
          <a:xfrm>
            <a:off x="5153661" y="5614862"/>
            <a:ext cx="2522332" cy="516367"/>
          </a:xfrm>
          <a:prstGeom prst="rect">
            <a:avLst/>
          </a:prstGeom>
          <a:solidFill>
            <a:srgbClr val="A3C644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kernel32.dll</a:t>
            </a:r>
            <a:endParaRPr kumimoji="0" lang="ru-RU" sz="1867" b="0" i="0" u="none" strike="noStrike" kern="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0" name="Arrow: Up-Down 63">
            <a:extLst>
              <a:ext uri="{FF2B5EF4-FFF2-40B4-BE49-F238E27FC236}">
                <a16:creationId xmlns:a16="http://schemas.microsoft.com/office/drawing/2014/main" id="{29223514-FDC5-4294-8C24-F06041F599D9}"/>
              </a:ext>
            </a:extLst>
          </p:cNvPr>
          <p:cNvSpPr/>
          <p:nvPr/>
        </p:nvSpPr>
        <p:spPr>
          <a:xfrm>
            <a:off x="3295588" y="4703659"/>
            <a:ext cx="327742" cy="1447441"/>
          </a:xfrm>
          <a:prstGeom prst="upDown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1" name="Star: 12 Points 64">
            <a:extLst>
              <a:ext uri="{FF2B5EF4-FFF2-40B4-BE49-F238E27FC236}">
                <a16:creationId xmlns:a16="http://schemas.microsoft.com/office/drawing/2014/main" id="{F180AADE-BA16-4041-BCBD-06CA5D311AA3}"/>
              </a:ext>
            </a:extLst>
          </p:cNvPr>
          <p:cNvSpPr/>
          <p:nvPr/>
        </p:nvSpPr>
        <p:spPr>
          <a:xfrm>
            <a:off x="3822918" y="5238041"/>
            <a:ext cx="484632" cy="509669"/>
          </a:xfrm>
          <a:prstGeom prst="star12">
            <a:avLst/>
          </a:prstGeom>
          <a:solidFill>
            <a:sysClr val="window" lastClr="FFFFFF"/>
          </a:solidFill>
          <a:ln w="25400" cap="flat" cmpd="sng" algn="ctr">
            <a:solidFill>
              <a:srgbClr val="1B8B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6</a:t>
            </a:r>
          </a:p>
        </p:txBody>
      </p:sp>
      <p:sp>
        <p:nvSpPr>
          <p:cNvPr id="42" name="Arrow: Up-Down 66">
            <a:extLst>
              <a:ext uri="{FF2B5EF4-FFF2-40B4-BE49-F238E27FC236}">
                <a16:creationId xmlns:a16="http://schemas.microsoft.com/office/drawing/2014/main" id="{2C072D3F-1677-4B88-A612-3E33314838B7}"/>
              </a:ext>
            </a:extLst>
          </p:cNvPr>
          <p:cNvSpPr/>
          <p:nvPr/>
        </p:nvSpPr>
        <p:spPr>
          <a:xfrm rot="18602846">
            <a:off x="4236892" y="4430051"/>
            <a:ext cx="327742" cy="1648379"/>
          </a:xfrm>
          <a:prstGeom prst="upDown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43" name="Picture 69">
            <a:extLst>
              <a:ext uri="{FF2B5EF4-FFF2-40B4-BE49-F238E27FC236}">
                <a16:creationId xmlns:a16="http://schemas.microsoft.com/office/drawing/2014/main" id="{5750C7B2-F9D8-4BB5-A0DC-0A895E06C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577" y="1457675"/>
            <a:ext cx="2334483" cy="1436341"/>
          </a:xfrm>
          <a:prstGeom prst="rect">
            <a:avLst/>
          </a:prstGeom>
        </p:spPr>
      </p:pic>
      <p:sp>
        <p:nvSpPr>
          <p:cNvPr id="44" name="Arrow: Up-Down 70">
            <a:extLst>
              <a:ext uri="{FF2B5EF4-FFF2-40B4-BE49-F238E27FC236}">
                <a16:creationId xmlns:a16="http://schemas.microsoft.com/office/drawing/2014/main" id="{4EB45260-2B37-4E13-A110-D08CE59304B9}"/>
              </a:ext>
            </a:extLst>
          </p:cNvPr>
          <p:cNvSpPr/>
          <p:nvPr/>
        </p:nvSpPr>
        <p:spPr>
          <a:xfrm rot="14493300">
            <a:off x="7718539" y="1809676"/>
            <a:ext cx="327742" cy="1598370"/>
          </a:xfrm>
          <a:prstGeom prst="upDown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5" name="Star: 12 Points 71">
            <a:extLst>
              <a:ext uri="{FF2B5EF4-FFF2-40B4-BE49-F238E27FC236}">
                <a16:creationId xmlns:a16="http://schemas.microsoft.com/office/drawing/2014/main" id="{C4F49EDA-A66F-4AA8-A38C-FF9ABA66BE49}"/>
              </a:ext>
            </a:extLst>
          </p:cNvPr>
          <p:cNvSpPr/>
          <p:nvPr/>
        </p:nvSpPr>
        <p:spPr>
          <a:xfrm>
            <a:off x="7575233" y="2186621"/>
            <a:ext cx="484632" cy="509669"/>
          </a:xfrm>
          <a:prstGeom prst="star12">
            <a:avLst/>
          </a:prstGeom>
          <a:solidFill>
            <a:sysClr val="window" lastClr="FFFFFF"/>
          </a:solidFill>
          <a:ln w="25400" cap="flat" cmpd="sng" algn="ctr">
            <a:solidFill>
              <a:srgbClr val="1B8B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8343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сервисы </a:t>
            </a:r>
            <a:r>
              <a:rPr lang="en-US" dirty="0" smtClean="0"/>
              <a:t>Runtime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Запуск </a:t>
            </a:r>
            <a:r>
              <a:rPr lang="en-US" dirty="0" smtClean="0"/>
              <a:t>/ </a:t>
            </a:r>
            <a:r>
              <a:rPr lang="ru-RU" dirty="0" smtClean="0"/>
              <a:t>исполнение кода</a:t>
            </a:r>
          </a:p>
          <a:p>
            <a:r>
              <a:rPr lang="ru-RU" dirty="0" smtClean="0"/>
              <a:t>Поиск и загрузка зависимостей (библиотек)</a:t>
            </a:r>
          </a:p>
          <a:p>
            <a:r>
              <a:rPr lang="ru-RU" dirty="0" smtClean="0"/>
              <a:t>Управление памятью</a:t>
            </a:r>
            <a:endParaRPr lang="en-US" dirty="0" smtClean="0"/>
          </a:p>
          <a:p>
            <a:pPr lvl="1"/>
            <a:r>
              <a:rPr lang="en-US" dirty="0" smtClean="0"/>
              <a:t>Unmanaged </a:t>
            </a:r>
            <a:r>
              <a:rPr lang="ru-RU" dirty="0" smtClean="0"/>
              <a:t>ресурсами</a:t>
            </a:r>
          </a:p>
          <a:p>
            <a:r>
              <a:rPr lang="ru-RU" dirty="0" smtClean="0"/>
              <a:t>Работа с метаданными (</a:t>
            </a:r>
            <a:r>
              <a:rPr lang="en-US" dirty="0" smtClean="0"/>
              <a:t>Reflection) </a:t>
            </a:r>
            <a:r>
              <a:rPr lang="ru-RU" dirty="0" smtClean="0"/>
              <a:t>и генерация кода «на</a:t>
            </a:r>
            <a:r>
              <a:rPr lang="en-US" dirty="0" smtClean="0"/>
              <a:t> </a:t>
            </a:r>
            <a:r>
              <a:rPr lang="ru-RU" dirty="0" smtClean="0"/>
              <a:t>лету» (</a:t>
            </a:r>
            <a:r>
              <a:rPr lang="en-US" dirty="0" smtClean="0"/>
              <a:t>Emitting)</a:t>
            </a:r>
          </a:p>
          <a:p>
            <a:r>
              <a:rPr lang="ru-RU" dirty="0" smtClean="0"/>
              <a:t>Вызов неуправляемого кода (</a:t>
            </a:r>
            <a:r>
              <a:rPr lang="en-US" dirty="0" smtClean="0"/>
              <a:t>P/Invoke)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3715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Конфигурирование </a:t>
            </a:r>
            <a:r>
              <a:rPr lang="en-US" dirty="0" smtClean="0"/>
              <a:t>runtime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77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runtimeconfig.json</a:t>
            </a:r>
            <a:r>
              <a:rPr lang="ru-RU" dirty="0" smtClean="0"/>
              <a:t> и переменные среды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40689" y="2104644"/>
            <a:ext cx="4557658" cy="193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runtimeOptions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tfm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"net8.0"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framework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Microsoft.NETCore.App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"8.0.0"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configProperties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System.GC.Server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"System.Net.Http.SocketsHttpHandler.Http2Support"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  <a:endParaRPr kumimoji="0" lang="ru-RU" alt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0689" y="1690688"/>
            <a:ext cx="348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MyConsoleApp.runtimeconfig.json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98998" y="5125466"/>
            <a:ext cx="4499349" cy="57708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50" dirty="0" smtClean="0">
                <a:latin typeface="Consolas" panose="020B0609020204030204" pitchFamily="49" charset="0"/>
              </a:rPr>
              <a:t>DOTNET_SYSTEM_NET_HTTP_SOCKETSHTTPHANDLER_HTTP2SUPPORT = 1</a:t>
            </a:r>
            <a:r>
              <a:rPr lang="en-US" sz="1050" dirty="0">
                <a:latin typeface="Consolas" panose="020B0609020204030204" pitchFamily="49" charset="0"/>
              </a:rPr>
              <a:t/>
            </a:r>
            <a:br>
              <a:rPr lang="en-US" sz="1050" dirty="0">
                <a:latin typeface="Consolas" panose="020B0609020204030204" pitchFamily="49" charset="0"/>
              </a:rPr>
            </a:br>
            <a:r>
              <a:rPr lang="en-US" sz="1050" dirty="0" err="1" smtClean="0">
                <a:latin typeface="Consolas" panose="020B0609020204030204" pitchFamily="49" charset="0"/>
              </a:rPr>
              <a:t>DOTNET_ThreadPool_UseWindowsThreadPool</a:t>
            </a:r>
            <a:r>
              <a:rPr lang="en-US" sz="1050" dirty="0" smtClean="0">
                <a:latin typeface="Consolas" panose="020B0609020204030204" pitchFamily="49" charset="0"/>
              </a:rPr>
              <a:t> = 1</a:t>
            </a:r>
          </a:p>
          <a:p>
            <a:r>
              <a:rPr lang="ru-RU" sz="1050" dirty="0" smtClean="0">
                <a:latin typeface="Consolas" panose="020B0609020204030204" pitchFamily="49" charset="0"/>
              </a:rPr>
              <a:t>…</a:t>
            </a:r>
            <a:endParaRPr lang="ru-RU" sz="1050" dirty="0">
              <a:latin typeface="Consolas" panose="020B0609020204030204" pitchFamily="49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237550" y="3633746"/>
            <a:ext cx="2035534" cy="9541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MyConsoleApp</a:t>
            </a:r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40689" y="4756134"/>
            <a:ext cx="213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Переменные среды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3" idx="3"/>
            <a:endCxn id="6" idx="1"/>
          </p:cNvCxnSpPr>
          <p:nvPr/>
        </p:nvCxnSpPr>
        <p:spPr>
          <a:xfrm>
            <a:off x="5098347" y="3074140"/>
            <a:ext cx="3139203" cy="1036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5" idx="3"/>
            <a:endCxn id="6" idx="1"/>
          </p:cNvCxnSpPr>
          <p:nvPr/>
        </p:nvCxnSpPr>
        <p:spPr>
          <a:xfrm flipV="1">
            <a:off x="5098347" y="4110825"/>
            <a:ext cx="3139203" cy="1303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Правая фигурная скобка 14"/>
          <p:cNvSpPr/>
          <p:nvPr/>
        </p:nvSpPr>
        <p:spPr>
          <a:xfrm>
            <a:off x="5161958" y="3441407"/>
            <a:ext cx="54099" cy="37937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ая прямоугольная выноска 15"/>
          <p:cNvSpPr/>
          <p:nvPr/>
        </p:nvSpPr>
        <p:spPr>
          <a:xfrm>
            <a:off x="7275443" y="2104644"/>
            <a:ext cx="1924216" cy="612648"/>
          </a:xfrm>
          <a:prstGeom prst="wedgeRoundRectCallout">
            <a:avLst>
              <a:gd name="adj1" fmla="val -144657"/>
              <a:gd name="adj2" fmla="val 19228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Настройки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176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Настройки </a:t>
            </a:r>
            <a:r>
              <a:rPr lang="en-US" dirty="0" smtClean="0"/>
              <a:t>Runtime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825625"/>
            <a:ext cx="6930225" cy="4050389"/>
          </a:xfrm>
        </p:spPr>
        <p:txBody>
          <a:bodyPr/>
          <a:lstStyle/>
          <a:p>
            <a:r>
              <a:rPr lang="ru-RU" dirty="0" smtClean="0"/>
              <a:t>По типу</a:t>
            </a:r>
          </a:p>
          <a:p>
            <a:pPr lvl="1"/>
            <a:r>
              <a:rPr lang="ru-RU" dirty="0" smtClean="0"/>
              <a:t>флаг (</a:t>
            </a:r>
            <a:r>
              <a:rPr lang="en-US" dirty="0" err="1" smtClean="0"/>
              <a:t>boolean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числовое значение</a:t>
            </a:r>
          </a:p>
          <a:p>
            <a:pPr lvl="1"/>
            <a:r>
              <a:rPr lang="ru-RU" dirty="0" smtClean="0"/>
              <a:t>строка </a:t>
            </a:r>
            <a:r>
              <a:rPr lang="en-US" dirty="0" smtClean="0"/>
              <a:t>(</a:t>
            </a:r>
            <a:r>
              <a:rPr lang="ru-RU" dirty="0" smtClean="0"/>
              <a:t>путь, имя файла, …)</a:t>
            </a:r>
          </a:p>
          <a:p>
            <a:pPr lvl="1"/>
            <a:endParaRPr lang="ru-RU" dirty="0"/>
          </a:p>
          <a:p>
            <a:r>
              <a:rPr lang="ru-RU" dirty="0" smtClean="0"/>
              <a:t>Флаги могут быть представлены в 2-х вариантах (</a:t>
            </a:r>
            <a:r>
              <a:rPr lang="en-US" dirty="0" err="1" smtClean="0"/>
              <a:t>runtimeconfig.json</a:t>
            </a:r>
            <a:r>
              <a:rPr lang="ru-RU" dirty="0" smtClean="0"/>
              <a:t> и переменные среды)</a:t>
            </a:r>
          </a:p>
          <a:p>
            <a:pPr lvl="1"/>
            <a:r>
              <a:rPr lang="ru-RU" dirty="0" smtClean="0"/>
              <a:t>флаг включен, если включено хотя бы в одном варианте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656691" y="6024492"/>
            <a:ext cx="6342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https://learn.microsoft.com/en-us/dotnet/core/runtime-config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436335" y="2698654"/>
            <a:ext cx="3147015" cy="7848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configProperties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System.GC.Server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436335" y="3816628"/>
            <a:ext cx="211339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err="1"/>
              <a:t>DOTNET_gcServer</a:t>
            </a:r>
            <a:r>
              <a:rPr lang="en-US" dirty="0"/>
              <a:t>=1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395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 приложения и библиотек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2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1370</TotalTime>
  <Words>2900</Words>
  <Application>Microsoft Office PowerPoint</Application>
  <PresentationFormat>Широкоэкранный</PresentationFormat>
  <Paragraphs>290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Trebuchet MS</vt:lpstr>
      <vt:lpstr>Тема Office</vt:lpstr>
      <vt:lpstr>Механизмы .Net Runtime</vt:lpstr>
      <vt:lpstr>Agenda</vt:lpstr>
      <vt:lpstr>Основные сервисы Runtime</vt:lpstr>
      <vt:lpstr>Что обеспечивает среда исполнения?</vt:lpstr>
      <vt:lpstr>Основные сервисы Runtime</vt:lpstr>
      <vt:lpstr>Конфигурирование runtime</vt:lpstr>
      <vt:lpstr>runtimeconfig.json и переменные среды</vt:lpstr>
      <vt:lpstr>Настройки Runtime</vt:lpstr>
      <vt:lpstr>Загрузка приложения и библиотек</vt:lpstr>
      <vt:lpstr>Компиляция и конфигурационные файлы</vt:lpstr>
      <vt:lpstr>.deps.json-файлы</vt:lpstr>
      <vt:lpstr>Процесс загрузки (кратко)</vt:lpstr>
      <vt:lpstr>Отладка и расширения процесса загрузки</vt:lpstr>
      <vt:lpstr>Трассировка загрузки</vt:lpstr>
      <vt:lpstr>Перенаправление загрузки библиотек в runtime</vt:lpstr>
      <vt:lpstr>Загрузка в Runtime</vt:lpstr>
      <vt:lpstr>Управление памятью</vt:lpstr>
      <vt:lpstr>Основные элементы</vt:lpstr>
      <vt:lpstr>Управляемая куча. Выделение памяти</vt:lpstr>
      <vt:lpstr>Сборка мусора (Garbage collection, GC)</vt:lpstr>
      <vt:lpstr>Поколение 0</vt:lpstr>
      <vt:lpstr>Поколение 1 – дополнение </vt:lpstr>
      <vt:lpstr>Поколение 2</vt:lpstr>
      <vt:lpstr>Куча для больших объектов (LOH)</vt:lpstr>
      <vt:lpstr>Счетчики GC</vt:lpstr>
      <vt:lpstr>API</vt:lpstr>
      <vt:lpstr>Управление ресурсами</vt:lpstr>
      <vt:lpstr>Unmanaged ресурсы</vt:lpstr>
      <vt:lpstr>Явное освобождение</vt:lpstr>
      <vt:lpstr>Финализаторы</vt:lpstr>
      <vt:lpstr>Как работает финализация</vt:lpstr>
      <vt:lpstr>Запрет на финализацию</vt:lpstr>
      <vt:lpstr>Предсказуемая финализация (IDisposable)</vt:lpstr>
      <vt:lpstr>Использование Dispose</vt:lpstr>
      <vt:lpstr>Соберем вместе…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Механизмы .Net Runtime</dc:title>
  <dc:creator>Михаил Романов</dc:creator>
  <cp:lastModifiedBy>Михаил Романов</cp:lastModifiedBy>
  <cp:revision>64</cp:revision>
  <dcterms:created xsi:type="dcterms:W3CDTF">2024-09-29T07:45:23Z</dcterms:created>
  <dcterms:modified xsi:type="dcterms:W3CDTF">2024-12-06T09:57:11Z</dcterms:modified>
</cp:coreProperties>
</file>