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73" r:id="rId9"/>
    <p:sldId id="268" r:id="rId10"/>
    <p:sldId id="278" r:id="rId11"/>
    <p:sldId id="266" r:id="rId12"/>
    <p:sldId id="274" r:id="rId13"/>
    <p:sldId id="267" r:id="rId14"/>
    <p:sldId id="275" r:id="rId15"/>
    <p:sldId id="269" r:id="rId16"/>
    <p:sldId id="276" r:id="rId17"/>
    <p:sldId id="270" r:id="rId18"/>
    <p:sldId id="271" r:id="rId19"/>
    <p:sldId id="272" r:id="rId20"/>
    <p:sldId id="281" r:id="rId21"/>
    <p:sldId id="277" r:id="rId22"/>
    <p:sldId id="279" r:id="rId23"/>
    <p:sldId id="280" r:id="rId24"/>
    <p:sldId id="282" r:id="rId25"/>
    <p:sldId id="261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Раздел без заголовка" id="{4C62F6CD-700A-4F63-B54E-3F57103040C4}">
          <p14:sldIdLst>
            <p14:sldId id="259"/>
            <p14:sldId id="260"/>
          </p14:sldIdLst>
        </p14:section>
        <p14:section name="Demo. Пример задачи" id="{31960E60-8BAF-4278-92CE-B0A68D86E596}">
          <p14:sldIdLst>
            <p14:sldId id="262"/>
          </p14:sldIdLst>
        </p14:section>
        <p14:section name="Типы в System.Reflection" id="{E686F2A6-08B5-4472-B9D9-6AEB3A2F748E}">
          <p14:sldIdLst>
            <p14:sldId id="263"/>
            <p14:sldId id="265"/>
            <p14:sldId id="273"/>
          </p14:sldIdLst>
        </p14:section>
        <p14:section name="Работа с generics" id="{DFDAFABD-591C-4BA6-9201-4E0CC3E9857B}">
          <p14:sldIdLst>
            <p14:sldId id="268"/>
          </p14:sldIdLst>
        </p14:section>
        <p14:section name="TypeInfo" id="{4C924A41-4B13-4ED5-8C12-CC0648F20DD3}">
          <p14:sldIdLst>
            <p14:sldId id="278"/>
          </p14:sldIdLst>
        </p14:section>
        <p14:section name="Позднее связывание" id="{E5C35264-7748-4A8D-B17E-20C4A866D46D}">
          <p14:sldIdLst>
            <p14:sldId id="266"/>
            <p14:sldId id="274"/>
          </p14:sldIdLst>
        </p14:section>
        <p14:section name="Создание экземпляров (System.Activator)" id="{6A34E683-9987-4741-A9E2-1C11EA9A4E46}">
          <p14:sldIdLst>
            <p14:sldId id="267"/>
          </p14:sldIdLst>
        </p14:section>
        <p14:section name="Работа с членами типа" id="{ACB06538-17F6-4C97-A3D8-80A367C0C6F6}">
          <p14:sldIdLst>
            <p14:sldId id="275"/>
          </p14:sldIdLst>
        </p14:section>
        <p14:section name="Атрибуты" id="{6286A3F4-744F-4629-A116-6103B7CFF3C7}">
          <p14:sldIdLst>
            <p14:sldId id="269"/>
            <p14:sldId id="276"/>
          </p14:sldIdLst>
        </p14:section>
        <p14:section name="Объявление атрибута" id="{AA3267CB-4642-4B62-A7E8-3BCD866455BB}">
          <p14:sldIdLst>
            <p14:sldId id="270"/>
          </p14:sldIdLst>
        </p14:section>
        <p14:section name="Использование атрибутов" id="{12E6A6B5-F5E3-4805-B88D-A2079200D71B}">
          <p14:sldIdLst>
            <p14:sldId id="271"/>
          </p14:sldIdLst>
        </p14:section>
        <p14:section name="System.Reflection.Emit" id="{0F5D2149-7DEE-45EF-B393-9F552EED9849}">
          <p14:sldIdLst>
            <p14:sldId id="272"/>
            <p14:sldId id="281"/>
            <p14:sldId id="277"/>
            <p14:sldId id="279"/>
          </p14:sldIdLst>
        </p14:section>
        <p14:section name="Demo. Работа с Emit" id="{68920693-A18E-4D98-B293-FDE56D726467}">
          <p14:sldIdLst>
            <p14:sldId id="280"/>
          </p14:sldIdLst>
        </p14:section>
        <p14:section name="Альтернативы" id="{59CB9780-8EB2-4427-8B44-809A1E97C158}">
          <p14:sldIdLst>
            <p14:sldId id="282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ru.stackoverflow.com/questions/607803/&#1050;&#1086;&#1075;&#1076;&#1072;-&#1084;&#1086;&#1078;&#1077;&#1090;-&#1087;&#1088;&#1080;&#1075;&#1086;&#1076;&#1080;&#1090;&#1089;&#1103;-&#1087;&#1088;&#1086;&#1089;&#1090;&#1088;&#1072;&#1085;&#1089;&#1090;&#1074;&#1086;-&#1080;&#1084;&#1077;&#1085;-system-reflection-emi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Рефлексия, атрибуты и генерация </a:t>
            </a:r>
            <a:r>
              <a:rPr lang="en-US" dirty="0" smtClean="0"/>
              <a:t>IL-</a:t>
            </a:r>
            <a:r>
              <a:rPr lang="ru-RU" dirty="0" smtClean="0"/>
              <a:t>кода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TypeInfo</a:t>
            </a:r>
            <a:r>
              <a:rPr lang="en-US" dirty="0" smtClean="0"/>
              <a:t> – </a:t>
            </a:r>
            <a:r>
              <a:rPr lang="ru-RU" dirty="0" smtClean="0"/>
              <a:t>как </a:t>
            </a:r>
            <a:r>
              <a:rPr lang="en-US" dirty="0" smtClean="0"/>
              <a:t>Type</a:t>
            </a:r>
            <a:r>
              <a:rPr lang="ru-RU" dirty="0" smtClean="0"/>
              <a:t>, но легче и удобнее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667" y="1386467"/>
            <a:ext cx="4067175" cy="4752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74411" y="5545809"/>
            <a:ext cx="5235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Меньше извлекает информации и удобен для </a:t>
            </a:r>
            <a:r>
              <a:rPr lang="en-US" dirty="0" smtClean="0"/>
              <a:t>LINQ</a:t>
            </a:r>
          </a:p>
          <a:p>
            <a:r>
              <a:rPr lang="ru-RU" dirty="0" smtClean="0"/>
              <a:t>Появился в </a:t>
            </a:r>
            <a:r>
              <a:rPr lang="en-US" dirty="0" err="1" smtClean="0"/>
              <a:t>.Net</a:t>
            </a:r>
            <a:r>
              <a:rPr lang="en-US" dirty="0" smtClean="0"/>
              <a:t> Framework 4.5</a:t>
            </a:r>
            <a:endParaRPr lang="ru-RU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17534" y="1871001"/>
            <a:ext cx="4772460" cy="323165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Получаем через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GetType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GetTypeInfo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У сборки можно напрямую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typeFromAssemblyTypes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TestClass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Assembly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DefinedTypes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Single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.FullName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Research.TestClass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.FullName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DeclaredMembers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GroupBy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()))));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5009478" y="2638271"/>
            <a:ext cx="2053383" cy="469117"/>
          </a:xfrm>
          <a:prstGeom prst="wedgeRoundRectCallout">
            <a:avLst>
              <a:gd name="adj1" fmla="val -176842"/>
              <a:gd name="adj2" fmla="val 5471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IEnumerable</a:t>
            </a:r>
            <a:r>
              <a:rPr lang="en-US" sz="1400" dirty="0"/>
              <a:t>&lt;</a:t>
            </a:r>
            <a:r>
              <a:rPr lang="en-US" sz="1400" dirty="0" err="1"/>
              <a:t>TypeInfo</a:t>
            </a:r>
            <a:r>
              <a:rPr lang="en-US" sz="1400" dirty="0"/>
              <a:t>&gt;</a:t>
            </a:r>
            <a:endParaRPr lang="ru-RU" sz="1400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4908587" y="4253623"/>
            <a:ext cx="2420013" cy="469117"/>
          </a:xfrm>
          <a:prstGeom prst="wedgeRoundRectCallout">
            <a:avLst>
              <a:gd name="adj1" fmla="val -153050"/>
              <a:gd name="adj2" fmla="val -1115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IEnumerable&lt;</a:t>
            </a:r>
            <a:r>
              <a:rPr lang="en-US" sz="1400" dirty="0" err="1"/>
              <a:t>MemberInfo</a:t>
            </a:r>
            <a:r>
              <a:rPr lang="en-US" sz="1400" dirty="0"/>
              <a:t>&gt;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58508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Динамическое</a:t>
            </a:r>
            <a:r>
              <a:rPr lang="en-US" dirty="0" smtClean="0"/>
              <a:t> / </a:t>
            </a:r>
            <a:r>
              <a:rPr lang="ru-RU" dirty="0" smtClean="0"/>
              <a:t>позднее связывание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 binding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000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операции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экземпляра типа</a:t>
            </a:r>
          </a:p>
          <a:p>
            <a:pPr lvl="1"/>
            <a:r>
              <a:rPr lang="ru-RU" dirty="0" smtClean="0"/>
              <a:t>С указанием нужного конструктора</a:t>
            </a:r>
          </a:p>
          <a:p>
            <a:r>
              <a:rPr lang="ru-RU" dirty="0" smtClean="0"/>
              <a:t>Чтение </a:t>
            </a:r>
            <a:r>
              <a:rPr lang="en-US" dirty="0" smtClean="0"/>
              <a:t>/</a:t>
            </a:r>
            <a:r>
              <a:rPr lang="ru-RU" dirty="0" smtClean="0"/>
              <a:t> запись полей</a:t>
            </a:r>
          </a:p>
          <a:p>
            <a:r>
              <a:rPr lang="ru-RU" dirty="0" smtClean="0"/>
              <a:t>Вызов </a:t>
            </a:r>
            <a:r>
              <a:rPr lang="ru-RU" dirty="0" err="1" smtClean="0"/>
              <a:t>экземплярных</a:t>
            </a:r>
            <a:r>
              <a:rPr lang="ru-RU" dirty="0" smtClean="0"/>
              <a:t> или статических методов </a:t>
            </a:r>
          </a:p>
          <a:p>
            <a:pPr lvl="1"/>
            <a:r>
              <a:rPr lang="ru-RU" dirty="0" smtClean="0"/>
              <a:t>с передачей требуемых параметров</a:t>
            </a:r>
          </a:p>
          <a:p>
            <a:r>
              <a:rPr lang="ru-RU" dirty="0" smtClean="0"/>
              <a:t>Вызов </a:t>
            </a:r>
            <a:r>
              <a:rPr lang="en-US" dirty="0" smtClean="0"/>
              <a:t>getter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smtClean="0"/>
              <a:t>setter </a:t>
            </a:r>
            <a:r>
              <a:rPr lang="ru-RU" dirty="0" smtClean="0"/>
              <a:t>у свойств</a:t>
            </a:r>
          </a:p>
          <a:p>
            <a:r>
              <a:rPr lang="ru-RU" dirty="0" smtClean="0"/>
              <a:t>Подписка </a:t>
            </a:r>
            <a:r>
              <a:rPr lang="en-US" dirty="0" smtClean="0"/>
              <a:t>/ </a:t>
            </a:r>
            <a:r>
              <a:rPr lang="ru-RU" dirty="0" smtClean="0"/>
              <a:t>отписка на события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347007" y="4639142"/>
            <a:ext cx="46594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Операции динамического связывания заметно медленнее скомпилированного кода</a:t>
            </a:r>
            <a:endParaRPr lang="ru-RU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56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экземпляров </a:t>
            </a:r>
            <a:r>
              <a:rPr lang="en-US" dirty="0" smtClean="0"/>
              <a:t>(</a:t>
            </a:r>
            <a:r>
              <a:rPr lang="en-US" dirty="0" err="1" smtClean="0"/>
              <a:t>System.Activator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16834" y="1773821"/>
            <a:ext cx="4857420" cy="39703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TestClass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С конструктором по умолчанию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Activator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CreateInstance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TestClass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С конструктором по умолчанию, но из типа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Activator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CreateInstance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Через конструктор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TestClass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i3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Activator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CreateInstance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[5]);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genericDefinitionType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DerivedClass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Указываем конкретный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generic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тип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i4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Activator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CreateInstance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DerivedClass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Если у нас только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definition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ru-RU" altLang="ru-RU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конкретизируем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i5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Activator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CreateInstance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genericDefinitionType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MakeGenericType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)]));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141" y="1690688"/>
            <a:ext cx="5686549" cy="24809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619" y="4445524"/>
            <a:ext cx="3025071" cy="175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членами типа</a:t>
            </a:r>
            <a:endParaRPr lang="ru-RU" dirty="0"/>
          </a:p>
        </p:txBody>
      </p:sp>
      <p:graphicFrame>
        <p:nvGraphicFramePr>
          <p:cNvPr id="3" name="Group 10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4186060"/>
              </p:ext>
            </p:extLst>
          </p:nvPr>
        </p:nvGraphicFramePr>
        <p:xfrm>
          <a:off x="8171291" y="1690688"/>
          <a:ext cx="3372485" cy="19690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4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Тип члена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Операции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FieldInfo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GetValue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SetValue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PropertyInfo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GetValue, SetValue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EventInfo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AddEventHandler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endParaRPr kumimoji="0" lang="ru-RU" sz="16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RemoveEventHandler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MethodInfo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Invoke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6953" y="2129269"/>
            <a:ext cx="5027338" cy="360098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testClass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TestClass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IntProp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3 };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testClass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Получаем свойство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IntProperty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intProp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GetProperty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IntProp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)!;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Получаем текущее значение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intProp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testClass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)!;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Меняем текущее значение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intProp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testClass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+ 5);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testClass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.IntProp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Получаем метод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 и вызываем его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intMethod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GetMethod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)])!;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intMethod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testClass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[6])!;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90262" y="4372495"/>
            <a:ext cx="3466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Можно обращаться к членам с любым доступом, включая непубличные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046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– расширенные метаданные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78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нужны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25625"/>
            <a:ext cx="5870171" cy="435133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Дополнить базовые метаданные (тип, название, аргументы методов, …) специализированной информацией</a:t>
            </a:r>
          </a:p>
          <a:p>
            <a:endParaRPr lang="ru-RU" dirty="0"/>
          </a:p>
          <a:p>
            <a:r>
              <a:rPr lang="ru-RU" dirty="0" smtClean="0"/>
              <a:t>Атрибуты можно добавить к:</a:t>
            </a:r>
          </a:p>
          <a:p>
            <a:pPr lvl="1"/>
            <a:r>
              <a:rPr lang="ru-RU" dirty="0" smtClean="0"/>
              <a:t>Сборке целиком</a:t>
            </a:r>
          </a:p>
          <a:p>
            <a:pPr lvl="1"/>
            <a:r>
              <a:rPr lang="ru-RU" dirty="0" smtClean="0"/>
              <a:t>Типу</a:t>
            </a:r>
          </a:p>
          <a:p>
            <a:pPr lvl="1"/>
            <a:r>
              <a:rPr lang="ru-RU" dirty="0" smtClean="0"/>
              <a:t>Членам типа (полям, методам, свойствам, …)</a:t>
            </a:r>
          </a:p>
          <a:p>
            <a:pPr lvl="1"/>
            <a:r>
              <a:rPr lang="ru-RU" dirty="0" smtClean="0"/>
              <a:t>Аргументам метода</a:t>
            </a:r>
          </a:p>
          <a:p>
            <a:pPr lvl="1"/>
            <a:r>
              <a:rPr lang="ru-RU" dirty="0" smtClean="0"/>
              <a:t>Возвращаемому значению</a:t>
            </a:r>
          </a:p>
          <a:p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344923" y="1581032"/>
            <a:ext cx="2563522" cy="13849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FileAccess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1,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2,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ReadWrite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966066" y="3602195"/>
            <a:ext cx="4942379" cy="28623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К сборке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assembly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CodeAuthor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Larry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К типу (классу)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CodeAuthor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К методу и параметру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CodeAuthor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Curly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"curly@stooges.com"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CodeAuthor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"Ivan"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К возвращаемому значению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CodeAuthor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"Ivan"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=&gt;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2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атрибута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987630"/>
              </p:ext>
            </p:extLst>
          </p:nvPr>
        </p:nvGraphicFramePr>
        <p:xfrm>
          <a:off x="10504368" y="2038648"/>
          <a:ext cx="1098550" cy="3352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98550">
                  <a:extLst>
                    <a:ext uri="{9D8B030D-6E8A-4147-A177-3AD203B41FA5}">
                      <a16:colId xmlns:a16="http://schemas.microsoft.com/office/drawing/2014/main" val="119627497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effectLst/>
                        </a:rPr>
                        <a:t>Assembly</a:t>
                      </a:r>
                      <a:endParaRPr lang="en-US" sz="1100" b="1" i="0" u="none" strike="noStrike" dirty="0">
                        <a:solidFill>
                          <a:srgbClr val="16161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505483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effectLst/>
                        </a:rPr>
                        <a:t>Module</a:t>
                      </a:r>
                      <a:endParaRPr lang="en-US" sz="1100" b="1" i="0" u="none" strike="noStrike">
                        <a:solidFill>
                          <a:srgbClr val="16161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93088867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effectLst/>
                        </a:rPr>
                        <a:t>Class</a:t>
                      </a:r>
                      <a:endParaRPr lang="en-US" sz="1100" b="1" i="0" u="none" strike="noStrike">
                        <a:solidFill>
                          <a:srgbClr val="16161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7000867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effectLst/>
                        </a:rPr>
                        <a:t>Struct</a:t>
                      </a:r>
                      <a:endParaRPr lang="en-US" sz="1100" b="1" i="0" u="none" strike="noStrike">
                        <a:solidFill>
                          <a:srgbClr val="16161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97486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effectLst/>
                        </a:rPr>
                        <a:t>Enum</a:t>
                      </a:r>
                      <a:endParaRPr lang="en-US" sz="1100" b="1" i="0" u="none" strike="noStrike">
                        <a:solidFill>
                          <a:srgbClr val="16161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166764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effectLst/>
                        </a:rPr>
                        <a:t>Constructor</a:t>
                      </a:r>
                      <a:endParaRPr lang="en-US" sz="1100" b="1" i="0" u="none" strike="noStrike" dirty="0">
                        <a:solidFill>
                          <a:srgbClr val="16161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741832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effectLst/>
                        </a:rPr>
                        <a:t>Method</a:t>
                      </a:r>
                      <a:endParaRPr lang="en-US" sz="1100" b="1" i="0" u="none" strike="noStrike" dirty="0">
                        <a:solidFill>
                          <a:srgbClr val="16161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150438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effectLst/>
                        </a:rPr>
                        <a:t>Property</a:t>
                      </a:r>
                      <a:endParaRPr lang="en-US" sz="1100" b="1" i="0" u="none" strike="noStrike">
                        <a:solidFill>
                          <a:srgbClr val="16161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9471227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effectLst/>
                        </a:rPr>
                        <a:t>Field</a:t>
                      </a:r>
                      <a:endParaRPr lang="en-US" sz="1100" b="1" i="0" u="none" strike="noStrike" dirty="0">
                        <a:solidFill>
                          <a:srgbClr val="16161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2289218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effectLst/>
                        </a:rPr>
                        <a:t>Event</a:t>
                      </a:r>
                      <a:endParaRPr lang="en-US" sz="1100" b="1" i="0" u="none" strike="noStrike">
                        <a:solidFill>
                          <a:srgbClr val="16161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275366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effectLst/>
                        </a:rPr>
                        <a:t>Interface</a:t>
                      </a:r>
                      <a:endParaRPr lang="en-US" sz="1100" b="1" i="0" u="none" strike="noStrike">
                        <a:solidFill>
                          <a:srgbClr val="16161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375559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effectLst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16161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47120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effectLst/>
                        </a:rPr>
                        <a:t>Delegate</a:t>
                      </a:r>
                      <a:endParaRPr lang="en-US" sz="1100" b="1" i="0" u="none" strike="noStrike" dirty="0">
                        <a:solidFill>
                          <a:srgbClr val="16161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78554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effectLst/>
                        </a:rPr>
                        <a:t>ReturnValue</a:t>
                      </a:r>
                      <a:endParaRPr lang="en-US" sz="1100" b="1" i="0" u="none" strike="noStrike">
                        <a:solidFill>
                          <a:srgbClr val="16161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99487279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effectLst/>
                        </a:rPr>
                        <a:t>GenericParameter</a:t>
                      </a:r>
                      <a:endParaRPr lang="en-US" sz="1100" b="1" i="0" u="none" strike="noStrike">
                        <a:solidFill>
                          <a:srgbClr val="16161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434235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effectLst/>
                        </a:rPr>
                        <a:t>All</a:t>
                      </a:r>
                      <a:endParaRPr lang="en-US" sz="1100" b="1" i="0" u="none" strike="noStrike" dirty="0">
                        <a:solidFill>
                          <a:srgbClr val="16161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225762349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48145" y="1735131"/>
            <a:ext cx="6048451" cy="418576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AttributeUsage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AttributeTargets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AllowMultiple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Inherited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CodeAuthorAttribute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Attribute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 =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CodeAuthorAttribute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CodeAuthorAttribute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: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45388" y="1528244"/>
            <a:ext cx="16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AttributeTargets</a:t>
            </a:r>
            <a:endParaRPr lang="ru-RU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6403583" y="2038648"/>
            <a:ext cx="2053383" cy="469117"/>
          </a:xfrm>
          <a:prstGeom prst="wedgeRoundRectCallout">
            <a:avLst>
              <a:gd name="adj1" fmla="val -102758"/>
              <a:gd name="adj2" fmla="val 2813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Наследник </a:t>
            </a:r>
            <a:r>
              <a:rPr lang="en-US" sz="1400" dirty="0" err="1" smtClean="0"/>
              <a:t>System.Attribute</a:t>
            </a:r>
            <a:endParaRPr lang="ru-RU" sz="1400" dirty="0"/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6403582" y="1207365"/>
            <a:ext cx="3347247" cy="469117"/>
          </a:xfrm>
          <a:prstGeom prst="wedgeRoundRectCallout">
            <a:avLst>
              <a:gd name="adj1" fmla="val -102999"/>
              <a:gd name="adj2" fmla="val 10078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Допустимые варианты использования проверяются компилятором</a:t>
            </a:r>
            <a:endParaRPr lang="ru-RU" sz="1400" dirty="0"/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6942570" y="3065460"/>
            <a:ext cx="2566393" cy="1074278"/>
          </a:xfrm>
          <a:prstGeom prst="wedgeRoundRectCallout">
            <a:avLst>
              <a:gd name="adj1" fmla="val -104099"/>
              <a:gd name="adj2" fmla="val -4223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Contact </a:t>
            </a:r>
            <a:r>
              <a:rPr lang="ru-RU" sz="1400" dirty="0" smtClean="0"/>
              <a:t>не указан в конструкторах, но его можно указать явно:</a:t>
            </a:r>
          </a:p>
          <a:p>
            <a:pPr algn="ctr"/>
            <a:r>
              <a:rPr lang="ru-RU" altLang="ru-RU" sz="1400" b="1" dirty="0" smtClean="0"/>
              <a:t>[</a:t>
            </a:r>
            <a:r>
              <a:rPr lang="ru-RU" altLang="ru-RU" sz="1400" b="1" dirty="0" err="1"/>
              <a:t>CodeAuthor</a:t>
            </a:r>
            <a:r>
              <a:rPr lang="ru-RU" altLang="ru-RU" sz="1400" b="1" dirty="0"/>
              <a:t>("</a:t>
            </a:r>
            <a:r>
              <a:rPr lang="ru-RU" altLang="ru-RU" sz="1400" b="1" dirty="0" err="1"/>
              <a:t>Curly</a:t>
            </a:r>
            <a:r>
              <a:rPr lang="ru-RU" altLang="ru-RU" sz="1400" b="1" dirty="0"/>
              <a:t>", </a:t>
            </a:r>
            <a:r>
              <a:rPr lang="ru-RU" altLang="ru-RU" sz="1400" b="1" dirty="0" err="1"/>
              <a:t>Contact</a:t>
            </a:r>
            <a:r>
              <a:rPr lang="ru-RU" altLang="ru-RU" sz="1400" b="1" dirty="0"/>
              <a:t> = "curly@stooges.com</a:t>
            </a:r>
            <a:r>
              <a:rPr lang="ru-RU" altLang="ru-RU" sz="1400" b="1" dirty="0" smtClean="0"/>
              <a:t>")]</a:t>
            </a:r>
          </a:p>
        </p:txBody>
      </p:sp>
    </p:spTree>
    <p:extLst>
      <p:ext uri="{BB962C8B-B14F-4D97-AF65-F5344CB8AC3E}">
        <p14:creationId xmlns:p14="http://schemas.microsoft.com/office/powerpoint/2010/main" val="168251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атрибутов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7547956" y="1825625"/>
            <a:ext cx="3805844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Основные сценарии</a:t>
            </a:r>
            <a:endParaRPr lang="en-US" dirty="0" smtClean="0"/>
          </a:p>
          <a:p>
            <a:r>
              <a:rPr lang="ru-RU" dirty="0" smtClean="0"/>
              <a:t>Проверить сам факт наличия атрибута</a:t>
            </a:r>
          </a:p>
          <a:p>
            <a:endParaRPr lang="ru-RU" dirty="0" smtClean="0"/>
          </a:p>
          <a:p>
            <a:r>
              <a:rPr lang="ru-RU" dirty="0" smtClean="0"/>
              <a:t>Получить все объекты помеченные атрибутом</a:t>
            </a:r>
          </a:p>
          <a:p>
            <a:endParaRPr lang="ru-RU" dirty="0" smtClean="0"/>
          </a:p>
          <a:p>
            <a:r>
              <a:rPr lang="ru-RU" dirty="0" smtClean="0"/>
              <a:t>Получить значения полей атрибута</a:t>
            </a:r>
          </a:p>
          <a:p>
            <a:endParaRPr lang="ru-RU" dirty="0" smtClean="0"/>
          </a:p>
          <a:p>
            <a:r>
              <a:rPr lang="ru-RU" dirty="0" smtClean="0"/>
              <a:t>Вызвать метод у атрибута</a:t>
            </a:r>
          </a:p>
          <a:p>
            <a:pPr lvl="1"/>
            <a:r>
              <a:rPr lang="ru-RU" dirty="0" smtClean="0"/>
              <a:t>Как у 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8763" y="1847096"/>
            <a:ext cx="6301725" cy="415498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attrType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CodeAuthorAttribute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asm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Assembly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asm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IsDefined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attrType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Assembly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has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CodeAuthorAttribute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codeAutorAtributes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asm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GetCustomAttribute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CodeAuthorAttribute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&gt;()];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codeAutorAtributes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AddRange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asm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GetTypes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GetCustomAttribute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CodeAuthorAttribute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 !=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GetCustomAttribute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CodeAuthorAttribute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&gt;()!));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CodeAuthorAttribute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codeAutorAtributes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         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        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.Comment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 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.Contact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20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System.Reflection.Emit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62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с </a:t>
            </a:r>
            <a:r>
              <a:rPr lang="en-US" dirty="0" err="1"/>
              <a:t>System.Reflection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Чтение информации о типах</a:t>
            </a:r>
          </a:p>
          <a:p>
            <a:pPr lvl="1"/>
            <a:r>
              <a:rPr lang="ru-RU" dirty="0" smtClean="0"/>
              <a:t>Динамическое изменение объектов</a:t>
            </a:r>
          </a:p>
          <a:p>
            <a:r>
              <a:rPr lang="ru-RU" dirty="0" smtClean="0"/>
              <a:t>Создание и работа с собственными атрибутами</a:t>
            </a:r>
          </a:p>
          <a:p>
            <a:r>
              <a:rPr lang="ru-RU" dirty="0" smtClean="0"/>
              <a:t>Генерация кода </a:t>
            </a:r>
            <a:r>
              <a:rPr lang="en-US" dirty="0" smtClean="0"/>
              <a:t>“</a:t>
            </a:r>
            <a:r>
              <a:rPr lang="ru-RU" dirty="0" smtClean="0"/>
              <a:t>на лету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используется </a:t>
            </a:r>
            <a:r>
              <a:rPr lang="en-US" dirty="0" smtClean="0"/>
              <a:t>Emit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25625"/>
            <a:ext cx="10611678" cy="4351338"/>
          </a:xfrm>
        </p:spPr>
        <p:txBody>
          <a:bodyPr/>
          <a:lstStyle/>
          <a:p>
            <a:r>
              <a:rPr lang="ru-RU" dirty="0"/>
              <a:t>Компилируемые регулярные </a:t>
            </a:r>
            <a:r>
              <a:rPr lang="ru-RU" dirty="0" smtClean="0"/>
              <a:t>выражения</a:t>
            </a:r>
          </a:p>
          <a:p>
            <a:r>
              <a:rPr lang="ru-RU" dirty="0" err="1" smtClean="0"/>
              <a:t>Сериализаторы</a:t>
            </a:r>
            <a:endParaRPr lang="ru-RU" dirty="0" smtClean="0"/>
          </a:p>
          <a:p>
            <a:r>
              <a:rPr lang="en-US" dirty="0" err="1" smtClean="0"/>
              <a:t>PostSharp</a:t>
            </a:r>
            <a:r>
              <a:rPr lang="en-US" dirty="0" smtClean="0"/>
              <a:t> </a:t>
            </a:r>
            <a:r>
              <a:rPr lang="ru-RU" dirty="0"/>
              <a:t>и прочие </a:t>
            </a:r>
            <a:r>
              <a:rPr lang="en-US" dirty="0" smtClean="0"/>
              <a:t>AOP</a:t>
            </a:r>
          </a:p>
          <a:p>
            <a:r>
              <a:rPr lang="ru-RU" dirty="0"/>
              <a:t>Деревья </a:t>
            </a:r>
            <a:r>
              <a:rPr lang="ru-RU" dirty="0" smtClean="0"/>
              <a:t>выражений</a:t>
            </a:r>
            <a:endParaRPr lang="en-US" dirty="0" smtClean="0"/>
          </a:p>
          <a:p>
            <a:r>
              <a:rPr lang="en-US" dirty="0"/>
              <a:t>Object-to-object </a:t>
            </a:r>
            <a:r>
              <a:rPr lang="en-US" dirty="0" smtClean="0"/>
              <a:t>mappers</a:t>
            </a:r>
          </a:p>
          <a:p>
            <a:r>
              <a:rPr lang="en-US" dirty="0" smtClean="0"/>
              <a:t>ORM</a:t>
            </a:r>
          </a:p>
          <a:p>
            <a:r>
              <a:rPr lang="en-US" dirty="0"/>
              <a:t>Mock </a:t>
            </a:r>
            <a:r>
              <a:rPr lang="en-US" dirty="0" smtClean="0"/>
              <a:t>frameworks</a:t>
            </a:r>
          </a:p>
          <a:p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19485" y="6256844"/>
            <a:ext cx="11454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https://ru.stackoverflow.com/questions/607803/</a:t>
            </a:r>
            <a:r>
              <a:rPr lang="ru-RU" dirty="0">
                <a:hlinkClick r:id="rId2"/>
              </a:rPr>
              <a:t>Когда-может-пригодится-пространство-имен-</a:t>
            </a:r>
            <a:r>
              <a:rPr lang="en-US" dirty="0" smtClean="0">
                <a:hlinkClick r:id="rId2"/>
              </a:rPr>
              <a:t>system-reflection-emit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3016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«Чистый» </a:t>
            </a:r>
            <a:r>
              <a:rPr lang="en-US" dirty="0" smtClean="0"/>
              <a:t>Emit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1825625"/>
            <a:ext cx="5235341" cy="4351338"/>
          </a:xfrm>
        </p:spPr>
        <p:txBody>
          <a:bodyPr/>
          <a:lstStyle/>
          <a:p>
            <a:r>
              <a:rPr lang="ru-RU" dirty="0" smtClean="0"/>
              <a:t>Очень многословный</a:t>
            </a:r>
          </a:p>
          <a:p>
            <a:r>
              <a:rPr lang="ru-RU" dirty="0" smtClean="0"/>
              <a:t>Сложный </a:t>
            </a:r>
            <a:r>
              <a:rPr lang="en-US" dirty="0" smtClean="0"/>
              <a:t>API </a:t>
            </a:r>
            <a:r>
              <a:rPr lang="ru-RU" dirty="0" smtClean="0"/>
              <a:t>(от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Fraemwork</a:t>
            </a:r>
            <a:r>
              <a:rPr lang="en-US" dirty="0" smtClean="0"/>
              <a:t> 1.1)</a:t>
            </a:r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400800" y="365125"/>
            <a:ext cx="5474576" cy="609397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asmName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AssemblyName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asmBuilder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AssemblyBuilder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DefineDynamicAssembly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asmName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AssemblyBuilderAccess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.Run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moduleBuilder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asmBuilder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DefineDynamicModule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TypeBuilder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typeBuilder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moduleBuilder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DefineType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TypeAttributes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IHello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MethodBuilder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methodBuilder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typeBuilder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DefineMethod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MethodAttributes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.Private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MethodAttributes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.Virtual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[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typeBuilder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DefineMethodOverride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methodBuilder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IHello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GetMethod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)!);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ILGenerator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methodBuilder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GetILGenerator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string.Format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 {0}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!",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toWhom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il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OpCodes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.Ldstr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{0}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il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OpCodes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.Ldarg_1);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il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OpCodes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.Call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GetMethod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)])!);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!");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il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OpCodes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.Call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GetMethod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)])!);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il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OpCodes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typeBuilder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CreateType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IHello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IHello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Activator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CreateInstance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)!;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22568" y="4001294"/>
            <a:ext cx="4493538" cy="229293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IHello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toWhom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IHello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toWhom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{0}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toWhom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95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</a:t>
            </a:r>
            <a:r>
              <a:rPr lang="ru-RU" dirty="0" smtClean="0"/>
              <a:t>-обертки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628949" cy="4351338"/>
          </a:xfrm>
        </p:spPr>
        <p:txBody>
          <a:bodyPr/>
          <a:lstStyle/>
          <a:p>
            <a:r>
              <a:rPr lang="en-US" dirty="0" err="1" smtClean="0"/>
              <a:t>EmitHelper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en-US" dirty="0" err="1" smtClean="0"/>
              <a:t>BLToolkit</a:t>
            </a:r>
            <a:endParaRPr lang="en-US" dirty="0" smtClean="0"/>
          </a:p>
          <a:p>
            <a:pPr lvl="1"/>
            <a:r>
              <a:rPr lang="ru-RU" dirty="0" smtClean="0"/>
              <a:t>Только для </a:t>
            </a:r>
            <a:r>
              <a:rPr lang="en-US" dirty="0" smtClean="0"/>
              <a:t>Framework</a:t>
            </a:r>
          </a:p>
          <a:p>
            <a:r>
              <a:rPr lang="en-US" dirty="0" smtClean="0"/>
              <a:t>Flueny.IL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00286" y="1690688"/>
            <a:ext cx="5876930" cy="45243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typeBuilder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TypeFactory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NewType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IHello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typeBuilder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NewMethod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toWhom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string.Format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 {0}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!",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toWhom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LdStr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{0}!"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LdArg1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!");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typeBuilder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IHello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IHello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Activator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CreateInstance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FluentIL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67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Emit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754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Альтернативы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Генерация деревьев выражений + их </a:t>
            </a:r>
            <a:r>
              <a:rPr lang="ru-RU" dirty="0" err="1" smtClean="0"/>
              <a:t>копиляция</a:t>
            </a:r>
            <a:endParaRPr lang="ru-RU" dirty="0" smtClean="0"/>
          </a:p>
          <a:p>
            <a:pPr lvl="1"/>
            <a:r>
              <a:rPr lang="en-US" dirty="0" err="1" smtClean="0"/>
              <a:t>Expression.Compile</a:t>
            </a:r>
            <a:r>
              <a:rPr lang="ru-RU" dirty="0" smtClean="0"/>
              <a:t>()</a:t>
            </a:r>
          </a:p>
          <a:p>
            <a:r>
              <a:rPr lang="ru-RU" dirty="0" smtClean="0"/>
              <a:t>Генерация исходного кода и компиляция</a:t>
            </a:r>
          </a:p>
          <a:p>
            <a:pPr lvl="1"/>
            <a:r>
              <a:rPr lang="en-US" dirty="0" err="1" smtClean="0"/>
              <a:t>CodeDom</a:t>
            </a:r>
            <a:r>
              <a:rPr lang="ru-RU" dirty="0" smtClean="0"/>
              <a:t>, </a:t>
            </a:r>
            <a:r>
              <a:rPr lang="en-US" dirty="0" smtClean="0"/>
              <a:t>API Roslyn</a:t>
            </a:r>
          </a:p>
          <a:p>
            <a:pPr lvl="1"/>
            <a:r>
              <a:rPr lang="ru-RU" dirty="0" smtClean="0"/>
              <a:t>Требует дополнительных зависимостей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336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System.Reflection</a:t>
            </a:r>
            <a:r>
              <a:rPr lang="en-US" dirty="0" smtClean="0"/>
              <a:t> – </a:t>
            </a:r>
            <a:r>
              <a:rPr lang="ru-RU" dirty="0" smtClean="0"/>
              <a:t>работа с типами в </a:t>
            </a:r>
            <a:r>
              <a:rPr lang="en-US" dirty="0" smtClean="0"/>
              <a:t>runtime </a:t>
            </a:r>
          </a:p>
          <a:p>
            <a:pPr lvl="1"/>
            <a:r>
              <a:rPr lang="ru-RU" dirty="0" smtClean="0"/>
              <a:t>метаданные</a:t>
            </a:r>
          </a:p>
          <a:p>
            <a:pPr lvl="1"/>
            <a:r>
              <a:rPr lang="ru-RU" dirty="0" smtClean="0"/>
              <a:t>манипулирование</a:t>
            </a:r>
          </a:p>
          <a:p>
            <a:pPr lvl="1"/>
            <a:r>
              <a:rPr lang="ru-RU" dirty="0" smtClean="0"/>
              <a:t>собственные метаданные</a:t>
            </a:r>
          </a:p>
          <a:p>
            <a:pPr lvl="1"/>
            <a:r>
              <a:rPr lang="ru-RU" dirty="0" smtClean="0"/>
              <a:t>генерация кода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System.Reflection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может </a:t>
            </a:r>
            <a:r>
              <a:rPr lang="en-US" dirty="0" smtClean="0"/>
              <a:t>Reflection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Работа с информацией о типах в </a:t>
            </a:r>
            <a:r>
              <a:rPr lang="en-US" dirty="0" smtClean="0"/>
              <a:t>runtime</a:t>
            </a:r>
          </a:p>
          <a:p>
            <a:r>
              <a:rPr lang="ru-RU" dirty="0" smtClean="0"/>
              <a:t>Получать и перечислять типы (классы, интерфейсы, …)</a:t>
            </a:r>
          </a:p>
          <a:p>
            <a:r>
              <a:rPr lang="ru-RU" dirty="0" smtClean="0"/>
              <a:t>Получать их состав (методы, свойства, …)</a:t>
            </a:r>
          </a:p>
          <a:p>
            <a:r>
              <a:rPr lang="ru-RU" dirty="0" smtClean="0"/>
              <a:t>Создавать на лету экземпляры</a:t>
            </a:r>
          </a:p>
          <a:p>
            <a:r>
              <a:rPr lang="ru-RU" dirty="0" smtClean="0"/>
              <a:t>Читать и менять поля и свойства, вызывать методы</a:t>
            </a:r>
          </a:p>
        </p:txBody>
      </p:sp>
    </p:spTree>
    <p:extLst>
      <p:ext uri="{BB962C8B-B14F-4D97-AF65-F5344CB8AC3E}">
        <p14:creationId xmlns:p14="http://schemas.microsoft.com/office/powerpoint/2010/main" val="38371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236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System.Type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960" y="246698"/>
            <a:ext cx="2769566" cy="6233616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5374" y="2280111"/>
            <a:ext cx="6744154" cy="28623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Для любого экземпляра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System.Object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(и наследников)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typeFromGetType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GetType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Для известного на этапе компиляции типа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typeFromTypeOf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TestClass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Получение всех типов в сборке и поиск нужного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typeFromAssemblyTypes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TestClass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Assembly.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GetTypes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SingleOrDefault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.FullName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Research.TestClass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374" y="1800733"/>
            <a:ext cx="2459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Получение </a:t>
            </a:r>
            <a:r>
              <a:rPr lang="en-US" dirty="0" err="1"/>
              <a:t>System.Type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756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</a:t>
            </a:r>
            <a:r>
              <a:rPr lang="en-US" dirty="0" smtClean="0"/>
              <a:t>CLR-</a:t>
            </a:r>
            <a:r>
              <a:rPr lang="ru-RU" dirty="0" smtClean="0"/>
              <a:t>типах в </a:t>
            </a:r>
            <a:r>
              <a:rPr lang="en-US" dirty="0" smtClean="0"/>
              <a:t>Reflection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904" y="1434713"/>
            <a:ext cx="6240863" cy="500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типа и его элементов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798491"/>
              </p:ext>
            </p:extLst>
          </p:nvPr>
        </p:nvGraphicFramePr>
        <p:xfrm>
          <a:off x="8480508" y="1690688"/>
          <a:ext cx="340645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10">
                  <a:extLst>
                    <a:ext uri="{9D8B030D-6E8A-4147-A177-3AD203B41FA5}">
                      <a16:colId xmlns:a16="http://schemas.microsoft.com/office/drawing/2014/main" val="522409321"/>
                    </a:ext>
                  </a:extLst>
                </a:gridCol>
                <a:gridCol w="2272348">
                  <a:extLst>
                    <a:ext uri="{9D8B030D-6E8A-4147-A177-3AD203B41FA5}">
                      <a16:colId xmlns:a16="http://schemas.microsoft.com/office/drawing/2014/main" val="26199372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Метод(ы) получения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2569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MemberInfo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GetMembers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2558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MethodInfo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GetMethod</a:t>
                      </a:r>
                      <a:r>
                        <a:rPr lang="en-US" sz="1400" dirty="0" smtClean="0"/>
                        <a:t> / </a:t>
                      </a:r>
                      <a:r>
                        <a:rPr lang="en-US" sz="1400" dirty="0" err="1" smtClean="0"/>
                        <a:t>GetMethods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3586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PropertyInfo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GetProperty</a:t>
                      </a:r>
                      <a:r>
                        <a:rPr lang="en-US" sz="1400" baseline="0" dirty="0" smtClean="0"/>
                        <a:t> / </a:t>
                      </a:r>
                      <a:r>
                        <a:rPr lang="en-US" sz="1400" baseline="0" dirty="0" err="1" smtClean="0"/>
                        <a:t>GetProperties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2738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EventInfo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GetEvent</a:t>
                      </a:r>
                      <a:r>
                        <a:rPr lang="en-US" sz="1400" dirty="0" smtClean="0"/>
                        <a:t> /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GetEvents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9228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FieldInfo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GetField</a:t>
                      </a:r>
                      <a:r>
                        <a:rPr lang="en-US" sz="1400" dirty="0" smtClean="0"/>
                        <a:t> / </a:t>
                      </a:r>
                      <a:r>
                        <a:rPr lang="en-US" sz="1400" dirty="0" err="1" smtClean="0"/>
                        <a:t>GetFields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443012"/>
                  </a:ext>
                </a:extLst>
              </a:tr>
            </a:tbl>
          </a:graphicData>
        </a:graphic>
      </p:graphicFrame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558907" y="2123445"/>
            <a:ext cx="5537093" cy="378565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Все публичные члены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GetMembers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.DeclaringType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Все непубличные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экземплярные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члены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GetMembers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BindingFlags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.NonPublic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BindingFlags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.Instance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.DeclaringType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Метод с именем «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», если такой есть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GetMethod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.DeclaringType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Метод с сигнатурой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method2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GetMethod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method2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method2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.DeclaringType}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6607533" y="4661045"/>
            <a:ext cx="3927945" cy="709654"/>
          </a:xfrm>
          <a:prstGeom prst="wedgeRoundRectCallout">
            <a:avLst>
              <a:gd name="adj1" fmla="val -117369"/>
              <a:gd name="adj2" fmla="val -2675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Если методов несколько (перегруженные) возникнет </a:t>
            </a:r>
            <a:r>
              <a:rPr lang="en-US" sz="1400" dirty="0" err="1"/>
              <a:t>AmbiguousMatchException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55719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generics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639654"/>
              </p:ext>
            </p:extLst>
          </p:nvPr>
        </p:nvGraphicFramePr>
        <p:xfrm>
          <a:off x="7164125" y="4578917"/>
          <a:ext cx="454761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828">
                  <a:extLst>
                    <a:ext uri="{9D8B030D-6E8A-4147-A177-3AD203B41FA5}">
                      <a16:colId xmlns:a16="http://schemas.microsoft.com/office/drawing/2014/main" val="4081878060"/>
                    </a:ext>
                  </a:extLst>
                </a:gridCol>
                <a:gridCol w="1259967">
                  <a:extLst>
                    <a:ext uri="{9D8B030D-6E8A-4147-A177-3AD203B41FA5}">
                      <a16:colId xmlns:a16="http://schemas.microsoft.com/office/drawing/2014/main" val="213399891"/>
                    </a:ext>
                  </a:extLst>
                </a:gridCol>
                <a:gridCol w="1996821">
                  <a:extLst>
                    <a:ext uri="{9D8B030D-6E8A-4147-A177-3AD203B41FA5}">
                      <a16:colId xmlns:a16="http://schemas.microsoft.com/office/drawing/2014/main" val="16181685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IsGenericType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IsGenericTypeDefinition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1567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DerivedClass`1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True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True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9838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DerivedClass`1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True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False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42542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DerivedClass`1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True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False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325637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1663" y="1888307"/>
            <a:ext cx="4942379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DerivedClass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TestClass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AdditionalField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663" y="3689716"/>
            <a:ext cx="6032421" cy="24622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genericType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DerivedClass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PrintTypeInfo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genericType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genericType2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DerivedClass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PrintTypeInfo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genericType2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genericType3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genericType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MakeGenericType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PrintTypeInfo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genericType3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PrintTypeInfo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.IsGenericType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.IsGenericTypeDefinition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82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621</TotalTime>
  <Words>2413</Words>
  <Application>Microsoft Office PowerPoint</Application>
  <PresentationFormat>Широкоэкранный</PresentationFormat>
  <Paragraphs>167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Courier New</vt:lpstr>
      <vt:lpstr>Segoe UI</vt:lpstr>
      <vt:lpstr>Тема Office</vt:lpstr>
      <vt:lpstr>Рефлексия, атрибуты и генерация IL-кода</vt:lpstr>
      <vt:lpstr>Agenda</vt:lpstr>
      <vt:lpstr>System.Reflection</vt:lpstr>
      <vt:lpstr>Что может Reflection?</vt:lpstr>
      <vt:lpstr>Пример задачи</vt:lpstr>
      <vt:lpstr>System.Type</vt:lpstr>
      <vt:lpstr>Информация о CLR-типах в Reflection</vt:lpstr>
      <vt:lpstr>Анализ типа и его элементов</vt:lpstr>
      <vt:lpstr>Работа с generics</vt:lpstr>
      <vt:lpstr>TypeInfo – как Type, но легче и удобнее</vt:lpstr>
      <vt:lpstr>Динамическое / позднее связывание</vt:lpstr>
      <vt:lpstr>Основные операции</vt:lpstr>
      <vt:lpstr>Создание экземпляров (System.Activator)</vt:lpstr>
      <vt:lpstr>Работа с членами типа</vt:lpstr>
      <vt:lpstr>Атрибуты – расширенные метаданные</vt:lpstr>
      <vt:lpstr>Для чего нужны</vt:lpstr>
      <vt:lpstr>Объявление атрибута</vt:lpstr>
      <vt:lpstr>Использование атрибутов</vt:lpstr>
      <vt:lpstr>System.Reflection.Emit</vt:lpstr>
      <vt:lpstr>Где используется Emit</vt:lpstr>
      <vt:lpstr>«Чистый» Emit</vt:lpstr>
      <vt:lpstr>Fluent-обертки</vt:lpstr>
      <vt:lpstr>Работа с Emit</vt:lpstr>
      <vt:lpstr>Альтернативы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Рефлексия и IL код</dc:title>
  <dc:creator>Михаил Романов</dc:creator>
  <cp:lastModifiedBy>Михаил Романов</cp:lastModifiedBy>
  <cp:revision>33</cp:revision>
  <dcterms:created xsi:type="dcterms:W3CDTF">2024-09-29T07:49:57Z</dcterms:created>
  <dcterms:modified xsi:type="dcterms:W3CDTF">2024-12-02T06:25:47Z</dcterms:modified>
</cp:coreProperties>
</file>