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9" r:id="rId4"/>
    <p:sldId id="260" r:id="rId5"/>
    <p:sldId id="292" r:id="rId6"/>
    <p:sldId id="293" r:id="rId7"/>
    <p:sldId id="262" r:id="rId8"/>
    <p:sldId id="294" r:id="rId9"/>
    <p:sldId id="295" r:id="rId10"/>
    <p:sldId id="299" r:id="rId11"/>
    <p:sldId id="296" r:id="rId12"/>
    <p:sldId id="291" r:id="rId13"/>
    <p:sldId id="300" r:id="rId14"/>
    <p:sldId id="297" r:id="rId15"/>
    <p:sldId id="274" r:id="rId16"/>
    <p:sldId id="265" r:id="rId17"/>
    <p:sldId id="266" r:id="rId18"/>
    <p:sldId id="275" r:id="rId19"/>
    <p:sldId id="277" r:id="rId20"/>
    <p:sldId id="276" r:id="rId21"/>
    <p:sldId id="263" r:id="rId22"/>
    <p:sldId id="278" r:id="rId23"/>
    <p:sldId id="279" r:id="rId24"/>
    <p:sldId id="280" r:id="rId25"/>
    <p:sldId id="264" r:id="rId26"/>
    <p:sldId id="301" r:id="rId27"/>
    <p:sldId id="281" r:id="rId28"/>
    <p:sldId id="287" r:id="rId29"/>
    <p:sldId id="268" r:id="rId30"/>
    <p:sldId id="282" r:id="rId31"/>
    <p:sldId id="283" r:id="rId32"/>
    <p:sldId id="284" r:id="rId33"/>
    <p:sldId id="285" r:id="rId34"/>
    <p:sldId id="286" r:id="rId35"/>
    <p:sldId id="269" r:id="rId36"/>
    <p:sldId id="270" r:id="rId37"/>
    <p:sldId id="290" r:id="rId38"/>
    <p:sldId id="288" r:id="rId39"/>
    <p:sldId id="271" r:id="rId40"/>
    <p:sldId id="272" r:id="rId41"/>
    <p:sldId id="273" r:id="rId42"/>
    <p:sldId id="289" r:id="rId43"/>
    <p:sldId id="302" r:id="rId44"/>
    <p:sldId id="303" r:id="rId45"/>
    <p:sldId id="306" r:id="rId46"/>
    <p:sldId id="261" r:id="rId4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3C1A0F1-991F-498D-83BA-871C9415C978}">
          <p14:sldIdLst>
            <p14:sldId id="256"/>
            <p14:sldId id="257"/>
          </p14:sldIdLst>
        </p14:section>
        <p14:section name="Термины" id="{4C62F6CD-700A-4F63-B54E-3F57103040C4}">
          <p14:sldIdLst>
            <p14:sldId id="259"/>
            <p14:sldId id="260"/>
            <p14:sldId id="292"/>
            <p14:sldId id="293"/>
          </p14:sldIdLst>
        </p14:section>
        <p14:section name="Unicode" id="{047BEB93-63FE-4729-8E74-0E7D117A920B}">
          <p14:sldIdLst>
            <p14:sldId id="262"/>
            <p14:sldId id="294"/>
            <p14:sldId id="295"/>
            <p14:sldId id="299"/>
            <p14:sldId id="296"/>
            <p14:sldId id="291"/>
            <p14:sldId id="300"/>
            <p14:sldId id="297"/>
          </p14:sldIdLst>
        </p14:section>
        <p14:section name="Строки в .Net" id="{BDC80B6B-C5A5-4484-9B3B-AD4B575DFC37}">
          <p14:sldIdLst>
            <p14:sldId id="274"/>
            <p14:sldId id="265"/>
            <p14:sldId id="266"/>
            <p14:sldId id="275"/>
            <p14:sldId id="277"/>
          </p14:sldIdLst>
        </p14:section>
        <p14:section name="Последовательная обработка строк" id="{85F8CF18-A502-49DF-BE7C-2758F64D95A3}">
          <p14:sldIdLst>
            <p14:sldId id="276"/>
            <p14:sldId id="263"/>
            <p14:sldId id="278"/>
            <p14:sldId id="279"/>
            <p14:sldId id="280"/>
            <p14:sldId id="264"/>
            <p14:sldId id="301"/>
          </p14:sldIdLst>
        </p14:section>
        <p14:section name="Сортировка и сравнение" id="{071FE985-3922-49A2-877D-A273D37165BA}">
          <p14:sldIdLst>
            <p14:sldId id="281"/>
            <p14:sldId id="287"/>
            <p14:sldId id="268"/>
          </p14:sldIdLst>
        </p14:section>
        <p14:section name="Манипулирование" id="{A960F001-BA5B-4E36-AD61-EF0C0A5AC6CF}">
          <p14:sldIdLst>
            <p14:sldId id="282"/>
            <p14:sldId id="283"/>
            <p14:sldId id="284"/>
            <p14:sldId id="285"/>
          </p14:sldIdLst>
        </p14:section>
        <p14:section name="Динамическое создание и форматирование" id="{B5F079D9-9785-48D7-9317-68B0301F5160}">
          <p14:sldIdLst>
            <p14:sldId id="286"/>
            <p14:sldId id="269"/>
            <p14:sldId id="270"/>
            <p14:sldId id="290"/>
          </p14:sldIdLst>
        </p14:section>
        <p14:section name="Чтение/запись и кодировки" id="{2F30B3CF-8026-4FB0-9418-910C38AD58A8}">
          <p14:sldIdLst>
            <p14:sldId id="288"/>
            <p14:sldId id="271"/>
            <p14:sldId id="272"/>
          </p14:sldIdLst>
        </p14:section>
        <p14:section name="Регулярные выражения" id="{0521BF6E-5E1C-4DF8-811D-E39F51D2152A}">
          <p14:sldIdLst>
            <p14:sldId id="273"/>
            <p14:sldId id="289"/>
            <p14:sldId id="302"/>
            <p14:sldId id="303"/>
            <p14:sldId id="306"/>
          </p14:sldIdLst>
        </p14:section>
        <p14:section name="Summary" id="{E5E9EACD-A0AA-4F60-B092-329AE4847CCA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552" autoAdjust="0"/>
  </p:normalViewPr>
  <p:slideViewPr>
    <p:cSldViewPr snapToGrid="0">
      <p:cViewPr varScale="1">
        <p:scale>
          <a:sx n="99" d="100"/>
          <a:sy n="99" d="100"/>
        </p:scale>
        <p:origin x="7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A06FA-1D2C-4BAD-B065-44E22802ED13}" type="datetimeFigureOut">
              <a:rPr lang="ru-RU" smtClean="0"/>
              <a:t>21.08.2024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D8B5F-3DF2-4C4D-BE22-047A852964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471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D8B5F-3DF2-4C4D-BE22-047A852964F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185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https://learn.microsoft.com/en-us/dotnet/csharp/programming-guide/strings/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Quoted </a:t>
            </a: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Verbatim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Raw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D8B5F-3DF2-4C4D-BE22-047A852964F3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10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https://learn.microsoft.com/en-us/dotnet/standard/base-types/best-practices-strings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D8B5F-3DF2-4C4D-BE22-047A852964F3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581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D8B5F-3DF2-4C4D-BE22-047A852964F3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250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https://learn.microsoft.com/en-us/dotnet/csharp/language-reference/tokens/interpolated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D8B5F-3DF2-4C4D-BE22-047A852964F3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804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D8B5F-3DF2-4C4D-BE22-047A852964F3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522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21.08.2024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56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21.08.2024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225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21.08.2024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44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4A8D-F03B-4EE9-A970-8B78973D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883" y="4924826"/>
            <a:ext cx="6272917" cy="76038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30A2C-8D2F-4BF5-9FD9-DD5D81AC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EC59-8FBD-4CB9-B5B6-26984AAED752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BA31F-CDF3-4F2F-807D-5060C2C9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F8407-509E-4517-B154-74E2152A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6F2-FD7F-49D7-91DC-427668F5804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82960-CECD-4D92-8FE7-55840CC5C5CF}"/>
              </a:ext>
            </a:extLst>
          </p:cNvPr>
          <p:cNvSpPr txBox="1"/>
          <p:nvPr userDrawn="1"/>
        </p:nvSpPr>
        <p:spPr>
          <a:xfrm>
            <a:off x="3684923" y="2321005"/>
            <a:ext cx="48221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7522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21.08.2024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085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21.08.2024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13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21.08.2024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39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21.08.2024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03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21.08.2024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71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21.08.2024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54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21.08.2024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45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21.08.2024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628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2D7DD-4C94-4601-9FB2-14EBDFE40896}" type="datetimeFigureOut">
              <a:rPr lang="ru-RU" smtClean="0"/>
              <a:t>21.08.2024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unicodeplus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fundamentals/runtime-libraries/system-string-forma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standard/base-types/regular-expressions" TargetMode="Externa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Строки и текст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7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Символы: имя и свойства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715539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Собраны в </a:t>
            </a:r>
            <a:r>
              <a:rPr lang="en-US" dirty="0"/>
              <a:t>Unicode Character Database (UCD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 smtClean="0"/>
              <a:t>доступно для скачивания</a:t>
            </a:r>
          </a:p>
          <a:p>
            <a:r>
              <a:rPr lang="ru-RU" dirty="0" smtClean="0"/>
              <a:t>Каждая кодовая позиция включает набор свойств</a:t>
            </a:r>
          </a:p>
          <a:p>
            <a:pPr lvl="1"/>
            <a:r>
              <a:rPr lang="ru-RU" dirty="0" smtClean="0"/>
              <a:t>Имя</a:t>
            </a:r>
          </a:p>
          <a:p>
            <a:pPr lvl="1"/>
            <a:r>
              <a:rPr lang="ru-RU" dirty="0" smtClean="0"/>
              <a:t>Основная категория (</a:t>
            </a:r>
            <a:r>
              <a:rPr lang="en-US" dirty="0"/>
              <a:t>General </a:t>
            </a:r>
            <a:r>
              <a:rPr lang="en-US" dirty="0" smtClean="0"/>
              <a:t>Category</a:t>
            </a:r>
            <a:r>
              <a:rPr lang="ru-RU" dirty="0" smtClean="0"/>
              <a:t>)</a:t>
            </a:r>
          </a:p>
          <a:p>
            <a:pPr lvl="2"/>
            <a:r>
              <a:rPr lang="ru-RU" dirty="0" smtClean="0"/>
              <a:t>буква, цифра, символ валюты, мат. символ, …</a:t>
            </a:r>
          </a:p>
          <a:p>
            <a:pPr lvl="1"/>
            <a:r>
              <a:rPr lang="ru-RU" dirty="0" smtClean="0"/>
              <a:t>Направление письма (</a:t>
            </a:r>
            <a:r>
              <a:rPr lang="en-US" dirty="0"/>
              <a:t>Bidirectional class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Регистр</a:t>
            </a:r>
          </a:p>
          <a:p>
            <a:pPr lvl="2"/>
            <a:r>
              <a:rPr lang="en-US" dirty="0"/>
              <a:t>upper, lower, title, folding</a:t>
            </a:r>
            <a:endParaRPr lang="ru-RU" dirty="0" smtClean="0"/>
          </a:p>
          <a:p>
            <a:pPr lvl="1"/>
            <a:r>
              <a:rPr lang="ru-RU" dirty="0" smtClean="0"/>
              <a:t>Группа комбинирования</a:t>
            </a:r>
          </a:p>
          <a:p>
            <a:pPr lvl="1"/>
            <a:r>
              <a:rPr lang="ru-RU" dirty="0" smtClean="0"/>
              <a:t>…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090309" y="365125"/>
            <a:ext cx="2647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https://unicodeplus.com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121" y="1027906"/>
            <a:ext cx="4265286" cy="502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6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Кодировки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825625"/>
            <a:ext cx="6591300" cy="4351338"/>
          </a:xfrm>
        </p:spPr>
        <p:txBody>
          <a:bodyPr/>
          <a:lstStyle/>
          <a:p>
            <a:r>
              <a:rPr lang="en-US" dirty="0" smtClean="0"/>
              <a:t>UTF-32</a:t>
            </a:r>
            <a:endParaRPr lang="ru-RU" dirty="0" smtClean="0"/>
          </a:p>
          <a:p>
            <a:pPr lvl="1"/>
            <a:r>
              <a:rPr lang="ru-RU" dirty="0" smtClean="0"/>
              <a:t>Для всех символов 1</a:t>
            </a:r>
            <a:r>
              <a:rPr lang="en-US" dirty="0" smtClean="0"/>
              <a:t> code unit</a:t>
            </a:r>
          </a:p>
          <a:p>
            <a:r>
              <a:rPr lang="en-US" dirty="0" smtClean="0"/>
              <a:t>UTF</a:t>
            </a:r>
            <a:r>
              <a:rPr lang="ru-RU" dirty="0" smtClean="0"/>
              <a:t>-16</a:t>
            </a:r>
            <a:endParaRPr lang="en-US" dirty="0" smtClean="0"/>
          </a:p>
          <a:p>
            <a:pPr lvl="1"/>
            <a:r>
              <a:rPr lang="ru-RU" dirty="0" smtClean="0"/>
              <a:t>Для символов из </a:t>
            </a:r>
            <a:r>
              <a:rPr lang="en-US" dirty="0" smtClean="0"/>
              <a:t>BMP – 1 code unit</a:t>
            </a:r>
            <a:endParaRPr lang="ru-RU" dirty="0" smtClean="0"/>
          </a:p>
          <a:p>
            <a:pPr lvl="1"/>
            <a:r>
              <a:rPr lang="ru-RU" dirty="0" smtClean="0"/>
              <a:t>Для остальных – суррогатная пара</a:t>
            </a:r>
          </a:p>
          <a:p>
            <a:r>
              <a:rPr lang="en-US" dirty="0" smtClean="0"/>
              <a:t>UTF-8</a:t>
            </a:r>
          </a:p>
          <a:p>
            <a:pPr lvl="1"/>
            <a:r>
              <a:rPr lang="ru-RU" dirty="0" smtClean="0"/>
              <a:t>Для </a:t>
            </a:r>
            <a:r>
              <a:rPr lang="en-US" dirty="0" smtClean="0"/>
              <a:t>ASCII </a:t>
            </a:r>
            <a:r>
              <a:rPr lang="ru-RU" dirty="0" smtClean="0"/>
              <a:t>– 1 </a:t>
            </a:r>
            <a:r>
              <a:rPr lang="en-US" dirty="0" smtClean="0"/>
              <a:t>code unit</a:t>
            </a:r>
          </a:p>
          <a:p>
            <a:pPr lvl="1"/>
            <a:r>
              <a:rPr lang="ru-RU" dirty="0" smtClean="0"/>
              <a:t>Для остальных от 2 до 4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024" y="3894873"/>
            <a:ext cx="5080822" cy="268761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054" y="733194"/>
            <a:ext cx="5405792" cy="255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0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Комбинирование и регистр символов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038529"/>
              </p:ext>
            </p:extLst>
          </p:nvPr>
        </p:nvGraphicFramePr>
        <p:xfrm>
          <a:off x="370840" y="2106506"/>
          <a:ext cx="506209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093">
                  <a:extLst>
                    <a:ext uri="{9D8B030D-6E8A-4147-A177-3AD203B41FA5}">
                      <a16:colId xmlns:a16="http://schemas.microsoft.com/office/drawing/2014/main" val="419992173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3777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Символ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r>
                        <a:rPr lang="ru-RU" baseline="0" dirty="0" smtClean="0"/>
                        <a:t> и код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03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Cyrillic Capital Letter Short I (U+0419)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447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Cyrillic Small Letter Short I (U+0439)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83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Cyrillic Capital Letter I (U+0418)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581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̆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Combining Breve (U+0306)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42342"/>
                  </a:ext>
                </a:extLst>
              </a:tr>
            </a:tbl>
          </a:graphicData>
        </a:graphic>
      </p:graphicFrame>
      <p:grpSp>
        <p:nvGrpSpPr>
          <p:cNvPr id="11" name="Группа 10"/>
          <p:cNvGrpSpPr/>
          <p:nvPr/>
        </p:nvGrpSpPr>
        <p:grpSpPr>
          <a:xfrm>
            <a:off x="5794407" y="1690688"/>
            <a:ext cx="6208295" cy="4854491"/>
            <a:chOff x="6309360" y="1690688"/>
            <a:chExt cx="5181600" cy="3860081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9360" y="2894379"/>
              <a:ext cx="5181600" cy="2656390"/>
            </a:xfrm>
            <a:prstGeom prst="rect">
              <a:avLst/>
            </a:prstGeom>
          </p:spPr>
        </p:pic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89502" y="1690688"/>
              <a:ext cx="1801458" cy="10519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640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Парные и похожие символы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055667"/>
              </p:ext>
            </p:extLst>
          </p:nvPr>
        </p:nvGraphicFramePr>
        <p:xfrm>
          <a:off x="838200" y="1825625"/>
          <a:ext cx="10951896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595">
                  <a:extLst>
                    <a:ext uri="{9D8B030D-6E8A-4147-A177-3AD203B41FA5}">
                      <a16:colId xmlns:a16="http://schemas.microsoft.com/office/drawing/2014/main" val="1448185643"/>
                    </a:ext>
                  </a:extLst>
                </a:gridCol>
                <a:gridCol w="3989373">
                  <a:extLst>
                    <a:ext uri="{9D8B030D-6E8A-4147-A177-3AD203B41FA5}">
                      <a16:colId xmlns:a16="http://schemas.microsoft.com/office/drawing/2014/main" val="252755814"/>
                    </a:ext>
                  </a:extLst>
                </a:gridCol>
                <a:gridCol w="5356928">
                  <a:extLst>
                    <a:ext uri="{9D8B030D-6E8A-4147-A177-3AD203B41FA5}">
                      <a16:colId xmlns:a16="http://schemas.microsoft.com/office/drawing/2014/main" val="3730778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Варианты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Примеры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Канонический</a:t>
                      </a:r>
                      <a:r>
                        <a:rPr lang="ru-RU" baseline="0" dirty="0" smtClean="0"/>
                        <a:t> символ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750984"/>
                  </a:ext>
                </a:extLst>
              </a:tr>
              <a:tr h="320040">
                <a:tc rowSpan="2">
                  <a:txBody>
                    <a:bodyPr/>
                    <a:lstStyle/>
                    <a:p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Изощрённые начертания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ℍ -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double-struck capital h (U+210D)</a:t>
                      </a:r>
                      <a:endParaRPr lang="ru-RU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latin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capital letter h (U+0048)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47975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ℌ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black-letter capital h (U+210C)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41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Кружки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① -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circled digit one (U+2460)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 one (U+0031)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52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Изменённый размер и угол поворота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︷</a:t>
                      </a:r>
                      <a:r>
                        <a:rPr lang="ru-RU" altLang="ja-JP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presentation form for vertical left curly bracket (U+FE37)</a:t>
                      </a:r>
                      <a:endParaRPr lang="ru-RU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﹛-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 left curly bracket (U+FE5B)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 -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 curly bracket (U+007B)</a:t>
                      </a:r>
                      <a:endParaRPr lang="ru-RU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05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Степени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⁹ -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superscript nine (U+2079)</a:t>
                      </a:r>
                      <a:endParaRPr lang="ru-RU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₉ -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subscript nine (U+2089)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 nine (U+0039)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41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Дроби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¼ -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vulgar fraction one quarter (U+00BC)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1 -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 one (U+0031)</a:t>
                      </a:r>
                      <a:endParaRPr lang="ru-RU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⁄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fraction slash (U+2044)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 four (U+0034)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259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39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Нормализация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6936473"/>
              </p:ext>
            </p:extLst>
          </p:nvPr>
        </p:nvGraphicFramePr>
        <p:xfrm>
          <a:off x="687126" y="1690688"/>
          <a:ext cx="7469697" cy="1381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89164">
                  <a:extLst>
                    <a:ext uri="{9D8B030D-6E8A-4147-A177-3AD203B41FA5}">
                      <a16:colId xmlns:a16="http://schemas.microsoft.com/office/drawing/2014/main" val="680816976"/>
                    </a:ext>
                  </a:extLst>
                </a:gridCol>
                <a:gridCol w="2771204">
                  <a:extLst>
                    <a:ext uri="{9D8B030D-6E8A-4147-A177-3AD203B41FA5}">
                      <a16:colId xmlns:a16="http://schemas.microsoft.com/office/drawing/2014/main" val="371902006"/>
                    </a:ext>
                  </a:extLst>
                </a:gridCol>
                <a:gridCol w="3009329">
                  <a:extLst>
                    <a:ext uri="{9D8B030D-6E8A-4147-A177-3AD203B41FA5}">
                      <a16:colId xmlns:a16="http://schemas.microsoft.com/office/drawing/2014/main" val="3711192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Каноническая</a:t>
                      </a:r>
                      <a:r>
                        <a:rPr lang="ru-RU" baseline="0" dirty="0" smtClean="0"/>
                        <a:t> </a:t>
                      </a:r>
                    </a:p>
                    <a:p>
                      <a:pPr algn="ctr"/>
                      <a:r>
                        <a:rPr lang="ru-RU" baseline="0" dirty="0" smtClean="0"/>
                        <a:t>эквивалентность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Совместимая </a:t>
                      </a:r>
                    </a:p>
                    <a:p>
                      <a:pPr algn="ctr"/>
                      <a:r>
                        <a:rPr lang="ru-RU" dirty="0" smtClean="0"/>
                        <a:t>эквивалентность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Декомпозиция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Normalization Form D</a:t>
                      </a:r>
                      <a:r>
                        <a:rPr lang="ru-RU" sz="1800" kern="1200" dirty="0" smtClean="0">
                          <a:effectLst/>
                        </a:rPr>
                        <a:t>,</a:t>
                      </a:r>
                      <a:r>
                        <a:rPr lang="ru-RU" sz="1800" kern="1200" baseline="0" dirty="0" smtClean="0">
                          <a:effectLst/>
                        </a:rPr>
                        <a:t> </a:t>
                      </a:r>
                      <a:r>
                        <a:rPr lang="en-US" sz="1800" kern="1200" baseline="0" dirty="0" smtClean="0">
                          <a:effectLst/>
                        </a:rPr>
                        <a:t>NFD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Normalization Form KD,</a:t>
                      </a:r>
                      <a:r>
                        <a:rPr lang="en-US" baseline="0" dirty="0" smtClean="0"/>
                        <a:t> NFKD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7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Композиция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Normalization Form C</a:t>
                      </a:r>
                      <a:r>
                        <a:rPr lang="ru-RU" sz="1800" kern="1200" dirty="0" smtClean="0">
                          <a:effectLst/>
                        </a:rPr>
                        <a:t>,</a:t>
                      </a:r>
                      <a:r>
                        <a:rPr lang="ru-RU" sz="1800" kern="1200" baseline="0" dirty="0" smtClean="0">
                          <a:effectLst/>
                        </a:rPr>
                        <a:t> </a:t>
                      </a:r>
                      <a:r>
                        <a:rPr lang="en-US" sz="1800" kern="1200" dirty="0" smtClean="0">
                          <a:effectLst/>
                        </a:rPr>
                        <a:t>NFC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Normalization Form KC</a:t>
                      </a:r>
                      <a:r>
                        <a:rPr lang="ru-RU" dirty="0" smtClean="0"/>
                        <a:t>,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NFKC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108829"/>
                  </a:ext>
                </a:extLst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786" y="3860739"/>
            <a:ext cx="5465456" cy="25689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9246" y="3941659"/>
            <a:ext cx="4508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Композиция: </a:t>
            </a:r>
          </a:p>
          <a:p>
            <a:r>
              <a:rPr lang="ru-RU" dirty="0" smtClean="0"/>
              <a:t>- сначала всё декомпозировать</a:t>
            </a:r>
          </a:p>
          <a:p>
            <a:r>
              <a:rPr lang="ru-RU" dirty="0" smtClean="0"/>
              <a:t>- потом попытаться собрать, используя предварительно </a:t>
            </a:r>
            <a:r>
              <a:rPr lang="ru-RU" dirty="0" err="1" smtClean="0"/>
              <a:t>композированные</a:t>
            </a:r>
            <a:r>
              <a:rPr lang="ru-RU" dirty="0" smtClean="0"/>
              <a:t> символы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281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Строки в </a:t>
            </a:r>
            <a:r>
              <a:rPr lang="en-US" dirty="0" err="1" smtClean="0"/>
              <a:t>.Net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831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System.String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 </a:t>
            </a:r>
            <a:r>
              <a:rPr lang="ru-RU" dirty="0" smtClean="0"/>
              <a:t>неизменяемые</a:t>
            </a:r>
          </a:p>
          <a:p>
            <a:pPr lvl="1"/>
            <a:r>
              <a:rPr lang="ru-RU" dirty="0" smtClean="0"/>
              <a:t>операции создают новые строки</a:t>
            </a:r>
            <a:endParaRPr lang="en-US" dirty="0"/>
          </a:p>
          <a:p>
            <a:r>
              <a:rPr lang="en-US" dirty="0" smtClean="0"/>
              <a:t>…</a:t>
            </a:r>
            <a:r>
              <a:rPr lang="ru-RU" dirty="0" smtClean="0"/>
              <a:t> могут создаваться из символов и других строк</a:t>
            </a:r>
            <a:endParaRPr lang="en-US" dirty="0"/>
          </a:p>
          <a:p>
            <a:r>
              <a:rPr lang="en-US" dirty="0"/>
              <a:t>… </a:t>
            </a:r>
            <a:r>
              <a:rPr lang="ru-RU" dirty="0" smtClean="0"/>
              <a:t>могут сравниваться</a:t>
            </a:r>
          </a:p>
          <a:p>
            <a:r>
              <a:rPr lang="ru-RU" dirty="0" smtClean="0"/>
              <a:t>...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72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строк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91452" y="2013067"/>
            <a:ext cx="9809096" cy="3139321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s1 =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"String"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s2 =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{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s3 =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5);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"SSSSS“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s4 =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"String"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s3;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"String SSSSS";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s5 =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.Join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 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{ 5, 6, 234, 6 });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"5, 6, 234, 6“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s6 =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.Empty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""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25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Строковые литералы</a:t>
            </a:r>
            <a:r>
              <a:rPr lang="en-US" dirty="0" smtClean="0"/>
              <a:t>: quoted </a:t>
            </a:r>
            <a:r>
              <a:rPr lang="ru-RU" dirty="0" smtClean="0"/>
              <a:t>и </a:t>
            </a:r>
            <a:r>
              <a:rPr lang="en-US" dirty="0" smtClean="0"/>
              <a:t>verbatim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99090" y="2711362"/>
            <a:ext cx="6426759" cy="3231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quotedLiteral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\\\\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fileshare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helloworld.cs"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1277" y="2016359"/>
            <a:ext cx="4148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Строка в кавычках (</a:t>
            </a:r>
            <a:r>
              <a:rPr lang="en-US" dirty="0"/>
              <a:t>Quoted string </a:t>
            </a:r>
            <a:r>
              <a:rPr lang="en-US" dirty="0" smtClean="0"/>
              <a:t>literal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99090" y="5219463"/>
            <a:ext cx="6320961" cy="3231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verbatimLiteral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@"\\server\fileshare\helloworld.cs"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7585543" y="1710035"/>
            <a:ext cx="3919994" cy="738967"/>
          </a:xfrm>
          <a:prstGeom prst="wedgeRoundRectCallout">
            <a:avLst>
              <a:gd name="adj1" fmla="val -104541"/>
              <a:gd name="adj2" fmla="val 9506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Управляющие последовательности (</a:t>
            </a:r>
            <a:r>
              <a:rPr lang="en-US" dirty="0"/>
              <a:t>escape sequences</a:t>
            </a:r>
            <a:r>
              <a:rPr lang="ru-RU" dirty="0" smtClean="0"/>
              <a:t>), начинаются с </a:t>
            </a:r>
            <a:r>
              <a:rPr lang="en-US" b="1" dirty="0" smtClean="0"/>
              <a:t>\</a:t>
            </a:r>
            <a:endParaRPr lang="ru-RU" b="1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71277" y="4385961"/>
            <a:ext cx="4258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Дословная </a:t>
            </a:r>
            <a:r>
              <a:rPr lang="ru-RU" dirty="0" smtClean="0"/>
              <a:t>строка</a:t>
            </a:r>
            <a:r>
              <a:rPr lang="en-US" dirty="0" smtClean="0"/>
              <a:t> (</a:t>
            </a:r>
            <a:r>
              <a:rPr lang="en-US" dirty="0"/>
              <a:t>Verbatim string </a:t>
            </a:r>
            <a:r>
              <a:rPr lang="en-US" dirty="0" smtClean="0"/>
              <a:t>literal)</a:t>
            </a:r>
            <a:endParaRPr lang="ru-RU" dirty="0"/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>
            <a:off x="7665056" y="3894971"/>
            <a:ext cx="3919994" cy="860322"/>
          </a:xfrm>
          <a:prstGeom prst="wedgeRoundRectCallout">
            <a:avLst>
              <a:gd name="adj1" fmla="val -78866"/>
              <a:gd name="adj2" fmla="val 11098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Экранировать </a:t>
            </a:r>
            <a:r>
              <a:rPr lang="en-US" b="1" dirty="0" smtClean="0"/>
              <a:t>\</a:t>
            </a:r>
            <a:r>
              <a:rPr lang="ru-RU" dirty="0" smtClean="0"/>
              <a:t> не нужно, но и управляющие последовательности не работают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7087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7" grpId="0" animBg="1"/>
      <p:bldP spid="8" grpId="0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Строковые литералы</a:t>
            </a:r>
            <a:r>
              <a:rPr lang="en-US" dirty="0" smtClean="0"/>
              <a:t>: raw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917634" y="2826122"/>
            <a:ext cx="6215163" cy="240065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rawLiteral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&lt;?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="1.0"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="utf-8" ?&gt;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&lt;?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instruction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?&gt;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attribute1="value1"&gt;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 &lt;!--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comment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--&gt;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 &lt;element1&gt;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(5&amp;lt;4) &lt;/element1&gt;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 &lt;element2&gt;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&lt;b&gt;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&lt;/b&gt;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fragment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&lt;/element2&gt;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  &lt;element3&gt;&lt;![CDATA[5&lt;4]]&gt;&lt;/element3&gt;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&lt;/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"""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Скругленная прямоугольная выноска 3"/>
          <p:cNvSpPr/>
          <p:nvPr/>
        </p:nvSpPr>
        <p:spPr>
          <a:xfrm>
            <a:off x="9512793" y="3104837"/>
            <a:ext cx="2504554" cy="738967"/>
          </a:xfrm>
          <a:prstGeom prst="wedgeRoundRectCallout">
            <a:avLst>
              <a:gd name="adj1" fmla="val -100645"/>
              <a:gd name="adj2" fmla="val 3308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Может располагаться на нескольких строках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30222" y="2201025"/>
            <a:ext cx="4292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Необработанная строка (</a:t>
            </a:r>
            <a:r>
              <a:rPr lang="en-US" dirty="0" smtClean="0"/>
              <a:t>Raw</a:t>
            </a:r>
            <a:r>
              <a:rPr lang="en-US" dirty="0"/>
              <a:t> string </a:t>
            </a:r>
            <a:r>
              <a:rPr lang="en-US" dirty="0" smtClean="0"/>
              <a:t>literal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4170636" y="5667210"/>
            <a:ext cx="3306406" cy="868439"/>
          </a:xfrm>
          <a:prstGeom prst="wedgeRoundRectCallout">
            <a:avLst>
              <a:gd name="adj1" fmla="val -78715"/>
              <a:gd name="adj2" fmla="val -10565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Пробелы в строке ДО закрывающих и ПОСЛЕ открывающих - игнорируются</a:t>
            </a:r>
            <a:endParaRPr lang="ru-RU" b="1" dirty="0"/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7201788" y="1690688"/>
            <a:ext cx="3470691" cy="738967"/>
          </a:xfrm>
          <a:prstGeom prst="wedgeRoundRectCallout">
            <a:avLst>
              <a:gd name="adj1" fmla="val -112483"/>
              <a:gd name="adj2" fmla="val 11120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Обрамляется 3 или более кавычками в отдельных строках</a:t>
            </a:r>
            <a:endParaRPr lang="ru-RU" dirty="0"/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108434" y="5389296"/>
            <a:ext cx="2764240" cy="1146353"/>
          </a:xfrm>
          <a:prstGeom prst="wedgeRoundRectCallout">
            <a:avLst>
              <a:gd name="adj1" fmla="val 68202"/>
              <a:gd name="adj2" fmla="val -23380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Пробелы в обычных строках выравниваются по первой (всё что до - игнорируется)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98311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Представление строк и символов</a:t>
            </a:r>
          </a:p>
          <a:p>
            <a:pPr lvl="1"/>
            <a:r>
              <a:rPr lang="en-US" dirty="0" smtClean="0"/>
              <a:t>Unicode</a:t>
            </a:r>
          </a:p>
          <a:p>
            <a:r>
              <a:rPr lang="ru-RU" dirty="0" smtClean="0"/>
              <a:t>Строки в </a:t>
            </a:r>
            <a:r>
              <a:rPr lang="en-US" dirty="0" err="1" smtClean="0"/>
              <a:t>.Net</a:t>
            </a:r>
            <a:endParaRPr lang="en-US" dirty="0" smtClean="0"/>
          </a:p>
          <a:p>
            <a:pPr lvl="1"/>
            <a:r>
              <a:rPr lang="ru-RU" dirty="0"/>
              <a:t>Создание</a:t>
            </a:r>
          </a:p>
          <a:p>
            <a:pPr lvl="1"/>
            <a:r>
              <a:rPr lang="ru-RU" dirty="0" smtClean="0"/>
              <a:t>Сравнение и сортировка</a:t>
            </a:r>
          </a:p>
          <a:p>
            <a:pPr lvl="1"/>
            <a:r>
              <a:rPr lang="ru-RU" dirty="0" smtClean="0"/>
              <a:t>Манипуляции со строками</a:t>
            </a:r>
          </a:p>
          <a:p>
            <a:pPr lvl="1"/>
            <a:r>
              <a:rPr lang="ru-RU" dirty="0" smtClean="0"/>
              <a:t>Динамическое создание и форматирование</a:t>
            </a:r>
          </a:p>
          <a:p>
            <a:pPr lvl="1"/>
            <a:r>
              <a:rPr lang="ru-RU" dirty="0" smtClean="0"/>
              <a:t>Работа с кодировками</a:t>
            </a:r>
          </a:p>
          <a:p>
            <a:pPr lvl="1"/>
            <a:r>
              <a:rPr lang="ru-RU" dirty="0" smtClean="0"/>
              <a:t>Регулярные выражения</a:t>
            </a:r>
          </a:p>
          <a:p>
            <a:pPr lvl="1"/>
            <a:endParaRPr lang="en-US" dirty="0" smtClean="0"/>
          </a:p>
          <a:p>
            <a:pPr lvl="1"/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757" y="1825625"/>
            <a:ext cx="2487384" cy="36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7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Последовательная обработка строк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Символы, руны и текстовые элементы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72396" y="2024029"/>
            <a:ext cx="6003567" cy="3231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\uD83D\uDC69\uD83C\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uDFFD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\u200D\uD83D\uDE92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637" y="5473346"/>
            <a:ext cx="579170" cy="780356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845" y="4345680"/>
            <a:ext cx="733527" cy="600159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1437" y="4345680"/>
            <a:ext cx="724001" cy="62873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0998" y="4361694"/>
            <a:ext cx="473639" cy="455032"/>
          </a:xfrm>
          <a:prstGeom prst="rect">
            <a:avLst/>
          </a:prstGeom>
        </p:spPr>
      </p:pic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208881"/>
              </p:ext>
            </p:extLst>
          </p:nvPr>
        </p:nvGraphicFramePr>
        <p:xfrm>
          <a:off x="1050222" y="2866099"/>
          <a:ext cx="8128001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0976869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879055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9737376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023148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767394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251739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01006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D83D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DC69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D83C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DFFD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D83D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DE92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472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 Surrogate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 Surrogate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Surrogate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 Surrogate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 Surrogate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 Surrogate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94704"/>
                  </a:ext>
                </a:extLst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471169"/>
              </p:ext>
            </p:extLst>
          </p:nvPr>
        </p:nvGraphicFramePr>
        <p:xfrm>
          <a:off x="1050222" y="2866099"/>
          <a:ext cx="8128001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0976869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879055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9737376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023148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767394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251739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01006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D83D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DC69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D83C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DFFD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D83D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DE92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472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 Surrogate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 Surrogate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Surrogate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 Surrogate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 Surrogate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 Surrogate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947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1F469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1F3FD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200D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1F692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593287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677460"/>
              </p:ext>
            </p:extLst>
          </p:nvPr>
        </p:nvGraphicFramePr>
        <p:xfrm>
          <a:off x="1050221" y="2866099"/>
          <a:ext cx="8128001" cy="257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0976869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879055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9737376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023148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767394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251739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01006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D83D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DC69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D83C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DFFD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D83D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DE92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472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 Surrogate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 Surrogate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Surrogate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 Surrogate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 Surrogate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 Surrogate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947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1F469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1F3FD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200D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1F692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5932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Woman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Modifier Fitzpatrick type-4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Format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/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Fire Engine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815435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562324"/>
              </p:ext>
            </p:extLst>
          </p:nvPr>
        </p:nvGraphicFramePr>
        <p:xfrm>
          <a:off x="1050222" y="2866099"/>
          <a:ext cx="8128001" cy="348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0976869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879055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9737376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023148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7673946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2517399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01006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D83D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DC69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D83C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DFFD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D83D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DE92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472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 Surrogate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 Surrogate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Surrogate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 Surrogate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 Surrogate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 Surrogate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947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1F469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1F3FD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200D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1F692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5932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Woman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Modifier Fitzpatrick type-4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Format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/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Fire Engine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815435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713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66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925" y="0"/>
            <a:ext cx="6519862" cy="671965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Символы, руны и текстовые элементы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System.Char</a:t>
            </a:r>
          </a:p>
          <a:p>
            <a:r>
              <a:rPr lang="en-US" dirty="0" err="1" smtClean="0"/>
              <a:t>System.Text.Rune</a:t>
            </a:r>
            <a:endParaRPr lang="ru-RU" dirty="0" smtClean="0"/>
          </a:p>
          <a:p>
            <a:endParaRPr lang="en-US" dirty="0"/>
          </a:p>
          <a:p>
            <a:r>
              <a:rPr lang="en-US" dirty="0" err="1" smtClean="0"/>
              <a:t>System.Globalization.StringInfo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342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Перечисление</a:t>
            </a:r>
            <a:r>
              <a:rPr lang="ru-RU" dirty="0"/>
              <a:t> </a:t>
            </a:r>
            <a:r>
              <a:rPr lang="ru-RU" dirty="0" smtClean="0"/>
              <a:t>символов и элементов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47750" y="2287534"/>
            <a:ext cx="6426759" cy="401648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\uD83D\uDC69\uD83C\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uDFFD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\u200D\uD83D\uDE92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ru-RU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'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ru-RU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EnumerateRunes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.Value: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'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ru-RU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eEnumerator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StringInfo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GetTextElementEnumerator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eEnumerator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MoveNext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eEnumerator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GetTextElement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'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Скругленная прямоугольная выноска 3"/>
          <p:cNvSpPr/>
          <p:nvPr/>
        </p:nvSpPr>
        <p:spPr>
          <a:xfrm>
            <a:off x="8103093" y="2438087"/>
            <a:ext cx="2504554" cy="738967"/>
          </a:xfrm>
          <a:prstGeom prst="wedgeRoundRectCallout">
            <a:avLst>
              <a:gd name="adj1" fmla="val -231851"/>
              <a:gd name="adj2" fmla="val 4468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Для </a:t>
            </a:r>
            <a:r>
              <a:rPr lang="en-US" dirty="0" smtClean="0"/>
              <a:t>Char</a:t>
            </a:r>
            <a:r>
              <a:rPr lang="ru-RU" dirty="0" smtClean="0"/>
              <a:t> – </a:t>
            </a:r>
            <a:r>
              <a:rPr lang="ru-RU" dirty="0" err="1" smtClean="0"/>
              <a:t>энумератор</a:t>
            </a:r>
            <a:r>
              <a:rPr lang="ru-RU" dirty="0" smtClean="0"/>
              <a:t> встроен в саму строку</a:t>
            </a:r>
            <a:endParaRPr lang="ru-RU" dirty="0"/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8103092" y="3476312"/>
            <a:ext cx="3250707" cy="738967"/>
          </a:xfrm>
          <a:prstGeom prst="wedgeRoundRectCallout">
            <a:avLst>
              <a:gd name="adj1" fmla="val -140566"/>
              <a:gd name="adj2" fmla="val 3179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Для </a:t>
            </a:r>
            <a:r>
              <a:rPr lang="en-US" dirty="0" smtClean="0"/>
              <a:t>Rune</a:t>
            </a:r>
            <a:r>
              <a:rPr lang="ru-RU" dirty="0" smtClean="0"/>
              <a:t> – возвращается </a:t>
            </a:r>
            <a:r>
              <a:rPr lang="en-US" dirty="0" err="1" smtClean="0"/>
              <a:t>IEnumrable</a:t>
            </a:r>
            <a:r>
              <a:rPr lang="en-US" dirty="0" smtClean="0"/>
              <a:t>&lt;Rune&gt;</a:t>
            </a:r>
            <a:endParaRPr lang="ru-RU" dirty="0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8103092" y="4514537"/>
            <a:ext cx="3460258" cy="738967"/>
          </a:xfrm>
          <a:prstGeom prst="wedgeRoundRectCallout">
            <a:avLst>
              <a:gd name="adj1" fmla="val -72880"/>
              <a:gd name="adj2" fmla="val 1246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Возвращается или </a:t>
            </a:r>
            <a:r>
              <a:rPr lang="en-US" dirty="0" err="1" smtClean="0"/>
              <a:t>IEnumerator</a:t>
            </a:r>
            <a:r>
              <a:rPr lang="en-US" dirty="0" smtClean="0"/>
              <a:t> (</a:t>
            </a:r>
            <a:r>
              <a:rPr lang="ru-RU" dirty="0" smtClean="0"/>
              <a:t>не </a:t>
            </a:r>
            <a:r>
              <a:rPr lang="en-US" dirty="0" smtClean="0"/>
              <a:t>Generic </a:t>
            </a:r>
            <a:r>
              <a:rPr lang="ru-RU" dirty="0" smtClean="0"/>
              <a:t>и без </a:t>
            </a:r>
            <a:r>
              <a:rPr lang="en-US" dirty="0" err="1" smtClean="0"/>
              <a:t>IEnumerable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7810501" y="5705162"/>
            <a:ext cx="4295774" cy="857563"/>
          </a:xfrm>
          <a:prstGeom prst="wedgeRoundRectCallout">
            <a:avLst>
              <a:gd name="adj1" fmla="val -90221"/>
              <a:gd name="adj2" fmla="val -12029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Альтернатива - </a:t>
            </a:r>
            <a:r>
              <a:rPr lang="en-US" dirty="0" err="1" smtClean="0"/>
              <a:t>ParseCombiningCharacters</a:t>
            </a:r>
            <a:r>
              <a:rPr lang="ru-RU" dirty="0" smtClean="0"/>
              <a:t>() – возвращает индексы элементов </a:t>
            </a:r>
            <a:r>
              <a:rPr lang="ru-RU" dirty="0" err="1" smtClean="0"/>
              <a:t>встроке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265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System.Char</a:t>
            </a:r>
            <a:r>
              <a:rPr lang="ru-RU" dirty="0" smtClean="0"/>
              <a:t> и </a:t>
            </a:r>
            <a:r>
              <a:rPr lang="en-US" dirty="0" err="1" smtClean="0"/>
              <a:t>System.Text.Rune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56125" y="2368034"/>
            <a:ext cx="4793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61616"/>
                </a:solidFill>
                <a:latin typeface="Segoe UI" panose="020B0502040204020203" pitchFamily="34" charset="0"/>
              </a:rPr>
              <a:t>Represents a character as a UTF-16 code </a:t>
            </a:r>
            <a:r>
              <a:rPr lang="en-US" dirty="0" smtClean="0">
                <a:solidFill>
                  <a:srgbClr val="161616"/>
                </a:solidFill>
                <a:latin typeface="Segoe UI" panose="020B0502040204020203" pitchFamily="34" charset="0"/>
              </a:rPr>
              <a:t>unit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944378" y="2196372"/>
            <a:ext cx="49053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Represents a Unicode scalar value </a:t>
            </a:r>
            <a:endParaRPr lang="ru-RU" dirty="0" smtClean="0"/>
          </a:p>
          <a:p>
            <a:r>
              <a:rPr lang="en-US" dirty="0" smtClean="0"/>
              <a:t>([ </a:t>
            </a:r>
            <a:r>
              <a:rPr lang="en-US" dirty="0"/>
              <a:t>U+0000..U+D7FF ], </a:t>
            </a:r>
            <a:r>
              <a:rPr lang="en-US" dirty="0" smtClean="0"/>
              <a:t>or </a:t>
            </a:r>
            <a:r>
              <a:rPr lang="en-US" dirty="0"/>
              <a:t>[ U+E000..U+10FFFF </a:t>
            </a:r>
            <a:r>
              <a:rPr lang="en-US" dirty="0" smtClean="0"/>
              <a:t>])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32092" y="1690688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Char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795325" y="1690688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Rune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024015" y="3348387"/>
            <a:ext cx="34400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new Rune(Char)</a:t>
            </a:r>
            <a:endParaRPr lang="en-US" dirty="0"/>
          </a:p>
          <a:p>
            <a:r>
              <a:rPr lang="en-US" dirty="0" smtClean="0"/>
              <a:t>new Rune(Int32)/ Rune(UInt32)</a:t>
            </a:r>
          </a:p>
          <a:p>
            <a:r>
              <a:rPr lang="en-US" dirty="0" smtClean="0"/>
              <a:t>new Rune(Char</a:t>
            </a:r>
            <a:r>
              <a:rPr lang="en-US" dirty="0"/>
              <a:t>, Char)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309562" y="3524082"/>
            <a:ext cx="3686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Встроенный в языки тип</a:t>
            </a:r>
            <a:r>
              <a:rPr lang="en-US" dirty="0" smtClean="0"/>
              <a:t> – </a:t>
            </a:r>
            <a:r>
              <a:rPr lang="ru-RU" dirty="0" smtClean="0"/>
              <a:t>явного конструктора не требуется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024015" y="4495464"/>
            <a:ext cx="56959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bool </a:t>
            </a:r>
            <a:r>
              <a:rPr lang="en-US" dirty="0" err="1" smtClean="0"/>
              <a:t>TryCreate</a:t>
            </a:r>
            <a:r>
              <a:rPr lang="en-US" dirty="0" smtClean="0"/>
              <a:t>(Char</a:t>
            </a:r>
            <a:r>
              <a:rPr lang="en-US" dirty="0"/>
              <a:t>, Rune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bool </a:t>
            </a:r>
            <a:r>
              <a:rPr lang="en-US" dirty="0" err="1" smtClean="0"/>
              <a:t>TryCreate</a:t>
            </a:r>
            <a:r>
              <a:rPr lang="en-US" dirty="0" smtClean="0"/>
              <a:t>(UInt32</a:t>
            </a:r>
            <a:r>
              <a:rPr lang="en-US" dirty="0"/>
              <a:t>, Rune</a:t>
            </a:r>
            <a:r>
              <a:rPr lang="en-US" dirty="0" smtClean="0"/>
              <a:t>) / </a:t>
            </a:r>
            <a:r>
              <a:rPr lang="en-US" dirty="0"/>
              <a:t>bool </a:t>
            </a:r>
            <a:r>
              <a:rPr lang="en-US" dirty="0" err="1"/>
              <a:t>TryCreate</a:t>
            </a:r>
            <a:r>
              <a:rPr lang="en-US" dirty="0"/>
              <a:t>(Int32, Rune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bool </a:t>
            </a:r>
            <a:r>
              <a:rPr lang="en-US" dirty="0" err="1" smtClean="0"/>
              <a:t>TryCreate</a:t>
            </a:r>
            <a:r>
              <a:rPr lang="en-US" dirty="0" smtClean="0"/>
              <a:t>(Char</a:t>
            </a:r>
            <a:r>
              <a:rPr lang="en-US" dirty="0"/>
              <a:t>, Char, Rune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024015" y="6076614"/>
            <a:ext cx="4138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bool </a:t>
            </a:r>
            <a:r>
              <a:rPr lang="en-US" dirty="0" err="1" smtClean="0"/>
              <a:t>IsValid</a:t>
            </a:r>
            <a:r>
              <a:rPr lang="en-US" dirty="0" smtClean="0"/>
              <a:t>(UInt32) / bool </a:t>
            </a:r>
            <a:r>
              <a:rPr lang="en-US" dirty="0" err="1" smtClean="0"/>
              <a:t>IsValid</a:t>
            </a:r>
            <a:r>
              <a:rPr lang="en-US" dirty="0" smtClean="0"/>
              <a:t>(Int32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4531540" y="2961113"/>
            <a:ext cx="191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Конструирование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525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  <p:bldP spid="9" grpId="0"/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Sytem.Char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/>
              <a:t>System.Text.Rune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numCol="2">
            <a:normAutofit/>
          </a:bodyPr>
          <a:lstStyle/>
          <a:p>
            <a:pPr fontAlgn="base"/>
            <a:r>
              <a:rPr lang="ru-RU" dirty="0" smtClean="0"/>
              <a:t>Проверка</a:t>
            </a:r>
          </a:p>
          <a:p>
            <a:pPr lvl="1" fontAlgn="base"/>
            <a:r>
              <a:rPr lang="en-US" dirty="0" err="1" smtClean="0"/>
              <a:t>GetUnicodeCategory</a:t>
            </a:r>
            <a:r>
              <a:rPr lang="en-US" dirty="0" smtClean="0"/>
              <a:t>()</a:t>
            </a:r>
          </a:p>
          <a:p>
            <a:pPr lvl="2" fontAlgn="base"/>
            <a:r>
              <a:rPr lang="en-US" dirty="0" err="1" smtClean="0"/>
              <a:t>IsDigit</a:t>
            </a:r>
            <a:r>
              <a:rPr lang="en-US" dirty="0"/>
              <a:t>()</a:t>
            </a:r>
          </a:p>
          <a:p>
            <a:pPr lvl="2" fontAlgn="base"/>
            <a:r>
              <a:rPr lang="en-US" dirty="0" err="1"/>
              <a:t>IsLetter</a:t>
            </a:r>
            <a:r>
              <a:rPr lang="en-US" dirty="0"/>
              <a:t>()</a:t>
            </a:r>
          </a:p>
          <a:p>
            <a:pPr lvl="2" fontAlgn="base"/>
            <a:r>
              <a:rPr lang="en-US" dirty="0" err="1"/>
              <a:t>IsNumber</a:t>
            </a:r>
            <a:r>
              <a:rPr lang="en-US" dirty="0"/>
              <a:t>()</a:t>
            </a:r>
          </a:p>
          <a:p>
            <a:pPr lvl="2" fontAlgn="base"/>
            <a:r>
              <a:rPr lang="en-US" dirty="0" err="1"/>
              <a:t>IsPunctuation</a:t>
            </a:r>
            <a:r>
              <a:rPr lang="en-US" dirty="0"/>
              <a:t>()</a:t>
            </a:r>
          </a:p>
          <a:p>
            <a:pPr lvl="2" fontAlgn="base"/>
            <a:r>
              <a:rPr lang="en-US" dirty="0" err="1"/>
              <a:t>IsSeparator</a:t>
            </a:r>
            <a:r>
              <a:rPr lang="en-US" dirty="0"/>
              <a:t>()</a:t>
            </a:r>
          </a:p>
          <a:p>
            <a:pPr lvl="2" fontAlgn="base"/>
            <a:r>
              <a:rPr lang="ru-RU" dirty="0" smtClean="0"/>
              <a:t>…</a:t>
            </a:r>
            <a:endParaRPr lang="en-US" dirty="0" smtClean="0"/>
          </a:p>
          <a:p>
            <a:pPr lvl="1" fontAlgn="base"/>
            <a:r>
              <a:rPr lang="en-US" dirty="0" err="1" smtClean="0"/>
              <a:t>IsLower</a:t>
            </a:r>
            <a:r>
              <a:rPr lang="en-US" dirty="0" smtClean="0"/>
              <a:t>()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IsUpper</a:t>
            </a:r>
            <a:r>
              <a:rPr lang="en-US" dirty="0" smtClean="0"/>
              <a:t>()</a:t>
            </a:r>
            <a:endParaRPr lang="ru-RU" dirty="0" smtClean="0"/>
          </a:p>
          <a:p>
            <a:pPr lvl="1" fontAlgn="base"/>
            <a:endParaRPr lang="ru-RU" dirty="0" smtClean="0"/>
          </a:p>
          <a:p>
            <a:pPr lvl="1" fontAlgn="base"/>
            <a:endParaRPr lang="en-US" dirty="0"/>
          </a:p>
          <a:p>
            <a:pPr fontAlgn="base"/>
            <a:r>
              <a:rPr lang="ru-RU" dirty="0" smtClean="0"/>
              <a:t>Преобразование</a:t>
            </a:r>
            <a:endParaRPr lang="en-US" dirty="0"/>
          </a:p>
          <a:p>
            <a:pPr lvl="1" fontAlgn="base"/>
            <a:r>
              <a:rPr lang="en-US" dirty="0" err="1"/>
              <a:t>ToLower</a:t>
            </a:r>
            <a:r>
              <a:rPr lang="en-US" dirty="0"/>
              <a:t>()</a:t>
            </a:r>
          </a:p>
          <a:p>
            <a:pPr lvl="1" fontAlgn="base"/>
            <a:r>
              <a:rPr lang="en-US" dirty="0" err="1"/>
              <a:t>ToUpper</a:t>
            </a:r>
            <a:r>
              <a:rPr lang="en-US" dirty="0"/>
              <a:t>()</a:t>
            </a:r>
          </a:p>
          <a:p>
            <a:endParaRPr lang="ru-RU" dirty="0" smtClean="0"/>
          </a:p>
          <a:p>
            <a:r>
              <a:rPr lang="ru-RU" dirty="0" smtClean="0"/>
              <a:t>Для </a:t>
            </a:r>
            <a:r>
              <a:rPr lang="en-US" dirty="0" smtClean="0"/>
              <a:t>Rune</a:t>
            </a:r>
          </a:p>
          <a:p>
            <a:pPr lvl="1"/>
            <a:r>
              <a:rPr lang="en-US" dirty="0" err="1"/>
              <a:t>IsAscii</a:t>
            </a:r>
            <a:r>
              <a:rPr lang="en-US" dirty="0"/>
              <a:t>	</a:t>
            </a:r>
          </a:p>
          <a:p>
            <a:pPr lvl="1"/>
            <a:r>
              <a:rPr lang="en-US" dirty="0" err="1" smtClean="0"/>
              <a:t>IsBmp</a:t>
            </a:r>
            <a:r>
              <a:rPr lang="en-US" dirty="0"/>
              <a:t>	</a:t>
            </a:r>
          </a:p>
          <a:p>
            <a:pPr lvl="1"/>
            <a:r>
              <a:rPr lang="en-US" dirty="0" smtClean="0"/>
              <a:t>Plane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168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Нормализация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95185" y="3178744"/>
            <a:ext cx="7696338" cy="332398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RemoveDiacritics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normalizedString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Normalize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NormalizationForm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.FormD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stringBuilder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StringBuilder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normalizedString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EnumerateRunes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unicodeCategory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Rune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GetUnicodeCategory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unicodeCategory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UnicodeCategory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.NonSpacingMark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stringBuilder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stringBuilder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Normalize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NormalizationForm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.FormC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71223" y="179125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bool </a:t>
            </a:r>
            <a:r>
              <a:rPr lang="en-US" dirty="0" err="1">
                <a:latin typeface="Consolas" panose="020B0609020204030204" pitchFamily="49" charset="0"/>
              </a:rPr>
              <a:t>IsNormalized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NormalizationForm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string Normalize(</a:t>
            </a:r>
            <a:r>
              <a:rPr lang="en-US" dirty="0" err="1">
                <a:latin typeface="Consolas" panose="020B0609020204030204" pitchFamily="49" charset="0"/>
              </a:rPr>
              <a:t>NormalizationForm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89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 и сравнение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231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на </a:t>
            </a:r>
            <a:r>
              <a:rPr lang="en-US" dirty="0" smtClean="0"/>
              <a:t>null </a:t>
            </a:r>
            <a:r>
              <a:rPr lang="ru-RU" dirty="0" smtClean="0"/>
              <a:t>и пустоту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825625"/>
            <a:ext cx="5986112" cy="4351338"/>
          </a:xfrm>
        </p:spPr>
        <p:txBody>
          <a:bodyPr/>
          <a:lstStyle/>
          <a:p>
            <a:r>
              <a:rPr lang="ru-RU" dirty="0" smtClean="0"/>
              <a:t>Строка – </a:t>
            </a:r>
            <a:r>
              <a:rPr lang="en-US" dirty="0" smtClean="0"/>
              <a:t>referenced type</a:t>
            </a:r>
          </a:p>
          <a:p>
            <a:pPr lvl="1"/>
            <a:r>
              <a:rPr lang="ru-RU" dirty="0" smtClean="0"/>
              <a:t>может быть </a:t>
            </a:r>
            <a:r>
              <a:rPr lang="en-US" dirty="0" smtClean="0"/>
              <a:t>null </a:t>
            </a:r>
          </a:p>
          <a:p>
            <a:r>
              <a:rPr lang="ru-RU" dirty="0" smtClean="0"/>
              <a:t>Пустая строка</a:t>
            </a:r>
            <a:endParaRPr lang="en-US" dirty="0" smtClean="0"/>
          </a:p>
          <a:p>
            <a:pPr lvl="1"/>
            <a:r>
              <a:rPr lang="en-US" dirty="0" err="1" smtClean="0"/>
              <a:t>String.Empty</a:t>
            </a:r>
            <a:r>
              <a:rPr lang="ru-RU" dirty="0" smtClean="0"/>
              <a:t> </a:t>
            </a:r>
          </a:p>
          <a:p>
            <a:pPr lvl="1"/>
            <a:r>
              <a:rPr lang="en-US" dirty="0" smtClean="0"/>
              <a:t>“”</a:t>
            </a:r>
          </a:p>
          <a:p>
            <a:endParaRPr lang="ru-RU" dirty="0" smtClean="0"/>
          </a:p>
          <a:p>
            <a:r>
              <a:rPr lang="en-US" dirty="0" err="1" smtClean="0"/>
              <a:t>String.IsNullOrEmpty</a:t>
            </a:r>
            <a:r>
              <a:rPr lang="en-US" dirty="0" smtClean="0"/>
              <a:t>()</a:t>
            </a:r>
            <a:endParaRPr lang="ru-RU" dirty="0" smtClean="0"/>
          </a:p>
          <a:p>
            <a:r>
              <a:rPr lang="en-US" dirty="0" err="1" smtClean="0"/>
              <a:t>String.IsNullOrWhiteSpace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421078" y="2877855"/>
            <a:ext cx="3358612" cy="101566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IsNullOrEmpty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actions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95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строк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Equals() /</a:t>
            </a:r>
            <a:r>
              <a:rPr lang="ru-RU" dirty="0"/>
              <a:t> </a:t>
            </a:r>
            <a:r>
              <a:rPr lang="en-US" dirty="0"/>
              <a:t>Compare()</a:t>
            </a:r>
          </a:p>
          <a:p>
            <a:r>
              <a:rPr lang="en-US" dirty="0" err="1"/>
              <a:t>StringComparison</a:t>
            </a:r>
            <a:r>
              <a:rPr lang="en-US" dirty="0"/>
              <a:t> </a:t>
            </a:r>
            <a:r>
              <a:rPr lang="en-US" dirty="0" err="1"/>
              <a:t>enum</a:t>
            </a:r>
            <a:r>
              <a:rPr lang="en-US" dirty="0"/>
              <a:t>:</a:t>
            </a:r>
          </a:p>
          <a:p>
            <a:pPr lvl="1"/>
            <a:r>
              <a:rPr lang="en-GB" dirty="0" err="1"/>
              <a:t>CurrentCulture</a:t>
            </a:r>
            <a:r>
              <a:rPr lang="en-GB" dirty="0"/>
              <a:t>, </a:t>
            </a:r>
            <a:r>
              <a:rPr lang="en-GB" dirty="0" err="1"/>
              <a:t>CurrentCultureIgnoreCase</a:t>
            </a:r>
            <a:endParaRPr lang="ru-RU" dirty="0"/>
          </a:p>
          <a:p>
            <a:pPr lvl="1"/>
            <a:r>
              <a:rPr lang="en-GB" dirty="0" err="1"/>
              <a:t>InvariantCulture</a:t>
            </a:r>
            <a:r>
              <a:rPr lang="en-GB" dirty="0"/>
              <a:t>,</a:t>
            </a:r>
            <a:r>
              <a:rPr lang="ru-RU" dirty="0"/>
              <a:t> </a:t>
            </a:r>
            <a:r>
              <a:rPr lang="en-GB" dirty="0" err="1"/>
              <a:t>InvariantCultureIgnoreCase</a:t>
            </a:r>
            <a:endParaRPr lang="ru-RU" dirty="0"/>
          </a:p>
          <a:p>
            <a:pPr lvl="1"/>
            <a:r>
              <a:rPr lang="en-GB" dirty="0"/>
              <a:t>Ordinal, </a:t>
            </a:r>
            <a:r>
              <a:rPr lang="en-GB" dirty="0" err="1"/>
              <a:t>OrdinalIgnoreCase</a:t>
            </a:r>
            <a:endParaRPr lang="en-US" dirty="0"/>
          </a:p>
          <a:p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94636" y="4609810"/>
            <a:ext cx="10059164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.WriteLine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ß"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StringComparison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.Ordinal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False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.WriteLine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ß"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StringComparison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.InvariantCulture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True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.WriteLine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"SS"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StringComparison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.CurrentCultureIgnoreCase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True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03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Символы, тексты, кодировки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Термины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528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Манипулирование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2658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</a:t>
            </a:r>
            <a:r>
              <a:rPr lang="en-US" dirty="0" smtClean="0"/>
              <a:t>/</a:t>
            </a:r>
            <a:r>
              <a:rPr lang="ru-RU" dirty="0" smtClean="0"/>
              <a:t>замена</a:t>
            </a:r>
            <a:r>
              <a:rPr lang="en-US" dirty="0" smtClean="0"/>
              <a:t>/</a:t>
            </a:r>
            <a:r>
              <a:rPr lang="ru-RU" dirty="0" smtClean="0"/>
              <a:t>разбиение на подстроки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825625"/>
            <a:ext cx="4187024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Contains()</a:t>
            </a:r>
          </a:p>
          <a:p>
            <a:pPr fontAlgn="base"/>
            <a:r>
              <a:rPr lang="en-US" dirty="0" err="1" smtClean="0"/>
              <a:t>StartsWith</a:t>
            </a:r>
            <a:r>
              <a:rPr lang="en-US" dirty="0" smtClean="0"/>
              <a:t>()</a:t>
            </a:r>
          </a:p>
          <a:p>
            <a:pPr fontAlgn="base"/>
            <a:r>
              <a:rPr lang="en-US" dirty="0" err="1" smtClean="0"/>
              <a:t>EndsWith</a:t>
            </a:r>
            <a:r>
              <a:rPr lang="en-US" dirty="0" smtClean="0"/>
              <a:t>()</a:t>
            </a:r>
          </a:p>
          <a:p>
            <a:pPr fontAlgn="base"/>
            <a:r>
              <a:rPr lang="en-US" dirty="0" err="1" smtClean="0"/>
              <a:t>IndexOf</a:t>
            </a:r>
            <a:r>
              <a:rPr lang="en-US" dirty="0" smtClean="0"/>
              <a:t>()</a:t>
            </a:r>
          </a:p>
          <a:p>
            <a:pPr fontAlgn="base"/>
            <a:r>
              <a:rPr lang="en-US" dirty="0" err="1" smtClean="0"/>
              <a:t>LastIndexOf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smtClean="0"/>
              <a:t>Replace</a:t>
            </a:r>
            <a:r>
              <a:rPr lang="en-US" dirty="0"/>
              <a:t>()</a:t>
            </a:r>
          </a:p>
          <a:p>
            <a:r>
              <a:rPr lang="en-US" dirty="0" smtClean="0"/>
              <a:t>Split()</a:t>
            </a:r>
            <a:endParaRPr lang="ru-RU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025224" y="2216499"/>
            <a:ext cx="6638356" cy="286232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"Мама мыла раму"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ignoreCase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StringComparison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.OrdinalIgnoreCase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"мыла"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startWith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StartsWith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"мама"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ignoreCase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endWith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EndsWith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"Раму"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ignoreCase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ам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ignoreCase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1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LastIndexOf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ам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ignoreCase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11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"Мама", "мыла", "раму"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newStr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Мама-мыла-раму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13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Обрезка (</a:t>
            </a:r>
            <a:r>
              <a:rPr lang="en-US" dirty="0" smtClean="0"/>
              <a:t>trim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и выравнивание (</a:t>
            </a:r>
            <a:r>
              <a:rPr lang="en-US" dirty="0" smtClean="0"/>
              <a:t>pad)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Trim</a:t>
            </a:r>
            <a:r>
              <a:rPr lang="en-US" dirty="0" smtClean="0"/>
              <a:t>()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err="1" smtClean="0"/>
              <a:t>TrimEnd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 err="1" smtClean="0"/>
              <a:t>TrimStart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err="1" smtClean="0"/>
              <a:t>PadLeft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PadRight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54880" y="3361977"/>
            <a:ext cx="6109365" cy="19389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Привет! 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ru-RU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"Привет!"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trimStart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TrimStart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"Привет! 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trimEnd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TrimEnd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'!'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" Привет"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padLeft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PadLeft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(12);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"     Привет!"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padRight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PadRight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(12, 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'_'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"Привет!_____"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19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Прочие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Insert</a:t>
            </a:r>
            <a:r>
              <a:rPr lang="en-US" dirty="0" smtClean="0"/>
              <a:t>()</a:t>
            </a:r>
          </a:p>
          <a:p>
            <a:pPr fontAlgn="base"/>
            <a:r>
              <a:rPr lang="en-US" dirty="0" smtClean="0"/>
              <a:t>Remove</a:t>
            </a:r>
            <a:r>
              <a:rPr lang="en-US" dirty="0"/>
              <a:t>()</a:t>
            </a:r>
          </a:p>
          <a:p>
            <a:pPr fontAlgn="base"/>
            <a:r>
              <a:rPr lang="en-US" dirty="0" smtClean="0"/>
              <a:t>Substring()</a:t>
            </a:r>
            <a:endParaRPr lang="en-US" dirty="0"/>
          </a:p>
          <a:p>
            <a:pPr fontAlgn="base"/>
            <a:endParaRPr lang="en-US" dirty="0" smtClean="0"/>
          </a:p>
          <a:p>
            <a:pPr fontAlgn="base"/>
            <a:r>
              <a:rPr lang="en-US" dirty="0" err="1" smtClean="0"/>
              <a:t>ToUpper</a:t>
            </a:r>
            <a:r>
              <a:rPr lang="en-US" dirty="0"/>
              <a:t>()</a:t>
            </a:r>
          </a:p>
          <a:p>
            <a:pPr fontAlgn="base"/>
            <a:r>
              <a:rPr lang="en-US" dirty="0" err="1" smtClean="0"/>
              <a:t>ToLower</a:t>
            </a:r>
            <a:r>
              <a:rPr lang="en-US" dirty="0"/>
              <a:t>()</a:t>
            </a:r>
          </a:p>
          <a:p>
            <a:r>
              <a:rPr lang="en-US" dirty="0" err="1" smtClean="0"/>
              <a:t>TextInfo.ToTitleCase</a:t>
            </a:r>
            <a:r>
              <a:rPr lang="en-US" dirty="0" smtClean="0"/>
              <a:t>()</a:t>
            </a:r>
          </a:p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788550" y="2328307"/>
            <a:ext cx="5686172" cy="19389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"Привет!"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(1, 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"!!!"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"П!!!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ривет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(1, 3);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"Пет!"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(1, 3);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рив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ToUpper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"ПРИВЕТ!"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ToLower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"привет!"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46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Динамическое создание и форматирование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75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Массовые операции изменения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85800" y="2759397"/>
            <a:ext cx="3550972" cy="1077218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s = </a:t>
            </a:r>
            <a:r>
              <a:rPr lang="en-US" alt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"1</a:t>
            </a:r>
            <a:r>
              <a:rPr lang="en-US" alt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alt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= 2; 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 1000; 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  <a:b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s += </a:t>
            </a:r>
            <a:r>
              <a:rPr lang="en-US" alt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", "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i.ToString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en-US" sz="2400" dirty="0" smtClean="0">
              <a:solidFill>
                <a:srgbClr val="464547"/>
              </a:solidFill>
              <a:latin typeface="Arial" panose="020B0604020202020204" pitchFamily="34" charset="0"/>
            </a:endParaRPr>
          </a:p>
        </p:txBody>
      </p:sp>
      <p:cxnSp>
        <p:nvCxnSpPr>
          <p:cNvPr id="4" name="Straight Connector 5"/>
          <p:cNvCxnSpPr/>
          <p:nvPr/>
        </p:nvCxnSpPr>
        <p:spPr>
          <a:xfrm>
            <a:off x="838200" y="2292164"/>
            <a:ext cx="2971800" cy="1996440"/>
          </a:xfrm>
          <a:prstGeom prst="line">
            <a:avLst/>
          </a:prstGeom>
          <a:noFill/>
          <a:ln w="38100" cap="flat" cmpd="sng" algn="ctr">
            <a:solidFill>
              <a:srgbClr val="B22746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5" name="Right Arrow 6"/>
          <p:cNvSpPr/>
          <p:nvPr/>
        </p:nvSpPr>
        <p:spPr>
          <a:xfrm>
            <a:off x="5654040" y="3298005"/>
            <a:ext cx="978408" cy="484632"/>
          </a:xfrm>
          <a:prstGeom prst="rightArrow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379156" y="2759397"/>
            <a:ext cx="3887603" cy="1569660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sb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6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StringBuilder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 </a:t>
            </a:r>
            <a:r>
              <a:rPr lang="en-US" alt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"1</a:t>
            </a:r>
            <a:r>
              <a:rPr lang="en-US" alt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alt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= 2; 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 1000; 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  <a:b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sb.Append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", "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).Append(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s = 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sb.ToString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en-US" sz="2400" dirty="0" smtClean="0">
              <a:solidFill>
                <a:srgbClr val="464547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8"/>
          <p:cNvSpPr/>
          <p:nvPr/>
        </p:nvSpPr>
        <p:spPr>
          <a:xfrm>
            <a:off x="3630886" y="5295193"/>
            <a:ext cx="3748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189"/>
            <a:r>
              <a:rPr lang="en-US" sz="2400" dirty="0" err="1">
                <a:solidFill>
                  <a:srgbClr val="464547"/>
                </a:solidFill>
                <a:latin typeface="Trebuchet MS"/>
              </a:rPr>
              <a:t>System.Text.StringBuilder</a:t>
            </a:r>
            <a:endParaRPr lang="en-US" sz="2400" dirty="0">
              <a:solidFill>
                <a:srgbClr val="464547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4552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String.Format</a:t>
            </a:r>
            <a:endParaRPr lang="ru-RU" dirty="0"/>
          </a:p>
        </p:txBody>
      </p:sp>
      <p:sp>
        <p:nvSpPr>
          <p:cNvPr id="8" name="Rectangle 4"/>
          <p:cNvSpPr/>
          <p:nvPr/>
        </p:nvSpPr>
        <p:spPr>
          <a:xfrm>
            <a:off x="7231873" y="1399503"/>
            <a:ext cx="4288353" cy="24622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defTabSz="457189"/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2B91AF"/>
                </a:solidFill>
                <a:latin typeface="Consolas"/>
              </a:rPr>
              <a:t>Point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pPr defTabSz="457189"/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defTabSz="457189"/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 {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pPr defTabSz="457189"/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Y {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pPr defTabSz="457189"/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    </a:t>
            </a:r>
          </a:p>
          <a:p>
            <a:pPr defTabSz="457189"/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GB" sz="1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override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ToString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pPr defTabSz="457189"/>
            <a:r>
              <a:rPr lang="ru-RU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defTabSz="457189"/>
            <a:r>
              <a:rPr lang="fr-FR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fr-FR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14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fr-FR" sz="1400" dirty="0" err="1">
                <a:solidFill>
                  <a:prstClr val="black"/>
                </a:solidFill>
                <a:latin typeface="Consolas"/>
              </a:rPr>
              <a:t>.Format</a:t>
            </a:r>
            <a:r>
              <a:rPr lang="fr-FR" sz="1400" dirty="0" smtClean="0">
                <a:solidFill>
                  <a:prstClr val="black"/>
                </a:solidFill>
                <a:latin typeface="Consolas"/>
              </a:rPr>
              <a:t>(</a:t>
            </a:r>
          </a:p>
          <a:p>
            <a:pPr defTabSz="457189"/>
            <a:r>
              <a:rPr lang="fr-FR" sz="14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fr-FR" sz="1400" dirty="0" smtClean="0">
                <a:solidFill>
                  <a:prstClr val="black"/>
                </a:solidFill>
                <a:latin typeface="Consolas"/>
              </a:rPr>
              <a:t>	  </a:t>
            </a:r>
            <a:r>
              <a:rPr lang="fr-FR" sz="1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fr-FR" sz="1400" dirty="0">
                <a:solidFill>
                  <a:srgbClr val="A31515"/>
                </a:solidFill>
                <a:latin typeface="Consolas"/>
              </a:rPr>
              <a:t>Point: X={</a:t>
            </a:r>
            <a:r>
              <a:rPr lang="fr-FR" sz="1400" dirty="0" smtClean="0">
                <a:solidFill>
                  <a:srgbClr val="A31515"/>
                </a:solidFill>
                <a:latin typeface="Consolas"/>
              </a:rPr>
              <a:t>0}, </a:t>
            </a:r>
            <a:r>
              <a:rPr lang="fr-FR" sz="1400" dirty="0">
                <a:solidFill>
                  <a:srgbClr val="A31515"/>
                </a:solidFill>
                <a:latin typeface="Consolas"/>
              </a:rPr>
              <a:t>Y=={</a:t>
            </a:r>
            <a:r>
              <a:rPr lang="fr-FR" sz="1400" dirty="0" smtClean="0">
                <a:solidFill>
                  <a:srgbClr val="A31515"/>
                </a:solidFill>
                <a:latin typeface="Consolas"/>
              </a:rPr>
              <a:t>1}"</a:t>
            </a:r>
            <a:r>
              <a:rPr lang="fr-FR" sz="1400" dirty="0" smtClean="0">
                <a:solidFill>
                  <a:prstClr val="black"/>
                </a:solidFill>
                <a:latin typeface="Consolas"/>
              </a:rPr>
              <a:t>, </a:t>
            </a:r>
            <a:r>
              <a:rPr lang="fr-FR" sz="1400" dirty="0">
                <a:solidFill>
                  <a:prstClr val="black"/>
                </a:solidFill>
                <a:latin typeface="Consolas"/>
              </a:rPr>
              <a:t>X, Y);</a:t>
            </a:r>
          </a:p>
          <a:p>
            <a:pPr defTabSz="457189"/>
            <a:r>
              <a:rPr lang="ru-RU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defTabSz="457189"/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00075" y="6032745"/>
            <a:ext cx="9772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learn.microsoft.com/en-us/dotnet/fundamentals/runtime-libraries/system-string-format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05394" y="2114735"/>
            <a:ext cx="5490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String.Format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format_specification</a:t>
            </a:r>
            <a:r>
              <a:rPr lang="en-US" dirty="0"/>
              <a:t>, objects[])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00075" y="3861716"/>
            <a:ext cx="4490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</a:rPr>
              <a:t>{index[,alignment][:</a:t>
            </a:r>
            <a:r>
              <a:rPr lang="en-US" dirty="0" err="1">
                <a:solidFill>
                  <a:srgbClr val="161616"/>
                </a:solidFill>
                <a:latin typeface="Consolas" panose="020B0609020204030204" pitchFamily="49" charset="0"/>
              </a:rPr>
              <a:t>formatString</a:t>
            </a:r>
            <a:r>
              <a:rPr lang="en-US" dirty="0">
                <a:solidFill>
                  <a:srgbClr val="161616"/>
                </a:solidFill>
                <a:latin typeface="Consolas" panose="020B0609020204030204" pitchFamily="49" charset="0"/>
              </a:rPr>
              <a:t>]}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463040" y="4970314"/>
            <a:ext cx="7590539" cy="3231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"Сегодня {0:d} и на часах {0:t}"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.Now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62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4" grpId="0"/>
      <p:bldP spid="6" grpId="0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Интерполяция строк </a:t>
            </a:r>
            <a:r>
              <a:rPr lang="en-US" dirty="0" smtClean="0"/>
              <a:t>(string interpolation)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526691" y="4604007"/>
            <a:ext cx="7529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{&lt;</a:t>
            </a:r>
            <a:r>
              <a:rPr lang="en-US" dirty="0" err="1">
                <a:latin typeface="Consolas" panose="020B0609020204030204" pitchFamily="49" charset="0"/>
              </a:rPr>
              <a:t>interpolationExpression</a:t>
            </a:r>
            <a:r>
              <a:rPr lang="en-US" dirty="0">
                <a:latin typeface="Consolas" panose="020B0609020204030204" pitchFamily="49" charset="0"/>
              </a:rPr>
              <a:t>&gt;[,&lt;alignment&gt;][:&lt;</a:t>
            </a:r>
            <a:r>
              <a:rPr lang="en-US" dirty="0" err="1">
                <a:latin typeface="Consolas" panose="020B0609020204030204" pitchFamily="49" charset="0"/>
              </a:rPr>
              <a:t>formatString</a:t>
            </a:r>
            <a:r>
              <a:rPr lang="en-US" dirty="0">
                <a:latin typeface="Consolas" panose="020B0609020204030204" pitchFamily="49" charset="0"/>
              </a:rPr>
              <a:t>&gt;]}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584493"/>
            <a:ext cx="6320961" cy="26314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"Павел"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dateOfBirth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DateOnly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(1980, 6, 7);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quotedInterpolation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родился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dateOfBirth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verbatimInterpolation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$@"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 \\\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dateOfBirth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rawInterpolation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$"""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Приветствую,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Хотел бы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сегодя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dateOfBirth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 поздравить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Вас с Днем Рождения!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"""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7800943" y="1584493"/>
            <a:ext cx="3028733" cy="738967"/>
          </a:xfrm>
          <a:prstGeom prst="wedgeRoundRectCallout">
            <a:avLst>
              <a:gd name="adj1" fmla="val -84292"/>
              <a:gd name="adj2" fmla="val 4791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Контроль за подстановкой на уровне компилятора</a:t>
            </a:r>
            <a:endParaRPr lang="ru-RU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22352" y="5361363"/>
            <a:ext cx="5580374" cy="101566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formatedInterplation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$"""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,7}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родился в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dateOfBirth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yyyy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году,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за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{2000 -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dateOfBirth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.Year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лет до нового века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   """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60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Чтение</a:t>
            </a:r>
            <a:r>
              <a:rPr lang="en-US" dirty="0" smtClean="0"/>
              <a:t>/</a:t>
            </a:r>
            <a:r>
              <a:rPr lang="ru-RU" dirty="0" smtClean="0"/>
              <a:t>запись и кодировки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2595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Text-To-Stream </a:t>
            </a:r>
            <a:r>
              <a:rPr lang="en-US" dirty="0" smtClean="0"/>
              <a:t>(</a:t>
            </a:r>
            <a:r>
              <a:rPr lang="ru-RU" dirty="0" smtClean="0"/>
              <a:t>использование кодировки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5669280" y="1757916"/>
            <a:ext cx="5930308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457189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Lucida Grande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2" marR="0" lvl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39C2D7"/>
              </a:buClr>
              <a:buSzTx/>
              <a:buFont typeface="Arial"/>
              <a:buChar char="•"/>
              <a:tabLst/>
              <a:defRPr/>
            </a:pPr>
            <a:r>
              <a:rPr kumimoji="0" lang="en-GB" sz="1867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System.Text</a:t>
            </a:r>
            <a:r>
              <a:rPr kumimoji="0" lang="en-GB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.</a:t>
            </a:r>
            <a:r>
              <a:rPr kumimoji="0" lang="en-US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Encoding</a:t>
            </a:r>
          </a:p>
          <a:p>
            <a:pPr marL="742932" marR="0" lvl="1" indent="-285744" algn="l" defTabSz="457189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464547"/>
              </a:buClr>
              <a:buSzPct val="100000"/>
              <a:buFont typeface="Lucida Grande"/>
              <a:buChar char="–"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Унаследованные классы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1142971" marR="0" lvl="2" indent="-228594" algn="l" defTabSz="457189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467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ASCIIEncoding</a:t>
            </a:r>
            <a:r>
              <a:rPr kumimoji="0" lang="en-US" sz="1467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, </a:t>
            </a:r>
            <a:r>
              <a:rPr kumimoji="0" lang="en-US" sz="1467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UnicodeEncoding</a:t>
            </a:r>
            <a:r>
              <a:rPr kumimoji="0" lang="en-US" sz="1467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, UTF32Encoding, UTF7Encoding, UTF8Encoding</a:t>
            </a:r>
          </a:p>
          <a:p>
            <a:pPr marL="742932" marR="0" lvl="1" indent="-285744" algn="l" defTabSz="457189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464547"/>
              </a:buClr>
              <a:buSzPct val="100000"/>
              <a:buFont typeface="Lucida Grande"/>
              <a:buChar char="–"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Методы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1142971" marR="0" lvl="2" indent="-228594" algn="l" defTabSz="457189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467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GetBytes</a:t>
            </a:r>
            <a:endParaRPr kumimoji="0" lang="en-US" sz="1467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1142971" marR="0" lvl="2" indent="-228594" algn="l" defTabSz="457189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467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GetChars</a:t>
            </a:r>
            <a:endParaRPr kumimoji="0" lang="en-US" sz="1467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1142971" marR="0" lvl="2" indent="-228594" algn="l" defTabSz="457189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467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Convert</a:t>
            </a:r>
          </a:p>
          <a:p>
            <a:pPr marL="1142971" marR="0" lvl="2" indent="-228594" algn="l" defTabSz="457189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467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GetString</a:t>
            </a:r>
            <a:endParaRPr kumimoji="0" lang="en-US" sz="1467" b="0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1142971" marR="0" lvl="2" indent="-228594" algn="l" defTabSz="457189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GB" sz="1467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GetPreamble</a:t>
            </a:r>
            <a:endParaRPr kumimoji="0" lang="ru-RU" sz="1467" b="0" i="0" u="none" strike="noStrike" kern="120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1142971" marR="0" lvl="2" indent="-228594" algn="l" defTabSz="457189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1467" b="0" i="0" u="none" strike="noStrike" kern="120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81" y="1394377"/>
            <a:ext cx="3469266" cy="518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0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Термины</a:t>
            </a:r>
            <a:r>
              <a:rPr lang="en-US" dirty="0" smtClean="0"/>
              <a:t>: </a:t>
            </a:r>
            <a:r>
              <a:rPr lang="ru-RU" dirty="0" smtClean="0"/>
              <a:t>символы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38200" y="1825625"/>
            <a:ext cx="7093017" cy="435133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Символ (</a:t>
            </a:r>
            <a:r>
              <a:rPr lang="en-US" dirty="0"/>
              <a:t>character</a:t>
            </a:r>
            <a:r>
              <a:rPr lang="ru-RU" dirty="0" smtClean="0"/>
              <a:t>) или графема (</a:t>
            </a:r>
            <a:r>
              <a:rPr lang="en-US" dirty="0" smtClean="0"/>
              <a:t>grapheme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Буквы (</a:t>
            </a:r>
            <a:r>
              <a:rPr lang="en-US" dirty="0" smtClean="0"/>
              <a:t>letter)</a:t>
            </a:r>
            <a:r>
              <a:rPr lang="ru-RU" dirty="0" smtClean="0"/>
              <a:t> и цифры (</a:t>
            </a:r>
            <a:r>
              <a:rPr lang="en-US" dirty="0" smtClean="0"/>
              <a:t>dig</a:t>
            </a:r>
            <a:r>
              <a:rPr lang="en-US" dirty="0"/>
              <a:t>i</a:t>
            </a:r>
            <a:r>
              <a:rPr lang="en-US" dirty="0" smtClean="0"/>
              <a:t>t)</a:t>
            </a:r>
            <a:endParaRPr lang="ru-RU" dirty="0" smtClean="0"/>
          </a:p>
          <a:p>
            <a:pPr lvl="1"/>
            <a:r>
              <a:rPr lang="ru-RU" dirty="0" smtClean="0"/>
              <a:t>Символы (</a:t>
            </a:r>
            <a:r>
              <a:rPr lang="en-US" dirty="0" smtClean="0"/>
              <a:t>symbol)</a:t>
            </a:r>
            <a:r>
              <a:rPr lang="ru-RU" dirty="0" smtClean="0"/>
              <a:t>, </a:t>
            </a:r>
            <a:endParaRPr lang="en-US" dirty="0" smtClean="0"/>
          </a:p>
          <a:p>
            <a:pPr lvl="2"/>
            <a:r>
              <a:rPr lang="ru-RU" dirty="0" smtClean="0"/>
              <a:t>знаки пунктуации (</a:t>
            </a:r>
            <a:r>
              <a:rPr lang="en-US" dirty="0" smtClean="0"/>
              <a:t>punctuation/punctuation mark)</a:t>
            </a:r>
            <a:endParaRPr lang="ru-RU" dirty="0" smtClean="0"/>
          </a:p>
          <a:p>
            <a:pPr lvl="2"/>
            <a:r>
              <a:rPr lang="ru-RU" dirty="0" smtClean="0"/>
              <a:t>диакритические</a:t>
            </a:r>
            <a:endParaRPr lang="en-US" dirty="0" smtClean="0"/>
          </a:p>
          <a:p>
            <a:pPr lvl="2"/>
            <a:r>
              <a:rPr lang="ru-RU" dirty="0" smtClean="0"/>
              <a:t>математические, музыкальные, химические, …</a:t>
            </a:r>
          </a:p>
          <a:p>
            <a:pPr lvl="2"/>
            <a:r>
              <a:rPr lang="ru-RU" dirty="0" smtClean="0"/>
              <a:t>…</a:t>
            </a:r>
            <a:endParaRPr lang="en-US" dirty="0" smtClean="0"/>
          </a:p>
          <a:p>
            <a:pPr lvl="1"/>
            <a:r>
              <a:rPr lang="ru-RU" dirty="0" smtClean="0"/>
              <a:t>Символы эмоций (</a:t>
            </a:r>
            <a:r>
              <a:rPr lang="en-US" dirty="0" smtClean="0"/>
              <a:t>Emoticons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…</a:t>
            </a:r>
          </a:p>
          <a:p>
            <a:r>
              <a:rPr lang="ru-RU" dirty="0" smtClean="0"/>
              <a:t>Набор символов (</a:t>
            </a:r>
            <a:r>
              <a:rPr lang="en-US" dirty="0"/>
              <a:t>character set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Письменность (</a:t>
            </a:r>
            <a:r>
              <a:rPr lang="en-US" dirty="0" smtClean="0"/>
              <a:t>script)</a:t>
            </a:r>
            <a:endParaRPr lang="ru-RU" dirty="0" smtClean="0"/>
          </a:p>
          <a:p>
            <a:pPr lvl="1"/>
            <a:r>
              <a:rPr lang="ru-RU" dirty="0" smtClean="0"/>
              <a:t>…</a:t>
            </a:r>
            <a:endParaRPr lang="en-US" dirty="0" smtClean="0"/>
          </a:p>
          <a:p>
            <a:pPr lvl="1"/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217" y="1144002"/>
            <a:ext cx="1541446" cy="154144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500" y="1302618"/>
            <a:ext cx="1382830" cy="138283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4416" y="2844064"/>
            <a:ext cx="1044084" cy="94327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2663" y="2308258"/>
            <a:ext cx="1787090" cy="178709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1218" y="3922277"/>
            <a:ext cx="1371856" cy="156412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09681" y="4161655"/>
            <a:ext cx="1113053" cy="108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5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Запись с указанием кодировки и преамбулы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692347" y="2745653"/>
            <a:ext cx="4756430" cy="3754874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str = </a:t>
            </a:r>
            <a:r>
              <a:rPr lang="en-US" altLang="en-US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"My test string! </a:t>
            </a:r>
            <a:r>
              <a:rPr lang="en-US" altLang="en-US" sz="1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Моя</a:t>
            </a:r>
            <a:r>
              <a:rPr lang="en-US" altLang="en-US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строка</a:t>
            </a:r>
            <a:r>
              <a:rPr lang="en-US" altLang="en-US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dosFile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FileStream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@"D:\dos.txt"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FileMode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.Create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en-US" sz="1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FileAccess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utf8File = </a:t>
            </a:r>
            <a:r>
              <a:rPr lang="en-US" alt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FileStream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@"D:\utf8.txt"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FileMode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.Create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en-US" sz="1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FileAccess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WriteText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dosFile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 str, </a:t>
            </a:r>
            <a:r>
              <a:rPr lang="en-US" altLang="en-US" sz="1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Encoding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.ASCII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WriteText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(utf8File, str, </a:t>
            </a:r>
            <a:r>
              <a:rPr lang="en-US" alt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Encoding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.UTF8);</a:t>
            </a:r>
            <a:b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finally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dosFile.Close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utf8File.Close();</a:t>
            </a:r>
            <a:b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2000" dirty="0" smtClean="0">
              <a:solidFill>
                <a:srgbClr val="464547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77894" y="1885234"/>
            <a:ext cx="5153975" cy="2031325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WriteText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Stream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stream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text, </a:t>
            </a:r>
            <a:r>
              <a:rPr lang="en-US" alt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Encoding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encoding)</a:t>
            </a:r>
            <a:b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preamble = 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encoding.GetPreamble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stream.Write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(preamble, 0, 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preamble.Length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buffer = 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encoding.GetBytes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(text);</a:t>
            </a:r>
            <a:b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stream.Write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(buffer, 0, 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buffer.Length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2000" dirty="0" smtClean="0">
              <a:solidFill>
                <a:srgbClr val="464547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39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Регулярные выражения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73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и для чего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28367" y="1976579"/>
            <a:ext cx="91095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Регулярные выражения обеспечивают мощный, гибкий и эффективный метод обработки </a:t>
            </a:r>
            <a:r>
              <a:rPr lang="ru-RU" dirty="0" smtClean="0"/>
              <a:t>текста для: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Нахождения определенных шаблонов в тексте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Проверок текста на соответствие формату (например</a:t>
            </a:r>
            <a:r>
              <a:rPr lang="ru-RU" dirty="0"/>
              <a:t>, адресу электронной почты</a:t>
            </a:r>
            <a:r>
              <a:rPr lang="ru-RU" dirty="0" smtClean="0"/>
              <a:t>)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Редактирования, замены </a:t>
            </a:r>
            <a:r>
              <a:rPr lang="ru-RU" dirty="0"/>
              <a:t>или </a:t>
            </a:r>
            <a:r>
              <a:rPr lang="ru-RU" dirty="0" smtClean="0"/>
              <a:t>удаления текстовых подстрок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Извлечения подстрок в порядке и с учетом места их появления в тексте (извлечение данных)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533692" y="4441654"/>
            <a:ext cx="8242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learn.microsoft.com/en-us/dotnet/standard/base-types/regular-expressions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13182" y="5346437"/>
            <a:ext cx="7696338" cy="7848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IsValidEmail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Regex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IsMatch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@"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FF00C1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73FF"/>
                </a:solidFill>
                <a:effectLst/>
                <a:latin typeface="Consolas" panose="020B0609020204030204" pitchFamily="49" charset="0"/>
              </a:rPr>
              <a:t>[^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73FF"/>
                </a:solidFill>
                <a:effectLst/>
                <a:latin typeface="Consolas" panose="020B0609020204030204" pitchFamily="49" charset="0"/>
              </a:rPr>
              <a:t>\s]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FF00C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73FF"/>
                </a:solidFill>
                <a:effectLst/>
                <a:latin typeface="Consolas" panose="020B0609020204030204" pitchFamily="49" charset="0"/>
              </a:rPr>
              <a:t>[^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73FF"/>
                </a:solidFill>
                <a:effectLst/>
                <a:latin typeface="Consolas" panose="020B0609020204030204" pitchFamily="49" charset="0"/>
              </a:rPr>
              <a:t>\s]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FF00C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ru-RU" altLang="ru-RU" sz="1500" b="1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73FF"/>
                </a:solidFill>
                <a:effectLst/>
                <a:latin typeface="Consolas" panose="020B0609020204030204" pitchFamily="49" charset="0"/>
              </a:rPr>
              <a:t>[^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73FF"/>
                </a:solidFill>
                <a:effectLst/>
                <a:latin typeface="Consolas" panose="020B0609020204030204" pitchFamily="49" charset="0"/>
              </a:rPr>
              <a:t>\s]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FF00C1"/>
                </a:solidFill>
                <a:effectLst/>
                <a:latin typeface="Consolas" panose="020B0609020204030204" pitchFamily="49" charset="0"/>
              </a:rPr>
              <a:t>+$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RegexOptions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.IgnoreCase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29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Некоторые </a:t>
            </a:r>
            <a:r>
              <a:rPr lang="ru-RU" dirty="0" smtClean="0"/>
              <a:t>простейшие конструкции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5611522"/>
              </p:ext>
            </p:extLst>
          </p:nvPr>
        </p:nvGraphicFramePr>
        <p:xfrm>
          <a:off x="588399" y="1690688"/>
          <a:ext cx="11321007" cy="49631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06805">
                  <a:extLst>
                    <a:ext uri="{9D8B030D-6E8A-4147-A177-3AD203B41FA5}">
                      <a16:colId xmlns:a16="http://schemas.microsoft.com/office/drawing/2014/main" val="3720739018"/>
                    </a:ext>
                  </a:extLst>
                </a:gridCol>
                <a:gridCol w="5361218">
                  <a:extLst>
                    <a:ext uri="{9D8B030D-6E8A-4147-A177-3AD203B41FA5}">
                      <a16:colId xmlns:a16="http://schemas.microsoft.com/office/drawing/2014/main" val="3961547975"/>
                    </a:ext>
                  </a:extLst>
                </a:gridCol>
                <a:gridCol w="1310073">
                  <a:extLst>
                    <a:ext uri="{9D8B030D-6E8A-4147-A177-3AD203B41FA5}">
                      <a16:colId xmlns:a16="http://schemas.microsoft.com/office/drawing/2014/main" val="2809870763"/>
                    </a:ext>
                  </a:extLst>
                </a:gridCol>
                <a:gridCol w="3542911">
                  <a:extLst>
                    <a:ext uri="{9D8B030D-6E8A-4147-A177-3AD203B41FA5}">
                      <a16:colId xmlns:a16="http://schemas.microsoft.com/office/drawing/2014/main" val="127983453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Правило</a:t>
                      </a:r>
                      <a:endParaRPr lang="ru-RU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Описание</a:t>
                      </a:r>
                      <a:endParaRPr lang="ru-RU" sz="16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lang="ru-RU" sz="16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168954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Шаблон</a:t>
                      </a:r>
                      <a:endParaRPr lang="ru-RU" sz="16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Совпадение</a:t>
                      </a:r>
                      <a:endParaRPr lang="ru-RU" sz="16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124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effectLst/>
                        </a:rPr>
                        <a:t>^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Начало строки</a:t>
                      </a:r>
                      <a:endParaRPr lang="ru-RU" sz="16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^\d{3}</a:t>
                      </a:r>
                      <a:endParaRPr lang="ru-RU" sz="1200" kern="120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"901" 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в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"901-333-"</a:t>
                      </a:r>
                      <a:endParaRPr lang="ru-RU" sz="1200" kern="120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743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effectLst/>
                        </a:rPr>
                        <a:t>$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Конец строки</a:t>
                      </a:r>
                      <a:endParaRPr lang="ru-RU" sz="16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-\d{3}$</a:t>
                      </a:r>
                      <a:endParaRPr lang="ru-RU" sz="1200" kern="120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"-333" 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в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"-901-333"</a:t>
                      </a:r>
                      <a:endParaRPr lang="ru-RU" sz="1200" kern="120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13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kern="1200" dirty="0" smtClean="0">
                          <a:effectLst/>
                        </a:rPr>
                        <a:t>.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Один любой символ</a:t>
                      </a:r>
                      <a:endParaRPr lang="ru-RU" sz="16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a.e</a:t>
                      </a:r>
                      <a:endParaRPr lang="ru-RU" sz="1200" kern="120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ave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 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в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"nave"</a:t>
                      </a:r>
                      <a:endParaRPr lang="ru-RU" sz="1200" kern="120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929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effectLst/>
                        </a:rPr>
                        <a:t>?, </a:t>
                      </a:r>
                      <a:r>
                        <a:rPr lang="ru-RU" sz="1600" kern="1200" dirty="0" smtClean="0">
                          <a:effectLst/>
                        </a:rPr>
                        <a:t>*</a:t>
                      </a:r>
                      <a:r>
                        <a:rPr lang="en-US" sz="1600" kern="1200" dirty="0" smtClean="0">
                          <a:effectLst/>
                        </a:rPr>
                        <a:t>,</a:t>
                      </a:r>
                      <a:r>
                        <a:rPr lang="en-US" sz="1600" kern="1200" baseline="0" dirty="0" smtClean="0">
                          <a:effectLst/>
                        </a:rPr>
                        <a:t> </a:t>
                      </a:r>
                      <a:r>
                        <a:rPr lang="ru-RU" sz="1600" kern="1200" dirty="0" smtClean="0">
                          <a:effectLst/>
                        </a:rPr>
                        <a:t>+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Предыдущий встречается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 или 1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или более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или более раз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a.*c</a:t>
                      </a:r>
                    </a:p>
                    <a:p>
                      <a:endParaRPr lang="en-US" sz="1200" kern="1200" baseline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.?.?c</a:t>
                      </a:r>
                      <a:endParaRPr lang="ru-RU" sz="1200" kern="1200" baseline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abcbc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 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в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"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abcbc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endParaRPr lang="en-US" sz="1200" kern="1200" baseline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", "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bc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 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в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"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abcbc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endParaRPr lang="ru-RU" sz="1200" kern="1200" baseline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81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{m}, {n, m}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Предыдущий встречается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m </a:t>
                      </a: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раз 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от 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до 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раз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</a:t>
                      </a: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d{3,5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  <a:endParaRPr lang="en-US" sz="1200" kern="120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"166", "17668“</a:t>
                      </a:r>
                    </a:p>
                    <a:p>
                      <a:endParaRPr lang="en-US" sz="1200" kern="1200" baseline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"19302" 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в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"193024"</a:t>
                      </a:r>
                      <a:endParaRPr lang="ru-RU" sz="1200" kern="120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25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[]</a:t>
                      </a:r>
                      <a:r>
                        <a:rPr lang="ru-RU" sz="1600" dirty="0" smtClean="0"/>
                        <a:t>, </a:t>
                      </a:r>
                      <a:r>
                        <a:rPr lang="en-US" sz="1600" dirty="0" smtClean="0"/>
                        <a:t>[^]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Любой из перечисленных символов 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любой кроме перечисленных</a:t>
                      </a:r>
                      <a:endParaRPr lang="ru-RU" sz="16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[^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aei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endParaRPr lang="ru-RU" sz="1200" kern="120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"r", "g", "n" 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в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"reign"</a:t>
                      </a:r>
                      <a:endParaRPr lang="ru-RU" sz="1200" kern="120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594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\s, \S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Пробельный символ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</a:t>
                      </a: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любой, кроме пробельного</a:t>
                      </a:r>
                      <a:endParaRPr lang="ru-RU" sz="16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\s\S</a:t>
                      </a:r>
                      <a:endParaRPr lang="ru-RU" sz="1200" kern="120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 _" 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в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"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__</a:t>
                      </a:r>
                      <a:r>
                        <a:rPr lang="en-US" sz="1200" kern="1200" baseline="0" dirty="0" err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ctr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endParaRPr lang="ru-RU" sz="1200" kern="120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41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\w, \W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Алфавитно-цифровой символ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</a:t>
                      </a: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любой, кроме алфавитно-цифрового</a:t>
                      </a:r>
                      <a:endParaRPr lang="ru-RU" sz="16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\w</a:t>
                      </a:r>
                      <a:endParaRPr lang="ru-RU" sz="1200" kern="120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"I", "D", "A", "1", "3" 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в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"ID A1.3"</a:t>
                      </a:r>
                      <a:endParaRPr lang="ru-RU" sz="1200" kern="120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18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\d, \D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Десятичная цифра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</a:t>
                      </a:r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любой символ, кроме цифр</a:t>
                      </a:r>
                      <a:endParaRPr lang="ru-RU" sz="16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\d</a:t>
                      </a:r>
                      <a:endParaRPr lang="ru-RU" sz="1200" kern="120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"4" 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в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"4 = IV"</a:t>
                      </a:r>
                      <a:endParaRPr lang="ru-RU" sz="1200" kern="120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003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21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137538"/>
              </p:ext>
            </p:extLst>
          </p:nvPr>
        </p:nvGraphicFramePr>
        <p:xfrm>
          <a:off x="838199" y="1825625"/>
          <a:ext cx="985289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848">
                  <a:extLst>
                    <a:ext uri="{9D8B030D-6E8A-4147-A177-3AD203B41FA5}">
                      <a16:colId xmlns:a16="http://schemas.microsoft.com/office/drawing/2014/main" val="4023150702"/>
                    </a:ext>
                  </a:extLst>
                </a:gridCol>
                <a:gridCol w="7987043">
                  <a:extLst>
                    <a:ext uri="{9D8B030D-6E8A-4147-A177-3AD203B41FA5}">
                      <a16:colId xmlns:a16="http://schemas.microsoft.com/office/drawing/2014/main" val="1842611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Операция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53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IsMatch</a:t>
                      </a:r>
                      <a:r>
                        <a:rPr lang="en-US" dirty="0" smtClean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Проверка</a:t>
                      </a:r>
                      <a:r>
                        <a:rPr lang="ru-RU" baseline="0" dirty="0" smtClean="0"/>
                        <a:t> наличия совпадения с шаблоном в строке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639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Match()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Поиск первого совпадения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251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Matches()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Поиск всех вхождений шаблона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593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Replace()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Замена совпавших</a:t>
                      </a:r>
                      <a:r>
                        <a:rPr lang="ru-RU" baseline="0" dirty="0" smtClean="0"/>
                        <a:t> подстрок, на указанную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722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Split()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Разбиение</a:t>
                      </a:r>
                      <a:r>
                        <a:rPr lang="ru-RU" baseline="0" dirty="0" smtClean="0"/>
                        <a:t> на подстроки, где разделитель – совпавшая с шаблоном подстрока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411435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58532" y="4562624"/>
            <a:ext cx="6532558" cy="19389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"a1a22b444c6666"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@"\d+"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isMatch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Regex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IsMatch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Regex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1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Regex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Matches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4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newStr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Regex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a-a-b-c-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strings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Regex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a, a, b, c, ""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12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Разбор и извлечение данных</a:t>
            </a:r>
            <a:endParaRPr lang="ru-RU" dirty="0"/>
          </a:p>
        </p:txBody>
      </p:sp>
      <p:graphicFrame>
        <p:nvGraphicFramePr>
          <p:cNvPr id="3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9548416"/>
              </p:ext>
            </p:extLst>
          </p:nvPr>
        </p:nvGraphicFramePr>
        <p:xfrm>
          <a:off x="588399" y="1690688"/>
          <a:ext cx="10635417" cy="2164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81669">
                  <a:extLst>
                    <a:ext uri="{9D8B030D-6E8A-4147-A177-3AD203B41FA5}">
                      <a16:colId xmlns:a16="http://schemas.microsoft.com/office/drawing/2014/main" val="3720739018"/>
                    </a:ext>
                  </a:extLst>
                </a:gridCol>
                <a:gridCol w="2040382">
                  <a:extLst>
                    <a:ext uri="{9D8B030D-6E8A-4147-A177-3AD203B41FA5}">
                      <a16:colId xmlns:a16="http://schemas.microsoft.com/office/drawing/2014/main" val="3961547975"/>
                    </a:ext>
                  </a:extLst>
                </a:gridCol>
                <a:gridCol w="2370455">
                  <a:extLst>
                    <a:ext uri="{9D8B030D-6E8A-4147-A177-3AD203B41FA5}">
                      <a16:colId xmlns:a16="http://schemas.microsoft.com/office/drawing/2014/main" val="2809870763"/>
                    </a:ext>
                  </a:extLst>
                </a:gridCol>
                <a:gridCol w="3542911">
                  <a:extLst>
                    <a:ext uri="{9D8B030D-6E8A-4147-A177-3AD203B41FA5}">
                      <a16:colId xmlns:a16="http://schemas.microsoft.com/office/drawing/2014/main" val="127983453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Правило</a:t>
                      </a:r>
                      <a:endParaRPr lang="ru-RU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Описание</a:t>
                      </a:r>
                      <a:endParaRPr lang="ru-RU" sz="16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lang="ru-RU" sz="16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168954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Шаблон</a:t>
                      </a:r>
                      <a:endParaRPr lang="ru-RU" sz="16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Совпадение</a:t>
                      </a:r>
                      <a:endParaRPr lang="ru-RU" sz="16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124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(?&lt;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US" sz="1600" dirty="0" smtClean="0"/>
                        <a:t>&gt;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subexpression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600" dirty="0" smtClean="0"/>
                        <a:t>)</a:t>
                      </a:r>
                      <a:br>
                        <a:rPr lang="en-US" sz="1600" dirty="0" smtClean="0"/>
                      </a:b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en-US" sz="1600" dirty="0" smtClean="0"/>
                        <a:t/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(?'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US" sz="1600" dirty="0" smtClean="0"/>
                        <a:t>'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subexpression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600" dirty="0" smtClean="0"/>
                        <a:t>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Именованная группа</a:t>
                      </a:r>
                      <a:endParaRPr lang="ru-RU" sz="16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(?&lt;double&gt;\d+);\k&lt;double&gt;</a:t>
                      </a:r>
                      <a:endParaRPr lang="ru-RU" sz="1200" kern="120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"1232;1232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endParaRPr lang="en-US" sz="1200" kern="1200" baseline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"1;1"</a:t>
                      </a:r>
                    </a:p>
                    <a:p>
                      <a:endParaRPr lang="en-US" sz="1200" kern="1200" baseline="0" dirty="0" smtClean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но не "4232;1232"</a:t>
                      </a:r>
                      <a:endParaRPr lang="ru-RU" sz="1200" kern="120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743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\</a:t>
                      </a:r>
                      <a:r>
                        <a:rPr lang="en-US" sz="1600" dirty="0" smtClean="0"/>
                        <a:t>k</a:t>
                      </a:r>
                      <a:r>
                        <a:rPr lang="en-US" sz="1400" dirty="0" smtClean="0"/>
                        <a:t>&lt;</a:t>
                      </a:r>
                      <a:r>
                        <a:rPr lang="en-US" sz="16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US" sz="1400" dirty="0" smtClean="0"/>
                        <a:t>&gt;</a:t>
                      </a:r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Использование группы в выражении</a:t>
                      </a:r>
                      <a:endParaRPr lang="ru-RU" sz="16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1200" kern="120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sz="1200" kern="1200" baseline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893134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94922" y="4618527"/>
            <a:ext cx="6744154" cy="147732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 1234,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 45678"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@"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:\s*(?&lt;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&gt;\d+),\s*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:\s*(?&lt;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&gt;\d+)"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Regex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.Groups.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GetValueOrDefault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)?.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.Groups.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GetValueOrDefault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)?.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10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Подведем итог…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56195" y="1690688"/>
            <a:ext cx="4997605" cy="435133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Строки в </a:t>
            </a:r>
            <a:r>
              <a:rPr lang="en-US" dirty="0" err="1" smtClean="0"/>
              <a:t>.Net</a:t>
            </a:r>
            <a:endParaRPr lang="en-US" dirty="0" smtClean="0"/>
          </a:p>
          <a:p>
            <a:pPr lvl="1"/>
            <a:r>
              <a:rPr lang="en-US" dirty="0" smtClean="0"/>
              <a:t>Unicode / UTF-16</a:t>
            </a:r>
          </a:p>
          <a:p>
            <a:pPr lvl="1"/>
            <a:r>
              <a:rPr lang="ru-RU" dirty="0" smtClean="0"/>
              <a:t>Неизменяемые</a:t>
            </a:r>
          </a:p>
          <a:p>
            <a:endParaRPr lang="ru-RU" dirty="0" smtClean="0"/>
          </a:p>
          <a:p>
            <a:r>
              <a:rPr lang="ru-RU" dirty="0" smtClean="0"/>
              <a:t>Операции</a:t>
            </a:r>
          </a:p>
          <a:p>
            <a:pPr lvl="1"/>
            <a:r>
              <a:rPr lang="ru-RU" dirty="0" smtClean="0"/>
              <a:t>Манипулирование, поиск, сравнение, …</a:t>
            </a:r>
          </a:p>
          <a:p>
            <a:pPr lvl="1"/>
            <a:r>
              <a:rPr lang="ru-RU" dirty="0" smtClean="0"/>
              <a:t>Посимвольные</a:t>
            </a:r>
          </a:p>
          <a:p>
            <a:endParaRPr lang="ru-RU" dirty="0" smtClean="0"/>
          </a:p>
          <a:p>
            <a:r>
              <a:rPr lang="ru-RU" dirty="0" smtClean="0"/>
              <a:t>Регулярные выражения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97" y="2018681"/>
            <a:ext cx="5529203" cy="369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4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Термины</a:t>
            </a:r>
            <a:r>
              <a:rPr lang="en-US" dirty="0" smtClean="0"/>
              <a:t>:</a:t>
            </a:r>
            <a:r>
              <a:rPr lang="ru-RU" dirty="0" smtClean="0"/>
              <a:t> кодирование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911164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Кодовый набор (</a:t>
            </a:r>
            <a:r>
              <a:rPr lang="en-US" dirty="0"/>
              <a:t>character encoding</a:t>
            </a:r>
            <a:r>
              <a:rPr lang="ru-RU" dirty="0" smtClean="0"/>
              <a:t>) </a:t>
            </a:r>
          </a:p>
          <a:p>
            <a:pPr lvl="1"/>
            <a:r>
              <a:rPr lang="en-US" dirty="0" smtClean="0"/>
              <a:t>coded </a:t>
            </a:r>
            <a:r>
              <a:rPr lang="en-US" dirty="0"/>
              <a:t>character set / code </a:t>
            </a:r>
            <a:r>
              <a:rPr lang="en-US" dirty="0" smtClean="0"/>
              <a:t>page</a:t>
            </a:r>
            <a:r>
              <a:rPr lang="ru-RU" dirty="0" smtClean="0"/>
              <a:t> </a:t>
            </a:r>
            <a:r>
              <a:rPr lang="en-US" dirty="0" smtClean="0"/>
              <a:t>/ code map</a:t>
            </a:r>
            <a:endParaRPr lang="ru-RU" dirty="0" smtClean="0"/>
          </a:p>
          <a:p>
            <a:pPr lvl="1"/>
            <a:r>
              <a:rPr lang="en-US" dirty="0" smtClean="0"/>
              <a:t>ASCII, KOI-8R, CP-1251, </a:t>
            </a:r>
            <a:r>
              <a:rPr lang="ru-RU" dirty="0" smtClean="0"/>
              <a:t>…</a:t>
            </a:r>
          </a:p>
          <a:p>
            <a:pPr fontAlgn="ctr"/>
            <a:r>
              <a:rPr lang="ru-RU" dirty="0" smtClean="0"/>
              <a:t>Кодовая позиция (</a:t>
            </a:r>
            <a:r>
              <a:rPr lang="en-US" dirty="0"/>
              <a:t>code </a:t>
            </a:r>
            <a:r>
              <a:rPr lang="en-US" dirty="0" smtClean="0"/>
              <a:t>point</a:t>
            </a:r>
            <a:r>
              <a:rPr lang="ru-RU" dirty="0" smtClean="0"/>
              <a:t>)</a:t>
            </a:r>
            <a:endParaRPr lang="en-US" dirty="0" smtClean="0"/>
          </a:p>
          <a:p>
            <a:pPr lvl="1" fontAlgn="ctr"/>
            <a:r>
              <a:rPr lang="ru-RU" dirty="0" smtClean="0"/>
              <a:t>значение (позиция) в кодировке</a:t>
            </a:r>
          </a:p>
          <a:p>
            <a:pPr lvl="1" fontAlgn="ctr"/>
            <a:r>
              <a:rPr lang="en-US" dirty="0" err="1" smtClean="0"/>
              <a:t>codepoint</a:t>
            </a:r>
            <a:r>
              <a:rPr lang="en-US" dirty="0"/>
              <a:t> </a:t>
            </a:r>
            <a:r>
              <a:rPr lang="en-US" dirty="0" smtClean="0"/>
              <a:t>/</a:t>
            </a:r>
            <a:r>
              <a:rPr lang="en-US" dirty="0"/>
              <a:t> code position </a:t>
            </a:r>
          </a:p>
          <a:p>
            <a:pPr fontAlgn="ctr"/>
            <a:r>
              <a:rPr lang="ru-RU" dirty="0" smtClean="0"/>
              <a:t>Кодовое пространство (</a:t>
            </a:r>
            <a:r>
              <a:rPr lang="en-US" dirty="0"/>
              <a:t>code </a:t>
            </a:r>
            <a:r>
              <a:rPr lang="en-US" dirty="0" smtClean="0"/>
              <a:t>space</a:t>
            </a:r>
            <a:r>
              <a:rPr lang="ru-RU" dirty="0" smtClean="0"/>
              <a:t>)</a:t>
            </a:r>
          </a:p>
          <a:p>
            <a:pPr lvl="1" fontAlgn="ctr"/>
            <a:r>
              <a:rPr lang="ru-RU" dirty="0" smtClean="0"/>
              <a:t>всё множество </a:t>
            </a:r>
            <a:r>
              <a:rPr lang="en-US" dirty="0" smtClean="0"/>
              <a:t>code points</a:t>
            </a:r>
            <a:endParaRPr lang="en-US" dirty="0"/>
          </a:p>
          <a:p>
            <a:pPr fontAlgn="ctr"/>
            <a:r>
              <a:rPr lang="ru-RU" dirty="0" smtClean="0"/>
              <a:t>Единица кодирования </a:t>
            </a:r>
            <a:r>
              <a:rPr lang="en-US" dirty="0" smtClean="0"/>
              <a:t>(</a:t>
            </a:r>
            <a:r>
              <a:rPr lang="en-US" dirty="0"/>
              <a:t>code </a:t>
            </a:r>
            <a:r>
              <a:rPr lang="en-US" dirty="0" smtClean="0"/>
              <a:t>unit)</a:t>
            </a:r>
            <a:endParaRPr lang="ru-RU" dirty="0"/>
          </a:p>
          <a:p>
            <a:pPr lvl="1" fontAlgn="ctr"/>
            <a:r>
              <a:rPr lang="ru-RU" dirty="0" smtClean="0"/>
              <a:t>количество бит, используемых для представления символов</a:t>
            </a:r>
          </a:p>
          <a:p>
            <a:pPr lvl="1" fontAlgn="ctr"/>
            <a:r>
              <a:rPr lang="en-US" dirty="0" smtClean="0"/>
              <a:t>7-bit, 16-bit</a:t>
            </a:r>
            <a:r>
              <a:rPr lang="ru-RU" dirty="0" smtClean="0"/>
              <a:t>, …</a:t>
            </a:r>
            <a:endParaRPr lang="en-US" dirty="0"/>
          </a:p>
          <a:p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9250690" y="955115"/>
            <a:ext cx="2490544" cy="5368682"/>
            <a:chOff x="9250690" y="955115"/>
            <a:chExt cx="2490544" cy="5368682"/>
          </a:xfrm>
        </p:grpSpPr>
        <p:pic>
          <p:nvPicPr>
            <p:cNvPr id="2050" name="Picture 2" descr="Picture background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595"/>
            <a:stretch/>
          </p:blipFill>
          <p:spPr bwMode="auto">
            <a:xfrm>
              <a:off x="9279565" y="3709836"/>
              <a:ext cx="2461669" cy="2613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Picture background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370"/>
            <a:stretch/>
          </p:blipFill>
          <p:spPr bwMode="auto">
            <a:xfrm>
              <a:off x="9250690" y="955115"/>
              <a:ext cx="2472881" cy="2613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027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Термины</a:t>
            </a:r>
            <a:r>
              <a:rPr lang="en-US" dirty="0" smtClean="0"/>
              <a:t>:</a:t>
            </a:r>
            <a:r>
              <a:rPr lang="ru-RU" dirty="0" smtClean="0"/>
              <a:t> текст и представление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631004" cy="4351338"/>
          </a:xfrm>
        </p:spPr>
        <p:txBody>
          <a:bodyPr>
            <a:normAutofit/>
          </a:bodyPr>
          <a:lstStyle/>
          <a:p>
            <a:r>
              <a:rPr lang="ru-RU" dirty="0" smtClean="0"/>
              <a:t>Элементы текста (</a:t>
            </a:r>
            <a:r>
              <a:rPr lang="en-US" dirty="0" smtClean="0"/>
              <a:t>text elements)</a:t>
            </a:r>
          </a:p>
          <a:p>
            <a:pPr lvl="1"/>
            <a:r>
              <a:rPr lang="ru-RU" dirty="0" smtClean="0"/>
              <a:t>Полиграф</a:t>
            </a:r>
            <a:r>
              <a:rPr lang="en-US" dirty="0"/>
              <a:t> (</a:t>
            </a:r>
            <a:r>
              <a:rPr lang="en-US" dirty="0" smtClean="0"/>
              <a:t>Multigraph) </a:t>
            </a:r>
          </a:p>
          <a:p>
            <a:pPr lvl="2"/>
            <a:r>
              <a:rPr lang="en-US" dirty="0"/>
              <a:t>Digraph, </a:t>
            </a:r>
            <a:r>
              <a:rPr lang="en-US" dirty="0" err="1" smtClean="0"/>
              <a:t>Trigraph</a:t>
            </a:r>
            <a:r>
              <a:rPr lang="ru-RU" dirty="0" smtClean="0"/>
              <a:t>, …</a:t>
            </a:r>
          </a:p>
          <a:p>
            <a:pPr lvl="1"/>
            <a:r>
              <a:rPr lang="ru-RU" dirty="0"/>
              <a:t>С</a:t>
            </a:r>
            <a:r>
              <a:rPr lang="ru-RU" dirty="0" smtClean="0"/>
              <a:t>лог (</a:t>
            </a:r>
            <a:r>
              <a:rPr lang="en-US" dirty="0" smtClean="0"/>
              <a:t>Syllable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Слово </a:t>
            </a:r>
            <a:r>
              <a:rPr lang="en-US" dirty="0" smtClean="0"/>
              <a:t>(word)</a:t>
            </a:r>
          </a:p>
          <a:p>
            <a:pPr lvl="1"/>
            <a:r>
              <a:rPr lang="ru-RU" dirty="0" smtClean="0"/>
              <a:t>Комбинированные символы (</a:t>
            </a:r>
            <a:r>
              <a:rPr lang="en-US" dirty="0" smtClean="0"/>
              <a:t>combining characters / </a:t>
            </a:r>
            <a:r>
              <a:rPr lang="en-US" dirty="0"/>
              <a:t>composite character</a:t>
            </a:r>
            <a:r>
              <a:rPr lang="ru-RU" dirty="0" smtClean="0"/>
              <a:t>)</a:t>
            </a:r>
          </a:p>
          <a:p>
            <a:pPr lvl="2"/>
            <a:r>
              <a:rPr lang="ru-RU" dirty="0" smtClean="0"/>
              <a:t>Диакритические знаки</a:t>
            </a:r>
          </a:p>
          <a:p>
            <a:pPr lvl="1"/>
            <a:endParaRPr lang="ru-RU" dirty="0"/>
          </a:p>
          <a:p>
            <a:r>
              <a:rPr lang="ru-RU" dirty="0" err="1" smtClean="0"/>
              <a:t>Глиф</a:t>
            </a:r>
            <a:r>
              <a:rPr lang="ru-RU" dirty="0" smtClean="0"/>
              <a:t> (</a:t>
            </a:r>
            <a:r>
              <a:rPr lang="en-US" dirty="0" smtClean="0"/>
              <a:t>Glyph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endParaRPr lang="ru-RU" dirty="0" smtClean="0"/>
          </a:p>
          <a:p>
            <a:pPr lvl="1"/>
            <a:r>
              <a:rPr lang="ru-RU" dirty="0" smtClean="0"/>
              <a:t>визуальное представление символа</a:t>
            </a:r>
            <a:r>
              <a:rPr lang="en-US" dirty="0" smtClean="0"/>
              <a:t>/</a:t>
            </a:r>
            <a:r>
              <a:rPr lang="ru-RU" dirty="0" smtClean="0"/>
              <a:t>части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560" y="3115266"/>
            <a:ext cx="4010585" cy="177189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9204" y="5186393"/>
            <a:ext cx="4572638" cy="91452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5"/>
          <a:srcRect t="16624"/>
          <a:stretch/>
        </p:blipFill>
        <p:spPr>
          <a:xfrm>
            <a:off x="7774611" y="1989996"/>
            <a:ext cx="3762900" cy="82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Unicode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Базовые понятия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236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en-US" dirty="0" smtClean="0"/>
              <a:t>Unicode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1825625"/>
            <a:ext cx="6544377" cy="435133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Символы и их свойства</a:t>
            </a:r>
          </a:p>
          <a:p>
            <a:r>
              <a:rPr lang="ru-RU" dirty="0" smtClean="0"/>
              <a:t>Формы кодирования</a:t>
            </a:r>
            <a:r>
              <a:rPr lang="en-US" dirty="0" smtClean="0"/>
              <a:t> </a:t>
            </a:r>
            <a:endParaRPr lang="ru-RU" dirty="0" smtClean="0"/>
          </a:p>
          <a:p>
            <a:pPr lvl="1"/>
            <a:r>
              <a:rPr lang="en-US" dirty="0" smtClean="0"/>
              <a:t>c</a:t>
            </a:r>
            <a:r>
              <a:rPr lang="ru-RU" dirty="0" smtClean="0"/>
              <a:t> разными размерами кодового модуля</a:t>
            </a:r>
          </a:p>
          <a:p>
            <a:pPr lvl="1"/>
            <a:r>
              <a:rPr lang="en-US" dirty="0"/>
              <a:t>UTF-8, UTF-16, </a:t>
            </a:r>
            <a:r>
              <a:rPr lang="en-US" dirty="0" smtClean="0"/>
              <a:t>UTF-32</a:t>
            </a:r>
            <a:endParaRPr lang="ru-RU" dirty="0" smtClean="0"/>
          </a:p>
          <a:p>
            <a:r>
              <a:rPr lang="ru-RU" dirty="0" smtClean="0"/>
              <a:t>Алгоритмы и данные</a:t>
            </a:r>
          </a:p>
          <a:p>
            <a:pPr lvl="1"/>
            <a:r>
              <a:rPr lang="ru-RU" dirty="0" smtClean="0"/>
              <a:t>Нормализации (</a:t>
            </a:r>
            <a:r>
              <a:rPr lang="en-US" dirty="0" smtClean="0"/>
              <a:t>normalization)</a:t>
            </a:r>
            <a:endParaRPr lang="ru-RU" dirty="0" smtClean="0"/>
          </a:p>
          <a:p>
            <a:pPr lvl="1"/>
            <a:r>
              <a:rPr lang="ru-RU" dirty="0" smtClean="0"/>
              <a:t>Сопоставления (</a:t>
            </a:r>
            <a:r>
              <a:rPr lang="en-US" dirty="0" smtClean="0"/>
              <a:t>collation)</a:t>
            </a:r>
          </a:p>
          <a:p>
            <a:pPr lvl="1"/>
            <a:r>
              <a:rPr lang="ru-RU" dirty="0" smtClean="0"/>
              <a:t>Переноса строк и двунаправленного письма</a:t>
            </a:r>
          </a:p>
          <a:p>
            <a:pPr lvl="1"/>
            <a:r>
              <a:rPr lang="ru-RU" dirty="0" smtClean="0"/>
              <a:t>Разбиения текста на элементы</a:t>
            </a:r>
          </a:p>
          <a:p>
            <a:pPr lvl="1"/>
            <a:r>
              <a:rPr lang="ru-RU" dirty="0" smtClean="0"/>
              <a:t>…</a:t>
            </a:r>
          </a:p>
          <a:p>
            <a:endParaRPr lang="ru-RU" dirty="0" smtClean="0"/>
          </a:p>
          <a:p>
            <a:pPr lvl="1"/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198" y="3551639"/>
            <a:ext cx="4681188" cy="250581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860" y="1506002"/>
            <a:ext cx="12382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34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Символы: кодовое пространство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938176" cy="4351338"/>
          </a:xfrm>
        </p:spPr>
        <p:txBody>
          <a:bodyPr>
            <a:normAutofit fontScale="92500" lnSpcReduction="10000"/>
          </a:bodyPr>
          <a:lstStyle/>
          <a:p>
            <a:r>
              <a:rPr lang="ru-RU" altLang="ru-RU" sz="3200" dirty="0" smtClean="0"/>
              <a:t>от </a:t>
            </a:r>
            <a:r>
              <a:rPr lang="ru-RU" altLang="ru-RU" sz="3200" dirty="0"/>
              <a:t>U+0000 до U+10FFFF</a:t>
            </a:r>
          </a:p>
          <a:p>
            <a:r>
              <a:rPr lang="ru-RU" altLang="ru-RU" sz="3200" dirty="0" smtClean="0"/>
              <a:t>разбито на 17 плоскостей (</a:t>
            </a:r>
            <a:r>
              <a:rPr lang="en-US" altLang="ru-RU" sz="3200" dirty="0" smtClean="0"/>
              <a:t>Pane) </a:t>
            </a:r>
            <a:r>
              <a:rPr lang="ru-RU" altLang="ru-RU" sz="3200" dirty="0" smtClean="0"/>
              <a:t>по</a:t>
            </a:r>
            <a:r>
              <a:rPr lang="en-US" altLang="ru-RU" sz="3200" dirty="0" smtClean="0"/>
              <a:t> 2</a:t>
            </a:r>
            <a:r>
              <a:rPr lang="en-US" altLang="ru-RU" sz="3200" baseline="30000" dirty="0" smtClean="0"/>
              <a:t>16</a:t>
            </a:r>
            <a:r>
              <a:rPr lang="ru-RU" altLang="ru-RU" sz="3200" dirty="0" smtClean="0"/>
              <a:t> символов:</a:t>
            </a:r>
          </a:p>
          <a:p>
            <a:pPr lvl="1"/>
            <a:r>
              <a:rPr lang="ru-RU" altLang="ru-RU" sz="2800" dirty="0" smtClean="0"/>
              <a:t>0 – </a:t>
            </a:r>
            <a:r>
              <a:rPr lang="en-US" altLang="ru-RU" sz="2800" dirty="0" smtClean="0"/>
              <a:t>Basic </a:t>
            </a:r>
            <a:r>
              <a:rPr lang="en-US" altLang="ru-RU" sz="2800" dirty="0"/>
              <a:t>Multilingual </a:t>
            </a:r>
            <a:r>
              <a:rPr lang="en-US" altLang="ru-RU" sz="2800" dirty="0" smtClean="0"/>
              <a:t>Plane</a:t>
            </a:r>
            <a:r>
              <a:rPr lang="ru-RU" altLang="ru-RU" sz="2800" dirty="0" smtClean="0"/>
              <a:t> (</a:t>
            </a:r>
            <a:r>
              <a:rPr lang="en-US" altLang="ru-RU" sz="2800" dirty="0" smtClean="0"/>
              <a:t>BMP)</a:t>
            </a:r>
          </a:p>
          <a:p>
            <a:pPr lvl="1"/>
            <a:r>
              <a:rPr lang="en-US" altLang="ru-RU" sz="2800" dirty="0"/>
              <a:t>1 </a:t>
            </a:r>
            <a:r>
              <a:rPr lang="en-US" altLang="ru-RU" sz="2800" dirty="0" smtClean="0"/>
              <a:t>– Supplementary </a:t>
            </a:r>
            <a:r>
              <a:rPr lang="en-US" altLang="ru-RU" sz="2800" dirty="0"/>
              <a:t>Multilingual </a:t>
            </a:r>
            <a:r>
              <a:rPr lang="en-US" altLang="ru-RU" sz="2800" dirty="0" smtClean="0"/>
              <a:t>Plane (</a:t>
            </a:r>
            <a:r>
              <a:rPr lang="en-US" dirty="0" smtClean="0"/>
              <a:t>SMP)</a:t>
            </a:r>
          </a:p>
          <a:p>
            <a:pPr lvl="1"/>
            <a:r>
              <a:rPr lang="ru-RU" altLang="ru-RU" sz="2800" dirty="0" smtClean="0"/>
              <a:t>…</a:t>
            </a:r>
            <a:endParaRPr lang="en-US" altLang="ru-RU" sz="2800" dirty="0" smtClean="0"/>
          </a:p>
          <a:p>
            <a:r>
              <a:rPr lang="ru-RU" altLang="ru-RU" sz="3200" dirty="0" smtClean="0"/>
              <a:t>каждая плоскость на блоки (</a:t>
            </a:r>
            <a:r>
              <a:rPr lang="en-US" altLang="ru-RU" sz="3200" dirty="0" smtClean="0"/>
              <a:t>Blocks) </a:t>
            </a:r>
            <a:endParaRPr lang="ru-RU" altLang="ru-RU" sz="3200" dirty="0" smtClean="0"/>
          </a:p>
          <a:p>
            <a:pPr lvl="1"/>
            <a:r>
              <a:rPr lang="ru-RU" altLang="ru-RU" sz="2800" dirty="0" smtClean="0"/>
              <a:t>по смыслу</a:t>
            </a:r>
          </a:p>
          <a:p>
            <a:pPr lvl="1"/>
            <a:r>
              <a:rPr lang="ru-RU" altLang="ru-RU" sz="2800" dirty="0" smtClean="0"/>
              <a:t>например: базовые латинские, базовые кириллические, …</a:t>
            </a:r>
          </a:p>
          <a:p>
            <a:pPr lvl="1"/>
            <a:endParaRPr lang="en-US" altLang="ru-RU" sz="2800" dirty="0" smtClean="0"/>
          </a:p>
          <a:p>
            <a:pPr lvl="1"/>
            <a:endParaRPr lang="ru-RU" altLang="ru-RU" sz="2800" dirty="0"/>
          </a:p>
          <a:p>
            <a:pPr lvl="1"/>
            <a:endParaRPr lang="ru-RU" sz="2800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8060852" y="1265697"/>
            <a:ext cx="3562812" cy="2547843"/>
            <a:chOff x="7536066" y="1321356"/>
            <a:chExt cx="3562812" cy="2547843"/>
          </a:xfrm>
        </p:grpSpPr>
        <p:pic>
          <p:nvPicPr>
            <p:cNvPr id="3075" name="Picture 3" descr="undefine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6066" y="1690688"/>
              <a:ext cx="3562812" cy="21785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Прямоугольник 5"/>
            <p:cNvSpPr/>
            <p:nvPr/>
          </p:nvSpPr>
          <p:spPr>
            <a:xfrm>
              <a:off x="10473386" y="1321356"/>
              <a:ext cx="6254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BMP</a:t>
              </a:r>
              <a:endParaRPr lang="ru-RU" dirty="0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8060852" y="4044858"/>
            <a:ext cx="3562812" cy="2466195"/>
            <a:chOff x="7536066" y="4100517"/>
            <a:chExt cx="3562812" cy="2466195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36066" y="4469849"/>
              <a:ext cx="3562812" cy="2096863"/>
            </a:xfrm>
            <a:prstGeom prst="rect">
              <a:avLst/>
            </a:prstGeom>
          </p:spPr>
        </p:pic>
        <p:sp>
          <p:nvSpPr>
            <p:cNvPr id="7" name="Прямоугольник 6"/>
            <p:cNvSpPr/>
            <p:nvPr/>
          </p:nvSpPr>
          <p:spPr>
            <a:xfrm>
              <a:off x="10473386" y="4100517"/>
              <a:ext cx="6062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SMP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7229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. Creating Types in C" id="{F2E59D16-3580-4F1B-B291-C12C13E0F8CF}" vid="{9CF71352-9A11-413D-9085-BB779D7C4D1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лекции модуля</Template>
  <TotalTime>1544</TotalTime>
  <Words>3455</Words>
  <Application>Microsoft Office PowerPoint</Application>
  <PresentationFormat>Широкоэкранный</PresentationFormat>
  <Paragraphs>535</Paragraphs>
  <Slides>46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4" baseType="lpstr">
      <vt:lpstr>Arial</vt:lpstr>
      <vt:lpstr>Calibri</vt:lpstr>
      <vt:lpstr>Calibri Light</vt:lpstr>
      <vt:lpstr>Consolas</vt:lpstr>
      <vt:lpstr>Lucida Grande</vt:lpstr>
      <vt:lpstr>Segoe UI</vt:lpstr>
      <vt:lpstr>Trebuchet MS</vt:lpstr>
      <vt:lpstr>Тема Office</vt:lpstr>
      <vt:lpstr>Строки и текст</vt:lpstr>
      <vt:lpstr>Agenda</vt:lpstr>
      <vt:lpstr>Символы, тексты, кодировки</vt:lpstr>
      <vt:lpstr>Термины: символы</vt:lpstr>
      <vt:lpstr>Термины: кодирование</vt:lpstr>
      <vt:lpstr>Термины: текст и представление</vt:lpstr>
      <vt:lpstr>Unicode</vt:lpstr>
      <vt:lpstr>Элементы Unicode</vt:lpstr>
      <vt:lpstr>Символы: кодовое пространство</vt:lpstr>
      <vt:lpstr>Символы: имя и свойства</vt:lpstr>
      <vt:lpstr>Кодировки</vt:lpstr>
      <vt:lpstr>Комбинирование и регистр символов</vt:lpstr>
      <vt:lpstr>Парные и похожие символы</vt:lpstr>
      <vt:lpstr>Нормализация</vt:lpstr>
      <vt:lpstr>Строки в .Net</vt:lpstr>
      <vt:lpstr>System.String</vt:lpstr>
      <vt:lpstr>Создание строк</vt:lpstr>
      <vt:lpstr>Строковые литералы: quoted и verbatim</vt:lpstr>
      <vt:lpstr>Строковые литералы: raw</vt:lpstr>
      <vt:lpstr>Последовательная обработка строк</vt:lpstr>
      <vt:lpstr>Символы, руны и текстовые элементы</vt:lpstr>
      <vt:lpstr>Символы, руны и текстовые элементы</vt:lpstr>
      <vt:lpstr>Перечисление символов и элементов</vt:lpstr>
      <vt:lpstr>System.Char и System.Text.Rune</vt:lpstr>
      <vt:lpstr>Sytem.Char и System.Text.Rune</vt:lpstr>
      <vt:lpstr>Нормализация</vt:lpstr>
      <vt:lpstr>Сортировка и сравнение</vt:lpstr>
      <vt:lpstr>Проверка на null и пустоту</vt:lpstr>
      <vt:lpstr>Сравнение строк</vt:lpstr>
      <vt:lpstr>Манипулирование</vt:lpstr>
      <vt:lpstr>Поиск/замена/разбиение на подстроки</vt:lpstr>
      <vt:lpstr>Обрезка (trim) и выравнивание (pad)</vt:lpstr>
      <vt:lpstr>Прочие</vt:lpstr>
      <vt:lpstr>Динамическое создание и форматирование</vt:lpstr>
      <vt:lpstr>Массовые операции изменения</vt:lpstr>
      <vt:lpstr>String.Format</vt:lpstr>
      <vt:lpstr>Интерполяция строк (string interpolation)</vt:lpstr>
      <vt:lpstr>Чтение/запись и кодировки</vt:lpstr>
      <vt:lpstr>Text-To-Stream (использование кодировки)</vt:lpstr>
      <vt:lpstr>Запись с указанием кодировки и преамбулы</vt:lpstr>
      <vt:lpstr>Регулярные выражения</vt:lpstr>
      <vt:lpstr>Что и для чего</vt:lpstr>
      <vt:lpstr>Некоторые простейшие конструкции</vt:lpstr>
      <vt:lpstr>Операции</vt:lpstr>
      <vt:lpstr>Разбор и извлечение данных</vt:lpstr>
      <vt:lpstr>Подведем итог…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Строки и текст</dc:title>
  <dc:creator>Михаил Романов</dc:creator>
  <cp:lastModifiedBy>Михаил Романов</cp:lastModifiedBy>
  <cp:revision>98</cp:revision>
  <dcterms:created xsi:type="dcterms:W3CDTF">2024-07-05T17:33:06Z</dcterms:created>
  <dcterms:modified xsi:type="dcterms:W3CDTF">2024-08-21T17:04:59Z</dcterms:modified>
</cp:coreProperties>
</file>