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72" r:id="rId8"/>
    <p:sldId id="281" r:id="rId9"/>
    <p:sldId id="264" r:id="rId10"/>
    <p:sldId id="265" r:id="rId11"/>
    <p:sldId id="273" r:id="rId12"/>
    <p:sldId id="274" r:id="rId13"/>
    <p:sldId id="266" r:id="rId14"/>
    <p:sldId id="275" r:id="rId15"/>
    <p:sldId id="282" r:id="rId16"/>
    <p:sldId id="280" r:id="rId17"/>
    <p:sldId id="267" r:id="rId18"/>
    <p:sldId id="268" r:id="rId19"/>
    <p:sldId id="276" r:id="rId20"/>
    <p:sldId id="269" r:id="rId21"/>
    <p:sldId id="277" r:id="rId22"/>
    <p:sldId id="270" r:id="rId23"/>
    <p:sldId id="279" r:id="rId24"/>
    <p:sldId id="271" r:id="rId25"/>
    <p:sldId id="278" r:id="rId26"/>
    <p:sldId id="261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Обработка ошибок" id="{4C62F6CD-700A-4F63-B54E-3F57103040C4}">
          <p14:sldIdLst>
            <p14:sldId id="259"/>
            <p14:sldId id="260"/>
          </p14:sldIdLst>
        </p14:section>
        <p14:section name="Исключения в .Net / C#" id="{644BDD30-9FCE-4A6F-9873-E8BB27472B92}">
          <p14:sldIdLst>
            <p14:sldId id="262"/>
            <p14:sldId id="263"/>
            <p14:sldId id="272"/>
          </p14:sldIdLst>
        </p14:section>
        <p14:section name="Генерация исключений" id="{C511F768-D617-4499-ABBB-6410DE626E98}">
          <p14:sldIdLst>
            <p14:sldId id="281"/>
            <p14:sldId id="264"/>
            <p14:sldId id="265"/>
            <p14:sldId id="273"/>
            <p14:sldId id="274"/>
            <p14:sldId id="266"/>
            <p14:sldId id="275"/>
            <p14:sldId id="282"/>
          </p14:sldIdLst>
        </p14:section>
        <p14:section name="Обработка исключений" id="{F8296188-EAB7-429E-A766-28DEC34A4B60}">
          <p14:sldIdLst>
            <p14:sldId id="280"/>
            <p14:sldId id="267"/>
            <p14:sldId id="268"/>
            <p14:sldId id="276"/>
            <p14:sldId id="269"/>
            <p14:sldId id="277"/>
            <p14:sldId id="270"/>
          </p14:sldIdLst>
        </p14:section>
        <p14:section name="Рекомендации" id="{5784119C-3B34-4828-97CE-A2503F600E38}">
          <p14:sldIdLst>
            <p14:sldId id="279"/>
            <p14:sldId id="271"/>
            <p14:sldId id="278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ихаил Романов" initials="МР" lastIdx="1" clrIdx="0">
    <p:extLst>
      <p:ext uri="{19B8F6BF-5375-455C-9EA6-DF929625EA0E}">
        <p15:presenceInfo xmlns:p15="http://schemas.microsoft.com/office/powerpoint/2012/main" userId="4951010e839e4f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Обработка исключений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dirty="0" smtClean="0"/>
              <a:t>ерархия исключений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11" y="1690688"/>
            <a:ext cx="11485758" cy="387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ru-RU" dirty="0" smtClean="0"/>
              <a:t>исключения (</a:t>
            </a:r>
            <a:r>
              <a:rPr lang="en-US" dirty="0"/>
              <a:t>E</a:t>
            </a:r>
            <a:r>
              <a:rPr lang="en-US" dirty="0" smtClean="0"/>
              <a:t>xception)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45958" y="1913165"/>
            <a:ext cx="7061549" cy="378565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ISerializable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innerException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StackTrace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Прочие свойства и методы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738520" y="2317752"/>
            <a:ext cx="8111296" cy="415498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System.ArgumentOutOfRangeException</a:t>
            </a:r>
            <a:r>
              <a:rPr lang="en-US" sz="1200" b="1" dirty="0">
                <a:latin typeface="Consolas" panose="020B0609020204030204" pitchFamily="49" charset="0"/>
              </a:rPr>
              <a:t>: 0 &lt;= offset &lt;= 558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Parameter name: offset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Actual value was 587.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at </a:t>
            </a:r>
            <a:r>
              <a:rPr lang="en-US" sz="1200" b="1" dirty="0" err="1">
                <a:latin typeface="Consolas" panose="020B0609020204030204" pitchFamily="49" charset="0"/>
              </a:rPr>
              <a:t>ICSharpCode.AvalonEdit.Document.TextDocument.GetLineByOffset</a:t>
            </a:r>
            <a:r>
              <a:rPr lang="en-US" sz="1200" b="1" dirty="0">
                <a:latin typeface="Consolas" panose="020B0609020204030204" pitchFamily="49" charset="0"/>
              </a:rPr>
              <a:t>(Int32 offset)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at </a:t>
            </a:r>
            <a:r>
              <a:rPr lang="en-US" sz="1200" b="1" dirty="0" err="1">
                <a:latin typeface="Consolas" panose="020B0609020204030204" pitchFamily="49" charset="0"/>
              </a:rPr>
              <a:t>ICSharpCode.AvalonEdit.Document.TextDocument.GetLocation</a:t>
            </a:r>
            <a:r>
              <a:rPr lang="en-US" sz="1200" b="1" dirty="0">
                <a:latin typeface="Consolas" panose="020B0609020204030204" pitchFamily="49" charset="0"/>
              </a:rPr>
              <a:t>(Int32 offset)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at ICSharpCode.SharpDevelop.NRefactory.Wrappers.DocumentWrapper.GetLocation(Int32 offset)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at ICSharpCode.NRefactory.CSharp.Refactoring.DocumentScript.FormatText(IEnumerable`1 nodes)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at ICSharpCode.NRefactory.CSharp.Refactoring.DocumentScript.Dispose()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at </a:t>
            </a:r>
            <a:r>
              <a:rPr lang="en-US" sz="1200" b="1" dirty="0" err="1">
                <a:latin typeface="Consolas" panose="020B0609020204030204" pitchFamily="49" charset="0"/>
              </a:rPr>
              <a:t>CSharpBinding.Refactoring.EditorScript.DisposeOnClose</a:t>
            </a:r>
            <a:r>
              <a:rPr lang="en-US" sz="1200" b="1" dirty="0">
                <a:latin typeface="Consolas" panose="020B0609020204030204" pitchFamily="49" charset="0"/>
              </a:rPr>
              <a:t>(Boolean force)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at </a:t>
            </a:r>
            <a:r>
              <a:rPr lang="en-US" sz="1200" b="1" dirty="0" err="1">
                <a:latin typeface="Consolas" panose="020B0609020204030204" pitchFamily="49" charset="0"/>
              </a:rPr>
              <a:t>CSharpBinding.Refactoring.EditorScript.Dispose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at CSharpBinding.Refactoring.CSharpCodeGenerator.InsertEventHandler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	</a:t>
            </a:r>
            <a:r>
              <a:rPr lang="en-US" sz="1200" b="1" dirty="0" err="1" smtClean="0">
                <a:latin typeface="Consolas" panose="020B0609020204030204" pitchFamily="49" charset="0"/>
              </a:rPr>
              <a:t>ITypeDefinition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target, String name, </a:t>
            </a:r>
            <a:r>
              <a:rPr lang="en-US" sz="1200" b="1" dirty="0" err="1">
                <a:latin typeface="Consolas" panose="020B0609020204030204" pitchFamily="49" charset="0"/>
              </a:rPr>
              <a:t>IEvent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eventDefinition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	</a:t>
            </a:r>
            <a:r>
              <a:rPr lang="en-US" sz="1200" b="1" dirty="0" smtClean="0">
                <a:latin typeface="Consolas" panose="020B0609020204030204" pitchFamily="49" charset="0"/>
              </a:rPr>
              <a:t>Boolean </a:t>
            </a:r>
            <a:r>
              <a:rPr lang="en-US" sz="1200" b="1" dirty="0" err="1">
                <a:latin typeface="Consolas" panose="020B0609020204030204" pitchFamily="49" charset="0"/>
              </a:rPr>
              <a:t>jumpTo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InsertEventHandlerBodyKind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bodyKind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at CSharpBinding.FormsDesigner.CSharpEventBindingService.InsertEventHandlerInternal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	</a:t>
            </a:r>
            <a:r>
              <a:rPr lang="en-US" sz="1200" b="1" dirty="0" smtClean="0">
                <a:latin typeface="Consolas" panose="020B0609020204030204" pitchFamily="49" charset="0"/>
              </a:rPr>
              <a:t>String </a:t>
            </a:r>
            <a:r>
              <a:rPr lang="en-US" sz="1200" b="1" dirty="0" err="1">
                <a:latin typeface="Consolas" panose="020B0609020204030204" pitchFamily="49" charset="0"/>
              </a:rPr>
              <a:t>methodName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IEvent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evt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at </a:t>
            </a:r>
            <a:r>
              <a:rPr lang="en-US" sz="1200" b="1" dirty="0" err="1">
                <a:latin typeface="Consolas" panose="020B0609020204030204" pitchFamily="49" charset="0"/>
              </a:rPr>
              <a:t>CSharpBinding.FormsDesigner.CSharpEventBindingService</a:t>
            </a:r>
            <a:r>
              <a:rPr lang="en-US" sz="1200" b="1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	</a:t>
            </a:r>
            <a:r>
              <a:rPr lang="en-US" sz="1200" b="1" dirty="0" smtClean="0">
                <a:latin typeface="Consolas" panose="020B0609020204030204" pitchFamily="49" charset="0"/>
              </a:rPr>
              <a:t>&lt;&gt;</a:t>
            </a:r>
            <a:r>
              <a:rPr lang="en-US" sz="1200" b="1" dirty="0">
                <a:latin typeface="Consolas" panose="020B0609020204030204" pitchFamily="49" charset="0"/>
              </a:rPr>
              <a:t>c__DisplayClass10_1.&lt;</a:t>
            </a:r>
            <a:r>
              <a:rPr lang="en-US" sz="1200" b="1" dirty="0" err="1">
                <a:latin typeface="Consolas" panose="020B0609020204030204" pitchFamily="49" charset="0"/>
              </a:rPr>
              <a:t>ShowCode</a:t>
            </a:r>
            <a:r>
              <a:rPr lang="en-US" sz="1200" b="1" dirty="0">
                <a:latin typeface="Consolas" panose="020B0609020204030204" pitchFamily="49" charset="0"/>
              </a:rPr>
              <a:t>&gt;b__0()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at </a:t>
            </a:r>
            <a:r>
              <a:rPr lang="en-US" sz="1200" b="1" dirty="0" err="1">
                <a:latin typeface="Consolas" panose="020B0609020204030204" pitchFamily="49" charset="0"/>
              </a:rPr>
              <a:t>System.Windows.Threading.ExceptionWrapper.InternalRealCall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	</a:t>
            </a:r>
            <a:r>
              <a:rPr lang="en-US" sz="1200" b="1" dirty="0" smtClean="0">
                <a:latin typeface="Consolas" panose="020B0609020204030204" pitchFamily="49" charset="0"/>
              </a:rPr>
              <a:t>Delegate </a:t>
            </a:r>
            <a:r>
              <a:rPr lang="en-US" sz="1200" b="1" dirty="0">
                <a:latin typeface="Consolas" panose="020B0609020204030204" pitchFamily="49" charset="0"/>
              </a:rPr>
              <a:t>callback, Object </a:t>
            </a:r>
            <a:r>
              <a:rPr lang="en-US" sz="1200" b="1" dirty="0" err="1">
                <a:latin typeface="Consolas" panose="020B0609020204030204" pitchFamily="49" charset="0"/>
              </a:rPr>
              <a:t>args</a:t>
            </a:r>
            <a:r>
              <a:rPr lang="en-US" sz="1200" b="1" dirty="0">
                <a:latin typeface="Consolas" panose="020B0609020204030204" pitchFamily="49" charset="0"/>
              </a:rPr>
              <a:t>, Int32 </a:t>
            </a:r>
            <a:r>
              <a:rPr lang="en-US" sz="1200" b="1" dirty="0" err="1">
                <a:latin typeface="Consolas" panose="020B0609020204030204" pitchFamily="49" charset="0"/>
              </a:rPr>
              <a:t>numArgs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at </a:t>
            </a:r>
            <a:r>
              <a:rPr lang="en-US" sz="1200" b="1" dirty="0" err="1">
                <a:latin typeface="Consolas" panose="020B0609020204030204" pitchFamily="49" charset="0"/>
              </a:rPr>
              <a:t>System.Windows.Threading.ExceptionWrapper.TryCatchWhen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	</a:t>
            </a:r>
            <a:r>
              <a:rPr lang="en-US" sz="1200" b="1" dirty="0" smtClean="0">
                <a:latin typeface="Consolas" panose="020B0609020204030204" pitchFamily="49" charset="0"/>
              </a:rPr>
              <a:t>Object </a:t>
            </a:r>
            <a:r>
              <a:rPr lang="en-US" sz="1200" b="1" dirty="0">
                <a:latin typeface="Consolas" panose="020B0609020204030204" pitchFamily="49" charset="0"/>
              </a:rPr>
              <a:t>source, Delegate callback, Object </a:t>
            </a:r>
            <a:r>
              <a:rPr lang="en-US" sz="1200" b="1" dirty="0" err="1">
                <a:latin typeface="Consolas" panose="020B0609020204030204" pitchFamily="49" charset="0"/>
              </a:rPr>
              <a:t>args</a:t>
            </a:r>
            <a:r>
              <a:rPr lang="en-US" sz="1200" b="1" dirty="0">
                <a:latin typeface="Consolas" panose="020B0609020204030204" pitchFamily="49" charset="0"/>
              </a:rPr>
              <a:t>, Int32 </a:t>
            </a:r>
            <a:r>
              <a:rPr lang="en-US" sz="1200" b="1" dirty="0" err="1">
                <a:latin typeface="Consolas" panose="020B0609020204030204" pitchFamily="49" charset="0"/>
              </a:rPr>
              <a:t>numArgs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	</a:t>
            </a:r>
            <a:r>
              <a:rPr lang="en-US" sz="1200" b="1" dirty="0" smtClean="0">
                <a:latin typeface="Consolas" panose="020B0609020204030204" pitchFamily="49" charset="0"/>
              </a:rPr>
              <a:t>Delegate </a:t>
            </a:r>
            <a:r>
              <a:rPr lang="en-US" sz="1200" b="1" dirty="0" err="1">
                <a:latin typeface="Consolas" panose="020B0609020204030204" pitchFamily="49" charset="0"/>
              </a:rPr>
              <a:t>catchHandler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589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241" y="216634"/>
            <a:ext cx="8867775" cy="626745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Наследники…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774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системные </a:t>
            </a:r>
            <a:r>
              <a:rPr lang="ru-RU" dirty="0" smtClean="0"/>
              <a:t>исключения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139169"/>
              </p:ext>
            </p:extLst>
          </p:nvPr>
        </p:nvGraphicFramePr>
        <p:xfrm>
          <a:off x="838199" y="1825625"/>
          <a:ext cx="1066398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373">
                  <a:extLst>
                    <a:ext uri="{9D8B030D-6E8A-4147-A177-3AD203B41FA5}">
                      <a16:colId xmlns:a16="http://schemas.microsoft.com/office/drawing/2014/main" val="3643235803"/>
                    </a:ext>
                  </a:extLst>
                </a:gridCol>
                <a:gridCol w="7373616">
                  <a:extLst>
                    <a:ext uri="{9D8B030D-6E8A-4147-A177-3AD203B41FA5}">
                      <a16:colId xmlns:a16="http://schemas.microsoft.com/office/drawing/2014/main" val="3709930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Имя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Действие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DivideByZeroException</a:t>
                      </a:r>
                      <a:endParaRPr lang="ru-RU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Попытка деления на ноль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8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OverflowException</a:t>
                      </a:r>
                      <a:endParaRPr lang="ru-RU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Перевыполнение при выполнении арифметических операций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00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ArithmeticException</a:t>
                      </a:r>
                      <a:endParaRPr lang="ru-RU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Общая ошибка 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 арифметических 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операциях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13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OutOfMemoryException</a:t>
                      </a:r>
                      <a:endParaRPr lang="ru-RU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Недостаточно памяти для нового объекта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StackOverflowException</a:t>
                      </a:r>
                      <a:endParaRPr lang="ru-RU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Превышен</a:t>
                      </a:r>
                      <a:r>
                        <a:rPr lang="ru-RU" sz="1800" baseline="0" dirty="0" smtClean="0"/>
                        <a:t> размер программного стека (используется при вызове методов)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19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InvalidCastException</a:t>
                      </a:r>
                      <a:endParaRPr lang="ru-RU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Ошибка преобразования типа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87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NullReferenceException</a:t>
                      </a:r>
                      <a:r>
                        <a:rPr lang="en-US" sz="1800" b="0" dirty="0" smtClean="0"/>
                        <a:t> </a:t>
                      </a:r>
                      <a:endParaRPr lang="ru-RU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Попытка обратиться по </a:t>
                      </a:r>
                      <a:r>
                        <a:rPr lang="en-US" sz="1800" dirty="0" smtClean="0"/>
                        <a:t>null-</a:t>
                      </a:r>
                      <a:r>
                        <a:rPr lang="ru-RU" sz="1800" dirty="0" smtClean="0"/>
                        <a:t>ссылке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697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43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исключения для использования</a:t>
            </a:r>
            <a:r>
              <a:rPr lang="en-US" dirty="0" smtClean="0"/>
              <a:t> </a:t>
            </a:r>
            <a:r>
              <a:rPr lang="ru-RU" dirty="0" smtClean="0"/>
              <a:t>в своем коде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08693"/>
              </p:ext>
            </p:extLst>
          </p:nvPr>
        </p:nvGraphicFramePr>
        <p:xfrm>
          <a:off x="838199" y="1825625"/>
          <a:ext cx="10663989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373">
                  <a:extLst>
                    <a:ext uri="{9D8B030D-6E8A-4147-A177-3AD203B41FA5}">
                      <a16:colId xmlns:a16="http://schemas.microsoft.com/office/drawing/2014/main" val="3643235803"/>
                    </a:ext>
                  </a:extLst>
                </a:gridCol>
                <a:gridCol w="7373616">
                  <a:extLst>
                    <a:ext uri="{9D8B030D-6E8A-4147-A177-3AD203B41FA5}">
                      <a16:colId xmlns:a16="http://schemas.microsoft.com/office/drawing/2014/main" val="3709930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Имя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Действие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ArgumentNullException</a:t>
                      </a:r>
                      <a:endParaRPr lang="ru-RU" sz="1800" b="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ru-RU" sz="1800" dirty="0" smtClean="0"/>
                        <a:t>Ошибки в</a:t>
                      </a:r>
                      <a:r>
                        <a:rPr lang="ru-RU" sz="1800" baseline="0" dirty="0" smtClean="0"/>
                        <a:t> аргументах методов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8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ArgumentOutOfRangeException</a:t>
                      </a:r>
                      <a:endParaRPr lang="ru-RU" sz="1800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00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ArgumentException</a:t>
                      </a:r>
                      <a:endParaRPr lang="ru-RU" sz="1800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13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InvalidOperationException</a:t>
                      </a:r>
                      <a:r>
                        <a:rPr lang="en-US" sz="1800" b="0" dirty="0" smtClean="0"/>
                        <a:t> </a:t>
                      </a:r>
                      <a:endParaRPr lang="ru-RU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На текущий момент (при текущем состоянии объекта) операция не может быть выполнена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ObjectDisposedException</a:t>
                      </a:r>
                      <a:endParaRPr lang="ru-RU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Попытка выполнить операцию для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disposed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-объекта</a:t>
                      </a:r>
                    </a:p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реализации интерфейса </a:t>
                      </a:r>
                      <a:r>
                        <a:rPr lang="en-US" b="1" dirty="0" err="1" smtClean="0"/>
                        <a:t>IDisposable</a:t>
                      </a:r>
                      <a:endParaRPr lang="ru-RU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74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NotImplementedException</a:t>
                      </a:r>
                      <a:endParaRPr lang="ru-RU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Метод объявлен, но пока не был реализован разработчиком</a:t>
                      </a:r>
                    </a:p>
                    <a:p>
                      <a:r>
                        <a:rPr lang="en-US" sz="1800" dirty="0" smtClean="0"/>
                        <a:t>IDE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ru-RU" sz="1800" baseline="0" dirty="0" smtClean="0"/>
                        <a:t>автоматом ставит при генерации перегруженных методов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19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NotSupportedException</a:t>
                      </a:r>
                      <a:r>
                        <a:rPr lang="en-US" sz="1800" b="0" dirty="0" smtClean="0"/>
                        <a:t> </a:t>
                      </a:r>
                      <a:endParaRPr lang="ru-RU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Такая операция не поддерживается (например, вызов </a:t>
                      </a:r>
                      <a:r>
                        <a:rPr lang="en-US" sz="1800" dirty="0" smtClean="0"/>
                        <a:t>Write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ru-RU" sz="1800" baseline="0" dirty="0" smtClean="0"/>
                        <a:t>у</a:t>
                      </a:r>
                      <a:r>
                        <a:rPr lang="en-US" sz="1800" baseline="0" dirty="0" smtClean="0"/>
                        <a:t> read-only Stream)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87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InvalidCastException</a:t>
                      </a:r>
                      <a:endParaRPr lang="ru-RU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Запрошенное</a:t>
                      </a:r>
                      <a:r>
                        <a:rPr lang="ru-RU" sz="1800" baseline="0" dirty="0" smtClean="0"/>
                        <a:t> преобразование типа не возможно.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aseline="0" dirty="0" smtClean="0"/>
                        <a:t>Свои операторы преобразования, интерфейс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IConvertible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697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9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Собственные типы исключений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81261" cy="4351338"/>
          </a:xfrm>
        </p:spPr>
        <p:txBody>
          <a:bodyPr/>
          <a:lstStyle/>
          <a:p>
            <a:r>
              <a:rPr lang="ru-RU" dirty="0" smtClean="0"/>
              <a:t>Для чего</a:t>
            </a:r>
          </a:p>
          <a:p>
            <a:pPr lvl="1"/>
            <a:r>
              <a:rPr lang="ru-RU" dirty="0" smtClean="0"/>
              <a:t>Отделение ошибок приложения</a:t>
            </a:r>
            <a:r>
              <a:rPr lang="en-US" dirty="0" smtClean="0"/>
              <a:t>/</a:t>
            </a:r>
            <a:r>
              <a:rPr lang="ru-RU" dirty="0" err="1" smtClean="0"/>
              <a:t>фреймворка</a:t>
            </a:r>
            <a:r>
              <a:rPr lang="ru-RU" dirty="0" smtClean="0"/>
              <a:t> в «свою» иерархию</a:t>
            </a:r>
          </a:p>
          <a:p>
            <a:pPr lvl="1"/>
            <a:r>
              <a:rPr lang="ru-RU" dirty="0" smtClean="0"/>
              <a:t>Специфические данные (дополнительные свойства в класс исключений)</a:t>
            </a:r>
          </a:p>
          <a:p>
            <a:pPr lvl="1"/>
            <a:endParaRPr lang="ru-RU" dirty="0"/>
          </a:p>
          <a:p>
            <a:r>
              <a:rPr lang="ru-RU" dirty="0" smtClean="0"/>
              <a:t>Общая рекомендация – реализовывать все конструкторы, которые есть в базовом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97757" y="1993052"/>
            <a:ext cx="5157181" cy="401648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innerException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innerException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5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9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Try-catch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38625" y="1690688"/>
            <a:ext cx="4237057" cy="45243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InvalidCastException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Код обработки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log.Write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.Message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ArgumentException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Код обработки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Аналог 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Код обработки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2719137" y="2775284"/>
            <a:ext cx="1459831" cy="393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2719136" y="3469105"/>
            <a:ext cx="1459831" cy="693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719136" y="3737811"/>
            <a:ext cx="1489660" cy="1419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3138" y="3091480"/>
            <a:ext cx="1806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Фильтр по типу исключения</a:t>
            </a:r>
            <a:endParaRPr lang="ru-RU" dirty="0"/>
          </a:p>
        </p:txBody>
      </p:sp>
      <p:sp>
        <p:nvSpPr>
          <p:cNvPr id="13" name="Стрелка вниз 12"/>
          <p:cNvSpPr/>
          <p:nvPr/>
        </p:nvSpPr>
        <p:spPr>
          <a:xfrm>
            <a:off x="428848" y="2125579"/>
            <a:ext cx="188773" cy="4499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47450" y="5702059"/>
            <a:ext cx="1925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Ниже располагаем более общие</a:t>
            </a:r>
            <a:endParaRPr lang="ru-RU" dirty="0"/>
          </a:p>
        </p:txBody>
      </p:sp>
      <p:sp>
        <p:nvSpPr>
          <p:cNvPr id="15" name="Скругленная прямоугольная выноска 14"/>
          <p:cNvSpPr/>
          <p:nvPr/>
        </p:nvSpPr>
        <p:spPr>
          <a:xfrm>
            <a:off x="8747894" y="1778436"/>
            <a:ext cx="3128211" cy="612648"/>
          </a:xfrm>
          <a:prstGeom prst="wedgeRoundRectCallout">
            <a:avLst>
              <a:gd name="adj1" fmla="val -87664"/>
              <a:gd name="adj2" fmla="val 17509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Заходим только в 1 ветку </a:t>
            </a:r>
            <a:r>
              <a:rPr lang="en-US" dirty="0" smtClean="0"/>
              <a:t>catch – </a:t>
            </a:r>
            <a:r>
              <a:rPr lang="ru-RU" dirty="0" smtClean="0"/>
              <a:t>первую подходящую</a:t>
            </a:r>
            <a:endParaRPr lang="ru-RU" dirty="0"/>
          </a:p>
        </p:txBody>
      </p:sp>
      <p:sp>
        <p:nvSpPr>
          <p:cNvPr id="16" name="Скругленная прямоугольная выноска 15"/>
          <p:cNvSpPr/>
          <p:nvPr/>
        </p:nvSpPr>
        <p:spPr>
          <a:xfrm>
            <a:off x="8747896" y="3296322"/>
            <a:ext cx="3128211" cy="802435"/>
          </a:xfrm>
          <a:prstGeom prst="wedgeRoundRectCallout">
            <a:avLst>
              <a:gd name="adj1" fmla="val -85869"/>
              <a:gd name="adj2" fmla="val 4710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ArgumentException</a:t>
            </a:r>
            <a:r>
              <a:rPr lang="en-US" sz="1400" dirty="0" smtClean="0"/>
              <a:t> </a:t>
            </a:r>
            <a:r>
              <a:rPr lang="ru-RU" sz="1400" dirty="0" smtClean="0"/>
              <a:t>и</a:t>
            </a:r>
            <a:r>
              <a:rPr lang="en-US" sz="1400" dirty="0" smtClean="0"/>
              <a:t> </a:t>
            </a:r>
            <a:r>
              <a:rPr lang="ru-RU" sz="1400" dirty="0" smtClean="0"/>
              <a:t>наследники: </a:t>
            </a:r>
            <a:r>
              <a:rPr lang="en-US" sz="1400" dirty="0" err="1" smtClean="0"/>
              <a:t>ArgumentOutOfRangeException</a:t>
            </a:r>
            <a:r>
              <a:rPr lang="ru-RU" sz="1400" dirty="0" smtClean="0"/>
              <a:t>, </a:t>
            </a:r>
            <a:r>
              <a:rPr lang="en-US" sz="1400" dirty="0" err="1"/>
              <a:t>ArgumentNullException</a:t>
            </a:r>
            <a:r>
              <a:rPr lang="ru-RU" sz="1400" dirty="0" smtClean="0"/>
              <a:t> </a:t>
            </a:r>
            <a:endParaRPr lang="ru-RU" sz="1400" dirty="0"/>
          </a:p>
        </p:txBody>
      </p:sp>
      <p:sp>
        <p:nvSpPr>
          <p:cNvPr id="18" name="Скругленная прямоугольная выноска 17"/>
          <p:cNvSpPr/>
          <p:nvPr/>
        </p:nvSpPr>
        <p:spPr>
          <a:xfrm>
            <a:off x="8747895" y="5003995"/>
            <a:ext cx="3128211" cy="802435"/>
          </a:xfrm>
          <a:prstGeom prst="wedgeRoundRectCallout">
            <a:avLst>
              <a:gd name="adj1" fmla="val -85869"/>
              <a:gd name="adj2" fmla="val 4710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Сюда попадут вообще все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683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 animBg="1"/>
      <p:bldP spid="16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Расширенные условия фильтрации (</a:t>
            </a:r>
            <a:r>
              <a:rPr lang="en-US" dirty="0" smtClean="0"/>
              <a:t>C# 6.0)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832978"/>
            <a:ext cx="5404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catch (</a:t>
            </a:r>
            <a:r>
              <a:rPr lang="en-US" sz="2000" dirty="0" err="1">
                <a:latin typeface="Consolas" panose="020B0609020204030204" pitchFamily="49" charset="0"/>
              </a:rPr>
              <a:t>ExceptionType</a:t>
            </a:r>
            <a:r>
              <a:rPr lang="en-US" sz="2000" dirty="0">
                <a:latin typeface="Consolas" panose="020B0609020204030204" pitchFamily="49" charset="0"/>
              </a:rPr>
              <a:t> [e]) </a:t>
            </a:r>
            <a:r>
              <a:rPr lang="en-US" sz="2000" b="1" dirty="0">
                <a:latin typeface="Consolas" panose="020B0609020204030204" pitchFamily="49" charset="0"/>
              </a:rPr>
              <a:t>when (expr)</a:t>
            </a:r>
            <a:endParaRPr lang="ru-RU" sz="2000" b="1" dirty="0"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61869" y="2732377"/>
            <a:ext cx="5795176" cy="28007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HttpRequestException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.StatusCode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HttpStatusCode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.Moved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8F08C4"/>
                </a:solidFill>
                <a:latin typeface="Consolas" panose="020B0609020204030204" pitchFamily="49" charset="0"/>
              </a:rPr>
              <a:t>catch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ru-RU" altLang="ru-RU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HttpRequestException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600" dirty="0">
                <a:solidFill>
                  <a:srgbClr val="1F377F"/>
                </a:solidFill>
                <a:latin typeface="Consolas" panose="020B0609020204030204" pitchFamily="49" charset="0"/>
              </a:rPr>
              <a:t>e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sz="1600" dirty="0" err="1">
                <a:solidFill>
                  <a:srgbClr val="8F08C4"/>
                </a:solidFill>
                <a:latin typeface="Consolas" panose="020B0609020204030204" pitchFamily="49" charset="0"/>
              </a:rPr>
              <a:t>when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ru-RU" altLang="ru-RU" sz="1600" dirty="0" err="1">
                <a:solidFill>
                  <a:srgbClr val="1F377F"/>
                </a:solidFill>
                <a:latin typeface="Consolas" panose="020B0609020204030204" pitchFamily="49" charset="0"/>
              </a:rPr>
              <a:t>e</a:t>
            </a:r>
            <a:r>
              <a:rPr lang="ru-RU" alt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.StatusCode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ru-RU" altLang="ru-RU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HttpStatusCode</a:t>
            </a:r>
            <a:r>
              <a:rPr lang="ru-RU" alt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Conflict</a:t>
            </a:r>
            <a:r>
              <a:rPr lang="ru-RU" alt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85383" y="2994296"/>
            <a:ext cx="4448654" cy="206210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ArgumentException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||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DivideByZeroException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Обработка: </a:t>
            </a:r>
            <a:r>
              <a:rPr lang="en-US" dirty="0" smtClean="0"/>
              <a:t>re</a:t>
            </a:r>
            <a:r>
              <a:rPr lang="ru-RU" dirty="0" smtClean="0"/>
              <a:t>-</a:t>
            </a:r>
            <a:r>
              <a:rPr lang="en-US" dirty="0" smtClean="0"/>
              <a:t>throw </a:t>
            </a:r>
            <a:r>
              <a:rPr lang="ru-RU" dirty="0" smtClean="0"/>
              <a:t>и новое исключение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35496" y="1789729"/>
            <a:ext cx="2406428" cy="17081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35496" y="4125425"/>
            <a:ext cx="2406428" cy="17081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ru-RU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DbException</a:t>
            </a:r>
            <a:r>
              <a:rPr lang="en-US" altLang="ru-RU" sz="15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25610" y="1888189"/>
            <a:ext cx="4628190" cy="17081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InvalidOperationException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85452" y="4801285"/>
            <a:ext cx="5262979" cy="17081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InvalidOperationException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27345" y="1450458"/>
            <a:ext cx="100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re-throw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328563" y="3666640"/>
            <a:ext cx="100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re-throw</a:t>
            </a:r>
            <a:endParaRPr lang="ru-RU" dirty="0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2833060" y="5923038"/>
            <a:ext cx="2033540" cy="802435"/>
          </a:xfrm>
          <a:prstGeom prst="wedgeRoundRectCallout">
            <a:avLst>
              <a:gd name="adj1" fmla="val -81113"/>
              <a:gd name="adj2" fmla="val -9780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Потеряется исходный стек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288866" y="1399875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Новое исключение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16244" y="4035972"/>
            <a:ext cx="283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Оборачивание </a:t>
            </a:r>
            <a:endParaRPr lang="en-US" dirty="0" smtClean="0"/>
          </a:p>
          <a:p>
            <a:r>
              <a:rPr lang="ru-RU" dirty="0" smtClean="0"/>
              <a:t>(старое – в </a:t>
            </a:r>
            <a:r>
              <a:rPr lang="en-US" dirty="0" err="1"/>
              <a:t>InnerException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503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 animBg="1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Методы обработки ошибок</a:t>
            </a:r>
            <a:endParaRPr lang="ru-RU" dirty="0" smtClean="0"/>
          </a:p>
          <a:p>
            <a:r>
              <a:rPr lang="ru-RU" dirty="0" smtClean="0"/>
              <a:t>Исключения в </a:t>
            </a:r>
            <a:r>
              <a:rPr lang="en-US" dirty="0" err="1" smtClean="0"/>
              <a:t>.Net</a:t>
            </a:r>
            <a:endParaRPr lang="ru-RU" dirty="0"/>
          </a:p>
          <a:p>
            <a:pPr lvl="1"/>
            <a:r>
              <a:rPr lang="ru-RU" dirty="0" smtClean="0"/>
              <a:t>Генерация</a:t>
            </a:r>
          </a:p>
          <a:p>
            <a:pPr lvl="1"/>
            <a:r>
              <a:rPr lang="ru-RU" dirty="0" smtClean="0"/>
              <a:t>Обработка</a:t>
            </a:r>
          </a:p>
          <a:p>
            <a:r>
              <a:rPr lang="ru-RU" dirty="0" smtClean="0"/>
              <a:t>Некоторые рекомендации</a:t>
            </a:r>
            <a:endParaRPr lang="ru-RU" dirty="0"/>
          </a:p>
          <a:p>
            <a:endParaRPr lang="ru-RU" dirty="0" smtClean="0"/>
          </a:p>
          <a:p>
            <a:pPr lvl="1"/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</a:t>
            </a:r>
            <a:r>
              <a:rPr lang="en-US" dirty="0" smtClean="0"/>
              <a:t>finally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03644" y="1690688"/>
            <a:ext cx="3252814" cy="447814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(1)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(2)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PotencialExceptionCode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(3)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(4)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(5)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(6)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2584199" y="1970214"/>
            <a:ext cx="1459831" cy="393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2584198" y="2642772"/>
            <a:ext cx="1570359" cy="21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2584198" y="2932741"/>
            <a:ext cx="1570359" cy="2175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8200" y="2286410"/>
            <a:ext cx="1806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Выполнится всегда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5744818" y="4562061"/>
            <a:ext cx="2941982" cy="136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5702820" y="3508513"/>
            <a:ext cx="2983980" cy="835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30159" y="4020727"/>
            <a:ext cx="1806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Выполнится при успехе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9030159" y="2679928"/>
            <a:ext cx="1806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Выполнится при</a:t>
            </a:r>
          </a:p>
          <a:p>
            <a:r>
              <a:rPr lang="ru-RU" dirty="0" smtClean="0"/>
              <a:t>ошибке</a:t>
            </a:r>
            <a:endParaRPr lang="ru-RU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5744818" y="3081725"/>
            <a:ext cx="3335162" cy="1325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Скругленная прямоугольная выноска 23"/>
          <p:cNvSpPr/>
          <p:nvPr/>
        </p:nvSpPr>
        <p:spPr>
          <a:xfrm>
            <a:off x="346038" y="4707495"/>
            <a:ext cx="3128211" cy="802435"/>
          </a:xfrm>
          <a:prstGeom prst="wedgeRoundRectCallout">
            <a:avLst>
              <a:gd name="adj1" fmla="val 72358"/>
              <a:gd name="adj2" fmla="val 3100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Записывается </a:t>
            </a:r>
          </a:p>
          <a:p>
            <a:pPr algn="ctr"/>
            <a:r>
              <a:rPr lang="ru-RU" dirty="0" smtClean="0"/>
              <a:t>и выполняется (!) последним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694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1" grpId="0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</a:t>
            </a:r>
            <a:r>
              <a:rPr lang="en-US" dirty="0" smtClean="0"/>
              <a:t>finally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5334000" cy="4351338"/>
          </a:xfrm>
        </p:spPr>
        <p:txBody>
          <a:bodyPr/>
          <a:lstStyle/>
          <a:p>
            <a:r>
              <a:rPr lang="ru-RU" dirty="0" smtClean="0"/>
              <a:t>Освобождение ресурсов</a:t>
            </a:r>
          </a:p>
          <a:p>
            <a:pPr lvl="1"/>
            <a:endParaRPr lang="en-US" dirty="0" smtClean="0"/>
          </a:p>
          <a:p>
            <a:r>
              <a:rPr lang="ru-RU" dirty="0" smtClean="0"/>
              <a:t>Если реализован </a:t>
            </a:r>
            <a:r>
              <a:rPr lang="en-US" dirty="0" err="1" smtClean="0"/>
              <a:t>IDisposable</a:t>
            </a:r>
            <a:endParaRPr lang="en-US" dirty="0" smtClean="0"/>
          </a:p>
          <a:p>
            <a:pPr lvl="1"/>
            <a:r>
              <a:rPr lang="ru-RU" dirty="0" smtClean="0"/>
              <a:t>лучше использовать </a:t>
            </a:r>
            <a:r>
              <a:rPr lang="en-US" dirty="0" smtClean="0"/>
              <a:t>using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987208" y="2445101"/>
            <a:ext cx="3477234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someResource.Lock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someResource.Unlock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03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Необработанные исключения и глобальные </a:t>
            </a:r>
            <a:r>
              <a:rPr lang="ru-RU" dirty="0" smtClean="0"/>
              <a:t>обработчики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Базовое поведение</a:t>
            </a:r>
            <a:r>
              <a:rPr lang="ru-RU" dirty="0"/>
              <a:t> </a:t>
            </a:r>
            <a:r>
              <a:rPr lang="ru-RU" dirty="0" smtClean="0"/>
              <a:t>– закрытие приложение</a:t>
            </a:r>
          </a:p>
          <a:p>
            <a:endParaRPr lang="ru-RU" dirty="0"/>
          </a:p>
          <a:p>
            <a:r>
              <a:rPr lang="ru-RU" dirty="0" smtClean="0"/>
              <a:t>Не-</a:t>
            </a:r>
            <a:r>
              <a:rPr lang="en-US" dirty="0" smtClean="0"/>
              <a:t>UI </a:t>
            </a:r>
            <a:r>
              <a:rPr lang="ru-RU" dirty="0" smtClean="0"/>
              <a:t>приложения:</a:t>
            </a:r>
          </a:p>
          <a:p>
            <a:pPr lvl="1"/>
            <a:r>
              <a:rPr lang="en-US" dirty="0" err="1" smtClean="0">
                <a:latin typeface="Trebuchet MS" panose="020B0603020202020204" pitchFamily="34" charset="0"/>
              </a:rPr>
              <a:t>System.AppDomain.CurrentDomain.UnhandledException</a:t>
            </a:r>
            <a:endParaRPr lang="ru-RU" dirty="0" smtClean="0">
              <a:latin typeface="Trebuchet MS" panose="020B0603020202020204" pitchFamily="34" charset="0"/>
            </a:endParaRPr>
          </a:p>
          <a:p>
            <a:pPr lvl="1"/>
            <a:endParaRPr lang="ru-RU" dirty="0">
              <a:latin typeface="Trebuchet MS" panose="020B0603020202020204" pitchFamily="34" charset="0"/>
            </a:endParaRPr>
          </a:p>
          <a:p>
            <a:r>
              <a:rPr lang="en-US" dirty="0" smtClean="0">
                <a:latin typeface="Trebuchet MS" panose="020B0603020202020204" pitchFamily="34" charset="0"/>
              </a:rPr>
              <a:t>UI</a:t>
            </a:r>
          </a:p>
          <a:p>
            <a:pPr lvl="1"/>
            <a:r>
              <a:rPr lang="en-US" dirty="0" smtClean="0">
                <a:latin typeface="Trebuchet MS" panose="020B0603020202020204" pitchFamily="34" charset="0"/>
              </a:rPr>
              <a:t>Windows Forms: </a:t>
            </a:r>
            <a:r>
              <a:rPr lang="en-US" dirty="0" err="1" smtClean="0"/>
              <a:t>System.Windows.Forms.Application.ThreadException</a:t>
            </a:r>
            <a:endParaRPr lang="en-US" dirty="0" smtClean="0"/>
          </a:p>
          <a:p>
            <a:pPr lvl="1"/>
            <a:r>
              <a:rPr lang="en-US" dirty="0" smtClean="0"/>
              <a:t>WPF</a:t>
            </a:r>
            <a:r>
              <a:rPr lang="en-US" dirty="0"/>
              <a:t>: </a:t>
            </a:r>
            <a:r>
              <a:rPr lang="en-US" dirty="0" err="1"/>
              <a:t>System.Windows.</a:t>
            </a:r>
            <a:r>
              <a:rPr lang="en-US" dirty="0" err="1" smtClean="0"/>
              <a:t>Application.DispatcherUnhandledException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6872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Рекомендации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3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старайтесь перехватить все </a:t>
            </a:r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883442" cy="4351338"/>
          </a:xfrm>
        </p:spPr>
        <p:txBody>
          <a:bodyPr/>
          <a:lstStyle/>
          <a:p>
            <a:r>
              <a:rPr lang="ru-RU" dirty="0" smtClean="0"/>
              <a:t>В прикладном коде</a:t>
            </a:r>
          </a:p>
          <a:p>
            <a:pPr lvl="1"/>
            <a:r>
              <a:rPr lang="ru-RU" dirty="0" smtClean="0"/>
              <a:t>Те, которые знаете как обработать</a:t>
            </a:r>
          </a:p>
          <a:p>
            <a:pPr lvl="1"/>
            <a:r>
              <a:rPr lang="ru-RU" dirty="0" smtClean="0"/>
              <a:t>Максимально точно указывайте фильтр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Остальное – в обработчиках не перехваченных (для логов)</a:t>
            </a:r>
          </a:p>
          <a:p>
            <a:endParaRPr lang="ru-RU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21642" y="1814429"/>
            <a:ext cx="2089033" cy="14773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441621" y="3546585"/>
            <a:ext cx="2935419" cy="14773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ArgumentException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41758" y="5198310"/>
            <a:ext cx="3358612" cy="14773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ru-RU" sz="15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Стрелка углом вверх 6"/>
          <p:cNvSpPr/>
          <p:nvPr/>
        </p:nvSpPr>
        <p:spPr>
          <a:xfrm flipV="1">
            <a:off x="8909330" y="2785847"/>
            <a:ext cx="865848" cy="603666"/>
          </a:xfrm>
          <a:prstGeom prst="bentUpArrow">
            <a:avLst>
              <a:gd name="adj1" fmla="val 25000"/>
              <a:gd name="adj2" fmla="val 28872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углом вверх 7"/>
          <p:cNvSpPr/>
          <p:nvPr/>
        </p:nvSpPr>
        <p:spPr>
          <a:xfrm flipV="1">
            <a:off x="10521082" y="4420247"/>
            <a:ext cx="865848" cy="603666"/>
          </a:xfrm>
          <a:prstGeom prst="bentUpArrow">
            <a:avLst>
              <a:gd name="adj1" fmla="val 25000"/>
              <a:gd name="adj2" fmla="val 28872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76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используйте исключения, если можно без этого обойтись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815830" cy="4351338"/>
          </a:xfrm>
        </p:spPr>
        <p:txBody>
          <a:bodyPr/>
          <a:lstStyle/>
          <a:p>
            <a:r>
              <a:rPr lang="ru-RU" dirty="0" smtClean="0"/>
              <a:t>Условие, приводящее к исключению, можно проверить заранее </a:t>
            </a:r>
          </a:p>
          <a:p>
            <a:endParaRPr lang="ru-RU" dirty="0"/>
          </a:p>
          <a:p>
            <a:r>
              <a:rPr lang="ru-RU" dirty="0" smtClean="0"/>
              <a:t>Специальный результат операции</a:t>
            </a:r>
          </a:p>
          <a:p>
            <a:pPr lvl="1"/>
            <a:r>
              <a:rPr lang="ru-RU" dirty="0" smtClean="0"/>
              <a:t>Например, «ресурс не найден»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92377" y="1572367"/>
            <a:ext cx="3961341" cy="11695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conn.Close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InvalidOperationException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62316" y="2897605"/>
            <a:ext cx="4259499" cy="95410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conn.State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ConnectionState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.Closed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conn.Close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92377" y="4134310"/>
            <a:ext cx="3166251" cy="11695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GetPerson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NotFoundException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518444" y="5506946"/>
            <a:ext cx="2470548" cy="95410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GetPerson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Стрелка углом вверх 8"/>
          <p:cNvSpPr/>
          <p:nvPr/>
        </p:nvSpPr>
        <p:spPr>
          <a:xfrm flipV="1">
            <a:off x="9892065" y="2211851"/>
            <a:ext cx="865848" cy="603666"/>
          </a:xfrm>
          <a:prstGeom prst="bentUpArrow">
            <a:avLst>
              <a:gd name="adj1" fmla="val 25000"/>
              <a:gd name="adj2" fmla="val 28872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углом вверх 9"/>
          <p:cNvSpPr/>
          <p:nvPr/>
        </p:nvSpPr>
        <p:spPr>
          <a:xfrm flipV="1">
            <a:off x="9026217" y="4801738"/>
            <a:ext cx="865848" cy="603666"/>
          </a:xfrm>
          <a:prstGeom prst="bentUpArrow">
            <a:avLst>
              <a:gd name="adj1" fmla="val 25000"/>
              <a:gd name="adj2" fmla="val 28872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5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ru-RU" dirty="0" smtClean="0"/>
              <a:t>поддерживает обработку исключений</a:t>
            </a:r>
            <a:endParaRPr lang="en-US" dirty="0" smtClean="0"/>
          </a:p>
          <a:p>
            <a:pPr lvl="1"/>
            <a:r>
              <a:rPr lang="ru-RU" dirty="0" smtClean="0"/>
              <a:t>на </a:t>
            </a:r>
            <a:r>
              <a:rPr lang="ru-RU" dirty="0"/>
              <a:t>уровне </a:t>
            </a:r>
            <a:r>
              <a:rPr lang="ru-RU" dirty="0" smtClean="0"/>
              <a:t>платформы, а не отдельных компиляторов</a:t>
            </a:r>
          </a:p>
          <a:p>
            <a:endParaRPr lang="ru-RU" dirty="0"/>
          </a:p>
          <a:p>
            <a:r>
              <a:rPr lang="ru-RU" dirty="0" smtClean="0"/>
              <a:t>Исключения классы от </a:t>
            </a:r>
            <a:r>
              <a:rPr lang="en-US" dirty="0" smtClean="0"/>
              <a:t>Exception</a:t>
            </a:r>
          </a:p>
          <a:p>
            <a:pPr lvl="1"/>
            <a:r>
              <a:rPr lang="en-US" dirty="0" smtClean="0"/>
              <a:t>throw</a:t>
            </a:r>
          </a:p>
          <a:p>
            <a:endParaRPr lang="en-US" dirty="0"/>
          </a:p>
          <a:p>
            <a:r>
              <a:rPr lang="ru-RU" dirty="0" smtClean="0"/>
              <a:t>Обработка</a:t>
            </a:r>
          </a:p>
          <a:p>
            <a:pPr lvl="1"/>
            <a:r>
              <a:rPr lang="en-US" dirty="0" smtClean="0"/>
              <a:t>try – catch</a:t>
            </a:r>
          </a:p>
          <a:p>
            <a:pPr lvl="1"/>
            <a:r>
              <a:rPr lang="en-US" dirty="0" smtClean="0"/>
              <a:t>try – finally</a:t>
            </a:r>
          </a:p>
          <a:p>
            <a:pPr lvl="1"/>
            <a:r>
              <a:rPr lang="en-US" dirty="0" smtClean="0"/>
              <a:t>try – catch – finally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подходы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193632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Возвращаемое значение</a:t>
            </a:r>
            <a:endParaRPr lang="en-US" dirty="0"/>
          </a:p>
          <a:p>
            <a:pPr lvl="1"/>
            <a:r>
              <a:rPr lang="ru-RU" dirty="0" smtClean="0"/>
              <a:t>Код ошибки </a:t>
            </a:r>
            <a:r>
              <a:rPr lang="en-US" dirty="0" smtClean="0"/>
              <a:t>/</a:t>
            </a:r>
            <a:r>
              <a:rPr lang="ru-RU" dirty="0" smtClean="0"/>
              <a:t> Код результата</a:t>
            </a:r>
            <a:endParaRPr lang="en-US" dirty="0"/>
          </a:p>
          <a:p>
            <a:pPr lvl="1"/>
            <a:r>
              <a:rPr lang="en-US" dirty="0" smtClean="0"/>
              <a:t>Boolean</a:t>
            </a:r>
            <a:r>
              <a:rPr lang="ru-RU" dirty="0" smtClean="0"/>
              <a:t>	</a:t>
            </a:r>
            <a:endParaRPr lang="en-US" dirty="0"/>
          </a:p>
          <a:p>
            <a:pPr lvl="1"/>
            <a:r>
              <a:rPr lang="ru-RU" dirty="0" smtClean="0"/>
              <a:t>Специальный «ошибочный» объект</a:t>
            </a:r>
          </a:p>
          <a:p>
            <a:pPr lvl="2"/>
            <a:r>
              <a:rPr lang="ru-RU" dirty="0" smtClean="0"/>
              <a:t>несуществующий </a:t>
            </a:r>
            <a:r>
              <a:rPr lang="ru-RU" dirty="0" err="1" smtClean="0"/>
              <a:t>хэндл</a:t>
            </a:r>
            <a:r>
              <a:rPr lang="ru-RU" dirty="0" smtClean="0"/>
              <a:t> (</a:t>
            </a:r>
            <a:r>
              <a:rPr lang="en-US" dirty="0"/>
              <a:t>unknown </a:t>
            </a:r>
            <a:r>
              <a:rPr lang="en-US" dirty="0" smtClean="0"/>
              <a:t>handle</a:t>
            </a:r>
            <a:r>
              <a:rPr lang="ru-RU" dirty="0" smtClean="0"/>
              <a:t>)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ru-RU" dirty="0" smtClean="0"/>
              <a:t>Глобальное состояние</a:t>
            </a:r>
            <a:endParaRPr lang="en-US" dirty="0"/>
          </a:p>
          <a:p>
            <a:pPr lvl="1"/>
            <a:r>
              <a:rPr lang="en-US" dirty="0" err="1"/>
              <a:t>GetLastError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r>
              <a:rPr lang="ru-RU" dirty="0" smtClean="0"/>
              <a:t>Механизм обработки исключений</a:t>
            </a:r>
            <a:endParaRPr lang="en-US" dirty="0"/>
          </a:p>
          <a:p>
            <a:pPr lvl="1"/>
            <a:r>
              <a:rPr lang="ru-RU" dirty="0" smtClean="0"/>
              <a:t>Уровня языка </a:t>
            </a:r>
            <a:r>
              <a:rPr lang="en-US" dirty="0" smtClean="0"/>
              <a:t>/</a:t>
            </a:r>
            <a:r>
              <a:rPr lang="ru-RU" dirty="0" smtClean="0"/>
              <a:t> компилятора</a:t>
            </a:r>
            <a:endParaRPr lang="en-US" dirty="0"/>
          </a:p>
          <a:p>
            <a:pPr lvl="1"/>
            <a:r>
              <a:rPr lang="ru-RU" dirty="0" smtClean="0"/>
              <a:t>Платформенный </a:t>
            </a:r>
          </a:p>
          <a:p>
            <a:pPr lvl="2"/>
            <a:r>
              <a:rPr lang="en-US" dirty="0" smtClean="0"/>
              <a:t>Structured </a:t>
            </a:r>
            <a:r>
              <a:rPr lang="en-US" dirty="0"/>
              <a:t>Exception Handling (SEH</a:t>
            </a:r>
            <a:r>
              <a:rPr lang="en-US" dirty="0" smtClean="0"/>
              <a:t>)</a:t>
            </a:r>
            <a:r>
              <a:rPr lang="ru-RU" dirty="0" smtClean="0"/>
              <a:t> –</a:t>
            </a:r>
            <a:r>
              <a:rPr lang="en-US" dirty="0" smtClean="0"/>
              <a:t> Windows</a:t>
            </a:r>
          </a:p>
          <a:p>
            <a:pPr lvl="2"/>
            <a:r>
              <a:rPr lang="en-US" dirty="0" err="1" smtClean="0"/>
              <a:t>.Net</a:t>
            </a:r>
            <a:r>
              <a:rPr lang="en-US" dirty="0" smtClean="0"/>
              <a:t> Exceptions</a:t>
            </a:r>
            <a:endParaRPr lang="ru-RU" dirty="0" smtClean="0"/>
          </a:p>
          <a:p>
            <a:pPr lvl="2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76053" y="3653136"/>
            <a:ext cx="2393604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DWORD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dw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GetLastError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176053" y="1356726"/>
            <a:ext cx="3752950" cy="175432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HANDLE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hFile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CreateFile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"one.txt"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GENERIC_READ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0,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OPEN_EXISTING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FILE_ATTRIBUTE_NORMAL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hFile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==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INVALID_HANDLE_VALUE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"Could not open One.txt."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176053" y="4472219"/>
            <a:ext cx="4177747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__try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SomeFunction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__except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EXCEPTION_EXECUTE_HANDLER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"Executing SEH __except block\r\n"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.Net</a:t>
            </a:r>
            <a:r>
              <a:rPr lang="en-US" dirty="0" smtClean="0"/>
              <a:t> / C#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4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синтаксис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343966"/>
            <a:ext cx="2512226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5336" y="1824829"/>
            <a:ext cx="1548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Генерация</a:t>
            </a:r>
            <a:endParaRPr lang="ru-RU" sz="2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640718" y="2621475"/>
            <a:ext cx="6320961" cy="401648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Код, в котором может возникнуть исключение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HttpRequestException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.StatusCode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System.Net.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HttpStatusCode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.Moved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Обработка исключения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Обработка исключения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Код, который выполняется всегда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5469" y="1824829"/>
            <a:ext cx="1588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Обработка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882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Генерация и обработка исключений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1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исключений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3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10477" y="3270816"/>
            <a:ext cx="5009705" cy="33855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"Что-то пошло не так"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828800"/>
            <a:ext cx="5404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throw &lt;</a:t>
            </a:r>
            <a:r>
              <a:rPr lang="en-US" sz="2000" dirty="0" err="1" smtClean="0">
                <a:latin typeface="Consolas" panose="020B0609020204030204" pitchFamily="49" charset="0"/>
              </a:rPr>
              <a:t>object_derived_from_Exception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3165689"/>
            <a:ext cx="2877711" cy="132343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610477" y="4075006"/>
            <a:ext cx="6244017" cy="255454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maxCapacity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maxCapacity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40 ||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maxCapacity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5)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ArgumentOutOfRangeException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nameof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maxCapacity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maxCapacity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maxCapacity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5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40"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Если параметр допустим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84974" y="2565197"/>
            <a:ext cx="1870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параметрами…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17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574</TotalTime>
  <Words>1780</Words>
  <Application>Microsoft Office PowerPoint</Application>
  <PresentationFormat>Широкоэкранный</PresentationFormat>
  <Paragraphs>195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Trebuchet MS</vt:lpstr>
      <vt:lpstr>Тема Office</vt:lpstr>
      <vt:lpstr>Обработка исключений</vt:lpstr>
      <vt:lpstr>Agenda</vt:lpstr>
      <vt:lpstr>Обработка ошибок</vt:lpstr>
      <vt:lpstr>Основные подходы</vt:lpstr>
      <vt:lpstr>Исключения в .Net / C#</vt:lpstr>
      <vt:lpstr>Общий синтаксис</vt:lpstr>
      <vt:lpstr>Генерация и обработка исключений</vt:lpstr>
      <vt:lpstr>Генерация исключений</vt:lpstr>
      <vt:lpstr>Throw</vt:lpstr>
      <vt:lpstr>Иерархия исключений</vt:lpstr>
      <vt:lpstr>Объект исключения (Exception)</vt:lpstr>
      <vt:lpstr>Наследники…</vt:lpstr>
      <vt:lpstr>Некоторые системные исключения</vt:lpstr>
      <vt:lpstr>Встроенные исключения для использования в своем коде</vt:lpstr>
      <vt:lpstr>Собственные типы исключений</vt:lpstr>
      <vt:lpstr>Обработка исключений</vt:lpstr>
      <vt:lpstr>Try-catch</vt:lpstr>
      <vt:lpstr>Расширенные условия фильтрации (C# 6.0)</vt:lpstr>
      <vt:lpstr>Обработка: re-throw и новое исключение</vt:lpstr>
      <vt:lpstr>Блок finally</vt:lpstr>
      <vt:lpstr>Блок finally</vt:lpstr>
      <vt:lpstr>Необработанные исключения и глобальные обработчики</vt:lpstr>
      <vt:lpstr>Рекомендации</vt:lpstr>
      <vt:lpstr>Не старайтесь перехватить все исключения</vt:lpstr>
      <vt:lpstr>Не используйте исключения, если можно без этого обойтись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исключений</dc:title>
  <dc:creator>Михаил Романов</dc:creator>
  <cp:lastModifiedBy>Михаил Романов</cp:lastModifiedBy>
  <cp:revision>38</cp:revision>
  <dcterms:created xsi:type="dcterms:W3CDTF">2024-06-15T16:02:36Z</dcterms:created>
  <dcterms:modified xsi:type="dcterms:W3CDTF">2024-06-23T14:40:21Z</dcterms:modified>
</cp:coreProperties>
</file>