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4" r:id="rId3"/>
    <p:sldId id="277" r:id="rId4"/>
    <p:sldId id="263" r:id="rId5"/>
    <p:sldId id="257" r:id="rId6"/>
    <p:sldId id="258" r:id="rId7"/>
    <p:sldId id="264" r:id="rId8"/>
    <p:sldId id="265" r:id="rId9"/>
    <p:sldId id="259" r:id="rId10"/>
    <p:sldId id="260" r:id="rId11"/>
    <p:sldId id="261" r:id="rId12"/>
    <p:sldId id="262" r:id="rId13"/>
    <p:sldId id="267" r:id="rId14"/>
    <p:sldId id="268" r:id="rId15"/>
    <p:sldId id="286" r:id="rId16"/>
    <p:sldId id="288" r:id="rId17"/>
    <p:sldId id="287" r:id="rId18"/>
    <p:sldId id="279" r:id="rId19"/>
    <p:sldId id="280" r:id="rId20"/>
    <p:sldId id="281" r:id="rId21"/>
    <p:sldId id="282" r:id="rId22"/>
    <p:sldId id="269" r:id="rId23"/>
    <p:sldId id="270" r:id="rId24"/>
    <p:sldId id="271" r:id="rId25"/>
    <p:sldId id="273" r:id="rId26"/>
    <p:sldId id="274" r:id="rId27"/>
    <p:sldId id="275" r:id="rId28"/>
    <p:sldId id="276" r:id="rId29"/>
    <p:sldId id="290" r:id="rId30"/>
    <p:sldId id="291" r:id="rId31"/>
    <p:sldId id="292" r:id="rId32"/>
    <p:sldId id="293" r:id="rId33"/>
    <p:sldId id="294" r:id="rId34"/>
    <p:sldId id="285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93DFA2C-A140-447D-A4A9-921B9E097D83}">
          <p14:sldIdLst>
            <p14:sldId id="256"/>
            <p14:sldId id="284"/>
          </p14:sldIdLst>
        </p14:section>
        <p14:section name="Автоматизация это ..." id="{E9FA6177-7C97-4CF1-B337-BD263277D84A}">
          <p14:sldIdLst>
            <p14:sldId id="277"/>
            <p14:sldId id="263"/>
            <p14:sldId id="257"/>
          </p14:sldIdLst>
        </p14:section>
        <p14:section name="Test frameworks" id="{C610A5FB-69A3-4056-A9A8-AAF880A547B9}">
          <p14:sldIdLst>
            <p14:sldId id="258"/>
            <p14:sldId id="264"/>
            <p14:sldId id="265"/>
            <p14:sldId id="259"/>
            <p14:sldId id="260"/>
            <p14:sldId id="261"/>
            <p14:sldId id="262"/>
            <p14:sldId id="267"/>
            <p14:sldId id="268"/>
            <p14:sldId id="286"/>
            <p14:sldId id="288"/>
          </p14:sldIdLst>
        </p14:section>
        <p14:section name="Методы и приемы" id="{DE33E198-5B79-4AF9-BF8B-274B15CF2D71}">
          <p14:sldIdLst>
            <p14:sldId id="287"/>
            <p14:sldId id="279"/>
            <p14:sldId id="280"/>
            <p14:sldId id="281"/>
            <p14:sldId id="282"/>
          </p14:sldIdLst>
        </p14:section>
        <p14:section name="Что автоматизируем?" id="{C9844354-B903-44E8-AA0A-2C42D97F3B5A}">
          <p14:sldIdLst>
            <p14:sldId id="269"/>
            <p14:sldId id="270"/>
            <p14:sldId id="271"/>
            <p14:sldId id="273"/>
            <p14:sldId id="274"/>
            <p14:sldId id="275"/>
            <p14:sldId id="276"/>
            <p14:sldId id="290"/>
            <p14:sldId id="291"/>
            <p14:sldId id="292"/>
            <p14:sldId id="293"/>
            <p14:sldId id="294"/>
          </p14:sldIdLst>
        </p14:section>
        <p14:section name="Summary" id="{C8CA1950-9A7E-4481-AF76-FFB4BF39FBB6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7" autoAdjust="0"/>
  </p:normalViewPr>
  <p:slideViewPr>
    <p:cSldViewPr snapToGrid="0">
      <p:cViewPr varScale="1">
        <p:scale>
          <a:sx n="92" d="100"/>
          <a:sy n="92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59B60-00C3-49A3-A620-FC733934980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F73E9708-2B77-42B1-9034-19BC4795184C}">
      <dgm:prSet/>
      <dgm:spPr/>
      <dgm:t>
        <a:bodyPr/>
        <a:lstStyle/>
        <a:p>
          <a:pPr rtl="0"/>
          <a:r>
            <a:rPr lang="ru-RU" smtClean="0"/>
            <a:t>Проинициализировать класс</a:t>
          </a:r>
          <a:endParaRPr lang="ru-RU"/>
        </a:p>
      </dgm:t>
    </dgm:pt>
    <dgm:pt modelId="{D84598EB-6317-41C3-9C90-A2B563F9DA03}" type="parTrans" cxnId="{611A87D3-589F-44DC-9740-1E5B4C52B63C}">
      <dgm:prSet/>
      <dgm:spPr/>
      <dgm:t>
        <a:bodyPr/>
        <a:lstStyle/>
        <a:p>
          <a:endParaRPr lang="ru-RU"/>
        </a:p>
      </dgm:t>
    </dgm:pt>
    <dgm:pt modelId="{57BAE401-AB1A-4652-B020-73F704922457}" type="sibTrans" cxnId="{611A87D3-589F-44DC-9740-1E5B4C52B63C}">
      <dgm:prSet/>
      <dgm:spPr/>
      <dgm:t>
        <a:bodyPr/>
        <a:lstStyle/>
        <a:p>
          <a:endParaRPr lang="ru-RU"/>
        </a:p>
      </dgm:t>
    </dgm:pt>
    <dgm:pt modelId="{5AF581D3-5ED5-46B8-BB37-0105085826D4}">
      <dgm:prSet/>
      <dgm:spPr/>
      <dgm:t>
        <a:bodyPr/>
        <a:lstStyle/>
        <a:p>
          <a:pPr rtl="0"/>
          <a:r>
            <a:rPr lang="ru-RU" smtClean="0"/>
            <a:t>Вызвать нужный метод(ы) с определенными параметрами</a:t>
          </a:r>
          <a:endParaRPr lang="ru-RU"/>
        </a:p>
      </dgm:t>
    </dgm:pt>
    <dgm:pt modelId="{225E7687-1138-43DC-9A2D-1A699769EB23}" type="parTrans" cxnId="{6F219ACB-5C2C-4787-A7C3-9ED542671939}">
      <dgm:prSet/>
      <dgm:spPr/>
      <dgm:t>
        <a:bodyPr/>
        <a:lstStyle/>
        <a:p>
          <a:endParaRPr lang="ru-RU"/>
        </a:p>
      </dgm:t>
    </dgm:pt>
    <dgm:pt modelId="{7820E080-3B46-46DB-B839-46491C182584}" type="sibTrans" cxnId="{6F219ACB-5C2C-4787-A7C3-9ED542671939}">
      <dgm:prSet/>
      <dgm:spPr/>
      <dgm:t>
        <a:bodyPr/>
        <a:lstStyle/>
        <a:p>
          <a:endParaRPr lang="ru-RU"/>
        </a:p>
      </dgm:t>
    </dgm:pt>
    <dgm:pt modelId="{2B2893F0-C379-4937-A55A-9D1A81CF01BD}">
      <dgm:prSet/>
      <dgm:spPr/>
      <dgm:t>
        <a:bodyPr/>
        <a:lstStyle/>
        <a:p>
          <a:pPr rtl="0"/>
          <a:r>
            <a:rPr lang="ru-RU" smtClean="0"/>
            <a:t>Проверить результат:</a:t>
          </a:r>
          <a:endParaRPr lang="ru-RU"/>
        </a:p>
      </dgm:t>
    </dgm:pt>
    <dgm:pt modelId="{3CB24FAC-27F1-48B5-94FA-CD5275F6DA98}" type="parTrans" cxnId="{A842E6E0-B737-4C84-B163-8C0211E425AF}">
      <dgm:prSet/>
      <dgm:spPr/>
      <dgm:t>
        <a:bodyPr/>
        <a:lstStyle/>
        <a:p>
          <a:endParaRPr lang="ru-RU"/>
        </a:p>
      </dgm:t>
    </dgm:pt>
    <dgm:pt modelId="{3A511ED3-2CF1-4011-88D5-274505BF50A2}" type="sibTrans" cxnId="{A842E6E0-B737-4C84-B163-8C0211E425AF}">
      <dgm:prSet/>
      <dgm:spPr/>
      <dgm:t>
        <a:bodyPr/>
        <a:lstStyle/>
        <a:p>
          <a:endParaRPr lang="ru-RU"/>
        </a:p>
      </dgm:t>
    </dgm:pt>
    <dgm:pt modelId="{28265C86-D7C8-46EB-9096-3BF3DF83BDD0}">
      <dgm:prSet/>
      <dgm:spPr/>
      <dgm:t>
        <a:bodyPr/>
        <a:lstStyle/>
        <a:p>
          <a:pPr rtl="0"/>
          <a:r>
            <a:rPr lang="ru-RU" smtClean="0"/>
            <a:t>Возвращаемое значение</a:t>
          </a:r>
          <a:endParaRPr lang="ru-RU"/>
        </a:p>
      </dgm:t>
    </dgm:pt>
    <dgm:pt modelId="{B6EE4E1A-CDA7-4606-906B-05BC5A047E12}" type="parTrans" cxnId="{3FF6D1C2-E365-4753-A7B4-7584E6AE8A6F}">
      <dgm:prSet/>
      <dgm:spPr/>
      <dgm:t>
        <a:bodyPr/>
        <a:lstStyle/>
        <a:p>
          <a:endParaRPr lang="ru-RU"/>
        </a:p>
      </dgm:t>
    </dgm:pt>
    <dgm:pt modelId="{F60B7AC7-83DD-4E68-B2F4-D696894D783A}" type="sibTrans" cxnId="{3FF6D1C2-E365-4753-A7B4-7584E6AE8A6F}">
      <dgm:prSet/>
      <dgm:spPr/>
      <dgm:t>
        <a:bodyPr/>
        <a:lstStyle/>
        <a:p>
          <a:endParaRPr lang="ru-RU"/>
        </a:p>
      </dgm:t>
    </dgm:pt>
    <dgm:pt modelId="{8961107C-24D9-4AEB-8DB4-CC093A696DDE}">
      <dgm:prSet/>
      <dgm:spPr/>
      <dgm:t>
        <a:bodyPr/>
        <a:lstStyle/>
        <a:p>
          <a:pPr rtl="0"/>
          <a:r>
            <a:rPr lang="ru-RU" smtClean="0"/>
            <a:t>Состояние класса</a:t>
          </a:r>
          <a:endParaRPr lang="ru-RU"/>
        </a:p>
      </dgm:t>
    </dgm:pt>
    <dgm:pt modelId="{D9FD617B-2C6B-4D5F-8A36-6C70B82C6B31}" type="parTrans" cxnId="{B939CDA3-B138-44D3-B536-B90214AE796B}">
      <dgm:prSet/>
      <dgm:spPr/>
      <dgm:t>
        <a:bodyPr/>
        <a:lstStyle/>
        <a:p>
          <a:endParaRPr lang="ru-RU"/>
        </a:p>
      </dgm:t>
    </dgm:pt>
    <dgm:pt modelId="{FA43189D-25A2-4DB1-9D3A-18427B2F1A2F}" type="sibTrans" cxnId="{B939CDA3-B138-44D3-B536-B90214AE796B}">
      <dgm:prSet/>
      <dgm:spPr/>
      <dgm:t>
        <a:bodyPr/>
        <a:lstStyle/>
        <a:p>
          <a:endParaRPr lang="ru-RU"/>
        </a:p>
      </dgm:t>
    </dgm:pt>
    <dgm:pt modelId="{3E2F4BB7-4386-4E85-88D6-ABD3D4156292}" type="pres">
      <dgm:prSet presAssocID="{56459B60-00C3-49A3-A620-FC73393498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607E5D-A9AD-4939-995D-0065A06AB499}" type="pres">
      <dgm:prSet presAssocID="{56459B60-00C3-49A3-A620-FC733934980C}" presName="arrow" presStyleLbl="bgShp" presStyleIdx="0" presStyleCnt="1"/>
      <dgm:spPr/>
    </dgm:pt>
    <dgm:pt modelId="{356F4832-692A-4511-86DF-4AC9D9BFD7A7}" type="pres">
      <dgm:prSet presAssocID="{56459B60-00C3-49A3-A620-FC733934980C}" presName="points" presStyleCnt="0"/>
      <dgm:spPr/>
    </dgm:pt>
    <dgm:pt modelId="{3038D9CC-53DE-4118-BB23-06E500D7B334}" type="pres">
      <dgm:prSet presAssocID="{F73E9708-2B77-42B1-9034-19BC4795184C}" presName="compositeA" presStyleCnt="0"/>
      <dgm:spPr/>
    </dgm:pt>
    <dgm:pt modelId="{ACDC7D4B-D748-4483-9269-1A5CF4E77164}" type="pres">
      <dgm:prSet presAssocID="{F73E9708-2B77-42B1-9034-19BC4795184C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1842D8-8AB4-4E02-B758-E87E12E2B809}" type="pres">
      <dgm:prSet presAssocID="{F73E9708-2B77-42B1-9034-19BC4795184C}" presName="circleA" presStyleLbl="node1" presStyleIdx="0" presStyleCnt="3"/>
      <dgm:spPr/>
    </dgm:pt>
    <dgm:pt modelId="{30E91E5A-CCFF-4666-8FA8-4691A6252734}" type="pres">
      <dgm:prSet presAssocID="{F73E9708-2B77-42B1-9034-19BC4795184C}" presName="spaceA" presStyleCnt="0"/>
      <dgm:spPr/>
    </dgm:pt>
    <dgm:pt modelId="{21200006-A59F-4BCD-8F47-DCB7CCD3A07C}" type="pres">
      <dgm:prSet presAssocID="{57BAE401-AB1A-4652-B020-73F704922457}" presName="space" presStyleCnt="0"/>
      <dgm:spPr/>
    </dgm:pt>
    <dgm:pt modelId="{A33AF72C-5779-4A5D-BCB6-CB6EC201634B}" type="pres">
      <dgm:prSet presAssocID="{5AF581D3-5ED5-46B8-BB37-0105085826D4}" presName="compositeB" presStyleCnt="0"/>
      <dgm:spPr/>
    </dgm:pt>
    <dgm:pt modelId="{907AD50C-5A51-4BE8-9EA1-E53218888BB0}" type="pres">
      <dgm:prSet presAssocID="{5AF581D3-5ED5-46B8-BB37-0105085826D4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7F45CA-C893-4912-AA1C-F89C04AE00EC}" type="pres">
      <dgm:prSet presAssocID="{5AF581D3-5ED5-46B8-BB37-0105085826D4}" presName="circleB" presStyleLbl="node1" presStyleIdx="1" presStyleCnt="3"/>
      <dgm:spPr/>
    </dgm:pt>
    <dgm:pt modelId="{8890A08C-D204-4203-B4C7-94AD220B757E}" type="pres">
      <dgm:prSet presAssocID="{5AF581D3-5ED5-46B8-BB37-0105085826D4}" presName="spaceB" presStyleCnt="0"/>
      <dgm:spPr/>
    </dgm:pt>
    <dgm:pt modelId="{4875E46C-1167-4FFB-87EA-EC4690F10D76}" type="pres">
      <dgm:prSet presAssocID="{7820E080-3B46-46DB-B839-46491C182584}" presName="space" presStyleCnt="0"/>
      <dgm:spPr/>
    </dgm:pt>
    <dgm:pt modelId="{56DE7E8E-651D-47EC-B1A1-2ADA7DBFE04C}" type="pres">
      <dgm:prSet presAssocID="{2B2893F0-C379-4937-A55A-9D1A81CF01BD}" presName="compositeA" presStyleCnt="0"/>
      <dgm:spPr/>
    </dgm:pt>
    <dgm:pt modelId="{626CAE8D-1771-4A50-AF75-4B91181831C3}" type="pres">
      <dgm:prSet presAssocID="{2B2893F0-C379-4937-A55A-9D1A81CF01BD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3684287-76D0-4724-8FBA-5B25FB2363B6}" type="pres">
      <dgm:prSet presAssocID="{2B2893F0-C379-4937-A55A-9D1A81CF01BD}" presName="circleA" presStyleLbl="node1" presStyleIdx="2" presStyleCnt="3"/>
      <dgm:spPr/>
    </dgm:pt>
    <dgm:pt modelId="{964D8DEF-4A51-43EC-BF21-C4A36B9AD6D4}" type="pres">
      <dgm:prSet presAssocID="{2B2893F0-C379-4937-A55A-9D1A81CF01BD}" presName="spaceA" presStyleCnt="0"/>
      <dgm:spPr/>
    </dgm:pt>
  </dgm:ptLst>
  <dgm:cxnLst>
    <dgm:cxn modelId="{611A87D3-589F-44DC-9740-1E5B4C52B63C}" srcId="{56459B60-00C3-49A3-A620-FC733934980C}" destId="{F73E9708-2B77-42B1-9034-19BC4795184C}" srcOrd="0" destOrd="0" parTransId="{D84598EB-6317-41C3-9C90-A2B563F9DA03}" sibTransId="{57BAE401-AB1A-4652-B020-73F704922457}"/>
    <dgm:cxn modelId="{3C3993A2-9A47-4111-BB63-34E3209CD516}" type="presOf" srcId="{28265C86-D7C8-46EB-9096-3BF3DF83BDD0}" destId="{626CAE8D-1771-4A50-AF75-4B91181831C3}" srcOrd="0" destOrd="1" presId="urn:microsoft.com/office/officeart/2005/8/layout/hProcess11"/>
    <dgm:cxn modelId="{49E6833B-904C-4534-AA30-C58F1826E547}" type="presOf" srcId="{56459B60-00C3-49A3-A620-FC733934980C}" destId="{3E2F4BB7-4386-4E85-88D6-ABD3D4156292}" srcOrd="0" destOrd="0" presId="urn:microsoft.com/office/officeart/2005/8/layout/hProcess11"/>
    <dgm:cxn modelId="{B939CDA3-B138-44D3-B536-B90214AE796B}" srcId="{2B2893F0-C379-4937-A55A-9D1A81CF01BD}" destId="{8961107C-24D9-4AEB-8DB4-CC093A696DDE}" srcOrd="1" destOrd="0" parTransId="{D9FD617B-2C6B-4D5F-8A36-6C70B82C6B31}" sibTransId="{FA43189D-25A2-4DB1-9D3A-18427B2F1A2F}"/>
    <dgm:cxn modelId="{98FEFFA2-7432-419C-BA23-029A3296DD07}" type="presOf" srcId="{8961107C-24D9-4AEB-8DB4-CC093A696DDE}" destId="{626CAE8D-1771-4A50-AF75-4B91181831C3}" srcOrd="0" destOrd="2" presId="urn:microsoft.com/office/officeart/2005/8/layout/hProcess11"/>
    <dgm:cxn modelId="{A842E6E0-B737-4C84-B163-8C0211E425AF}" srcId="{56459B60-00C3-49A3-A620-FC733934980C}" destId="{2B2893F0-C379-4937-A55A-9D1A81CF01BD}" srcOrd="2" destOrd="0" parTransId="{3CB24FAC-27F1-48B5-94FA-CD5275F6DA98}" sibTransId="{3A511ED3-2CF1-4011-88D5-274505BF50A2}"/>
    <dgm:cxn modelId="{7566EDF8-C617-41C8-9339-0940E9EC0108}" type="presOf" srcId="{5AF581D3-5ED5-46B8-BB37-0105085826D4}" destId="{907AD50C-5A51-4BE8-9EA1-E53218888BB0}" srcOrd="0" destOrd="0" presId="urn:microsoft.com/office/officeart/2005/8/layout/hProcess11"/>
    <dgm:cxn modelId="{DB72E76D-9C03-4511-931C-8BFA015F2AE5}" type="presOf" srcId="{2B2893F0-C379-4937-A55A-9D1A81CF01BD}" destId="{626CAE8D-1771-4A50-AF75-4B91181831C3}" srcOrd="0" destOrd="0" presId="urn:microsoft.com/office/officeart/2005/8/layout/hProcess11"/>
    <dgm:cxn modelId="{C6BC5931-5B83-4402-8074-CC9920C0FD14}" type="presOf" srcId="{F73E9708-2B77-42B1-9034-19BC4795184C}" destId="{ACDC7D4B-D748-4483-9269-1A5CF4E77164}" srcOrd="0" destOrd="0" presId="urn:microsoft.com/office/officeart/2005/8/layout/hProcess11"/>
    <dgm:cxn modelId="{3FF6D1C2-E365-4753-A7B4-7584E6AE8A6F}" srcId="{2B2893F0-C379-4937-A55A-9D1A81CF01BD}" destId="{28265C86-D7C8-46EB-9096-3BF3DF83BDD0}" srcOrd="0" destOrd="0" parTransId="{B6EE4E1A-CDA7-4606-906B-05BC5A047E12}" sibTransId="{F60B7AC7-83DD-4E68-B2F4-D696894D783A}"/>
    <dgm:cxn modelId="{6F219ACB-5C2C-4787-A7C3-9ED542671939}" srcId="{56459B60-00C3-49A3-A620-FC733934980C}" destId="{5AF581D3-5ED5-46B8-BB37-0105085826D4}" srcOrd="1" destOrd="0" parTransId="{225E7687-1138-43DC-9A2D-1A699769EB23}" sibTransId="{7820E080-3B46-46DB-B839-46491C182584}"/>
    <dgm:cxn modelId="{B4016722-0828-49F5-98AB-90EB8EBC01FA}" type="presParOf" srcId="{3E2F4BB7-4386-4E85-88D6-ABD3D4156292}" destId="{A4607E5D-A9AD-4939-995D-0065A06AB499}" srcOrd="0" destOrd="0" presId="urn:microsoft.com/office/officeart/2005/8/layout/hProcess11"/>
    <dgm:cxn modelId="{3EF3BBD2-FE31-424A-A504-E8239D9290F7}" type="presParOf" srcId="{3E2F4BB7-4386-4E85-88D6-ABD3D4156292}" destId="{356F4832-692A-4511-86DF-4AC9D9BFD7A7}" srcOrd="1" destOrd="0" presId="urn:microsoft.com/office/officeart/2005/8/layout/hProcess11"/>
    <dgm:cxn modelId="{D1E636F0-8A2E-4855-AC37-A3707BAE409A}" type="presParOf" srcId="{356F4832-692A-4511-86DF-4AC9D9BFD7A7}" destId="{3038D9CC-53DE-4118-BB23-06E500D7B334}" srcOrd="0" destOrd="0" presId="urn:microsoft.com/office/officeart/2005/8/layout/hProcess11"/>
    <dgm:cxn modelId="{809B9551-9006-4729-8CCE-A0B49EFC0012}" type="presParOf" srcId="{3038D9CC-53DE-4118-BB23-06E500D7B334}" destId="{ACDC7D4B-D748-4483-9269-1A5CF4E77164}" srcOrd="0" destOrd="0" presId="urn:microsoft.com/office/officeart/2005/8/layout/hProcess11"/>
    <dgm:cxn modelId="{0051F5D4-17DF-4B64-AF08-5E289C423E3C}" type="presParOf" srcId="{3038D9CC-53DE-4118-BB23-06E500D7B334}" destId="{EB1842D8-8AB4-4E02-B758-E87E12E2B809}" srcOrd="1" destOrd="0" presId="urn:microsoft.com/office/officeart/2005/8/layout/hProcess11"/>
    <dgm:cxn modelId="{209A5CCD-5A1F-42FC-A0F4-41FF568F4E35}" type="presParOf" srcId="{3038D9CC-53DE-4118-BB23-06E500D7B334}" destId="{30E91E5A-CCFF-4666-8FA8-4691A6252734}" srcOrd="2" destOrd="0" presId="urn:microsoft.com/office/officeart/2005/8/layout/hProcess11"/>
    <dgm:cxn modelId="{764D0C2E-BA03-4693-ACA1-E7AAB586C0F0}" type="presParOf" srcId="{356F4832-692A-4511-86DF-4AC9D9BFD7A7}" destId="{21200006-A59F-4BCD-8F47-DCB7CCD3A07C}" srcOrd="1" destOrd="0" presId="urn:microsoft.com/office/officeart/2005/8/layout/hProcess11"/>
    <dgm:cxn modelId="{E3D52FE2-3255-4F55-AB9B-347A78CD92EF}" type="presParOf" srcId="{356F4832-692A-4511-86DF-4AC9D9BFD7A7}" destId="{A33AF72C-5779-4A5D-BCB6-CB6EC201634B}" srcOrd="2" destOrd="0" presId="urn:microsoft.com/office/officeart/2005/8/layout/hProcess11"/>
    <dgm:cxn modelId="{CFA3009B-42ED-4EB2-A73B-F26FCD995BAE}" type="presParOf" srcId="{A33AF72C-5779-4A5D-BCB6-CB6EC201634B}" destId="{907AD50C-5A51-4BE8-9EA1-E53218888BB0}" srcOrd="0" destOrd="0" presId="urn:microsoft.com/office/officeart/2005/8/layout/hProcess11"/>
    <dgm:cxn modelId="{1DEAB456-9A45-4C24-9257-6F07F962263F}" type="presParOf" srcId="{A33AF72C-5779-4A5D-BCB6-CB6EC201634B}" destId="{D27F45CA-C893-4912-AA1C-F89C04AE00EC}" srcOrd="1" destOrd="0" presId="urn:microsoft.com/office/officeart/2005/8/layout/hProcess11"/>
    <dgm:cxn modelId="{C26B05D3-2CDD-4849-B0FF-EE7BC8CEE5C5}" type="presParOf" srcId="{A33AF72C-5779-4A5D-BCB6-CB6EC201634B}" destId="{8890A08C-D204-4203-B4C7-94AD220B757E}" srcOrd="2" destOrd="0" presId="urn:microsoft.com/office/officeart/2005/8/layout/hProcess11"/>
    <dgm:cxn modelId="{D4868067-4968-4262-A05C-CD9E71E01577}" type="presParOf" srcId="{356F4832-692A-4511-86DF-4AC9D9BFD7A7}" destId="{4875E46C-1167-4FFB-87EA-EC4690F10D76}" srcOrd="3" destOrd="0" presId="urn:microsoft.com/office/officeart/2005/8/layout/hProcess11"/>
    <dgm:cxn modelId="{74992895-4BE1-4DC1-9D46-40A8DDF84E87}" type="presParOf" srcId="{356F4832-692A-4511-86DF-4AC9D9BFD7A7}" destId="{56DE7E8E-651D-47EC-B1A1-2ADA7DBFE04C}" srcOrd="4" destOrd="0" presId="urn:microsoft.com/office/officeart/2005/8/layout/hProcess11"/>
    <dgm:cxn modelId="{9CE54025-40D3-4A89-9F59-3C6C3A809951}" type="presParOf" srcId="{56DE7E8E-651D-47EC-B1A1-2ADA7DBFE04C}" destId="{626CAE8D-1771-4A50-AF75-4B91181831C3}" srcOrd="0" destOrd="0" presId="urn:microsoft.com/office/officeart/2005/8/layout/hProcess11"/>
    <dgm:cxn modelId="{77427878-8EB1-4594-B9E8-DC7102465F07}" type="presParOf" srcId="{56DE7E8E-651D-47EC-B1A1-2ADA7DBFE04C}" destId="{63684287-76D0-4724-8FBA-5B25FB2363B6}" srcOrd="1" destOrd="0" presId="urn:microsoft.com/office/officeart/2005/8/layout/hProcess11"/>
    <dgm:cxn modelId="{61319B9D-C440-4F13-ACB1-198C76743C14}" type="presParOf" srcId="{56DE7E8E-651D-47EC-B1A1-2ADA7DBFE04C}" destId="{964D8DEF-4A51-43EC-BF21-C4A36B9AD6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07E5D-A9AD-4939-995D-0065A06AB499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C7D4B-D748-4483-9269-1A5CF4E77164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Проинициализировать класс</a:t>
          </a:r>
          <a:endParaRPr lang="ru-RU" sz="2200" kern="1200"/>
        </a:p>
      </dsp:txBody>
      <dsp:txXfrm>
        <a:off x="4621" y="0"/>
        <a:ext cx="3049934" cy="1740535"/>
      </dsp:txXfrm>
    </dsp:sp>
    <dsp:sp modelId="{EB1842D8-8AB4-4E02-B758-E87E12E2B809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D50C-5A51-4BE8-9EA1-E53218888BB0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Вызвать нужный метод(ы) с определенными параметрами</a:t>
          </a:r>
          <a:endParaRPr lang="ru-RU" sz="2200" kern="1200"/>
        </a:p>
      </dsp:txBody>
      <dsp:txXfrm>
        <a:off x="3207052" y="2610802"/>
        <a:ext cx="3049934" cy="1740535"/>
      </dsp:txXfrm>
    </dsp:sp>
    <dsp:sp modelId="{D27F45CA-C893-4912-AA1C-F89C04AE00EC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CAE8D-1771-4A50-AF75-4B91181831C3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1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Проверить результат:</a:t>
          </a:r>
          <a:endParaRPr lang="ru-RU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smtClean="0"/>
            <a:t>Возвращаемое значение</a:t>
          </a:r>
          <a:endParaRPr lang="ru-RU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smtClean="0"/>
            <a:t>Состояние класса</a:t>
          </a:r>
          <a:endParaRPr lang="ru-RU" sz="1700" kern="1200"/>
        </a:p>
      </dsp:txBody>
      <dsp:txXfrm>
        <a:off x="6409484" y="0"/>
        <a:ext cx="3049934" cy="1740535"/>
      </dsp:txXfrm>
    </dsp:sp>
    <dsp:sp modelId="{63684287-76D0-4724-8FBA-5B25FB2363B6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A2BA-6D5E-48FE-94FD-BF7A026F13EF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1EF4-C2DA-4E5C-B5AF-D108BF69E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хотим получить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1EF4-C2DA-4E5C-B5AF-D108BF69E1C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20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1EF4-C2DA-4E5C-B5AF-D108BF69E1C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8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01EF4-C2DA-4E5C-B5AF-D108BF69E1C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13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70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5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91518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9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39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4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0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9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9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4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D8F2-6E9D-435A-8E67-B5FC98A1676E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7C19-0D4B-4AAA-9A7B-92960E874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0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" TargetMode="External"/><Relationship Id="rId2" Type="http://schemas.openxmlformats.org/officeDocument/2006/relationships/hyperlink" Target="https://github.com/microsoft/testf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unit_testing_frameworks" TargetMode="External"/><Relationship Id="rId4" Type="http://schemas.openxmlformats.org/officeDocument/2006/relationships/hyperlink" Target="https://nunit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uentasserti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npo-comp/blog/223833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sqldeveloper/" TargetMode="External"/><Relationship Id="rId2" Type="http://schemas.openxmlformats.org/officeDocument/2006/relationships/hyperlink" Target="https://learn.microsoft.com/en-us/sql/ssdt/sql-server-data-tool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eevey/creevey" TargetMode="External"/><Relationship Id="rId2" Type="http://schemas.openxmlformats.org/officeDocument/2006/relationships/hyperlink" Target="https://storybook.js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s://playwright.dev/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www.selenium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habr.com/ru/post/566348/" TargetMode="External"/><Relationship Id="rId4" Type="http://schemas.openxmlformats.org/officeDocument/2006/relationships/hyperlink" Target="https://pptr.dev/" TargetMode="External"/><Relationship Id="rId9" Type="http://schemas.openxmlformats.org/officeDocument/2006/relationships/image" Target="../media/image18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t.io/product/quality-assurance/squish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en.wikipedia.org/wiki/Comparison_of_GUI_testing_tool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elerik.com/teststudio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smartbear.com/product/testcomplet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appium.io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en-us/windows/win32/winauto/entry-uiauto-win32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Автоматизация тестирования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0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работает, но как…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18898" y="288789"/>
            <a:ext cx="2638864" cy="64479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13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ru-RU" sz="413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7226147" cy="4351338"/>
          </a:xfrm>
        </p:spPr>
        <p:txBody>
          <a:bodyPr>
            <a:normAutofit/>
          </a:bodyPr>
          <a:lstStyle/>
          <a:p>
            <a:pPr lvl="0" rtl="0"/>
            <a:r>
              <a:rPr lang="ru-RU" dirty="0" smtClean="0"/>
              <a:t>запустить отдельный тест, группу тестов, …</a:t>
            </a:r>
            <a:endParaRPr lang="ru-RU" dirty="0"/>
          </a:p>
          <a:p>
            <a:pPr lvl="0" rtl="0"/>
            <a:r>
              <a:rPr lang="ru-RU" dirty="0" smtClean="0"/>
              <a:t>добиться того, чтобы при падении 1 теста остальные работали</a:t>
            </a:r>
            <a:endParaRPr lang="en-US" dirty="0" smtClean="0"/>
          </a:p>
          <a:p>
            <a:pPr lvl="0" rtl="0"/>
            <a:r>
              <a:rPr lang="ru-RU" dirty="0" smtClean="0"/>
              <a:t>понять какой тест «упал» </a:t>
            </a:r>
            <a:endParaRPr lang="ru-RU" dirty="0"/>
          </a:p>
          <a:p>
            <a:pPr lvl="0" rtl="0"/>
            <a:r>
              <a:rPr lang="ru-RU" dirty="0" smtClean="0"/>
              <a:t>сделать настройку (перед запуском) и очистку (после завершения)</a:t>
            </a:r>
            <a:endParaRPr lang="ru-RU" dirty="0"/>
          </a:p>
          <a:p>
            <a:pPr lvl="0" rtl="0"/>
            <a:r>
              <a:rPr lang="ru-RU" dirty="0" smtClean="0"/>
              <a:t>подключить нового человека в работу (объяснить все нюансы)</a:t>
            </a:r>
            <a:endParaRPr lang="ru-RU" dirty="0"/>
          </a:p>
          <a:p>
            <a:pPr lvl="0" rtl="0"/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08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26473" y="2534092"/>
            <a:ext cx="3902365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Point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Y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Point();</a:t>
            </a:r>
          </a:p>
          <a:p>
            <a:r>
              <a:rPr lang="fr-F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dx,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5" name="Straight Connector 6"/>
          <p:cNvCxnSpPr/>
          <p:nvPr/>
        </p:nvCxnSpPr>
        <p:spPr>
          <a:xfrm>
            <a:off x="5086928" y="1406237"/>
            <a:ext cx="0" cy="5110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6273" y="194990"/>
            <a:ext cx="4572000" cy="64940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latin typeface="Consolas"/>
              </a:rPr>
              <a:t>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PointTest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TestConstructors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p =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(1, 2);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(1,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TestMethod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p.Move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Assert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.AreEqual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(2,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0360472" y="194990"/>
            <a:ext cx="1565565" cy="612648"/>
          </a:xfrm>
          <a:prstGeom prst="wedgeRoundRectCallout">
            <a:avLst>
              <a:gd name="adj1" fmla="val -282282"/>
              <a:gd name="adj2" fmla="val -118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Тестовый класс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10446325" y="1554499"/>
            <a:ext cx="1565565" cy="612648"/>
          </a:xfrm>
          <a:prstGeom prst="wedgeRoundRectCallout">
            <a:avLst>
              <a:gd name="adj1" fmla="val -251751"/>
              <a:gd name="adj2" fmla="val -1254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Тестовый метод 1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0446324" y="4796463"/>
            <a:ext cx="1565565" cy="612648"/>
          </a:xfrm>
          <a:prstGeom prst="wedgeRoundRectCallout">
            <a:avLst>
              <a:gd name="adj1" fmla="val -251751"/>
              <a:gd name="adj2" fmla="val -1254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Тестовый метод 2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0404760" y="2715251"/>
            <a:ext cx="1565565" cy="612648"/>
          </a:xfrm>
          <a:prstGeom prst="wedgeRoundRectCallout">
            <a:avLst>
              <a:gd name="adj1" fmla="val -135601"/>
              <a:gd name="adj2" fmla="val -62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Проверка результата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0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771"/>
            <a:ext cx="6543675" cy="369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45" y="2104222"/>
            <a:ext cx="5495925" cy="4076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154" y="2791335"/>
            <a:ext cx="6031750" cy="3803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66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Фреймворки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6466"/>
          </a:xfrm>
        </p:spPr>
        <p:txBody>
          <a:bodyPr numCol="2">
            <a:normAutofit/>
          </a:bodyPr>
          <a:lstStyle/>
          <a:p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err="1" smtClean="0"/>
              <a:t>MSTest</a:t>
            </a:r>
            <a:endParaRPr lang="ru-RU" dirty="0" smtClean="0"/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github.com/microsoft/testfx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xUnit.net</a:t>
            </a:r>
            <a:endParaRPr lang="ru-RU" dirty="0" smtClean="0"/>
          </a:p>
          <a:p>
            <a:pPr lvl="2"/>
            <a:r>
              <a:rPr lang="en-US" dirty="0">
                <a:hlinkClick r:id="rId3"/>
              </a:rPr>
              <a:t>https://xunit.net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NUnit</a:t>
            </a:r>
            <a:endParaRPr lang="en-US" dirty="0" smtClean="0"/>
          </a:p>
          <a:p>
            <a:pPr lvl="2"/>
            <a:r>
              <a:rPr lang="en-US" dirty="0">
                <a:hlinkClick r:id="rId4"/>
              </a:rPr>
              <a:t>https://nunit.org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JUnit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pPr lvl="1"/>
            <a:endParaRPr lang="en-US" dirty="0" smtClean="0"/>
          </a:p>
          <a:p>
            <a:r>
              <a:rPr lang="en-US" dirty="0" smtClean="0"/>
              <a:t>C++</a:t>
            </a:r>
          </a:p>
          <a:p>
            <a:pPr lvl="1"/>
            <a:r>
              <a:rPr lang="en-US" dirty="0"/>
              <a:t>Boost Test </a:t>
            </a:r>
            <a:r>
              <a:rPr lang="en-US" dirty="0" smtClean="0"/>
              <a:t>Library</a:t>
            </a:r>
          </a:p>
          <a:p>
            <a:pPr lvl="1"/>
            <a:r>
              <a:rPr lang="en-US" dirty="0"/>
              <a:t>Google </a:t>
            </a:r>
            <a:r>
              <a:rPr lang="en-US" dirty="0" smtClean="0"/>
              <a:t>Test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JS/TS</a:t>
            </a:r>
          </a:p>
          <a:p>
            <a:pPr lvl="1"/>
            <a:r>
              <a:rPr lang="en-US" dirty="0" smtClean="0"/>
              <a:t>Mocha</a:t>
            </a:r>
          </a:p>
          <a:p>
            <a:pPr lvl="1"/>
            <a:r>
              <a:rPr lang="en-US" dirty="0"/>
              <a:t>Unit.js</a:t>
            </a: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88231" y="5807631"/>
            <a:ext cx="6108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en.wikipedia.org/wiki/List_of_unit_testing_frameworks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66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302822"/>
              </p:ext>
            </p:extLst>
          </p:nvPr>
        </p:nvGraphicFramePr>
        <p:xfrm>
          <a:off x="569205" y="495760"/>
          <a:ext cx="10998506" cy="565609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56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5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NUnit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MSTest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xUnit.net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Comments </a:t>
                      </a:r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r>
                        <a:rPr lang="en-US" sz="2000" dirty="0"/>
                        <a:t>[Test]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TestMethod</a:t>
                      </a:r>
                      <a:r>
                        <a:rPr lang="en-US" sz="2000" dirty="0"/>
                        <a:t>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[Fact]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Тестовый метод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17"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TestFixture</a:t>
                      </a:r>
                      <a:r>
                        <a:rPr lang="en-US" sz="2000" dirty="0"/>
                        <a:t>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TestClass</a:t>
                      </a:r>
                      <a:r>
                        <a:rPr lang="en-US" sz="2000" dirty="0"/>
                        <a:t>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n/a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Тестовый класс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502">
                <a:tc>
                  <a:txBody>
                    <a:bodyPr/>
                    <a:lstStyle/>
                    <a:p>
                      <a:r>
                        <a:rPr lang="en-US" sz="2000"/>
                        <a:t>[ExpectedException]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[ExpectedException]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Assert.Throws</a:t>
                      </a:r>
                      <a:r>
                        <a:rPr lang="en-US" sz="2000" dirty="0"/>
                        <a:t> or </a:t>
                      </a:r>
                      <a:endParaRPr lang="ru-RU" sz="2000" dirty="0" smtClean="0"/>
                    </a:p>
                    <a:p>
                      <a:r>
                        <a:rPr lang="en-US" sz="2000" dirty="0" err="1" smtClean="0"/>
                        <a:t>Record.Exception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Метод,</a:t>
                      </a:r>
                      <a:r>
                        <a:rPr lang="ru-RU" sz="2000" baseline="0" dirty="0" smtClean="0"/>
                        <a:t> в результате которого требуется исключение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308">
                <a:tc>
                  <a:txBody>
                    <a:bodyPr/>
                    <a:lstStyle/>
                    <a:p>
                      <a:r>
                        <a:rPr lang="en-US" sz="2000"/>
                        <a:t>[SetUp]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[TestInitialize]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Constructor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Инициализация</a:t>
                      </a:r>
                      <a:r>
                        <a:rPr lang="ru-RU" sz="2000" baseline="0" dirty="0" smtClean="0"/>
                        <a:t> теста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308"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TearDown</a:t>
                      </a:r>
                      <a:r>
                        <a:rPr lang="en-US" sz="2000" dirty="0"/>
                        <a:t>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[TestCleanup]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IDisposable.Dispose</a:t>
                      </a:r>
                      <a:r>
                        <a:rPr lang="en-US" sz="2000" dirty="0"/>
                        <a:t>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Очистка теста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47">
                <a:tc>
                  <a:txBody>
                    <a:bodyPr/>
                    <a:lstStyle/>
                    <a:p>
                      <a:r>
                        <a:rPr lang="en-US" sz="2000"/>
                        <a:t>[TestFixtureSetUp]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[ClassInitialize]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IUseFixture&lt;T&gt;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Инициализация тестового</a:t>
                      </a:r>
                      <a:r>
                        <a:rPr lang="ru-RU" sz="2000" baseline="0" dirty="0" smtClean="0"/>
                        <a:t> класса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137">
                <a:tc>
                  <a:txBody>
                    <a:bodyPr/>
                    <a:lstStyle/>
                    <a:p>
                      <a:r>
                        <a:rPr lang="en-US" sz="2000"/>
                        <a:t>[TestFixtureTearDown]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[ClassCleanup]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IUseFixture&lt;T&gt;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Зачистка тестового класса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47">
                <a:tc>
                  <a:txBody>
                    <a:bodyPr/>
                    <a:lstStyle/>
                    <a:p>
                      <a:r>
                        <a:rPr lang="en-US" sz="2000"/>
                        <a:t>[Ignore]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[Ignore]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[Fact(Skip="reason")]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Пропуск теста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030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[Timeout] 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[Timeout]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[Fact(Timeout=n)] </a:t>
                      </a:r>
                    </a:p>
                  </a:txBody>
                  <a:tcPr marL="22186" marR="22186" marT="11093" marB="11093" anchor="ctr"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Таймаут</a:t>
                      </a:r>
                      <a:endParaRPr lang="en-US" sz="2000" dirty="0"/>
                    </a:p>
                  </a:txBody>
                  <a:tcPr marL="22186" marR="22186" marT="11093" marB="1109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2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57" y="2082166"/>
            <a:ext cx="5272640" cy="2335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в </a:t>
            </a:r>
            <a:r>
              <a:rPr lang="en-US" dirty="0" smtClean="0"/>
              <a:t>IDE / CLI</a:t>
            </a:r>
            <a:r>
              <a:rPr lang="ru-RU" dirty="0" smtClean="0"/>
              <a:t> </a:t>
            </a:r>
            <a:r>
              <a:rPr lang="en-US" dirty="0" smtClean="0"/>
              <a:t>/ CI-</a:t>
            </a:r>
            <a:r>
              <a:rPr lang="ru-RU" dirty="0" smtClean="0"/>
              <a:t>серверы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91149" cy="4351338"/>
          </a:xfrm>
        </p:spPr>
        <p:txBody>
          <a:bodyPr/>
          <a:lstStyle/>
          <a:p>
            <a:r>
              <a:rPr lang="en-US" dirty="0" smtClean="0"/>
              <a:t>IDE</a:t>
            </a:r>
          </a:p>
          <a:p>
            <a:pPr lvl="1"/>
            <a:r>
              <a:rPr lang="ru-RU" dirty="0"/>
              <a:t>Список</a:t>
            </a:r>
            <a:r>
              <a:rPr lang="en-US" dirty="0"/>
              <a:t> </a:t>
            </a:r>
            <a:r>
              <a:rPr lang="ru-RU" dirty="0"/>
              <a:t>тестов </a:t>
            </a:r>
            <a:r>
              <a:rPr lang="en-US" dirty="0"/>
              <a:t>/ </a:t>
            </a:r>
            <a:r>
              <a:rPr lang="ru-RU" dirty="0"/>
              <a:t>вызов из кода</a:t>
            </a:r>
          </a:p>
          <a:p>
            <a:pPr lvl="1"/>
            <a:r>
              <a:rPr lang="ru-RU" dirty="0" smtClean="0"/>
              <a:t>Запуск и отладка</a:t>
            </a:r>
          </a:p>
          <a:p>
            <a:pPr lvl="1"/>
            <a:r>
              <a:rPr lang="ru-RU" dirty="0" smtClean="0"/>
              <a:t>Поддержка </a:t>
            </a:r>
          </a:p>
          <a:p>
            <a:pPr lvl="2"/>
            <a:r>
              <a:rPr lang="en-US" dirty="0" smtClean="0"/>
              <a:t>VS, Rider, VS Code</a:t>
            </a:r>
          </a:p>
          <a:p>
            <a:pPr lvl="2"/>
            <a:endParaRPr lang="en-US" dirty="0"/>
          </a:p>
          <a:p>
            <a:r>
              <a:rPr lang="en-US" dirty="0"/>
              <a:t>CLI</a:t>
            </a:r>
            <a:r>
              <a:rPr lang="ru-RU" dirty="0"/>
              <a:t> и</a:t>
            </a:r>
            <a:r>
              <a:rPr lang="en-US" dirty="0" smtClean="0"/>
              <a:t> </a:t>
            </a:r>
            <a:r>
              <a:rPr lang="en-US" dirty="0"/>
              <a:t>CI-</a:t>
            </a:r>
            <a:r>
              <a:rPr lang="ru-RU" dirty="0" smtClean="0"/>
              <a:t>серверы</a:t>
            </a:r>
          </a:p>
          <a:p>
            <a:pPr lvl="1"/>
            <a:r>
              <a:rPr lang="ru-RU" dirty="0" smtClean="0"/>
              <a:t>Запуск тестов в </a:t>
            </a:r>
            <a:r>
              <a:rPr lang="en-US" dirty="0" smtClean="0"/>
              <a:t>CI/CD</a:t>
            </a:r>
            <a:r>
              <a:rPr lang="ru-RU" dirty="0" smtClean="0"/>
              <a:t>-процессе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95" y="3249932"/>
            <a:ext cx="5972083" cy="3139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3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в </a:t>
            </a:r>
            <a:r>
              <a:rPr lang="en-US" dirty="0" smtClean="0"/>
              <a:t>VS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3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 приемы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99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Проверки результата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«Классический» </a:t>
            </a:r>
            <a:r>
              <a:rPr lang="en-US" dirty="0"/>
              <a:t>A</a:t>
            </a:r>
            <a:r>
              <a:rPr lang="en-US" dirty="0" smtClean="0"/>
              <a:t>ssertion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Fluent</a:t>
            </a:r>
            <a:r>
              <a:rPr lang="ru-RU" dirty="0" smtClean="0"/>
              <a:t>-синтаксис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9788" y="3189401"/>
            <a:ext cx="4302663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72200" y="2728006"/>
            <a:ext cx="4565708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point.X.Should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().Be(0);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point.Y.Should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().Be(-1);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25344" y="5168601"/>
            <a:ext cx="5676900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Point(1, 2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(-1, -3);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point.Should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BeEquivalentTo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Point(0, -1));</a:t>
            </a:r>
            <a:endParaRPr lang="ru-RU" sz="1600" dirty="0">
              <a:latin typeface="Consolas" panose="020B0609020204030204" pitchFamily="49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6097588" y="4341264"/>
            <a:ext cx="5257800" cy="6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726488" y="1401094"/>
            <a:ext cx="3013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https://fluentassertions.com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28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Exceptional </a:t>
            </a:r>
            <a:r>
              <a:rPr lang="ru-RU" dirty="0" smtClean="0"/>
              <a:t>сценарии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666649" y="2636261"/>
            <a:ext cx="8364872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ExpectedException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System.ServiceModel.Security.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MessageSecurityException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))]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AuthenticateOnSoapEndpointUsingWrongCredentials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CreateServiceHelper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CreateService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IMobileAppPublicService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</a:p>
          <a:p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"111"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WSHttpBinding_MobileAppPublicService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service.GetTestString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8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Автоматизация тестирования</a:t>
            </a:r>
          </a:p>
          <a:p>
            <a:pPr lvl="1"/>
            <a:r>
              <a:rPr lang="ru-RU" dirty="0"/>
              <a:t>ч</a:t>
            </a:r>
            <a:r>
              <a:rPr lang="ru-RU" dirty="0" smtClean="0"/>
              <a:t>то это?</a:t>
            </a:r>
          </a:p>
          <a:p>
            <a:pPr lvl="1"/>
            <a:r>
              <a:rPr lang="ru-RU" dirty="0" smtClean="0"/>
              <a:t>для чего?</a:t>
            </a:r>
          </a:p>
          <a:p>
            <a:pPr lvl="1"/>
            <a:r>
              <a:rPr lang="ru-RU" dirty="0" smtClean="0"/>
              <a:t>и как?</a:t>
            </a:r>
          </a:p>
          <a:p>
            <a:r>
              <a:rPr lang="ru-RU" dirty="0" smtClean="0"/>
              <a:t>Тестовые </a:t>
            </a:r>
            <a:r>
              <a:rPr lang="ru-RU" dirty="0" err="1" smtClean="0"/>
              <a:t>фреймворки</a:t>
            </a:r>
            <a:r>
              <a:rPr lang="ru-RU" dirty="0" smtClean="0"/>
              <a:t> в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ru-RU" dirty="0" smtClean="0"/>
              <a:t>Подходы и возможности</a:t>
            </a:r>
          </a:p>
          <a:p>
            <a:r>
              <a:rPr lang="ru-RU" dirty="0" smtClean="0"/>
              <a:t>Что тестируют автоматически?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tests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1590339" y="2502880"/>
            <a:ext cx="9011321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"User1Password_"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ExpectedException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MessageSecurityException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UserPasswordAuthentication_Wrong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user,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password)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GetClaimsIdentityCollection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STSServiceAdress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user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RegularServiceAdress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0998" y="1810579"/>
            <a:ext cx="416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Одна логика + много тестовых наборов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1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driven </a:t>
            </a:r>
            <a:r>
              <a:rPr lang="en-US" dirty="0" smtClean="0"/>
              <a:t>tests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11465" y="1542181"/>
            <a:ext cx="10342335" cy="50167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GetTokenWithAreaInfo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[] 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Client don't have feature set for this area"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User1"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"User1Password"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	</a:t>
            </a:r>
            <a:r>
              <a:rPr lang="en-US" sz="16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ClientId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= 1,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ModuleId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"C5A02F6A-19DB-49EB-8304-AB8A052ED1D7"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},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Invoicing_Administration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null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}};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TestCaseSource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GetTokenWithAreaInfo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GetTokenWithAreaInfoTest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description,</a:t>
            </a:r>
            <a:r>
              <a:rPr lang="ru-RU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user,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password,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clientContext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endParaRPr lang="ru-RU" sz="16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requistedArea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areaName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areaId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автоматизируем?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Классификация типов тестов</a:t>
            </a:r>
          </a:p>
        </p:txBody>
      </p:sp>
    </p:spTree>
    <p:extLst>
      <p:ext uri="{BB962C8B-B14F-4D97-AF65-F5344CB8AC3E}">
        <p14:creationId xmlns:p14="http://schemas.microsoft.com/office/powerpoint/2010/main" val="35633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0" y="333260"/>
            <a:ext cx="11732424" cy="543957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64537" y="6097703"/>
            <a:ext cx="545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http://habrahabr.ru/company/npo-comp/blog/223833/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7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по уровню тестирования</a:t>
            </a:r>
            <a:endParaRPr lang="ru-RU" dirty="0"/>
          </a:p>
        </p:txBody>
      </p:sp>
      <p:sp>
        <p:nvSpPr>
          <p:cNvPr id="7" name="Rectangle 26"/>
          <p:cNvSpPr/>
          <p:nvPr/>
        </p:nvSpPr>
        <p:spPr>
          <a:xfrm>
            <a:off x="3544677" y="4124898"/>
            <a:ext cx="2057400" cy="1295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/>
          <p:nvPr/>
        </p:nvSpPr>
        <p:spPr>
          <a:xfrm>
            <a:off x="2179352" y="36676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Layer/ API</a:t>
            </a:r>
            <a:endParaRPr lang="en-US" dirty="0"/>
          </a:p>
        </p:txBody>
      </p:sp>
      <p:sp>
        <p:nvSpPr>
          <p:cNvPr id="9" name="Rectangle 4"/>
          <p:cNvSpPr/>
          <p:nvPr/>
        </p:nvSpPr>
        <p:spPr>
          <a:xfrm>
            <a:off x="2179352" y="44296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0" name="Rectangle 5"/>
          <p:cNvSpPr/>
          <p:nvPr/>
        </p:nvSpPr>
        <p:spPr>
          <a:xfrm>
            <a:off x="2179352" y="51916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11" name="Flowchart: Magnetic Disk 6"/>
          <p:cNvSpPr/>
          <p:nvPr/>
        </p:nvSpPr>
        <p:spPr>
          <a:xfrm>
            <a:off x="2331752" y="6029898"/>
            <a:ext cx="9906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18" y="1951294"/>
            <a:ext cx="1142469" cy="800590"/>
          </a:xfrm>
          <a:prstGeom prst="rect">
            <a:avLst/>
          </a:prstGeom>
        </p:spPr>
      </p:pic>
      <p:sp>
        <p:nvSpPr>
          <p:cNvPr id="13" name="Rectangle 16"/>
          <p:cNvSpPr/>
          <p:nvPr/>
        </p:nvSpPr>
        <p:spPr>
          <a:xfrm>
            <a:off x="6897477" y="37438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Layer / API</a:t>
            </a:r>
            <a:endParaRPr lang="en-US" dirty="0"/>
          </a:p>
        </p:txBody>
      </p:sp>
      <p:sp>
        <p:nvSpPr>
          <p:cNvPr id="14" name="Rectangle 17"/>
          <p:cNvSpPr/>
          <p:nvPr/>
        </p:nvSpPr>
        <p:spPr>
          <a:xfrm>
            <a:off x="6897477" y="45058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5" name="Rectangle 18"/>
          <p:cNvSpPr/>
          <p:nvPr/>
        </p:nvSpPr>
        <p:spPr>
          <a:xfrm>
            <a:off x="6897477" y="526789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16" name="Flowchart: Magnetic Disk 19"/>
          <p:cNvSpPr/>
          <p:nvPr/>
        </p:nvSpPr>
        <p:spPr>
          <a:xfrm>
            <a:off x="7049877" y="6106098"/>
            <a:ext cx="9906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943" y="2027494"/>
            <a:ext cx="1142469" cy="800590"/>
          </a:xfrm>
          <a:prstGeom prst="rect">
            <a:avLst/>
          </a:prstGeom>
        </p:spPr>
      </p:pic>
      <p:pic>
        <p:nvPicPr>
          <p:cNvPr id="1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77" y="2835564"/>
            <a:ext cx="715500" cy="902267"/>
          </a:xfrm>
          <a:prstGeom prst="rect">
            <a:avLst/>
          </a:prstGeom>
        </p:spPr>
      </p:pic>
      <p:cxnSp>
        <p:nvCxnSpPr>
          <p:cNvPr id="19" name="Straight Arrow Connector 29"/>
          <p:cNvCxnSpPr/>
          <p:nvPr/>
        </p:nvCxnSpPr>
        <p:spPr>
          <a:xfrm flipH="1">
            <a:off x="4763877" y="3737831"/>
            <a:ext cx="381000" cy="615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32"/>
          <p:cNvCxnSpPr/>
          <p:nvPr/>
        </p:nvCxnSpPr>
        <p:spPr>
          <a:xfrm flipV="1">
            <a:off x="5068677" y="3820098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077" y="2003430"/>
            <a:ext cx="715500" cy="902267"/>
          </a:xfrm>
          <a:prstGeom prst="rect">
            <a:avLst/>
          </a:prstGeom>
        </p:spPr>
      </p:pic>
      <p:cxnSp>
        <p:nvCxnSpPr>
          <p:cNvPr id="22" name="Straight Arrow Connector 35"/>
          <p:cNvCxnSpPr/>
          <p:nvPr/>
        </p:nvCxnSpPr>
        <p:spPr>
          <a:xfrm flipH="1">
            <a:off x="8269077" y="2454564"/>
            <a:ext cx="10145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37"/>
          <p:cNvCxnSpPr/>
          <p:nvPr/>
        </p:nvCxnSpPr>
        <p:spPr>
          <a:xfrm>
            <a:off x="7354677" y="2905697"/>
            <a:ext cx="0" cy="7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39"/>
          <p:cNvCxnSpPr/>
          <p:nvPr/>
        </p:nvCxnSpPr>
        <p:spPr>
          <a:xfrm>
            <a:off x="7278477" y="427729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42"/>
          <p:cNvCxnSpPr/>
          <p:nvPr/>
        </p:nvCxnSpPr>
        <p:spPr>
          <a:xfrm>
            <a:off x="7278477" y="503929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45"/>
          <p:cNvCxnSpPr/>
          <p:nvPr/>
        </p:nvCxnSpPr>
        <p:spPr>
          <a:xfrm>
            <a:off x="7278477" y="5877498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47"/>
          <p:cNvCxnSpPr/>
          <p:nvPr/>
        </p:nvCxnSpPr>
        <p:spPr>
          <a:xfrm flipH="1">
            <a:off x="8269077" y="2905697"/>
            <a:ext cx="1295400" cy="102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49"/>
          <p:cNvCxnSpPr>
            <a:stCxn id="21" idx="2"/>
          </p:cNvCxnSpPr>
          <p:nvPr/>
        </p:nvCxnSpPr>
        <p:spPr>
          <a:xfrm flipH="1">
            <a:off x="8321321" y="2905697"/>
            <a:ext cx="1448506" cy="1866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51"/>
          <p:cNvCxnSpPr/>
          <p:nvPr/>
        </p:nvCxnSpPr>
        <p:spPr>
          <a:xfrm flipH="1">
            <a:off x="8345277" y="2981898"/>
            <a:ext cx="1524000" cy="2438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6807" y="151769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20450" y="1538028"/>
            <a:ext cx="244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Integration/system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5886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БД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52119" cy="47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4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Data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learn.microsoft.com/en-us/sql/ssdt/sql-server-data-tools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SQL Developer</a:t>
            </a:r>
          </a:p>
          <a:p>
            <a:pPr lvl="1"/>
            <a:r>
              <a:rPr lang="en-US" dirty="0">
                <a:hlinkClick r:id="rId3"/>
              </a:rPr>
              <a:t>https://www.oracle.com/database/sqldeveloper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49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форм</a:t>
            </a:r>
            <a:r>
              <a:rPr lang="en-US" dirty="0" smtClean="0"/>
              <a:t>/</a:t>
            </a:r>
            <a:r>
              <a:rPr lang="ru-RU" dirty="0" smtClean="0"/>
              <a:t>разметки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" y="1602297"/>
            <a:ext cx="4795565" cy="3302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076" y="2186039"/>
            <a:ext cx="6266723" cy="436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8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Storybook</a:t>
            </a:r>
          </a:p>
          <a:p>
            <a:pPr lvl="1"/>
            <a:r>
              <a:rPr lang="en-US" dirty="0">
                <a:hlinkClick r:id="rId2"/>
              </a:rPr>
              <a:t>https://storybook.js.org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err="1" smtClean="0"/>
              <a:t>Creevey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github.com/creevey/creevey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8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тесты через </a:t>
            </a:r>
            <a:r>
              <a:rPr lang="en-US" dirty="0"/>
              <a:t>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Что такое «тесты через </a:t>
            </a:r>
            <a:r>
              <a:rPr lang="en-US" dirty="0"/>
              <a:t>UI</a:t>
            </a:r>
            <a:r>
              <a:rPr lang="ru-RU" dirty="0" smtClean="0"/>
              <a:t>»???</a:t>
            </a:r>
          </a:p>
          <a:p>
            <a:endParaRPr lang="ru-RU" dirty="0"/>
          </a:p>
          <a:p>
            <a:r>
              <a:rPr lang="ru-RU" dirty="0" smtClean="0"/>
              <a:t>Эмуляция взаимодействия Пользователя и ПО</a:t>
            </a:r>
            <a:endParaRPr lang="en-US" dirty="0" smtClean="0"/>
          </a:p>
          <a:p>
            <a:pPr lvl="1"/>
            <a:r>
              <a:rPr lang="ru-RU" dirty="0" smtClean="0"/>
              <a:t>«Чтение» страницы</a:t>
            </a:r>
            <a:r>
              <a:rPr lang="en-US" dirty="0" smtClean="0"/>
              <a:t> </a:t>
            </a:r>
            <a:r>
              <a:rPr lang="ru-RU" dirty="0" smtClean="0"/>
              <a:t>(текста и данных из </a:t>
            </a:r>
            <a:r>
              <a:rPr lang="ru-RU" dirty="0" err="1" smtClean="0"/>
              <a:t>контролов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Действия мыши </a:t>
            </a:r>
            <a:r>
              <a:rPr lang="en-US" dirty="0" smtClean="0"/>
              <a:t>(</a:t>
            </a:r>
            <a:r>
              <a:rPr lang="ru-RU" dirty="0" smtClean="0"/>
              <a:t>движения</a:t>
            </a:r>
            <a:r>
              <a:rPr lang="en-US" dirty="0" smtClean="0"/>
              <a:t>/</a:t>
            </a:r>
            <a:r>
              <a:rPr lang="ru-RU" dirty="0" smtClean="0"/>
              <a:t>клики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Заполнение форм</a:t>
            </a:r>
          </a:p>
          <a:p>
            <a:pPr lvl="1"/>
            <a:r>
              <a:rPr lang="ru-RU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Часто реализуют системное или сквозное (</a:t>
            </a:r>
            <a:r>
              <a:rPr lang="en-US" dirty="0" smtClean="0"/>
              <a:t>end-to-end</a:t>
            </a:r>
            <a:r>
              <a:rPr lang="ru-RU" dirty="0" smtClean="0"/>
              <a:t>,</a:t>
            </a:r>
            <a:r>
              <a:rPr lang="en-US" dirty="0" smtClean="0"/>
              <a:t> E2E) </a:t>
            </a:r>
            <a:r>
              <a:rPr lang="ru-RU" dirty="0" smtClean="0"/>
              <a:t>тестирование</a:t>
            </a:r>
            <a:endParaRPr lang="en-US" dirty="0"/>
          </a:p>
        </p:txBody>
      </p:sp>
      <p:pic>
        <p:nvPicPr>
          <p:cNvPr id="6" name="Filling_for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99640" y="2487617"/>
            <a:ext cx="4267966" cy="2430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19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3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Автоматизация</a:t>
            </a:r>
            <a:r>
              <a:rPr lang="en-US" dirty="0" smtClean="0"/>
              <a:t> </a:t>
            </a:r>
            <a:r>
              <a:rPr lang="ru-RU" dirty="0" smtClean="0"/>
              <a:t>тестирования…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ru-RU" dirty="0" smtClean="0"/>
              <a:t>тестирование через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632269" cy="4351338"/>
          </a:xfrm>
        </p:spPr>
        <p:txBody>
          <a:bodyPr/>
          <a:lstStyle/>
          <a:p>
            <a:r>
              <a:rPr lang="en-US" dirty="0" smtClean="0"/>
              <a:t>Selenium WebDriver </a:t>
            </a:r>
          </a:p>
          <a:p>
            <a:pPr lvl="1"/>
            <a:r>
              <a:rPr lang="en-US" dirty="0">
                <a:hlinkClick r:id="rId2"/>
              </a:rPr>
              <a:t>https://www.selenium.dev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Playwright</a:t>
            </a:r>
          </a:p>
          <a:p>
            <a:pPr lvl="1"/>
            <a:r>
              <a:rPr lang="ru-RU" dirty="0">
                <a:hlinkClick r:id="rId3"/>
              </a:rPr>
              <a:t>https://playwright.dev/</a:t>
            </a:r>
            <a:endParaRPr lang="en-US" dirty="0"/>
          </a:p>
          <a:p>
            <a:r>
              <a:rPr lang="en-US" dirty="0" smtClean="0"/>
              <a:t>Puppeteer</a:t>
            </a:r>
          </a:p>
          <a:p>
            <a:pPr lvl="1"/>
            <a:r>
              <a:rPr lang="ru-RU" dirty="0">
                <a:hlinkClick r:id="rId4"/>
              </a:rPr>
              <a:t>https://pptr.dev/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0868" y="2849384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</a:p>
        </p:txBody>
      </p:sp>
      <p:sp>
        <p:nvSpPr>
          <p:cNvPr id="5" name="Rectangle 4"/>
          <p:cNvSpPr/>
          <p:nvPr/>
        </p:nvSpPr>
        <p:spPr>
          <a:xfrm>
            <a:off x="5860868" y="336324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3053" y="389664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853053" y="4430046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Ruby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0868" y="4982984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308668" y="3230384"/>
            <a:ext cx="1676400" cy="1905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Selenium </a:t>
            </a:r>
            <a:r>
              <a:rPr lang="en-US" dirty="0" smtClean="0"/>
              <a:t>/ Playwright /</a:t>
            </a:r>
            <a:endParaRPr lang="en-US" dirty="0"/>
          </a:p>
          <a:p>
            <a:pPr algn="ctr"/>
            <a:r>
              <a:rPr lang="en-US" dirty="0"/>
              <a:t>Puppeteer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134" y="2920549"/>
            <a:ext cx="591038" cy="591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806" y="3582752"/>
            <a:ext cx="551695" cy="5111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532" y="4165063"/>
            <a:ext cx="614243" cy="5910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985" y="2208047"/>
            <a:ext cx="641337" cy="6413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28" y="4827266"/>
            <a:ext cx="940650" cy="68828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" idx="3"/>
          </p:cNvCxnSpPr>
          <p:nvPr/>
        </p:nvCxnSpPr>
        <p:spPr>
          <a:xfrm>
            <a:off x="6470468" y="3039884"/>
            <a:ext cx="838200" cy="55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6470468" y="3553747"/>
            <a:ext cx="838200" cy="2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6462654" y="4087146"/>
            <a:ext cx="846015" cy="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6462654" y="4439816"/>
            <a:ext cx="846015" cy="18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 flipV="1">
            <a:off x="6470468" y="4716284"/>
            <a:ext cx="8382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1"/>
          </p:cNvCxnSpPr>
          <p:nvPr/>
        </p:nvCxnSpPr>
        <p:spPr>
          <a:xfrm flipV="1">
            <a:off x="8985068" y="2528716"/>
            <a:ext cx="1858917" cy="87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1"/>
          </p:cNvCxnSpPr>
          <p:nvPr/>
        </p:nvCxnSpPr>
        <p:spPr>
          <a:xfrm flipV="1">
            <a:off x="8985068" y="3216068"/>
            <a:ext cx="1884066" cy="3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1"/>
          </p:cNvCxnSpPr>
          <p:nvPr/>
        </p:nvCxnSpPr>
        <p:spPr>
          <a:xfrm flipV="1">
            <a:off x="8985068" y="3838325"/>
            <a:ext cx="1903738" cy="3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2" idx="1"/>
          </p:cNvCxnSpPr>
          <p:nvPr/>
        </p:nvCxnSpPr>
        <p:spPr>
          <a:xfrm>
            <a:off x="8985068" y="4182884"/>
            <a:ext cx="1872464" cy="27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4" idx="1"/>
          </p:cNvCxnSpPr>
          <p:nvPr/>
        </p:nvCxnSpPr>
        <p:spPr>
          <a:xfrm>
            <a:off x="8985068" y="4716284"/>
            <a:ext cx="1709260" cy="45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838199" y="5931212"/>
            <a:ext cx="8031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Selenium vs Puppeteer vs Cypress vs </a:t>
            </a:r>
            <a:r>
              <a:rPr lang="en-US" dirty="0" smtClean="0"/>
              <a:t>Playwright (</a:t>
            </a:r>
            <a:r>
              <a:rPr lang="ru-RU" dirty="0">
                <a:hlinkClick r:id="rId10"/>
              </a:rPr>
              <a:t>https://habr.com/ru/post/566348</a:t>
            </a:r>
            <a:r>
              <a:rPr lang="ru-RU" dirty="0" smtClean="0">
                <a:hlinkClick r:id="rId10"/>
              </a:rPr>
              <a:t>/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9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инструменты</a:t>
            </a:r>
            <a:r>
              <a:rPr lang="en-US" dirty="0" smtClean="0"/>
              <a:t> </a:t>
            </a:r>
            <a:r>
              <a:rPr lang="ru-RU" dirty="0" smtClean="0"/>
              <a:t>тестирования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36226" y="6197088"/>
            <a:ext cx="6355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en.wikipedia.org/wiki/Comparison_of_GUI_testing_tools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2" name="Picture 4" descr="TestComple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1" y="3451568"/>
            <a:ext cx="3096779" cy="7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141048" y="3619480"/>
            <a:ext cx="460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https://smartbear.com/product/testcomplete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45" y="4712628"/>
            <a:ext cx="1905000" cy="762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141048" y="5092950"/>
            <a:ext cx="357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www.telerik.com/teststudio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972" y="1820957"/>
            <a:ext cx="2727396" cy="114374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141048" y="2201796"/>
            <a:ext cx="5177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www.qt.io/product/quality-assurance/squish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5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r>
              <a:rPr lang="en-US" dirty="0" smtClean="0"/>
              <a:t> (API)</a:t>
            </a:r>
            <a:r>
              <a:rPr lang="ru-RU" dirty="0" smtClean="0"/>
              <a:t> тестирования</a:t>
            </a:r>
            <a:endParaRPr lang="ru-RU" dirty="0"/>
          </a:p>
        </p:txBody>
      </p:sp>
      <p:pic>
        <p:nvPicPr>
          <p:cNvPr id="3" name="Picture 2" descr="http://appium.io/img/appium-logo-sauce-white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8501"/>
            <a:ext cx="2694709" cy="81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68030" y="2191086"/>
            <a:ext cx="190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http://appium.io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918936"/>
            <a:ext cx="400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Selenium-like API </a:t>
            </a:r>
            <a:r>
              <a:rPr lang="ru-RU" dirty="0" smtClean="0"/>
              <a:t>для тестирования </a:t>
            </a:r>
            <a:r>
              <a:rPr lang="en-US" dirty="0" smtClean="0"/>
              <a:t>GUI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78820" y="4620974"/>
            <a:ext cx="392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UI Automation (UIA</a:t>
            </a:r>
            <a:r>
              <a:rPr lang="en-US" dirty="0" smtClean="0"/>
              <a:t>) – </a:t>
            </a:r>
            <a:r>
              <a:rPr lang="ru-RU" dirty="0" smtClean="0"/>
              <a:t>приемник </a:t>
            </a:r>
            <a:r>
              <a:rPr lang="en-US" dirty="0" smtClean="0"/>
              <a:t>MSAA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35882" y="4482474"/>
            <a:ext cx="4817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learn.microsoft.com/en-us/windows/win32/winauto/entry-uiauto-win32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через </a:t>
            </a:r>
            <a:r>
              <a:rPr lang="en-US" dirty="0" smtClean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Автоматические тесты</a:t>
            </a:r>
          </a:p>
          <a:p>
            <a:pPr lvl="1"/>
            <a:r>
              <a:rPr lang="ru-RU" dirty="0" smtClean="0"/>
              <a:t>дешевы при регулярном использовании</a:t>
            </a:r>
            <a:endParaRPr lang="en-US" dirty="0" smtClean="0"/>
          </a:p>
          <a:p>
            <a:pPr lvl="1"/>
            <a:r>
              <a:rPr lang="ru-RU" dirty="0" smtClean="0"/>
              <a:t>обнаруживают регрессию</a:t>
            </a:r>
          </a:p>
          <a:p>
            <a:pPr lvl="1"/>
            <a:r>
              <a:rPr lang="ru-RU" dirty="0" smtClean="0"/>
              <a:t>минимум человеческого фактора</a:t>
            </a:r>
          </a:p>
          <a:p>
            <a:endParaRPr lang="ru-RU" dirty="0"/>
          </a:p>
          <a:p>
            <a:r>
              <a:rPr lang="ru-RU" dirty="0" smtClean="0"/>
              <a:t>Тестовые </a:t>
            </a:r>
            <a:r>
              <a:rPr lang="ru-RU" dirty="0" err="1" smtClean="0"/>
              <a:t>фреймворки</a:t>
            </a:r>
            <a:endParaRPr lang="ru-RU" dirty="0" smtClean="0"/>
          </a:p>
          <a:p>
            <a:pPr lvl="1"/>
            <a:r>
              <a:rPr lang="fi-FI" dirty="0" smtClean="0"/>
              <a:t>MSTest</a:t>
            </a:r>
            <a:r>
              <a:rPr lang="ru-RU" dirty="0" smtClean="0"/>
              <a:t>, </a:t>
            </a:r>
            <a:r>
              <a:rPr lang="fi-FI" dirty="0" smtClean="0"/>
              <a:t>xUnit.net</a:t>
            </a:r>
            <a:r>
              <a:rPr lang="ru-RU" dirty="0" smtClean="0"/>
              <a:t>, </a:t>
            </a:r>
            <a:r>
              <a:rPr lang="fi-FI" dirty="0" smtClean="0"/>
              <a:t>Nunit</a:t>
            </a:r>
            <a:endParaRPr lang="ru-RU" dirty="0" smtClean="0"/>
          </a:p>
          <a:p>
            <a:pPr lvl="1"/>
            <a:r>
              <a:rPr lang="en-US" dirty="0" smtClean="0"/>
              <a:t>Fluent Assertion</a:t>
            </a:r>
          </a:p>
          <a:p>
            <a:endParaRPr lang="en-US" dirty="0"/>
          </a:p>
          <a:p>
            <a:r>
              <a:rPr lang="ru-RU" dirty="0" smtClean="0"/>
              <a:t>Автоматически тестируют:</a:t>
            </a:r>
          </a:p>
          <a:p>
            <a:pPr lvl="1"/>
            <a:r>
              <a:rPr lang="ru-RU" dirty="0" smtClean="0"/>
              <a:t>Код (модульно или интеграции)</a:t>
            </a:r>
          </a:p>
          <a:p>
            <a:pPr lvl="1"/>
            <a:r>
              <a:rPr lang="ru-RU" dirty="0" smtClean="0"/>
              <a:t>БД</a:t>
            </a:r>
          </a:p>
          <a:p>
            <a:pPr lvl="1"/>
            <a:r>
              <a:rPr lang="ru-RU" dirty="0" smtClean="0"/>
              <a:t>Внешний вид форм (</a:t>
            </a:r>
            <a:r>
              <a:rPr lang="en-US" smtClean="0"/>
              <a:t>UI)</a:t>
            </a:r>
            <a:endParaRPr lang="en-US" dirty="0" smtClean="0"/>
          </a:p>
          <a:p>
            <a:pPr lvl="1"/>
            <a:r>
              <a:rPr lang="ru-RU" dirty="0" smtClean="0"/>
              <a:t>Полный функционал (</a:t>
            </a:r>
            <a:r>
              <a:rPr lang="en-US" dirty="0" smtClean="0"/>
              <a:t>e-2-e)</a:t>
            </a:r>
            <a:endParaRPr lang="fi-FI" dirty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Автоматизация тестирования – это…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9765145" cy="2062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… использование отдельного ПО (не являющегося частью тестируемого) </a:t>
            </a:r>
            <a:endParaRPr lang="en-US" dirty="0" smtClean="0"/>
          </a:p>
          <a:p>
            <a:pPr lvl="1"/>
            <a:r>
              <a:rPr lang="ru-RU" dirty="0" smtClean="0"/>
              <a:t>для запуска</a:t>
            </a:r>
          </a:p>
          <a:p>
            <a:pPr lvl="1"/>
            <a:r>
              <a:rPr lang="ru-RU" dirty="0" smtClean="0"/>
              <a:t>контроля выполнения </a:t>
            </a:r>
          </a:p>
          <a:p>
            <a:pPr lvl="1"/>
            <a:r>
              <a:rPr lang="ru-RU" dirty="0" smtClean="0"/>
              <a:t>сравнения фактических результатов с ожидаемыми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59217" y="4799735"/>
            <a:ext cx="6523183" cy="1693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i="1" dirty="0" smtClean="0"/>
              <a:t>Иными словами: мы пишем программу(ы), которая тестирует нашу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266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Дешевый (в сравнении с ручным) повторный запуск</a:t>
            </a:r>
          </a:p>
          <a:p>
            <a:pPr lvl="1"/>
            <a:r>
              <a:rPr lang="ru-RU" dirty="0" smtClean="0"/>
              <a:t>Запуск всех</a:t>
            </a:r>
            <a:r>
              <a:rPr lang="en-US" dirty="0" smtClean="0"/>
              <a:t>/</a:t>
            </a:r>
            <a:r>
              <a:rPr lang="ru-RU" dirty="0" smtClean="0"/>
              <a:t>части тестов на разных этапах разработки: </a:t>
            </a:r>
            <a:r>
              <a:rPr lang="ru-RU" dirty="0" err="1" smtClean="0"/>
              <a:t>коммит</a:t>
            </a:r>
            <a:r>
              <a:rPr lang="ru-RU" dirty="0" smtClean="0"/>
              <a:t> в </a:t>
            </a:r>
            <a:r>
              <a:rPr lang="ru-RU" dirty="0" err="1" smtClean="0"/>
              <a:t>репозиторий</a:t>
            </a:r>
            <a:r>
              <a:rPr lang="ru-RU" dirty="0" smtClean="0"/>
              <a:t>, сборка </a:t>
            </a:r>
            <a:r>
              <a:rPr lang="ru-RU" dirty="0" err="1" smtClean="0"/>
              <a:t>билда</a:t>
            </a:r>
            <a:r>
              <a:rPr lang="ru-RU" dirty="0" smtClean="0"/>
              <a:t>, выпуск релиза, …</a:t>
            </a:r>
          </a:p>
          <a:p>
            <a:r>
              <a:rPr lang="ru-RU" dirty="0" smtClean="0"/>
              <a:t>Фиксация функционала, для</a:t>
            </a:r>
          </a:p>
          <a:p>
            <a:pPr lvl="1"/>
            <a:r>
              <a:rPr lang="ru-RU" dirty="0" smtClean="0"/>
              <a:t>Поиска регрессии (ошибок в уже протестированном)</a:t>
            </a:r>
          </a:p>
          <a:p>
            <a:pPr lvl="1"/>
            <a:r>
              <a:rPr lang="ru-RU" dirty="0" err="1" smtClean="0"/>
              <a:t>Рефакторинга</a:t>
            </a:r>
            <a:endParaRPr lang="ru-RU" dirty="0" smtClean="0"/>
          </a:p>
          <a:p>
            <a:r>
              <a:rPr lang="ru-RU" dirty="0" smtClean="0"/>
              <a:t>Исключение «человеческого фактора»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8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frameworks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7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Исходная задача…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2202873" y="2259712"/>
            <a:ext cx="7402945" cy="37856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400" dirty="0">
                <a:solidFill>
                  <a:srgbClr val="2B91AF"/>
                </a:solidFill>
                <a:latin typeface="Consolas"/>
              </a:rPr>
              <a:t>Point</a:t>
            </a:r>
            <a:endParaRPr lang="en-GB" sz="2400" dirty="0">
              <a:solidFill>
                <a:prstClr val="black"/>
              </a:solidFill>
              <a:latin typeface="Consolas"/>
            </a:endParaRPr>
          </a:p>
          <a:p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Y {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GB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endParaRPr lang="en-GB" sz="2400" dirty="0">
              <a:solidFill>
                <a:prstClr val="black"/>
              </a:solidFill>
              <a:latin typeface="Consolas"/>
            </a:endParaRPr>
          </a:p>
          <a:p>
            <a:r>
              <a:rPr lang="en-GB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 Point();</a:t>
            </a:r>
          </a:p>
          <a:p>
            <a:r>
              <a:rPr lang="fr-FR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Move(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dx,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dy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9148617" y="3140363"/>
            <a:ext cx="1565565" cy="612648"/>
          </a:xfrm>
          <a:prstGeom prst="wedgeRoundRectCallout">
            <a:avLst>
              <a:gd name="adj1" fmla="val -161246"/>
              <a:gd name="adj2" fmla="val 1589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Конструторы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0192327" y="4793672"/>
            <a:ext cx="1565565" cy="612648"/>
          </a:xfrm>
          <a:prstGeom prst="wedgeRoundRectCallout">
            <a:avLst>
              <a:gd name="adj1" fmla="val -152986"/>
              <a:gd name="adj2" fmla="val 5496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998691" y="1533236"/>
            <a:ext cx="318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 имеет смысл тестировать?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6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будем тестировать</a:t>
            </a:r>
            <a:r>
              <a:rPr lang="en-US" dirty="0" smtClean="0"/>
              <a:t>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2883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50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607E5D-A9AD-4939-995D-0065A06AB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4607E5D-A9AD-4939-995D-0065A06AB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1842D8-8AB4-4E02-B758-E87E12E2B8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B1842D8-8AB4-4E02-B758-E87E12E2B8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7D4B-D748-4483-9269-1A5CF4E77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ACDC7D4B-D748-4483-9269-1A5CF4E771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7F45CA-C893-4912-AA1C-F89C04AE0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D27F45CA-C893-4912-AA1C-F89C04AE0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7AD50C-5A51-4BE8-9EA1-E53218888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07AD50C-5A51-4BE8-9EA1-E53218888B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684287-76D0-4724-8FBA-5B25FB23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63684287-76D0-4724-8FBA-5B25FB2363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6CAE8D-1771-4A50-AF75-4B9118183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626CAE8D-1771-4A50-AF75-4B9118183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framework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63418" y="2534092"/>
            <a:ext cx="3865420" cy="18158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Point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Y {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Point();</a:t>
            </a:r>
          </a:p>
          <a:p>
            <a:r>
              <a:rPr lang="fr-F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Point(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x,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y);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Move(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dx,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4747" y="365125"/>
            <a:ext cx="6287653" cy="63401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PointTest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TestConstructors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0 ||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!=0)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TestException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       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p1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1 ||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!=1)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TestException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p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Point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(1, 1);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p.Move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(1, 1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2 || 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p.Y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2)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TestException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StartTests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try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TestConstructors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TestMoveMethod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TestException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e) {}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6" name="Straight Connector 6"/>
          <p:cNvCxnSpPr/>
          <p:nvPr/>
        </p:nvCxnSpPr>
        <p:spPr>
          <a:xfrm>
            <a:off x="5086928" y="1406237"/>
            <a:ext cx="0" cy="5110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Стрелка вправо 2"/>
          <p:cNvSpPr/>
          <p:nvPr/>
        </p:nvSpPr>
        <p:spPr>
          <a:xfrm>
            <a:off x="4597724" y="43499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8240617" y="599947"/>
            <a:ext cx="3561514" cy="5095773"/>
          </a:xfrm>
          <a:custGeom>
            <a:avLst/>
            <a:gdLst>
              <a:gd name="connsiteX0" fmla="*/ 132202 w 3561514"/>
              <a:gd name="connsiteY0" fmla="*/ 4027137 h 4214261"/>
              <a:gd name="connsiteX1" fmla="*/ 3194891 w 3561514"/>
              <a:gd name="connsiteY1" fmla="*/ 3795783 h 4214261"/>
              <a:gd name="connsiteX2" fmla="*/ 3150824 w 3561514"/>
              <a:gd name="connsiteY2" fmla="*/ 336487 h 4214261"/>
              <a:gd name="connsiteX3" fmla="*/ 0 w 3561514"/>
              <a:gd name="connsiteY3" fmla="*/ 325470 h 421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514" h="4214261">
                <a:moveTo>
                  <a:pt x="132202" y="4027137"/>
                </a:moveTo>
                <a:cubicBezTo>
                  <a:pt x="1411994" y="4219014"/>
                  <a:pt x="2691787" y="4410891"/>
                  <a:pt x="3194891" y="3795783"/>
                </a:cubicBezTo>
                <a:cubicBezTo>
                  <a:pt x="3697995" y="3180675"/>
                  <a:pt x="3683306" y="914872"/>
                  <a:pt x="3150824" y="336487"/>
                </a:cubicBezTo>
                <a:cubicBezTo>
                  <a:pt x="2618342" y="-241898"/>
                  <a:pt x="1309171" y="41786"/>
                  <a:pt x="0" y="32547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8228704" y="2677099"/>
            <a:ext cx="3561514" cy="3220393"/>
          </a:xfrm>
          <a:custGeom>
            <a:avLst/>
            <a:gdLst>
              <a:gd name="connsiteX0" fmla="*/ 132202 w 3561514"/>
              <a:gd name="connsiteY0" fmla="*/ 4027137 h 4214261"/>
              <a:gd name="connsiteX1" fmla="*/ 3194891 w 3561514"/>
              <a:gd name="connsiteY1" fmla="*/ 3795783 h 4214261"/>
              <a:gd name="connsiteX2" fmla="*/ 3150824 w 3561514"/>
              <a:gd name="connsiteY2" fmla="*/ 336487 h 4214261"/>
              <a:gd name="connsiteX3" fmla="*/ 0 w 3561514"/>
              <a:gd name="connsiteY3" fmla="*/ 325470 h 421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514" h="4214261">
                <a:moveTo>
                  <a:pt x="132202" y="4027137"/>
                </a:moveTo>
                <a:cubicBezTo>
                  <a:pt x="1411994" y="4219014"/>
                  <a:pt x="2691787" y="4410891"/>
                  <a:pt x="3194891" y="3795783"/>
                </a:cubicBezTo>
                <a:cubicBezTo>
                  <a:pt x="3697995" y="3180675"/>
                  <a:pt x="3683306" y="914872"/>
                  <a:pt x="3150824" y="336487"/>
                </a:cubicBezTo>
                <a:cubicBezTo>
                  <a:pt x="2618342" y="-241898"/>
                  <a:pt x="1309171" y="41786"/>
                  <a:pt x="0" y="32547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1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1285</Words>
  <Application>Microsoft Office PowerPoint</Application>
  <PresentationFormat>Широкоэкранный</PresentationFormat>
  <Paragraphs>352</Paragraphs>
  <Slides>34</Slides>
  <Notes>3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Тема Office</vt:lpstr>
      <vt:lpstr>Автоматизация тестирования</vt:lpstr>
      <vt:lpstr>Agenda</vt:lpstr>
      <vt:lpstr>Автоматизация тестирования…</vt:lpstr>
      <vt:lpstr>Автоматизация тестирования – это…</vt:lpstr>
      <vt:lpstr>Для чего? </vt:lpstr>
      <vt:lpstr>Test frameworks</vt:lpstr>
      <vt:lpstr>Исходная задача…</vt:lpstr>
      <vt:lpstr>Как будем тестировать?</vt:lpstr>
      <vt:lpstr>Zero framework</vt:lpstr>
      <vt:lpstr>Это работает, но как…</vt:lpstr>
      <vt:lpstr>Test framework</vt:lpstr>
      <vt:lpstr>Запуск</vt:lpstr>
      <vt:lpstr>Фреймворки</vt:lpstr>
      <vt:lpstr>Презентация PowerPoint</vt:lpstr>
      <vt:lpstr>Поддержка в IDE / CLI / CI-серверы</vt:lpstr>
      <vt:lpstr>Тесты в VS</vt:lpstr>
      <vt:lpstr>Методы и приемы</vt:lpstr>
      <vt:lpstr>Проверки результата</vt:lpstr>
      <vt:lpstr>Exceptional сценарии</vt:lpstr>
      <vt:lpstr>Data driven tests</vt:lpstr>
      <vt:lpstr>Data driven tests 2</vt:lpstr>
      <vt:lpstr>Что автоматизируем?</vt:lpstr>
      <vt:lpstr>Презентация PowerPoint</vt:lpstr>
      <vt:lpstr>Тесты по уровню тестирования</vt:lpstr>
      <vt:lpstr>Тестирование БД</vt:lpstr>
      <vt:lpstr>Инструменты</vt:lpstr>
      <vt:lpstr>Тестирование форм/разметки</vt:lpstr>
      <vt:lpstr>Инструменты</vt:lpstr>
      <vt:lpstr>Функциональные тесты через UI</vt:lpstr>
      <vt:lpstr>Web тестирование через UI</vt:lpstr>
      <vt:lpstr>Некоторые инструменты тестирования</vt:lpstr>
      <vt:lpstr>Библиотеки (API) тестирования</vt:lpstr>
      <vt:lpstr>Тесты через UI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Автоматические тесты</dc:title>
  <dc:creator>Романов Михаил Леонидович</dc:creator>
  <cp:lastModifiedBy>Михаил Романов</cp:lastModifiedBy>
  <cp:revision>39</cp:revision>
  <dcterms:created xsi:type="dcterms:W3CDTF">2022-09-18T06:52:41Z</dcterms:created>
  <dcterms:modified xsi:type="dcterms:W3CDTF">2024-06-11T16:12:15Z</dcterms:modified>
</cp:coreProperties>
</file>