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8" r:id="rId8"/>
    <p:sldId id="267" r:id="rId9"/>
    <p:sldId id="266" r:id="rId10"/>
    <p:sldId id="262" r:id="rId11"/>
    <p:sldId id="263" r:id="rId12"/>
    <p:sldId id="271" r:id="rId13"/>
    <p:sldId id="272" r:id="rId14"/>
    <p:sldId id="275" r:id="rId15"/>
    <p:sldId id="278" r:id="rId16"/>
    <p:sldId id="274" r:id="rId17"/>
    <p:sldId id="280" r:id="rId18"/>
    <p:sldId id="269" r:id="rId19"/>
    <p:sldId id="279" r:id="rId20"/>
    <p:sldId id="270" r:id="rId21"/>
    <p:sldId id="26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Nullable Value types" id="{4C62F6CD-700A-4F63-B54E-3F57103040C4}">
          <p14:sldIdLst>
            <p14:sldId id="259"/>
            <p14:sldId id="260"/>
            <p14:sldId id="264"/>
            <p14:sldId id="265"/>
            <p14:sldId id="268"/>
            <p14:sldId id="267"/>
            <p14:sldId id="266"/>
          </p14:sldIdLst>
        </p14:section>
        <p14:section name="Nullable Reference types" id="{98380D69-45F1-4921-87FF-B71190274C19}">
          <p14:sldIdLst>
            <p14:sldId id="262"/>
            <p14:sldId id="263"/>
            <p14:sldId id="271"/>
            <p14:sldId id="272"/>
            <p14:sldId id="275"/>
            <p14:sldId id="278"/>
            <p14:sldId id="274"/>
            <p14:sldId id="280"/>
          </p14:sldIdLst>
        </p14:section>
        <p14:section name="Операции с nullable типами" id="{B6F89683-A568-41FD-9FE9-FF3D727C3EEF}">
          <p14:sldIdLst>
            <p14:sldId id="269"/>
            <p14:sldId id="279"/>
            <p14:sldId id="270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attributes/nullable-analysi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null-forgiving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preprocessor-directives#nullable-contex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Nullable </a:t>
            </a:r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smtClean="0"/>
              <a:t>Reference </a:t>
            </a:r>
            <a:r>
              <a:rPr lang="en-US" dirty="0"/>
              <a:t>types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плох </a:t>
            </a:r>
            <a:r>
              <a:rPr lang="en-US" dirty="0" smtClean="0"/>
              <a:t>null </a:t>
            </a:r>
            <a:r>
              <a:rPr lang="ru-RU" dirty="0" smtClean="0"/>
              <a:t>в </a:t>
            </a:r>
            <a:r>
              <a:rPr lang="en-US" dirty="0" smtClean="0"/>
              <a:t>Reference Type</a:t>
            </a:r>
            <a:endParaRPr lang="ru-RU" dirty="0"/>
          </a:p>
        </p:txBody>
      </p:sp>
      <p:sp>
        <p:nvSpPr>
          <p:cNvPr id="15" name="Объект 14"/>
          <p:cNvSpPr>
            <a:spLocks noGrp="1"/>
          </p:cNvSpPr>
          <p:nvPr>
            <p:ph idx="1"/>
          </p:nvPr>
        </p:nvSpPr>
        <p:spPr>
          <a:xfrm>
            <a:off x="5987332" y="4587903"/>
            <a:ext cx="5366468" cy="1589060"/>
          </a:xfrm>
        </p:spPr>
        <p:txBody>
          <a:bodyPr>
            <a:normAutofit/>
          </a:bodyPr>
          <a:lstStyle/>
          <a:p>
            <a:r>
              <a:rPr lang="ru-RU" dirty="0" smtClean="0"/>
              <a:t>Необходимо </a:t>
            </a:r>
            <a:r>
              <a:rPr lang="ru-RU" b="1" dirty="0" smtClean="0"/>
              <a:t>всегда</a:t>
            </a:r>
            <a:r>
              <a:rPr lang="ru-RU" dirty="0" smtClean="0"/>
              <a:t> проверять на </a:t>
            </a:r>
            <a:r>
              <a:rPr lang="en-US" dirty="0" smtClean="0"/>
              <a:t>null</a:t>
            </a:r>
            <a:endParaRPr lang="ru-RU" dirty="0" smtClean="0"/>
          </a:p>
          <a:p>
            <a:pPr lvl="1"/>
            <a:r>
              <a:rPr lang="ru-RU" dirty="0" smtClean="0"/>
              <a:t>Даже если он не возможен с предметной точки зрения!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1864" y="2212892"/>
            <a:ext cx="7907934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5239910" y="2875432"/>
            <a:ext cx="3951798" cy="965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7704814" y="2919267"/>
            <a:ext cx="1431236" cy="918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78141" y="2528515"/>
            <a:ext cx="30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Потенциально </a:t>
            </a:r>
            <a:r>
              <a:rPr lang="en-US" dirty="0" err="1" smtClean="0"/>
              <a:t>NullReferenceException</a:t>
            </a:r>
            <a:r>
              <a:rPr lang="en-US" dirty="0" smtClean="0"/>
              <a:t> (NRE)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Nullable </a:t>
            </a:r>
            <a:r>
              <a:rPr lang="ru-RU" dirty="0" smtClean="0"/>
              <a:t>и </a:t>
            </a:r>
            <a:r>
              <a:rPr lang="en-US" dirty="0" smtClean="0"/>
              <a:t>non-</a:t>
            </a:r>
            <a:r>
              <a:rPr lang="en-US" dirty="0" err="1" smtClean="0"/>
              <a:t>nullable</a:t>
            </a:r>
            <a:r>
              <a:rPr lang="ru-RU" dirty="0" smtClean="0"/>
              <a:t> объявления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3325" y="1459903"/>
            <a:ext cx="7378943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patronimicPart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patronimicPart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patronimicPart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956021" y="2218413"/>
            <a:ext cx="75537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948070" y="2464903"/>
            <a:ext cx="75537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643562" y="3148715"/>
            <a:ext cx="75537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956021" y="2711393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782957" y="3148715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059389" y="3601939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677726" y="5216054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894275" y="4754878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8483354" y="3266709"/>
            <a:ext cx="3098349" cy="1076566"/>
            <a:chOff x="8483354" y="2825967"/>
            <a:chExt cx="3098349" cy="1076566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8723517" y="3579368"/>
              <a:ext cx="2618024" cy="3231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PatronimicName</a:t>
              </a:r>
              <a:r>
                <a:rPr lang="en-US" altLang="ru-RU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83354" y="2825967"/>
              <a:ext cx="3098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Допускает </a:t>
              </a:r>
              <a:r>
                <a:rPr lang="ru-RU" dirty="0" smtClean="0"/>
                <a:t>присваивание </a:t>
              </a:r>
              <a:r>
                <a:rPr lang="en-US" dirty="0" smtClean="0"/>
                <a:t>null </a:t>
              </a:r>
              <a:endParaRPr lang="ru-RU" dirty="0" smtClean="0"/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nullable</a:t>
              </a:r>
              <a:r>
                <a:rPr lang="en-US" dirty="0" smtClean="0"/>
                <a:t>)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8581074" y="1863835"/>
            <a:ext cx="3383234" cy="1035574"/>
            <a:chOff x="8581074" y="1863835"/>
            <a:chExt cx="3383234" cy="1035574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723517" y="2576244"/>
              <a:ext cx="1877437" cy="3231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LastName</a:t>
              </a:r>
              <a:r>
                <a:rPr lang="en-US" altLang="ru-RU" sz="15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81074" y="1863835"/>
              <a:ext cx="3383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 допускает </a:t>
              </a:r>
              <a:r>
                <a:rPr lang="ru-RU" dirty="0" smtClean="0"/>
                <a:t>присваивания </a:t>
              </a:r>
              <a:r>
                <a:rPr lang="en-US" dirty="0" smtClean="0"/>
                <a:t>null </a:t>
              </a:r>
              <a:endParaRPr lang="ru-RU" dirty="0" smtClean="0"/>
            </a:p>
            <a:p>
              <a:r>
                <a:rPr lang="en-US" dirty="0" smtClean="0"/>
                <a:t>(</a:t>
              </a:r>
              <a:r>
                <a:rPr lang="en-US" dirty="0" smtClean="0"/>
                <a:t>non-</a:t>
              </a:r>
              <a:r>
                <a:rPr lang="en-US" dirty="0" err="1" smtClean="0"/>
                <a:t>nullable</a:t>
              </a:r>
              <a:r>
                <a:rPr lang="en-US" dirty="0" smtClean="0"/>
                <a:t>)</a:t>
              </a:r>
              <a:endParaRPr lang="ru-RU" dirty="0"/>
            </a:p>
          </p:txBody>
        </p:sp>
      </p:grpSp>
      <p:sp>
        <p:nvSpPr>
          <p:cNvPr id="22" name="Скругленная прямоугольная выноска 21"/>
          <p:cNvSpPr/>
          <p:nvPr/>
        </p:nvSpPr>
        <p:spPr>
          <a:xfrm>
            <a:off x="8329391" y="4710575"/>
            <a:ext cx="2117786" cy="634238"/>
          </a:xfrm>
          <a:prstGeom prst="wedgeRoundRectCallout">
            <a:avLst>
              <a:gd name="adj1" fmla="val -306358"/>
              <a:gd name="adj2" fmla="val -2291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ru-RU" dirty="0" smtClean="0"/>
              <a:t>всегда объявляет </a:t>
            </a:r>
            <a:r>
              <a:rPr lang="en-US" dirty="0" err="1" smtClean="0"/>
              <a:t>nullable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43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Null-state</a:t>
            </a:r>
            <a:r>
              <a:rPr lang="ru-RU" dirty="0" smtClean="0"/>
              <a:t> анализ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658853" cy="4351338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smtClean="0"/>
              <a:t>выражений</a:t>
            </a:r>
            <a:r>
              <a:rPr lang="en-US" dirty="0" smtClean="0"/>
              <a:t>/</a:t>
            </a:r>
            <a:r>
              <a:rPr lang="ru-RU" dirty="0" smtClean="0"/>
              <a:t>переменных:</a:t>
            </a:r>
            <a:endParaRPr lang="ru-RU" dirty="0" smtClean="0"/>
          </a:p>
          <a:p>
            <a:pPr lvl="1"/>
            <a:r>
              <a:rPr lang="en-US" dirty="0"/>
              <a:t>not-null </a:t>
            </a:r>
            <a:r>
              <a:rPr lang="en-US" dirty="0" smtClean="0"/>
              <a:t>/ maybe-null</a:t>
            </a:r>
            <a:endParaRPr lang="ru-RU" dirty="0" smtClean="0"/>
          </a:p>
          <a:p>
            <a:r>
              <a:rPr lang="ru-RU" dirty="0" smtClean="0"/>
              <a:t>Переменная в </a:t>
            </a:r>
            <a:r>
              <a:rPr lang="en-US" dirty="0" smtClean="0"/>
              <a:t>not-null</a:t>
            </a:r>
            <a:r>
              <a:rPr lang="ru-RU" dirty="0" smtClean="0"/>
              <a:t>, если:</a:t>
            </a:r>
          </a:p>
          <a:p>
            <a:pPr lvl="1"/>
            <a:r>
              <a:rPr lang="ru-RU" dirty="0" smtClean="0"/>
              <a:t>ей присвоено </a:t>
            </a:r>
            <a:r>
              <a:rPr lang="en-US" dirty="0" smtClean="0"/>
              <a:t>not-null</a:t>
            </a:r>
            <a:r>
              <a:rPr lang="ru-RU" dirty="0" smtClean="0"/>
              <a:t> значение</a:t>
            </a:r>
          </a:p>
          <a:p>
            <a:pPr lvl="1"/>
            <a:r>
              <a:rPr lang="ru-RU" dirty="0" smtClean="0"/>
              <a:t>она прошла проверку на не </a:t>
            </a:r>
            <a:r>
              <a:rPr lang="en-US" dirty="0" smtClean="0"/>
              <a:t>null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Не анализирует код вызываемых методов!!!</a:t>
            </a:r>
            <a:endParaRPr lang="en-US" dirty="0" smtClean="0"/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24369" y="1646803"/>
            <a:ext cx="4416594" cy="47089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StringNullable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2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2)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maybe-null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maybe-null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ToUpper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not-null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not-null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not-null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5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6442" y="1948082"/>
            <a:ext cx="6849952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StringNullable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IsNotNull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IsNotNull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NotNullWhen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6442" y="1948082"/>
            <a:ext cx="5552975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StringNullable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IsNotNull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maybe-null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IsNotNull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для разметки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6442" y="1948082"/>
            <a:ext cx="4522392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StringNullable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not-null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901827" y="4887733"/>
            <a:ext cx="3722820" cy="634238"/>
          </a:xfrm>
          <a:prstGeom prst="wedgeRoundRectCallout">
            <a:avLst>
              <a:gd name="adj1" fmla="val -121891"/>
              <a:gd name="adj2" fmla="val -17729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Данный параметр можно считать </a:t>
            </a:r>
            <a:r>
              <a:rPr lang="en-US" b="1" dirty="0" smtClean="0"/>
              <a:t>not-null</a:t>
            </a:r>
            <a:r>
              <a:rPr lang="ru-RU" dirty="0" smtClean="0"/>
              <a:t>, если метод вернет </a:t>
            </a:r>
            <a:r>
              <a:rPr lang="en-US" dirty="0" smtClean="0"/>
              <a:t>true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71074" y="6107131"/>
            <a:ext cx="968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learn.microsoft.com/en-us/dotnet/csharp/language-reference/attributes/nullable-analysis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1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3" grpId="0" animBg="1"/>
      <p:bldP spid="3" grpId="1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Null-forgiving</a:t>
            </a:r>
            <a:r>
              <a:rPr lang="ru-RU" dirty="0" smtClean="0"/>
              <a:t> (постфиксный </a:t>
            </a:r>
            <a:r>
              <a:rPr lang="en-US" dirty="0" smtClean="0"/>
              <a:t>!)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44152" y="1770689"/>
            <a:ext cx="5897768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26156" y="2801026"/>
            <a:ext cx="5897768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.Name.FirstName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18)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641432" y="4681699"/>
            <a:ext cx="2929846" cy="634238"/>
          </a:xfrm>
          <a:prstGeom prst="wedgeRoundRectCallout">
            <a:avLst>
              <a:gd name="adj1" fmla="val -204187"/>
              <a:gd name="adj2" fmla="val -2291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 </a:t>
            </a:r>
            <a:r>
              <a:rPr lang="en-US" i="1" dirty="0"/>
              <a:t>Dereference of a possibly null reference.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26156" y="2801026"/>
            <a:ext cx="6003567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.Name.FirstName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18)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106355" y="2667491"/>
            <a:ext cx="3874970" cy="634238"/>
          </a:xfrm>
          <a:prstGeom prst="wedgeRoundRectCallout">
            <a:avLst>
              <a:gd name="adj1" fmla="val -80520"/>
              <a:gd name="adj2" fmla="val -83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Мы понимаем, что формально тут </a:t>
            </a:r>
            <a:r>
              <a:rPr lang="en-US" b="1" dirty="0" smtClean="0"/>
              <a:t>maybe-null</a:t>
            </a:r>
            <a:r>
              <a:rPr lang="ru-RU" dirty="0" smtClean="0"/>
              <a:t>, но берем риски на себя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58779" y="6108916"/>
            <a:ext cx="931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learn.microsoft.com/en-us/dotnet/csharp/language-reference/operators/null-forgiving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1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Nullable </a:t>
            </a:r>
            <a:r>
              <a:rPr lang="ru-RU" dirty="0" smtClean="0"/>
              <a:t>контексты</a:t>
            </a:r>
            <a:endParaRPr lang="ru-RU" dirty="0"/>
          </a:p>
        </p:txBody>
      </p:sp>
      <p:sp>
        <p:nvSpPr>
          <p:cNvPr id="23" name="Объект 22"/>
          <p:cNvSpPr>
            <a:spLocks noGrp="1"/>
          </p:cNvSpPr>
          <p:nvPr>
            <p:ph idx="1"/>
          </p:nvPr>
        </p:nvSpPr>
        <p:spPr>
          <a:xfrm>
            <a:off x="4860758" y="1825625"/>
            <a:ext cx="6493042" cy="1369962"/>
          </a:xfrm>
        </p:spPr>
        <p:txBody>
          <a:bodyPr/>
          <a:lstStyle/>
          <a:p>
            <a:r>
              <a:rPr lang="en-US" dirty="0" smtClean="0"/>
              <a:t>Disable –</a:t>
            </a:r>
            <a:r>
              <a:rPr lang="ru-RU" dirty="0" smtClean="0"/>
              <a:t> </a:t>
            </a:r>
            <a:r>
              <a:rPr lang="en-US" dirty="0" smtClean="0"/>
              <a:t>Legacy-</a:t>
            </a:r>
            <a:r>
              <a:rPr lang="ru-RU" dirty="0" smtClean="0"/>
              <a:t>поведение</a:t>
            </a:r>
          </a:p>
          <a:p>
            <a:r>
              <a:rPr lang="en-US" dirty="0" smtClean="0"/>
              <a:t>Enable – </a:t>
            </a:r>
            <a:r>
              <a:rPr lang="ru-RU" dirty="0" smtClean="0"/>
              <a:t>максимальные проверки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36294" y="1690688"/>
            <a:ext cx="904776" cy="375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disable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0191" y="2394787"/>
            <a:ext cx="1337911" cy="375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91614" y="2394787"/>
            <a:ext cx="1337911" cy="375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warnings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36294" y="3017521"/>
            <a:ext cx="904776" cy="375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4" idx="2"/>
            <a:endCxn id="5" idx="0"/>
          </p:cNvCxnSpPr>
          <p:nvPr/>
        </p:nvCxnSpPr>
        <p:spPr>
          <a:xfrm flipH="1">
            <a:off x="1199147" y="2066073"/>
            <a:ext cx="889535" cy="32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6" idx="0"/>
          </p:cNvCxnSpPr>
          <p:nvPr/>
        </p:nvCxnSpPr>
        <p:spPr>
          <a:xfrm>
            <a:off x="2088682" y="2066073"/>
            <a:ext cx="871888" cy="32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7" idx="0"/>
          </p:cNvCxnSpPr>
          <p:nvPr/>
        </p:nvCxnSpPr>
        <p:spPr>
          <a:xfrm>
            <a:off x="1199147" y="2770172"/>
            <a:ext cx="889535" cy="24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2"/>
            <a:endCxn id="7" idx="0"/>
          </p:cNvCxnSpPr>
          <p:nvPr/>
        </p:nvCxnSpPr>
        <p:spPr>
          <a:xfrm flipH="1">
            <a:off x="2088682" y="2770172"/>
            <a:ext cx="871888" cy="24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76884"/>
              </p:ext>
            </p:extLst>
          </p:nvPr>
        </p:nvGraphicFramePr>
        <p:xfrm>
          <a:off x="838200" y="4106610"/>
          <a:ext cx="10334206" cy="1535591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172774">
                  <a:extLst>
                    <a:ext uri="{9D8B030D-6E8A-4147-A177-3AD203B41FA5}">
                      <a16:colId xmlns:a16="http://schemas.microsoft.com/office/drawing/2014/main" val="2814775732"/>
                    </a:ext>
                  </a:extLst>
                </a:gridCol>
                <a:gridCol w="2338888">
                  <a:extLst>
                    <a:ext uri="{9D8B030D-6E8A-4147-A177-3AD203B41FA5}">
                      <a16:colId xmlns:a16="http://schemas.microsoft.com/office/drawing/2014/main" val="23240921"/>
                    </a:ext>
                  </a:extLst>
                </a:gridCol>
                <a:gridCol w="1507673">
                  <a:extLst>
                    <a:ext uri="{9D8B030D-6E8A-4147-A177-3AD203B41FA5}">
                      <a16:colId xmlns:a16="http://schemas.microsoft.com/office/drawing/2014/main" val="3651634913"/>
                    </a:ext>
                  </a:extLst>
                </a:gridCol>
                <a:gridCol w="1779135">
                  <a:extLst>
                    <a:ext uri="{9D8B030D-6E8A-4147-A177-3AD203B41FA5}">
                      <a16:colId xmlns:a16="http://schemas.microsoft.com/office/drawing/2014/main" val="3597943161"/>
                    </a:ext>
                  </a:extLst>
                </a:gridCol>
                <a:gridCol w="3535736">
                  <a:extLst>
                    <a:ext uri="{9D8B030D-6E8A-4147-A177-3AD203B41FA5}">
                      <a16:colId xmlns:a16="http://schemas.microsoft.com/office/drawing/2014/main" val="1004361321"/>
                    </a:ext>
                  </a:extLst>
                </a:gridCol>
              </a:tblGrid>
              <a:tr h="2640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Context</a:t>
                      </a: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Warnings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Reference types</a:t>
                      </a: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Reference types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с </a:t>
                      </a:r>
                      <a:r>
                        <a:rPr lang="en-US" sz="1600" dirty="0" smtClean="0">
                          <a:effectLst/>
                        </a:rPr>
                        <a:t>?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Использование</a:t>
                      </a:r>
                      <a:r>
                        <a:rPr lang="ru-RU" sz="1600" baseline="0" dirty="0" smtClean="0">
                          <a:effectLst/>
                        </a:rPr>
                        <a:t> оператора </a:t>
                      </a:r>
                      <a:r>
                        <a:rPr lang="en-US" sz="1600" dirty="0" smtClean="0">
                          <a:effectLst/>
                        </a:rPr>
                        <a:t>!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</a:txBody>
                  <a:tcPr marL="56511" marR="56511" marT="28255" marB="28255"/>
                </a:tc>
                <a:extLst>
                  <a:ext uri="{0D108BD9-81ED-4DB2-BD59-A6C34878D82A}">
                    <a16:rowId xmlns:a16="http://schemas.microsoft.com/office/drawing/2014/main" val="3648265870"/>
                  </a:ext>
                </a:extLst>
              </a:tr>
              <a:tr h="2640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disable</a:t>
                      </a: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-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 smtClean="0">
                          <a:effectLst/>
                        </a:rPr>
                        <a:t>Nullable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Warning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 эффекта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extLst>
                  <a:ext uri="{0D108BD9-81ED-4DB2-BD59-A6C34878D82A}">
                    <a16:rowId xmlns:a16="http://schemas.microsoft.com/office/drawing/2014/main" val="131186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enable</a:t>
                      </a: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Dereference</a:t>
                      </a:r>
                      <a:r>
                        <a:rPr lang="ru-RU" sz="1600" dirty="0" smtClean="0">
                          <a:effectLst/>
                        </a:rPr>
                        <a:t> и </a:t>
                      </a:r>
                      <a:r>
                        <a:rPr lang="en-US" sz="1600" dirty="0" smtClean="0">
                          <a:effectLst/>
                        </a:rPr>
                        <a:t>Assignment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Non-</a:t>
                      </a:r>
                      <a:r>
                        <a:rPr lang="en-US" sz="1600" dirty="0" err="1" smtClean="0">
                          <a:effectLst/>
                        </a:rPr>
                        <a:t>nullable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 smtClean="0">
                          <a:effectLst/>
                        </a:rPr>
                        <a:t>Nullable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Точено</a:t>
                      </a:r>
                      <a:r>
                        <a:rPr lang="ru-RU" sz="1600" baseline="0" dirty="0" smtClean="0">
                          <a:effectLst/>
                        </a:rPr>
                        <a:t> подавляет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ru-RU" sz="1600" baseline="0" dirty="0" smtClean="0">
                          <a:effectLst/>
                        </a:rPr>
                        <a:t>все</a:t>
                      </a:r>
                      <a:r>
                        <a:rPr lang="en-US" sz="1600" dirty="0" smtClean="0">
                          <a:effectLst/>
                        </a:rPr>
                        <a:t> warnings</a:t>
                      </a:r>
                    </a:p>
                  </a:txBody>
                  <a:tcPr marL="56511" marR="56511" marT="28255" marB="28255"/>
                </a:tc>
                <a:extLst>
                  <a:ext uri="{0D108BD9-81ED-4DB2-BD59-A6C34878D82A}">
                    <a16:rowId xmlns:a16="http://schemas.microsoft.com/office/drawing/2014/main" val="4190979490"/>
                  </a:ext>
                </a:extLst>
              </a:tr>
              <a:tr h="334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warnings</a:t>
                      </a: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Dereference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 smtClean="0">
                          <a:effectLst/>
                        </a:rPr>
                        <a:t>Nullable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Warning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Точено</a:t>
                      </a:r>
                      <a:r>
                        <a:rPr lang="ru-RU" sz="1600" baseline="0" dirty="0" smtClean="0">
                          <a:effectLst/>
                        </a:rPr>
                        <a:t> подавляет</a:t>
                      </a:r>
                      <a:r>
                        <a:rPr lang="en-US" sz="1600" baseline="0" dirty="0" smtClean="0">
                          <a:effectLst/>
                        </a:rPr>
                        <a:t> d</a:t>
                      </a:r>
                      <a:r>
                        <a:rPr lang="en-US" sz="1600" dirty="0" smtClean="0">
                          <a:effectLst/>
                        </a:rPr>
                        <a:t>ereference warnings</a:t>
                      </a:r>
                    </a:p>
                  </a:txBody>
                  <a:tcPr marL="56511" marR="56511" marT="28255" marB="28255"/>
                </a:tc>
                <a:extLst>
                  <a:ext uri="{0D108BD9-81ED-4DB2-BD59-A6C34878D82A}">
                    <a16:rowId xmlns:a16="http://schemas.microsoft.com/office/drawing/2014/main" val="1967090752"/>
                  </a:ext>
                </a:extLst>
              </a:tr>
              <a:tr h="2135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annotations</a:t>
                      </a: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-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Non-</a:t>
                      </a:r>
                      <a:r>
                        <a:rPr lang="en-US" sz="1600" dirty="0" err="1" smtClean="0">
                          <a:effectLst/>
                        </a:rPr>
                        <a:t>nullable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err="1" smtClean="0">
                          <a:effectLst/>
                        </a:rPr>
                        <a:t>Nullable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 smtClean="0">
                          <a:effectLst/>
                        </a:rPr>
                        <a:t>Нет эффекта</a:t>
                      </a:r>
                      <a:endParaRPr lang="en-US" sz="1600" dirty="0">
                        <a:effectLst/>
                      </a:endParaRPr>
                    </a:p>
                  </a:txBody>
                  <a:tcPr marL="56511" marR="56511" marT="28255" marB="28255"/>
                </a:tc>
                <a:extLst>
                  <a:ext uri="{0D108BD9-81ED-4DB2-BD59-A6C34878D82A}">
                    <a16:rowId xmlns:a16="http://schemas.microsoft.com/office/drawing/2014/main" val="366320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контекста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4636" y="2175646"/>
            <a:ext cx="4945585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Microsoft.NET.Sdk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&gt;net8.0&lt;/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ImplicitUsings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ImplicitUsings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396" y="171632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проект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701239" y="1301738"/>
            <a:ext cx="8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код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97370" y="1801170"/>
            <a:ext cx="4756430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System.Diagnostics.CodeAnalysis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NullableTests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warnings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StringNullable2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not-null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6556" y="6300826"/>
            <a:ext cx="1067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learn.microsoft.com/en-us/dotnet/csharp/language-reference/preprocessor-directives#nullable-context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056918" y="5425449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>
                <a:latin typeface="Consolas" panose="020B0609020204030204" pitchFamily="49" charset="0"/>
              </a:rPr>
              <a:t>#</a:t>
            </a:r>
            <a:r>
              <a:rPr lang="ru-RU" altLang="ru-RU" dirty="0" err="1">
                <a:latin typeface="Consolas" panose="020B0609020204030204" pitchFamily="49" charset="0"/>
              </a:rPr>
              <a:t>nullable</a:t>
            </a:r>
            <a:r>
              <a:rPr lang="ru-RU" altLang="ru-RU" dirty="0">
                <a:latin typeface="Consolas" panose="020B0609020204030204" pitchFamily="49" charset="0"/>
              </a:rPr>
              <a:t> </a:t>
            </a:r>
            <a:r>
              <a:rPr lang="en-US" altLang="ru-RU" dirty="0" smtClean="0">
                <a:latin typeface="Consolas" panose="020B0609020204030204" pitchFamily="49" charset="0"/>
              </a:rPr>
              <a:t>(</a:t>
            </a:r>
            <a:r>
              <a:rPr lang="ru-RU" altLang="ru-RU" dirty="0" err="1" smtClean="0">
                <a:latin typeface="Consolas" panose="020B0609020204030204" pitchFamily="49" charset="0"/>
              </a:rPr>
              <a:t>enable</a:t>
            </a:r>
            <a:r>
              <a:rPr lang="en-US" altLang="ru-RU" dirty="0" smtClean="0">
                <a:latin typeface="Consolas" panose="020B0609020204030204" pitchFamily="49" charset="0"/>
              </a:rPr>
              <a:t>|</a:t>
            </a:r>
            <a:r>
              <a:rPr lang="en-US" altLang="ru-RU" dirty="0" err="1" smtClean="0">
                <a:latin typeface="Consolas" panose="020B0609020204030204" pitchFamily="49" charset="0"/>
              </a:rPr>
              <a:t>disable|restore</a:t>
            </a:r>
            <a:r>
              <a:rPr lang="en-US" altLang="ru-RU" dirty="0" smtClean="0">
                <a:latin typeface="Consolas" panose="020B0609020204030204" pitchFamily="49" charset="0"/>
              </a:rPr>
              <a:t>) [</a:t>
            </a:r>
            <a:r>
              <a:rPr lang="en-US" altLang="ru-RU" dirty="0" err="1" smtClean="0">
                <a:latin typeface="Consolas" panose="020B0609020204030204" pitchFamily="49" charset="0"/>
              </a:rPr>
              <a:t>annotations|warnings</a:t>
            </a:r>
            <a:r>
              <a:rPr lang="en-US" altLang="ru-RU" dirty="0" smtClean="0">
                <a:latin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 </a:t>
            </a:r>
            <a:r>
              <a:rPr lang="en-US" dirty="0" err="1" smtClean="0"/>
              <a:t>nullable</a:t>
            </a:r>
            <a:r>
              <a:rPr lang="ru-RU" dirty="0" smtClean="0"/>
              <a:t> типами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8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Null-conditional </a:t>
            </a:r>
            <a:r>
              <a:rPr lang="en-US" dirty="0" smtClean="0"/>
              <a:t>(?. </a:t>
            </a:r>
            <a:r>
              <a:rPr lang="ru-RU" dirty="0"/>
              <a:t>и</a:t>
            </a:r>
            <a:r>
              <a:rPr lang="en-US" dirty="0" smtClean="0"/>
              <a:t> ?[]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3136" y="1875447"/>
            <a:ext cx="5551520" cy="2893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? </a:t>
            </a:r>
            <a:r>
              <a:rPr lang="ru-RU" altLang="ru-RU" sz="1400" dirty="0" err="1" smtClean="0">
                <a:solidFill>
                  <a:srgbClr val="74531F"/>
                </a:solidFill>
                <a:latin typeface="Consolas" panose="020B0609020204030204" pitchFamily="49" charset="0"/>
              </a:rPr>
              <a:t>Find</a:t>
            </a:r>
            <a:r>
              <a:rPr lang="en-US" altLang="ru-RU" sz="1400" dirty="0" smtClean="0">
                <a:solidFill>
                  <a:srgbClr val="74531F"/>
                </a:solidFill>
                <a:latin typeface="Consolas" panose="020B0609020204030204" pitchFamily="49" charset="0"/>
              </a:rPr>
              <a:t>First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predicate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35783" y="1875447"/>
            <a:ext cx="5352747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patronimicPart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.Name.PatronimicName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.Name.PatronimicName.Length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patronimicPart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.Name.PatronimicName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+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06316" y="5512177"/>
            <a:ext cx="6109365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patronimicPart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?[0]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7813560" y="6281514"/>
            <a:ext cx="3874970" cy="388794"/>
          </a:xfrm>
          <a:prstGeom prst="wedgeRoundRectCallout">
            <a:avLst>
              <a:gd name="adj1" fmla="val -53942"/>
              <a:gd name="adj2" fmla="val -1611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Результат выражения </a:t>
            </a:r>
            <a:r>
              <a:rPr lang="en-US" b="1" dirty="0" smtClean="0"/>
              <a:t>maybe-null</a:t>
            </a:r>
            <a:r>
              <a:rPr lang="ru-RU" dirty="0" smtClean="0"/>
              <a:t>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9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Nullable</a:t>
            </a:r>
            <a:r>
              <a:rPr lang="en-US" dirty="0"/>
              <a:t> Value types</a:t>
            </a:r>
            <a:endParaRPr lang="ru-RU" dirty="0" smtClean="0"/>
          </a:p>
          <a:p>
            <a:r>
              <a:rPr lang="en-US" dirty="0" err="1"/>
              <a:t>Nullable</a:t>
            </a:r>
            <a:r>
              <a:rPr lang="en-US" dirty="0"/>
              <a:t> Reference types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Null-coalescing </a:t>
            </a:r>
            <a:r>
              <a:rPr lang="en-US" dirty="0" smtClean="0"/>
              <a:t>(??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smtClean="0"/>
              <a:t>??=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5220" y="2048012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??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47003" y="2048012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??=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2012" y="3021973"/>
            <a:ext cx="3570208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2012" y="4514840"/>
            <a:ext cx="5005136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78161" y="3021973"/>
            <a:ext cx="2935419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78161" y="4514840"/>
            <a:ext cx="3464410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Двойная стрелка вверх/вниз 8"/>
          <p:cNvSpPr/>
          <p:nvPr/>
        </p:nvSpPr>
        <p:spPr>
          <a:xfrm>
            <a:off x="2121987" y="3550318"/>
            <a:ext cx="484632" cy="7988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войная стрелка вверх/вниз 9"/>
          <p:cNvSpPr/>
          <p:nvPr/>
        </p:nvSpPr>
        <p:spPr>
          <a:xfrm>
            <a:off x="8368050" y="3544102"/>
            <a:ext cx="484632" cy="7988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24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Nullable</a:t>
            </a:r>
            <a:r>
              <a:rPr lang="en-US" dirty="0" smtClean="0"/>
              <a:t>&lt;T&gt; </a:t>
            </a:r>
            <a:r>
              <a:rPr lang="ru-RU" dirty="0" smtClean="0"/>
              <a:t>- семантика </a:t>
            </a:r>
            <a:r>
              <a:rPr lang="en-US" dirty="0" err="1" smtClean="0"/>
              <a:t>nullable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value types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 smtClean="0"/>
              <a:t>Дополнительные ограничения и проверки для </a:t>
            </a:r>
            <a:r>
              <a:rPr lang="en-US" dirty="0" smtClean="0"/>
              <a:t>reference types</a:t>
            </a:r>
          </a:p>
          <a:p>
            <a:endParaRPr lang="en-US" dirty="0"/>
          </a:p>
          <a:p>
            <a:r>
              <a:rPr lang="ru-RU" dirty="0" smtClean="0"/>
              <a:t>Синтаксический сахар для работы с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операторы </a:t>
            </a:r>
            <a:r>
              <a:rPr lang="en-US" dirty="0" smtClean="0"/>
              <a:t>?. | ?[]  | ?? | ??=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smtClean="0"/>
              <a:t>Value </a:t>
            </a:r>
            <a:r>
              <a:rPr lang="en-US" dirty="0"/>
              <a:t>types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</a:t>
            </a:r>
            <a:r>
              <a:rPr lang="en-US" dirty="0" smtClean="0"/>
              <a:t>null </a:t>
            </a:r>
            <a:r>
              <a:rPr lang="ru-RU" dirty="0" smtClean="0"/>
              <a:t>в </a:t>
            </a:r>
            <a:r>
              <a:rPr lang="en-US" dirty="0" err="1" smtClean="0"/>
              <a:t>ValueType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5"/>
            <a:ext cx="5620352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Значения «нет»</a:t>
            </a:r>
            <a:r>
              <a:rPr lang="en-US" dirty="0" smtClean="0"/>
              <a:t>/</a:t>
            </a:r>
            <a:r>
              <a:rPr lang="ru-RU" dirty="0" smtClean="0"/>
              <a:t>не определено</a:t>
            </a:r>
          </a:p>
          <a:p>
            <a:pPr lvl="1"/>
            <a:r>
              <a:rPr lang="ru-RU" dirty="0" smtClean="0"/>
              <a:t>Поле не заполнено</a:t>
            </a:r>
          </a:p>
          <a:p>
            <a:pPr lvl="1"/>
            <a:r>
              <a:rPr lang="ru-RU" dirty="0" smtClean="0"/>
              <a:t>Нужный объект (структура) не найден(а)</a:t>
            </a:r>
          </a:p>
          <a:p>
            <a:pPr lvl="1"/>
            <a:r>
              <a:rPr lang="ru-RU" dirty="0" smtClean="0"/>
              <a:t>В заданных условиях результат не определен</a:t>
            </a:r>
          </a:p>
          <a:p>
            <a:pPr lvl="1"/>
            <a:r>
              <a:rPr lang="ru-RU" dirty="0" smtClean="0"/>
              <a:t>…</a:t>
            </a:r>
          </a:p>
          <a:p>
            <a:pPr lvl="1"/>
            <a:endParaRPr lang="ru-RU" dirty="0"/>
          </a:p>
          <a:p>
            <a:r>
              <a:rPr lang="ru-RU" dirty="0" smtClean="0"/>
              <a:t>Как решали </a:t>
            </a:r>
          </a:p>
          <a:p>
            <a:pPr lvl="1"/>
            <a:r>
              <a:rPr lang="ru-RU" dirty="0" smtClean="0"/>
              <a:t>Специальное значение (</a:t>
            </a:r>
            <a:r>
              <a:rPr lang="en-US" dirty="0" smtClean="0"/>
              <a:t>0, -1,</a:t>
            </a:r>
            <a:r>
              <a:rPr lang="ru-RU" dirty="0" smtClean="0"/>
              <a:t> </a:t>
            </a:r>
            <a:r>
              <a:rPr lang="en-US" dirty="0" smtClean="0"/>
              <a:t>“”, `#`, </a:t>
            </a:r>
            <a:r>
              <a:rPr lang="ru-RU" dirty="0" smtClean="0"/>
              <a:t>…)</a:t>
            </a:r>
          </a:p>
          <a:p>
            <a:pPr lvl="1"/>
            <a:r>
              <a:rPr lang="ru-RU" dirty="0" smtClean="0"/>
              <a:t>Дополнительный признак (</a:t>
            </a:r>
            <a:r>
              <a:rPr lang="en-US" dirty="0" err="1" smtClean="0"/>
              <a:t>IsEmpty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Генерация исключения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04472" y="2242588"/>
            <a:ext cx="1665841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-1)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04472" y="4100264"/>
            <a:ext cx="2723823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stack.IsEmpty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ru-RU" sz="15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stack.Top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1277" y="1806104"/>
            <a:ext cx="6215163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GetValueOrDefault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GetValueOrDefault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altLang="ru-RU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Nullable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alt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Nullable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ru-RU" sz="15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903596" y="2440114"/>
            <a:ext cx="2723823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Nullable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ru-RU" altLang="ru-RU" sz="1500" dirty="0" smtClean="0">
                <a:solidFill>
                  <a:srgbClr val="1F377F"/>
                </a:solidFill>
                <a:latin typeface="Consolas" panose="020B0609020204030204" pitchFamily="49" charset="0"/>
              </a:rPr>
              <a:t>n3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9788055" y="3592554"/>
            <a:ext cx="2194560" cy="612648"/>
          </a:xfrm>
          <a:prstGeom prst="wedgeRoundRectCallout">
            <a:avLst>
              <a:gd name="adj1" fmla="val -109844"/>
              <a:gd name="adj2" fmla="val -924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Сокращенная нотация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3596" y="199085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8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r>
              <a:rPr lang="en-US" dirty="0" smtClean="0"/>
              <a:t>. </a:t>
            </a:r>
            <a:r>
              <a:rPr lang="ru-RU" dirty="0" smtClean="0"/>
              <a:t>Проверка на</a:t>
            </a:r>
            <a:r>
              <a:rPr lang="en-US" dirty="0" smtClean="0"/>
              <a:t> null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1199" y="2546425"/>
            <a:ext cx="2512226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.HasValue)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dirty="0">
                <a:solidFill>
                  <a:srgbClr val="008000"/>
                </a:solidFill>
                <a:latin typeface="Consolas" panose="020B0609020204030204" pitchFamily="49" charset="0"/>
              </a:rPr>
              <a:t>// ... 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840253" y="4061788"/>
            <a:ext cx="2599050" cy="881209"/>
          </a:xfrm>
          <a:prstGeom prst="wedgeRoundRectCallout">
            <a:avLst>
              <a:gd name="adj1" fmla="val -92844"/>
              <a:gd name="adj2" fmla="val -734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Обращение к </a:t>
            </a:r>
            <a:r>
              <a:rPr lang="en-US" dirty="0" smtClean="0"/>
              <a:t>Value</a:t>
            </a:r>
            <a:r>
              <a:rPr lang="ru-RU" dirty="0" smtClean="0"/>
              <a:t>, когда </a:t>
            </a:r>
            <a:r>
              <a:rPr lang="en-US" dirty="0" err="1" smtClean="0"/>
              <a:t>HasValue</a:t>
            </a:r>
            <a:r>
              <a:rPr lang="en-US" dirty="0" smtClean="0"/>
              <a:t> == false</a:t>
            </a:r>
            <a:r>
              <a:rPr lang="ru-RU" dirty="0" smtClean="0"/>
              <a:t>, даст исключение!!!</a:t>
            </a:r>
            <a:endParaRPr lang="ru-RU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793456" y="1731020"/>
            <a:ext cx="3887603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(n1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dirty="0">
                <a:solidFill>
                  <a:srgbClr val="008000"/>
                </a:solidFill>
                <a:latin typeface="Consolas" panose="020B0609020204030204" pitchFamily="49" charset="0"/>
              </a:rPr>
              <a:t>// ... 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793456" y="4314492"/>
            <a:ext cx="1983235" cy="18928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dirty="0">
                <a:solidFill>
                  <a:srgbClr val="008000"/>
                </a:solidFill>
                <a:latin typeface="Consolas" panose="020B0609020204030204" pitchFamily="49" charset="0"/>
              </a:rPr>
              <a:t>// ... 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r>
              <a:rPr lang="en-US" dirty="0" smtClean="0"/>
              <a:t>. </a:t>
            </a:r>
            <a:r>
              <a:rPr lang="ru-RU" dirty="0" smtClean="0"/>
              <a:t>Преобразование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1006" y="3309583"/>
            <a:ext cx="1348446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2438" y="2280653"/>
            <a:ext cx="282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</a:t>
            </a:r>
            <a:r>
              <a:rPr lang="en-US" b="1" dirty="0" err="1" smtClean="0"/>
              <a:t>int</a:t>
            </a:r>
            <a:r>
              <a:rPr lang="en-US" b="1" dirty="0" smtClean="0"/>
              <a:t>? → </a:t>
            </a:r>
            <a:r>
              <a:rPr lang="en-US" b="1" dirty="0" err="1" smtClean="0"/>
              <a:t>int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798001"/>
            <a:ext cx="283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Преобразование </a:t>
            </a:r>
            <a:r>
              <a:rPr lang="en-US" b="1" dirty="0" err="1" smtClean="0"/>
              <a:t>int</a:t>
            </a:r>
            <a:r>
              <a:rPr lang="en-US" b="1" dirty="0" smtClean="0"/>
              <a:t> → </a:t>
            </a:r>
            <a:r>
              <a:rPr lang="en-US" b="1" dirty="0" err="1" smtClean="0"/>
              <a:t>int</a:t>
            </a:r>
            <a:r>
              <a:rPr lang="en-US" b="1" dirty="0"/>
              <a:t>?</a:t>
            </a:r>
            <a:endParaRPr lang="ru-RU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72438" y="2820568"/>
            <a:ext cx="3358612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GetValueOrDefault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72438" y="4854809"/>
            <a:ext cx="3464410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GetValueOrDefault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72438" y="5649338"/>
            <a:ext cx="1771639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5;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1780446" y="4704944"/>
            <a:ext cx="2117786" cy="634238"/>
          </a:xfrm>
          <a:prstGeom prst="wedgeRoundRectCallout">
            <a:avLst>
              <a:gd name="adj1" fmla="val -51485"/>
              <a:gd name="adj2" fmla="val -14936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Возможно всегда, без ограничений</a:t>
            </a:r>
            <a:endParaRPr lang="ru-RU" dirty="0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4552521" y="3621757"/>
            <a:ext cx="2117786" cy="634238"/>
          </a:xfrm>
          <a:prstGeom prst="wedgeRoundRectCallout">
            <a:avLst>
              <a:gd name="adj1" fmla="val 136677"/>
              <a:gd name="adj2" fmla="val -1250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Нужно на что-то заменять </a:t>
            </a:r>
            <a:r>
              <a:rPr lang="en-US" dirty="0" smtClean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9" grpId="0" animBg="1"/>
      <p:bldP spid="1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Операции. Арифметические</a:t>
            </a:r>
            <a:endParaRPr lang="ru-R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338696"/>
            <a:ext cx="2300630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+ 5;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2700706" y="3561762"/>
            <a:ext cx="2600077" cy="881209"/>
          </a:xfrm>
          <a:prstGeom prst="wedgeRoundRectCallout">
            <a:avLst>
              <a:gd name="adj1" fmla="val -92844"/>
              <a:gd name="adj2" fmla="val -734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в выражении есть </a:t>
            </a:r>
            <a:r>
              <a:rPr lang="en-US" dirty="0" smtClean="0"/>
              <a:t>Nullable&lt;&gt; </a:t>
            </a:r>
            <a:r>
              <a:rPr lang="ru-RU" dirty="0" smtClean="0"/>
              <a:t>результат тоже будет </a:t>
            </a:r>
            <a:r>
              <a:rPr lang="en-US" dirty="0" smtClean="0"/>
              <a:t>Nullable!!!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64595" y="3441701"/>
            <a:ext cx="2864887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altLang="ru-RU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 * 4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+ 5;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9338822" y="2125590"/>
            <a:ext cx="2600077" cy="881209"/>
          </a:xfrm>
          <a:prstGeom prst="wedgeRoundRectCallout">
            <a:avLst>
              <a:gd name="adj1" fmla="val -69892"/>
              <a:gd name="adj2" fmla="val 1122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Если один из операндов == </a:t>
            </a:r>
            <a:r>
              <a:rPr lang="en-US" dirty="0" smtClean="0"/>
              <a:t>null</a:t>
            </a:r>
            <a:r>
              <a:rPr lang="ru-RU" dirty="0" smtClean="0"/>
              <a:t>, то и результат == </a:t>
            </a:r>
            <a:r>
              <a:rPr lang="en-US" dirty="0" smtClean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2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сравнения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94953"/>
              </p:ext>
            </p:extLst>
          </p:nvPr>
        </p:nvGraphicFramePr>
        <p:xfrm>
          <a:off x="1022185" y="2134998"/>
          <a:ext cx="9004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51">
                  <a:extLst>
                    <a:ext uri="{9D8B030D-6E8A-4147-A177-3AD203B41FA5}">
                      <a16:colId xmlns:a16="http://schemas.microsoft.com/office/drawing/2014/main" val="2614529115"/>
                    </a:ext>
                  </a:extLst>
                </a:gridCol>
                <a:gridCol w="1125551">
                  <a:extLst>
                    <a:ext uri="{9D8B030D-6E8A-4147-A177-3AD203B41FA5}">
                      <a16:colId xmlns:a16="http://schemas.microsoft.com/office/drawing/2014/main" val="3814658339"/>
                    </a:ext>
                  </a:extLst>
                </a:gridCol>
                <a:gridCol w="1125551">
                  <a:extLst>
                    <a:ext uri="{9D8B030D-6E8A-4147-A177-3AD203B41FA5}">
                      <a16:colId xmlns:a16="http://schemas.microsoft.com/office/drawing/2014/main" val="1303817781"/>
                    </a:ext>
                  </a:extLst>
                </a:gridCol>
                <a:gridCol w="1125551">
                  <a:extLst>
                    <a:ext uri="{9D8B030D-6E8A-4147-A177-3AD203B41FA5}">
                      <a16:colId xmlns:a16="http://schemas.microsoft.com/office/drawing/2014/main" val="1429886300"/>
                    </a:ext>
                  </a:extLst>
                </a:gridCol>
                <a:gridCol w="1125551">
                  <a:extLst>
                    <a:ext uri="{9D8B030D-6E8A-4147-A177-3AD203B41FA5}">
                      <a16:colId xmlns:a16="http://schemas.microsoft.com/office/drawing/2014/main" val="2607342135"/>
                    </a:ext>
                  </a:extLst>
                </a:gridCol>
                <a:gridCol w="1125551">
                  <a:extLst>
                    <a:ext uri="{9D8B030D-6E8A-4147-A177-3AD203B41FA5}">
                      <a16:colId xmlns:a16="http://schemas.microsoft.com/office/drawing/2014/main" val="53304665"/>
                    </a:ext>
                  </a:extLst>
                </a:gridCol>
                <a:gridCol w="1125551">
                  <a:extLst>
                    <a:ext uri="{9D8B030D-6E8A-4147-A177-3AD203B41FA5}">
                      <a16:colId xmlns:a16="http://schemas.microsoft.com/office/drawing/2014/main" val="3143624628"/>
                    </a:ext>
                  </a:extLst>
                </a:gridCol>
                <a:gridCol w="1125551">
                  <a:extLst>
                    <a:ext uri="{9D8B030D-6E8A-4147-A177-3AD203B41FA5}">
                      <a16:colId xmlns:a16="http://schemas.microsoft.com/office/drawing/2014/main" val="135972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?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9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3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6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8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 == 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 != 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 &gt; 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 &lt; 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 &gt;= v2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 &lt;= v2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18693"/>
                  </a:ext>
                </a:extLst>
              </a:tr>
            </a:tbl>
          </a:graphicData>
        </a:graphic>
      </p:graphicFrame>
      <p:sp>
        <p:nvSpPr>
          <p:cNvPr id="5" name="Левая фигурная скобка 4"/>
          <p:cNvSpPr/>
          <p:nvPr/>
        </p:nvSpPr>
        <p:spPr>
          <a:xfrm rot="16200000">
            <a:off x="4333461" y="3005593"/>
            <a:ext cx="121456" cy="221622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Левая фигурная скобка 5"/>
          <p:cNvSpPr/>
          <p:nvPr/>
        </p:nvSpPr>
        <p:spPr>
          <a:xfrm rot="16200000">
            <a:off x="7714763" y="1862605"/>
            <a:ext cx="121456" cy="450220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72607" y="4314408"/>
            <a:ext cx="284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Обычное сравнение </a:t>
            </a:r>
            <a:endParaRPr lang="en-US" dirty="0" smtClean="0"/>
          </a:p>
          <a:p>
            <a:r>
              <a:rPr lang="ru-RU" dirty="0" smtClean="0"/>
              <a:t>(</a:t>
            </a:r>
            <a:r>
              <a:rPr lang="en-US" dirty="0" smtClean="0"/>
              <a:t>null </a:t>
            </a:r>
            <a:r>
              <a:rPr lang="ru-RU" dirty="0" smtClean="0"/>
              <a:t>просто специальное значение)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53300" y="4314408"/>
            <a:ext cx="284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== </a:t>
            </a:r>
            <a:r>
              <a:rPr lang="en-US" dirty="0" smtClean="0"/>
              <a:t>false </a:t>
            </a:r>
            <a:r>
              <a:rPr lang="ru-RU" dirty="0" smtClean="0"/>
              <a:t>если хотя бы один из операндов </a:t>
            </a:r>
            <a:r>
              <a:rPr lang="en-US" dirty="0" smtClean="0"/>
              <a:t>null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Сравнение производится только если оба </a:t>
            </a:r>
            <a:r>
              <a:rPr lang="en-US" dirty="0" smtClean="0"/>
              <a:t>!= 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4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1023</TotalTime>
  <Words>2283</Words>
  <Application>Microsoft Office PowerPoint</Application>
  <PresentationFormat>Широкоэкранный</PresentationFormat>
  <Paragraphs>199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Тема Office</vt:lpstr>
      <vt:lpstr>Nullable типы</vt:lpstr>
      <vt:lpstr>Agenda</vt:lpstr>
      <vt:lpstr>Nullable Value types</vt:lpstr>
      <vt:lpstr>Для чего null в ValueType?</vt:lpstr>
      <vt:lpstr>Nullable&lt;T&gt;</vt:lpstr>
      <vt:lpstr>Операции. Проверка на null</vt:lpstr>
      <vt:lpstr>Операции. Преобразование</vt:lpstr>
      <vt:lpstr>Операции. Арифметические</vt:lpstr>
      <vt:lpstr>Операции сравнения</vt:lpstr>
      <vt:lpstr>Nullable Reference types</vt:lpstr>
      <vt:lpstr>Чем плох null в Reference Type</vt:lpstr>
      <vt:lpstr>Nullable и non-nullable объявления</vt:lpstr>
      <vt:lpstr>Null-state анализ</vt:lpstr>
      <vt:lpstr>Атрибуты для разметки API</vt:lpstr>
      <vt:lpstr>Null-forgiving (постфиксный !)</vt:lpstr>
      <vt:lpstr>Nullable контексты</vt:lpstr>
      <vt:lpstr>Установка контекста</vt:lpstr>
      <vt:lpstr>Операции с nullable типами</vt:lpstr>
      <vt:lpstr>Null-conditional (?. и ?[])</vt:lpstr>
      <vt:lpstr>Null-coalescing (?? и ??=)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Nullable типы</dc:title>
  <dc:creator>Михаил Романов</dc:creator>
  <cp:lastModifiedBy>Михаил Романов</cp:lastModifiedBy>
  <cp:revision>56</cp:revision>
  <dcterms:created xsi:type="dcterms:W3CDTF">2024-07-05T17:30:49Z</dcterms:created>
  <dcterms:modified xsi:type="dcterms:W3CDTF">2024-07-20T16:19:43Z</dcterms:modified>
</cp:coreProperties>
</file>