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86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2" r:id="rId14"/>
    <p:sldId id="267" r:id="rId15"/>
    <p:sldId id="268" r:id="rId16"/>
    <p:sldId id="273" r:id="rId17"/>
    <p:sldId id="276" r:id="rId18"/>
    <p:sldId id="277" r:id="rId19"/>
    <p:sldId id="287" r:id="rId20"/>
    <p:sldId id="279" r:id="rId21"/>
    <p:sldId id="288" r:id="rId22"/>
    <p:sldId id="289" r:id="rId23"/>
    <p:sldId id="278" r:id="rId24"/>
    <p:sldId id="281" r:id="rId25"/>
    <p:sldId id="290" r:id="rId26"/>
    <p:sldId id="282" r:id="rId27"/>
    <p:sldId id="291" r:id="rId28"/>
    <p:sldId id="292" r:id="rId29"/>
    <p:sldId id="280" r:id="rId30"/>
    <p:sldId id="293" r:id="rId31"/>
    <p:sldId id="294" r:id="rId32"/>
    <p:sldId id="283" r:id="rId33"/>
    <p:sldId id="295" r:id="rId34"/>
    <p:sldId id="296" r:id="rId35"/>
    <p:sldId id="285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 Web-приложениях…" id="{4C62F6CD-700A-4F63-B54E-3F57103040C4}">
          <p14:sldIdLst>
            <p14:sldId id="259"/>
            <p14:sldId id="260"/>
            <p14:sldId id="286"/>
          </p14:sldIdLst>
        </p14:section>
        <p14:section name="Технологии Web-приложений в ASP.Net Core" id="{EAD48F23-A25C-4F28-B44C-00C1BB84C8F0}">
          <p14:sldIdLst>
            <p14:sldId id="262"/>
          </p14:sldIdLst>
        </p14:section>
        <p14:section name="Статические сайты" id="{5E36AC3B-275C-4A9C-89EB-3878568D8939}">
          <p14:sldIdLst>
            <p14:sldId id="263"/>
            <p14:sldId id="264"/>
          </p14:sldIdLst>
        </p14:section>
        <p14:section name="Demo. Простая статика" id="{7BC9E811-EE9B-4925-815D-499BAEF71BF7}">
          <p14:sldIdLst>
            <p14:sldId id="265"/>
          </p14:sldIdLst>
        </p14:section>
        <p14:section name="Управление клиентскими библиотеками" id="{B86749A9-D6A0-4C4B-A832-4A2C454F04E7}">
          <p14:sldIdLst>
            <p14:sldId id="266"/>
          </p14:sldIdLst>
        </p14:section>
        <p14:section name="Demo. Управление клиентскими библиотеками" id="{63C2B44F-3D1D-4CA2-869E-712B5EC411B0}">
          <p14:sldIdLst>
            <p14:sldId id="269"/>
          </p14:sldIdLst>
        </p14:section>
        <p14:section name="Управление размещением и IFileProvider" id="{AE62E79B-7ED9-4AE7-A25A-14F46F0343D1}">
          <p14:sldIdLst>
            <p14:sldId id="270"/>
          </p14:sldIdLst>
        </p14:section>
        <p14:section name="Demo. IFileProvider" id="{DA796F63-1269-4C66-A78A-2AE37566403E}">
          <p14:sldIdLst>
            <p14:sldId id="272"/>
          </p14:sldIdLst>
        </p14:section>
        <p14:section name="Добавление серверной логики" id="{8FA01F81-93FD-40A6-9C41-C545E3168FA7}">
          <p14:sldIdLst>
            <p14:sldId id="267"/>
          </p14:sldIdLst>
        </p14:section>
        <p14:section name="Demo. Серверная логика и формы" id="{02D65F14-02F9-44E9-9320-663EE2DD3F8B}">
          <p14:sldIdLst>
            <p14:sldId id="268"/>
          </p14:sldIdLst>
        </p14:section>
        <p14:section name="Ограничения статической модели" id="{2FBA90A9-7493-45CA-8A06-F87199A652CF}">
          <p14:sldIdLst>
            <p14:sldId id="273"/>
          </p14:sldIdLst>
        </p14:section>
        <p14:section name="Razor Pages" id="{8194E8D2-F908-425E-90A6-374649F51B9E}">
          <p14:sldIdLst>
            <p14:sldId id="276"/>
            <p14:sldId id="277"/>
          </p14:sldIdLst>
        </p14:section>
        <p14:section name="Razor. Основные моменты" id="{72385908-75DB-4CA9-8200-1BED014EBBF1}">
          <p14:sldIdLst>
            <p14:sldId id="287"/>
            <p14:sldId id="279"/>
            <p14:sldId id="288"/>
          </p14:sldIdLst>
        </p14:section>
        <p14:section name="Подключение Razor Pages" id="{268FB8E8-3069-46AF-AAEE-98B27DDF5E4D}">
          <p14:sldIdLst>
            <p14:sldId id="289"/>
          </p14:sldIdLst>
        </p14:section>
        <p14:section name="Мастер-страница" id="{1A9C55A0-ABC4-4FDB-92CD-231AB613373A}">
          <p14:sldIdLst>
            <p14:sldId id="278"/>
            <p14:sldId id="281"/>
          </p14:sldIdLst>
        </p14:section>
        <p14:section name="Demo. Мастер-страница" id="{98DBB5C2-E9B7-4A6B-BBE8-E84A8A6E98C6}">
          <p14:sldIdLst>
            <p14:sldId id="290"/>
          </p14:sldIdLst>
        </p14:section>
        <p14:section name="Серверный код" id="{5F377563-4FCF-4552-80E4-AC26DA9A3AD0}">
          <p14:sldIdLst>
            <p14:sldId id="282"/>
            <p14:sldId id="291"/>
          </p14:sldIdLst>
        </p14:section>
        <p14:section name="Demo. Серверный код" id="{C38FE115-10BB-4BFF-9E90-94DFE7A0218F}">
          <p14:sldIdLst>
            <p14:sldId id="292"/>
          </p14:sldIdLst>
        </p14:section>
        <p14:section name="Модели и формы" id="{DBA9E024-02B5-4087-8651-A98B4D11EB48}">
          <p14:sldIdLst>
            <p14:sldId id="280"/>
            <p14:sldId id="293"/>
          </p14:sldIdLst>
        </p14:section>
        <p14:section name="Demo. Формы" id="{60F925DC-0440-4190-A926-144D428C63B6}">
          <p14:sldIdLst>
            <p14:sldId id="294"/>
          </p14:sldIdLst>
        </p14:section>
        <p14:section name="MVC-модель" id="{6C4103C7-7982-4CB6-B0FB-9D4945E12D94}">
          <p14:sldIdLst>
            <p14:sldId id="283"/>
            <p14:sldId id="295"/>
            <p14:sldId id="296"/>
          </p14:sldIdLst>
        </p14:section>
        <p14:section name="Подключение MVC" id="{45923C9E-32A1-4970-B25A-F00F46EC72A4}">
          <p14:sldIdLst>
            <p14:sldId id="285"/>
            <p14:sldId id="297"/>
          </p14:sldIdLst>
        </p14:section>
        <p14:section name="Контроллеры" id="{BBBAFC1A-EDAB-49BE-928E-67E658611704}">
          <p14:sldIdLst>
            <p14:sldId id="298"/>
            <p14:sldId id="299"/>
          </p14:sldIdLst>
        </p14:section>
        <p14:section name="Данные для View" id="{2D23B243-EE6D-4B62-81B6-82FB293A85D9}">
          <p14:sldIdLst>
            <p14:sldId id="300"/>
          </p14:sldIdLst>
        </p14:section>
        <p14:section name="Demo. Контроллер и представление" id="{BA56BE19-B58D-4B38-9E71-48630C225223}">
          <p14:sldIdLst>
            <p14:sldId id="301"/>
          </p14:sldIdLst>
        </p14:section>
        <p14:section name="Шаблоны и scaffolding" id="{901C2635-70FA-4DFE-BA7A-ED728CE6E5FA}">
          <p14:sldIdLst>
            <p14:sldId id="302"/>
            <p14:sldId id="303"/>
          </p14:sldIdLst>
        </p14:section>
        <p14:section name="Demo. Шаблоны и scaffolding" id="{A6CE1A1C-18C9-4DDC-8DFA-4260ACA75E69}">
          <p14:sldIdLst>
            <p14:sldId id="304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1E4F7-AAF5-4867-B4AE-54E13F5D3D71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BDE1E-83C3-4445-B050-546EBEF1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client-side/libma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Web_applica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hailromanov.wordpress.com/2021/02/10/asp-net-scaffolding-extendin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приложения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клиентскими библиотеками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588579" y="1825625"/>
            <a:ext cx="4765221" cy="4351338"/>
          </a:xfrm>
        </p:spPr>
        <p:txBody>
          <a:bodyPr/>
          <a:lstStyle/>
          <a:p>
            <a:r>
              <a:rPr lang="ru-RU" dirty="0" smtClean="0"/>
              <a:t>Скачивание клиентских библиотек с </a:t>
            </a:r>
            <a:r>
              <a:rPr lang="en-US" dirty="0" smtClean="0"/>
              <a:t>CDN</a:t>
            </a:r>
          </a:p>
          <a:p>
            <a:pPr lvl="1"/>
            <a:r>
              <a:rPr lang="en-US" dirty="0"/>
              <a:t>Visual </a:t>
            </a:r>
            <a:r>
              <a:rPr lang="en-US" dirty="0" smtClean="0"/>
              <a:t>Studio</a:t>
            </a:r>
          </a:p>
          <a:p>
            <a:pPr lvl="1"/>
            <a:r>
              <a:rPr lang="en-US" dirty="0" smtClean="0"/>
              <a:t>CLI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739"/>
            <a:ext cx="4791744" cy="336279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47749" y="5865363"/>
            <a:ext cx="6920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learn.microsoft.com/en-us/aspnet/core/client-side/libman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клиентскими библиотеками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1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размещением и </a:t>
            </a:r>
            <a:r>
              <a:rPr lang="en-US" dirty="0" err="1"/>
              <a:t>IFileProvider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690688"/>
            <a:ext cx="4120307" cy="3297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388429"/>
            <a:ext cx="5017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ContentRootPath</a:t>
            </a:r>
            <a:r>
              <a:rPr lang="en-US" dirty="0" smtClean="0"/>
              <a:t> </a:t>
            </a:r>
            <a:r>
              <a:rPr lang="ru-RU" dirty="0" smtClean="0"/>
              <a:t>– папка, где лежит приложение</a:t>
            </a:r>
          </a:p>
          <a:p>
            <a:r>
              <a:rPr lang="en-US" b="1" dirty="0" err="1" smtClean="0"/>
              <a:t>WebRootPath</a:t>
            </a:r>
            <a:r>
              <a:rPr lang="en-US" dirty="0" smtClean="0"/>
              <a:t> – </a:t>
            </a:r>
            <a:r>
              <a:rPr lang="ru-RU" dirty="0" smtClean="0"/>
              <a:t>путь до </a:t>
            </a:r>
            <a:r>
              <a:rPr lang="en-US" dirty="0" err="1" smtClean="0"/>
              <a:t>wwwroot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(по умолчанию </a:t>
            </a:r>
            <a:r>
              <a:rPr lang="en-US" dirty="0" smtClean="0"/>
              <a:t>{</a:t>
            </a:r>
            <a:r>
              <a:rPr lang="en-US" dirty="0" err="1" smtClean="0"/>
              <a:t>contentRoot</a:t>
            </a:r>
            <a:r>
              <a:rPr lang="en-US" dirty="0" smtClean="0"/>
              <a:t>}/</a:t>
            </a:r>
            <a:r>
              <a:rPr lang="en-US" dirty="0" err="1" smtClean="0"/>
              <a:t>wwwroot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2929" y="2026229"/>
            <a:ext cx="4647426" cy="36471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.Environment.ContentRootPath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PhysicalFileProvider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UseStaticFiles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StaticFileOptions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UseDirectoryBrowser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DirectoryBrowserOptions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"/galery2"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UseStaticFiles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StaticFileOptions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"/galery2"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IFileProvider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1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серверной </a:t>
            </a:r>
            <a:r>
              <a:rPr lang="ru-RU" dirty="0" smtClean="0"/>
              <a:t>логики</a:t>
            </a:r>
            <a:r>
              <a:rPr lang="en-US" dirty="0" smtClean="0"/>
              <a:t> </a:t>
            </a:r>
            <a:r>
              <a:rPr lang="ru-RU" dirty="0" smtClean="0"/>
              <a:t>(формы)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3528" y="1707697"/>
            <a:ext cx="6801862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save-feedback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 mt-3"&gt;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Почта: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Имя: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Текст: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="3"&gt;&lt;/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formmethod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Сохранить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68292" y="3243054"/>
            <a:ext cx="4108817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MapPost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save-feedback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HomePageContext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.FeedbackItems.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"./feedback.html"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DisableAntiforgery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Серверная логика и 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статической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03142" cy="4351338"/>
          </a:xfrm>
        </p:spPr>
        <p:txBody>
          <a:bodyPr/>
          <a:lstStyle/>
          <a:p>
            <a:r>
              <a:rPr lang="ru-RU" dirty="0" smtClean="0"/>
              <a:t>Очень сложно</a:t>
            </a:r>
            <a:r>
              <a:rPr lang="en-US" dirty="0" smtClean="0"/>
              <a:t> / </a:t>
            </a:r>
            <a:r>
              <a:rPr lang="ru-RU" dirty="0" smtClean="0"/>
              <a:t>невозможно формировать динамические страницы</a:t>
            </a:r>
          </a:p>
          <a:p>
            <a:r>
              <a:rPr lang="ru-RU" dirty="0" smtClean="0"/>
              <a:t>НО! Можно использовать как базу для </a:t>
            </a:r>
            <a:r>
              <a:rPr lang="en-US" dirty="0"/>
              <a:t>Single Page Application </a:t>
            </a:r>
            <a:endParaRPr lang="ru-RU" dirty="0" smtClean="0"/>
          </a:p>
          <a:p>
            <a:pPr lvl="1"/>
            <a:r>
              <a:rPr lang="ru-RU" dirty="0" smtClean="0"/>
              <a:t>Статически отдается клиентская часть (</a:t>
            </a:r>
            <a:r>
              <a:rPr lang="en-US" dirty="0" smtClean="0"/>
              <a:t>JS </a:t>
            </a:r>
            <a:r>
              <a:rPr lang="ru-RU" dirty="0" smtClean="0"/>
              <a:t>приложение + </a:t>
            </a:r>
            <a:r>
              <a:rPr lang="en-US" dirty="0" smtClean="0"/>
              <a:t>CSS)</a:t>
            </a:r>
          </a:p>
          <a:p>
            <a:pPr lvl="1"/>
            <a:r>
              <a:rPr lang="en-US" dirty="0" smtClean="0"/>
              <a:t>API </a:t>
            </a:r>
            <a:r>
              <a:rPr lang="ru-RU" dirty="0" smtClean="0"/>
              <a:t>на сервере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8707" y="4372908"/>
            <a:ext cx="547457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GetDirectoryContents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='100'"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'/&gt;"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hml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=utf-8"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Pages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Razor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9853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Язык создания динамических </a:t>
            </a:r>
            <a:r>
              <a:rPr lang="en-US" dirty="0" smtClean="0"/>
              <a:t>web-</a:t>
            </a:r>
            <a:r>
              <a:rPr lang="ru-RU" dirty="0" smtClean="0"/>
              <a:t>страниц</a:t>
            </a:r>
          </a:p>
          <a:p>
            <a:r>
              <a:rPr lang="ru-RU" dirty="0" smtClean="0"/>
              <a:t>Смесь языков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# / </a:t>
            </a:r>
            <a:r>
              <a:rPr lang="en-US" dirty="0" err="1" smtClean="0"/>
              <a:t>VB.Net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последний – только в ранних версиях</a:t>
            </a:r>
          </a:p>
          <a:p>
            <a:r>
              <a:rPr lang="ru-RU" dirty="0" smtClean="0"/>
              <a:t>Компиляция в исполнимый код</a:t>
            </a:r>
            <a:endParaRPr lang="en-US" dirty="0" smtClean="0"/>
          </a:p>
          <a:p>
            <a:pPr lvl="1"/>
            <a:r>
              <a:rPr lang="ru-RU" dirty="0" smtClean="0"/>
              <a:t>Статическая </a:t>
            </a:r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ru-RU" dirty="0" smtClean="0"/>
              <a:t>Поддержка</a:t>
            </a:r>
            <a:r>
              <a:rPr lang="en-US" dirty="0" smtClean="0"/>
              <a:t> </a:t>
            </a:r>
            <a:r>
              <a:rPr lang="ru-RU" dirty="0" smtClean="0"/>
              <a:t>в редакторах </a:t>
            </a:r>
            <a:r>
              <a:rPr lang="en-US" dirty="0" smtClean="0"/>
              <a:t>(IntelliSense)</a:t>
            </a:r>
            <a:endParaRPr lang="ru-RU" dirty="0" smtClean="0"/>
          </a:p>
          <a:p>
            <a:pPr lvl="1"/>
            <a:r>
              <a:rPr lang="en-US" dirty="0" smtClean="0"/>
              <a:t>VS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Rider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34750" y="563830"/>
            <a:ext cx="5791970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Model.ShowRequestId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Model.RequestId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73633" y="3046626"/>
            <a:ext cx="4092787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Model.FileInfos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img-rounded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4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моменты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132871" cy="4351338"/>
          </a:xfrm>
        </p:spPr>
        <p:txBody>
          <a:bodyPr/>
          <a:lstStyle/>
          <a:p>
            <a:r>
              <a:rPr lang="ru-RU" dirty="0" smtClean="0"/>
              <a:t>Файлы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endParaRPr lang="en-US" dirty="0" smtClean="0"/>
          </a:p>
          <a:p>
            <a:r>
              <a:rPr lang="en-US" dirty="0" smtClean="0"/>
              <a:t>HTML</a:t>
            </a:r>
            <a:r>
              <a:rPr lang="ru-RU" dirty="0" smtClean="0"/>
              <a:t>-файл со вставками </a:t>
            </a:r>
            <a:r>
              <a:rPr lang="en-US" dirty="0" smtClean="0"/>
              <a:t>C#</a:t>
            </a:r>
          </a:p>
          <a:p>
            <a:pPr lvl="1"/>
            <a:r>
              <a:rPr lang="ru-RU" dirty="0" smtClean="0"/>
              <a:t>начинаются с </a:t>
            </a:r>
            <a:r>
              <a:rPr lang="en-US" dirty="0" smtClean="0"/>
              <a:t>@</a:t>
            </a:r>
          </a:p>
          <a:p>
            <a:r>
              <a:rPr lang="ru-RU" dirty="0" smtClean="0"/>
              <a:t>Конструкции</a:t>
            </a:r>
            <a:r>
              <a:rPr lang="en-US" dirty="0" smtClean="0"/>
              <a:t> (</a:t>
            </a:r>
            <a:r>
              <a:rPr lang="ru-RU" dirty="0" smtClean="0"/>
              <a:t>вставки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Однострочные выражения (</a:t>
            </a:r>
            <a:r>
              <a:rPr lang="en-US" dirty="0" smtClean="0"/>
              <a:t>expressions)</a:t>
            </a:r>
          </a:p>
          <a:p>
            <a:pPr lvl="1"/>
            <a:r>
              <a:rPr lang="ru-RU" dirty="0" smtClean="0"/>
              <a:t>Операторы</a:t>
            </a:r>
            <a:r>
              <a:rPr lang="en-US" dirty="0" smtClean="0"/>
              <a:t> (statements)</a:t>
            </a:r>
            <a:endParaRPr lang="ru-RU" dirty="0" smtClean="0"/>
          </a:p>
          <a:p>
            <a:pPr lvl="1"/>
            <a:r>
              <a:rPr lang="ru-RU" dirty="0" smtClean="0"/>
              <a:t>Фрагменты кода</a:t>
            </a:r>
          </a:p>
          <a:p>
            <a:r>
              <a:rPr lang="ru-RU" dirty="0" smtClean="0"/>
              <a:t>Внутри </a:t>
            </a:r>
            <a:r>
              <a:rPr lang="en-US" dirty="0" smtClean="0"/>
              <a:t>C# </a:t>
            </a:r>
            <a:r>
              <a:rPr lang="ru-RU" dirty="0" smtClean="0"/>
              <a:t>можно вставлять </a:t>
            </a:r>
            <a:r>
              <a:rPr lang="en-US" dirty="0" smtClean="0"/>
              <a:t>HTML</a:t>
            </a:r>
          </a:p>
          <a:p>
            <a:pPr lvl="1"/>
            <a:r>
              <a:rPr lang="ru-RU" dirty="0" smtClean="0"/>
              <a:t>Внутри которого С</a:t>
            </a:r>
            <a:r>
              <a:rPr lang="en-US" dirty="0" smtClean="0"/>
              <a:t>#</a:t>
            </a:r>
            <a:r>
              <a:rPr lang="ru-RU" dirty="0" smtClean="0"/>
              <a:t>...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87081" y="249934"/>
            <a:ext cx="2053767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62000" y="699206"/>
            <a:ext cx="4687502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DateTime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.Now.Year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Михаил Романов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01746" y="1517810"/>
            <a:ext cx="2339102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img-rounded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655361" y="2964301"/>
            <a:ext cx="3185487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Model.ShowRequestId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ID:</a:t>
            </a: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Model.RequestId</a:t>
            </a:r>
            <a:endParaRPr lang="ru-RU" altLang="ru-R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096552" y="4749346"/>
            <a:ext cx="3752950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Model.FileInfos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200" dirty="0" err="1" smtClean="0">
                <a:solidFill>
                  <a:srgbClr val="1F377F"/>
                </a:solidFill>
                <a:latin typeface="Consolas" panose="020B0609020204030204" pitchFamily="49" charset="0"/>
              </a:rPr>
              <a:t>file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27000">
                  <a:srgbClr val="FFFF00"/>
                </a:glo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</a:p>
          <a:p>
            <a:pPr lvl="1"/>
            <a:r>
              <a:rPr lang="ru-RU" dirty="0" smtClean="0"/>
              <a:t>Какие бывают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приложения на базе</a:t>
            </a:r>
          </a:p>
          <a:p>
            <a:pPr lvl="1"/>
            <a:r>
              <a:rPr lang="ru-RU" dirty="0" smtClean="0"/>
              <a:t>Статического контента</a:t>
            </a:r>
          </a:p>
          <a:p>
            <a:pPr lvl="1"/>
            <a:r>
              <a:rPr lang="en-US" dirty="0" smtClean="0"/>
              <a:t>Razor Pages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 dirty="0" smtClean="0"/>
              <a:t>MVC</a:t>
            </a:r>
          </a:p>
          <a:p>
            <a:r>
              <a:rPr lang="ru-RU" dirty="0" smtClean="0"/>
              <a:t>Пара слов о </a:t>
            </a:r>
            <a:r>
              <a:rPr lang="en-US" dirty="0" smtClean="0"/>
              <a:t>Scaffolding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(основные)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327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@</a:t>
            </a:r>
            <a:r>
              <a:rPr lang="en-US" dirty="0" smtClean="0"/>
              <a:t>page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</a:t>
            </a:r>
            <a:r>
              <a:rPr lang="ru-RU" dirty="0" smtClean="0"/>
              <a:t>файл – самостоятельная </a:t>
            </a:r>
            <a:r>
              <a:rPr lang="en-US" dirty="0" smtClean="0"/>
              <a:t>Razor Page</a:t>
            </a:r>
            <a:endParaRPr lang="ru-RU" dirty="0"/>
          </a:p>
          <a:p>
            <a:r>
              <a:rPr lang="en-US" dirty="0" smtClean="0"/>
              <a:t>@model</a:t>
            </a:r>
          </a:p>
          <a:p>
            <a:pPr lvl="1"/>
            <a:r>
              <a:rPr lang="ru-RU" dirty="0" smtClean="0"/>
              <a:t>Тип (класс) модели, которая используется для данной странице</a:t>
            </a:r>
          </a:p>
          <a:p>
            <a:pPr lvl="1"/>
            <a:r>
              <a:rPr lang="ru-RU" dirty="0" smtClean="0"/>
              <a:t>В коде страницы можно ссылаться как </a:t>
            </a:r>
            <a:r>
              <a:rPr lang="en-US" dirty="0" smtClean="0"/>
              <a:t>Model</a:t>
            </a:r>
            <a:endParaRPr lang="ru-RU" dirty="0" smtClean="0"/>
          </a:p>
          <a:p>
            <a:r>
              <a:rPr lang="en-US" dirty="0" smtClean="0"/>
              <a:t>@using</a:t>
            </a:r>
          </a:p>
          <a:p>
            <a:pPr lvl="1"/>
            <a:r>
              <a:rPr lang="ru-RU" dirty="0" smtClean="0"/>
              <a:t>Аналог </a:t>
            </a: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C# - </a:t>
            </a:r>
            <a:r>
              <a:rPr lang="ru-RU" dirty="0" smtClean="0"/>
              <a:t>подключаем пространство имен</a:t>
            </a:r>
            <a:endParaRPr lang="ru-RU" dirty="0"/>
          </a:p>
          <a:p>
            <a:r>
              <a:rPr lang="en-US" dirty="0"/>
              <a:t>@</a:t>
            </a:r>
            <a:r>
              <a:rPr lang="en-US" dirty="0" smtClean="0"/>
              <a:t>namespace</a:t>
            </a:r>
            <a:endParaRPr lang="ru-RU" dirty="0" smtClean="0"/>
          </a:p>
          <a:p>
            <a:pPr lvl="1"/>
            <a:r>
              <a:rPr lang="ru-RU" dirty="0" smtClean="0"/>
              <a:t>Явно задаем </a:t>
            </a:r>
            <a:r>
              <a:rPr lang="en-US" dirty="0" smtClean="0"/>
              <a:t>Namespace </a:t>
            </a:r>
            <a:r>
              <a:rPr lang="ru-RU" dirty="0" smtClean="0"/>
              <a:t>для класса, который сгенерируется для страницы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05707" y="2496381"/>
            <a:ext cx="5027338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StaticWebApp.Pages.BioModel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System.Globalization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ViewBag.Title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Био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currentCulture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.CurrentCulture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 главную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 моя биография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Текущая культура 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currentCulture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8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Razor Pages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38206"/>
            <a:ext cx="4945585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AddRazorPages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MapRazorPages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46" y="1841850"/>
            <a:ext cx="2648854" cy="32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Razor Pages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9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Мастер-страница (</a:t>
            </a:r>
            <a:r>
              <a:rPr lang="en-US" dirty="0" smtClean="0"/>
              <a:t>Layout)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55983" y="1501297"/>
            <a:ext cx="5878532" cy="3677930"/>
            <a:chOff x="655983" y="1501297"/>
            <a:chExt cx="5878532" cy="367793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55983" y="1870629"/>
              <a:ext cx="5878532" cy="330859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&lt;!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DOCTYPE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lang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ru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meta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charset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="utf-8"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meta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viewport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content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device-width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initial-scale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=1"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ViewBag.Title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lib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bootstrap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/bootstrap.min.css"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stylesheet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lib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/site.css"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stylesheet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lib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bootstrap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/bootstrap.bundle.min.js"&gt;&lt;/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container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RenderBody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()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copy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.Now.Year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- Михаил Романов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footer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29076" y="1501297"/>
              <a:ext cx="16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 smtClean="0"/>
                <a:t>Layout.cshtml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929076" y="3688118"/>
            <a:ext cx="6878806" cy="2831545"/>
            <a:chOff x="4929076" y="3688118"/>
            <a:chExt cx="6878806" cy="283154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929076" y="4057450"/>
              <a:ext cx="6878806" cy="246221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page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StaticWebApp.Pages.IndexModel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ViewBag.Title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"Моя страница"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Layout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"_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Layout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glow rad="127000">
                      <a:srgbClr val="FFFF00"/>
                    </a:glow>
                  </a:effectLst>
                  <a:latin typeface="Consolas" panose="020B0609020204030204" pitchFamily="49" charset="0"/>
                </a:rPr>
                <a:t>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Добро пожаловать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img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images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/100_0362_1.jpg"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="100"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img-fluid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ul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nav-item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"&gt;&lt;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nav-link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Bio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Обо мне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nav-item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"&gt;&lt;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nav-link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Feedback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Связаться со мной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nav-item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"&gt;&lt;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nav-link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Galery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Галерея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li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ul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6086" y="3688118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Сама страница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98350" y="1875354"/>
            <a:ext cx="401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RenderBody</a:t>
            </a:r>
            <a:r>
              <a:rPr lang="en-US" b="1" dirty="0" smtClean="0"/>
              <a:t>() </a:t>
            </a:r>
            <a:r>
              <a:rPr lang="en-US" dirty="0" smtClean="0"/>
              <a:t>– </a:t>
            </a:r>
            <a:r>
              <a:rPr lang="ru-RU" dirty="0" smtClean="0"/>
              <a:t>вставка тела страницы</a:t>
            </a:r>
          </a:p>
          <a:p>
            <a:r>
              <a:rPr lang="en-US" b="1" dirty="0" err="1" smtClean="0"/>
              <a:t>ViewBag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ViewData</a:t>
            </a:r>
            <a:r>
              <a:rPr lang="ru-RU" dirty="0" smtClean="0"/>
              <a:t> – поля для обмена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/>
              <a:t>ViewStart.cshtml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_</a:t>
            </a:r>
            <a:r>
              <a:rPr lang="en-US" dirty="0" err="1" smtClean="0"/>
              <a:t>ViewImports</a:t>
            </a:r>
            <a:r>
              <a:rPr lang="en-US" dirty="0" err="1"/>
              <a:t>.cshtml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</a:t>
            </a:r>
            <a:r>
              <a:rPr lang="en-US" dirty="0" err="1" smtClean="0"/>
              <a:t>ViewStart.cshtml</a:t>
            </a:r>
            <a:endParaRPr lang="ru-RU" dirty="0" smtClean="0"/>
          </a:p>
          <a:p>
            <a:pPr lvl="1"/>
            <a:r>
              <a:rPr lang="ru-RU" dirty="0" smtClean="0"/>
              <a:t>Код, который должен выполняется </a:t>
            </a:r>
            <a:r>
              <a:rPr lang="ru-RU" b="1" dirty="0" smtClean="0"/>
              <a:t>перед</a:t>
            </a:r>
            <a:r>
              <a:rPr lang="ru-RU" dirty="0" smtClean="0"/>
              <a:t> каждой страницей</a:t>
            </a:r>
          </a:p>
          <a:p>
            <a:pPr lvl="2"/>
            <a:r>
              <a:rPr lang="ru-RU" dirty="0" smtClean="0"/>
              <a:t>Например, указание </a:t>
            </a:r>
            <a:r>
              <a:rPr lang="en-US" dirty="0" smtClean="0"/>
              <a:t>Layout</a:t>
            </a:r>
            <a:r>
              <a:rPr lang="ru-RU" dirty="0" smtClean="0"/>
              <a:t>-файла</a:t>
            </a:r>
          </a:p>
          <a:p>
            <a:pPr lvl="2"/>
            <a:endParaRPr lang="ru-RU" dirty="0" smtClean="0"/>
          </a:p>
          <a:p>
            <a:r>
              <a:rPr lang="en-US" dirty="0"/>
              <a:t>_</a:t>
            </a:r>
            <a:r>
              <a:rPr lang="en-US" dirty="0" err="1" smtClean="0"/>
              <a:t>ViewImports.cshtml</a:t>
            </a:r>
            <a:endParaRPr lang="ru-RU" dirty="0" smtClean="0"/>
          </a:p>
          <a:p>
            <a:pPr lvl="1"/>
            <a:r>
              <a:rPr lang="ru-RU" dirty="0" smtClean="0"/>
              <a:t>Общие для всех страниц директивы</a:t>
            </a:r>
          </a:p>
          <a:p>
            <a:pPr lvl="1"/>
            <a:r>
              <a:rPr lang="ru-RU" dirty="0" smtClean="0"/>
              <a:t>Допускаются: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addTagHelper</a:t>
            </a:r>
            <a:endParaRPr lang="en-US" dirty="0"/>
          </a:p>
          <a:p>
            <a:pPr lvl="2"/>
            <a:r>
              <a:rPr lang="en-US" dirty="0"/>
              <a:t>@</a:t>
            </a:r>
            <a:r>
              <a:rPr lang="en-US" dirty="0" err="1"/>
              <a:t>removeTagHelper</a:t>
            </a:r>
            <a:endParaRPr lang="en-US" dirty="0"/>
          </a:p>
          <a:p>
            <a:pPr lvl="2"/>
            <a:r>
              <a:rPr lang="en-US" dirty="0"/>
              <a:t>@</a:t>
            </a:r>
            <a:r>
              <a:rPr lang="en-US" dirty="0" err="1"/>
              <a:t>tagHelperPrefix</a:t>
            </a:r>
            <a:endParaRPr lang="en-US" dirty="0"/>
          </a:p>
          <a:p>
            <a:pPr lvl="2"/>
            <a:r>
              <a:rPr lang="en-US" dirty="0"/>
              <a:t>@using</a:t>
            </a:r>
          </a:p>
          <a:p>
            <a:pPr lvl="2"/>
            <a:r>
              <a:rPr lang="en-US" dirty="0"/>
              <a:t>@model</a:t>
            </a:r>
          </a:p>
          <a:p>
            <a:pPr lvl="2"/>
            <a:r>
              <a:rPr lang="en-US" dirty="0"/>
              <a:t>@inherits</a:t>
            </a:r>
          </a:p>
          <a:p>
            <a:pPr lvl="2"/>
            <a:r>
              <a:rPr lang="en-US" dirty="0"/>
              <a:t>@inject</a:t>
            </a:r>
          </a:p>
          <a:p>
            <a:pPr lvl="2"/>
            <a:r>
              <a:rPr lang="en-US" dirty="0"/>
              <a:t>@namespace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735776" y="1771466"/>
            <a:ext cx="2618024" cy="1234940"/>
            <a:chOff x="8735776" y="1771466"/>
            <a:chExt cx="2618024" cy="123494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8735776" y="2221576"/>
              <a:ext cx="2618024" cy="78483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Layout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"_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Layout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9463218" y="1771466"/>
              <a:ext cx="189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ViewStart.cshtml</a:t>
              </a:r>
              <a:endParaRPr lang="en-US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751258" y="3816628"/>
            <a:ext cx="4602542" cy="1613954"/>
            <a:chOff x="6751258" y="3816628"/>
            <a:chExt cx="4602542" cy="161395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751258" y="4230253"/>
              <a:ext cx="4602542" cy="12003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WebApplication1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WebApplication1.Models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WebApplication1.Models.AccountViewModels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WebApplication1.Models.ManageViewModels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Microsoft.AspNetCore.Identity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addTagHelper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*,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Microsoft.AspNetCore.Mvc.TagHelpers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9178268" y="3816628"/>
              <a:ext cx="2175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ViewImports.cshtml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2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мастер-страницы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Серверный код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73516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Модель страницы </a:t>
            </a:r>
          </a:p>
          <a:p>
            <a:r>
              <a:rPr lang="ru-RU" dirty="0" smtClean="0"/>
              <a:t>Класс наследник от </a:t>
            </a:r>
            <a:r>
              <a:rPr lang="en-US" dirty="0" err="1" smtClean="0"/>
              <a:t>PageModel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Razor </a:t>
            </a:r>
            <a:r>
              <a:rPr lang="ru-RU" dirty="0" smtClean="0"/>
              <a:t>коде доступна через </a:t>
            </a:r>
            <a:r>
              <a:rPr lang="en-US" b="1" dirty="0" smtClean="0"/>
              <a:t>Model</a:t>
            </a:r>
            <a:endParaRPr lang="ru-RU" b="1" dirty="0" smtClean="0"/>
          </a:p>
          <a:p>
            <a:r>
              <a:rPr lang="ru-RU" dirty="0" smtClean="0"/>
              <a:t>Обычно содержит</a:t>
            </a:r>
          </a:p>
          <a:p>
            <a:pPr lvl="1"/>
            <a:r>
              <a:rPr lang="ru-RU" dirty="0" smtClean="0"/>
              <a:t>Публичные свойства </a:t>
            </a:r>
          </a:p>
          <a:p>
            <a:pPr lvl="2"/>
            <a:r>
              <a:rPr lang="ru-RU" dirty="0" smtClean="0"/>
              <a:t>Передача данных в </a:t>
            </a:r>
            <a:r>
              <a:rPr lang="en-US" dirty="0" smtClean="0"/>
              <a:t>Razor</a:t>
            </a:r>
            <a:r>
              <a:rPr lang="ru-RU" dirty="0"/>
              <a:t> </a:t>
            </a:r>
            <a:r>
              <a:rPr lang="ru-RU" dirty="0" smtClean="0"/>
              <a:t>разметку</a:t>
            </a:r>
          </a:p>
          <a:p>
            <a:pPr lvl="1"/>
            <a:r>
              <a:rPr lang="ru-RU" dirty="0" smtClean="0"/>
              <a:t>Методы-обработчики</a:t>
            </a:r>
          </a:p>
          <a:p>
            <a:pPr lvl="2"/>
            <a:r>
              <a:rPr lang="en-US" dirty="0" smtClean="0"/>
              <a:t>On[</a:t>
            </a:r>
            <a:r>
              <a:rPr lang="en-US" dirty="0" err="1" smtClean="0"/>
              <a:t>HttpMethod</a:t>
            </a:r>
            <a:r>
              <a:rPr lang="en-US" dirty="0" smtClean="0"/>
              <a:t>] </a:t>
            </a:r>
            <a:r>
              <a:rPr lang="ru-RU" dirty="0" smtClean="0"/>
              <a:t>или </a:t>
            </a:r>
            <a:r>
              <a:rPr lang="en-US" dirty="0" smtClean="0"/>
              <a:t>On[</a:t>
            </a:r>
            <a:r>
              <a:rPr lang="en-US" dirty="0" err="1" smtClean="0"/>
              <a:t>HttpMethod</a:t>
            </a:r>
            <a:r>
              <a:rPr lang="en-US" dirty="0" smtClean="0"/>
              <a:t>]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3"/>
            <a:r>
              <a:rPr lang="en-US" dirty="0" err="1" smtClean="0"/>
              <a:t>OnGet</a:t>
            </a:r>
            <a:r>
              <a:rPr lang="en-US" dirty="0" smtClean="0"/>
              <a:t>()</a:t>
            </a:r>
            <a:endParaRPr lang="ru-RU" dirty="0"/>
          </a:p>
          <a:p>
            <a:pPr lvl="3"/>
            <a:r>
              <a:rPr lang="en-US" dirty="0" err="1" smtClean="0"/>
              <a:t>OnPostAsync</a:t>
            </a:r>
            <a:r>
              <a:rPr lang="en-US" dirty="0" smtClean="0"/>
              <a:t>()</a:t>
            </a:r>
            <a:endParaRPr lang="ru-RU" dirty="0" smtClean="0"/>
          </a:p>
          <a:p>
            <a:pPr lvl="2"/>
            <a:r>
              <a:rPr lang="ru-RU" dirty="0" smtClean="0"/>
              <a:t>Параметры методов == параметры запроса (</a:t>
            </a:r>
            <a:r>
              <a:rPr lang="en-US" dirty="0" smtClean="0"/>
              <a:t>Query)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051" y="195055"/>
            <a:ext cx="2505958" cy="6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443" y="1519850"/>
            <a:ext cx="5186035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GaleryModel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FileInfos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GaleryModel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FromKeyedServices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galeryProvider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FileInfos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galeryProvider.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GetDirectoryContents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galeryProvider.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CreateReadStream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MediaTypeNames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.Jpeg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94026" y="1827627"/>
            <a:ext cx="4517583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WebApp.Pages.GaleryModel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ViewBag.Title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"Галерея"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Model.FileInfos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galery?fileName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img-rounded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3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Хэлперы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516" cy="4351338"/>
          </a:xfrm>
        </p:spPr>
        <p:txBody>
          <a:bodyPr/>
          <a:lstStyle/>
          <a:p>
            <a:r>
              <a:rPr lang="ru-RU" dirty="0" smtClean="0"/>
              <a:t>Упрощение написания кода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2 </a:t>
            </a:r>
            <a:r>
              <a:rPr lang="ru-RU" dirty="0" smtClean="0"/>
              <a:t>вида</a:t>
            </a:r>
          </a:p>
          <a:p>
            <a:pPr lvl="1"/>
            <a:r>
              <a:rPr lang="en-US" dirty="0" smtClean="0"/>
              <a:t>HTML-</a:t>
            </a:r>
            <a:r>
              <a:rPr lang="ru-RU" dirty="0" err="1" smtClean="0"/>
              <a:t>хэлперы</a:t>
            </a:r>
            <a:r>
              <a:rPr lang="ru-RU" dirty="0" smtClean="0"/>
              <a:t> – обычные методы, вызываемые из </a:t>
            </a:r>
            <a:r>
              <a:rPr lang="en-US" dirty="0" smtClean="0"/>
              <a:t>Razor</a:t>
            </a:r>
            <a:r>
              <a:rPr lang="ru-RU" dirty="0" smtClean="0"/>
              <a:t> (в стиле </a:t>
            </a:r>
            <a:r>
              <a:rPr lang="en-US" dirty="0" smtClean="0"/>
              <a:t>C#)</a:t>
            </a:r>
          </a:p>
          <a:p>
            <a:pPr lvl="1"/>
            <a:r>
              <a:rPr lang="en-US" dirty="0"/>
              <a:t>tag </a:t>
            </a:r>
            <a:r>
              <a:rPr lang="en-US" dirty="0" smtClean="0"/>
              <a:t>helpers</a:t>
            </a:r>
            <a:r>
              <a:rPr lang="ru-RU" dirty="0" smtClean="0"/>
              <a:t> – расширения для </a:t>
            </a:r>
            <a:r>
              <a:rPr lang="en-US" dirty="0" smtClean="0"/>
              <a:t>HTML</a:t>
            </a:r>
            <a:r>
              <a:rPr lang="ru-RU" dirty="0" smtClean="0"/>
              <a:t>-части </a:t>
            </a:r>
            <a:endParaRPr lang="en-US" dirty="0" smtClean="0"/>
          </a:p>
          <a:p>
            <a:pPr lvl="2"/>
            <a:r>
              <a:rPr lang="ru-RU" dirty="0" smtClean="0"/>
              <a:t>специальные теги</a:t>
            </a:r>
          </a:p>
          <a:p>
            <a:pPr lvl="2"/>
            <a:r>
              <a:rPr lang="ru-RU" dirty="0" smtClean="0"/>
              <a:t>специальные атрибуты тегов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486661" y="589314"/>
            <a:ext cx="5610863" cy="2392973"/>
            <a:chOff x="6486661" y="589314"/>
            <a:chExt cx="5610863" cy="239297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486661" y="1027906"/>
              <a:ext cx="5416868" cy="195438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BeginForm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="mb-3 mt-3"&gt;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LabelFor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.Email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htmlAttributes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form-label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EditorFor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.Email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htmlAttributes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@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form-control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formmethod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post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submit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btn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btn-primary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Сохранить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411934" y="589314"/>
              <a:ext cx="1685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HTML-</a:t>
              </a:r>
              <a:r>
                <a:rPr lang="ru-RU" dirty="0" err="1"/>
                <a:t>хэлперы</a:t>
              </a:r>
              <a:r>
                <a:rPr lang="ru-RU" dirty="0"/>
                <a:t> 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486661" y="3670856"/>
            <a:ext cx="5416868" cy="2054419"/>
            <a:chOff x="6486661" y="3670856"/>
            <a:chExt cx="5416868" cy="205441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486661" y="4109448"/>
              <a:ext cx="5416868" cy="161582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="mb-3 mt-3"&gt;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form-label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asp</a:t>
              </a:r>
              <a:r>
                <a:rPr kumimoji="0" lang="ru-RU" altLang="ru-RU" sz="11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-for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Email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"&gt;&lt;/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form-control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asp</a:t>
              </a:r>
              <a:r>
                <a:rPr kumimoji="0" lang="ru-RU" altLang="ru-RU" sz="11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-for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Email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formmethod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post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submit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="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btn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btn-primary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Сохранить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100" b="1" i="0" u="none" strike="noStrike" cap="none" normalizeH="0" baseline="0" dirty="0" err="1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605930" y="3670856"/>
              <a:ext cx="1297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ag </a:t>
              </a:r>
              <a:r>
                <a:rPr lang="en-US" dirty="0"/>
                <a:t>helpers 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9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en-US" dirty="0" smtClean="0"/>
              <a:t>Web-</a:t>
            </a:r>
            <a:r>
              <a:rPr lang="ru-RU" dirty="0" smtClean="0"/>
              <a:t>приложениях…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 формы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05600" y="866613"/>
            <a:ext cx="5032147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HomePageContext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"Имя"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"Почта"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"Текст"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OnPost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ModelState.IsValid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.FeedbackItems.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RedirectToPage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468" y="2051552"/>
            <a:ext cx="5878532" cy="43242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StaticWebApp2.Pages.FeedbackModel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ViewBag.Title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"Обратная связь"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Обратная связь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 mt-3"&gt;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formmethod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Сохранить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886632" y="1592827"/>
            <a:ext cx="2153265" cy="228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694903" y="2192176"/>
            <a:ext cx="2305665" cy="240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807974" y="2733368"/>
            <a:ext cx="2123768" cy="2458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807974" y="4050890"/>
            <a:ext cx="2507226" cy="2025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4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8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</a:t>
            </a:r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проектирования </a:t>
            </a:r>
            <a:r>
              <a:rPr lang="en-US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753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(</a:t>
            </a:r>
            <a:r>
              <a:rPr lang="ru-RU" dirty="0" smtClean="0"/>
              <a:t>модель)</a:t>
            </a:r>
          </a:p>
          <a:p>
            <a:pPr lvl="1"/>
            <a:r>
              <a:rPr lang="ru-RU" dirty="0" smtClean="0"/>
              <a:t>Хранение и предоставление данных, поддержание их целостности, реализация бизнес-правил;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en-US" dirty="0" smtClean="0"/>
              <a:t>View </a:t>
            </a:r>
            <a:r>
              <a:rPr lang="ru-RU" dirty="0" smtClean="0"/>
              <a:t>(представление)</a:t>
            </a:r>
          </a:p>
          <a:p>
            <a:pPr lvl="1"/>
            <a:r>
              <a:rPr lang="ru-RU" dirty="0" smtClean="0"/>
              <a:t>Формирование интерфейса пользователя, визуализация данных и состояния приложения;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en-US" dirty="0" smtClean="0"/>
              <a:t>Controller (</a:t>
            </a:r>
            <a:r>
              <a:rPr lang="ru-RU" dirty="0" smtClean="0"/>
              <a:t>контроллер)</a:t>
            </a:r>
          </a:p>
          <a:p>
            <a:pPr lvl="1"/>
            <a:r>
              <a:rPr lang="ru-RU" dirty="0" smtClean="0"/>
              <a:t>Получение, обработка и </a:t>
            </a:r>
            <a:r>
              <a:rPr lang="ru-RU" dirty="0" err="1" smtClean="0"/>
              <a:t>валидация</a:t>
            </a:r>
            <a:r>
              <a:rPr lang="ru-RU" dirty="0" smtClean="0"/>
              <a:t> пользовательского ввода, создание и модификация представлений, взаимодействие с моделью по поводу получения и модификации данных.</a:t>
            </a:r>
            <a:endParaRPr lang="en-US" dirty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66" b="-48466"/>
          <a:stretch/>
        </p:blipFill>
        <p:spPr>
          <a:xfrm>
            <a:off x="6883685" y="1234380"/>
            <a:ext cx="4965700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73" name="Content Placeholder 72"/>
          <p:cNvSpPr>
            <a:spLocks noGrp="1"/>
          </p:cNvSpPr>
          <p:nvPr>
            <p:ph idx="1"/>
          </p:nvPr>
        </p:nvSpPr>
        <p:spPr>
          <a:xfrm>
            <a:off x="838200" y="1825625"/>
            <a:ext cx="5630682" cy="4351338"/>
          </a:xfrm>
        </p:spPr>
        <p:txBody>
          <a:bodyPr>
            <a:normAutofit fontScale="85000" lnSpcReduction="20000"/>
          </a:bodyPr>
          <a:lstStyle/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Пользователь выполняет </a:t>
            </a:r>
            <a:r>
              <a:rPr lang="ru-RU" dirty="0" smtClean="0"/>
              <a:t>запрос</a:t>
            </a:r>
            <a:endParaRPr lang="ru-RU" dirty="0" smtClean="0"/>
          </a:p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Контроллер обрабатывает запрос, взаимодействует с </a:t>
            </a:r>
            <a:r>
              <a:rPr lang="ru-RU" dirty="0" smtClean="0"/>
              <a:t>моделью</a:t>
            </a:r>
            <a:endParaRPr lang="ru-RU" dirty="0" smtClean="0"/>
          </a:p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Модель взаимодействует с хранилищем данных, возвращает данные </a:t>
            </a:r>
            <a:r>
              <a:rPr lang="ru-RU" dirty="0" smtClean="0"/>
              <a:t>контроллеру</a:t>
            </a:r>
            <a:endParaRPr lang="ru-RU" dirty="0" smtClean="0"/>
          </a:p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Контроллер выбирает представление, передавая ему полученные от модели </a:t>
            </a:r>
            <a:r>
              <a:rPr lang="ru-RU" dirty="0" smtClean="0"/>
              <a:t>данные</a:t>
            </a:r>
            <a:endParaRPr lang="ru-RU" dirty="0" smtClean="0"/>
          </a:p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Представление формирует </a:t>
            </a:r>
            <a:r>
              <a:rPr lang="en-US" dirty="0" smtClean="0"/>
              <a:t>UI</a:t>
            </a:r>
            <a:r>
              <a:rPr lang="ru-RU" dirty="0" smtClean="0"/>
              <a:t> для конечного </a:t>
            </a:r>
            <a:r>
              <a:rPr lang="ru-RU" dirty="0" smtClean="0"/>
              <a:t>пользователя</a:t>
            </a:r>
            <a:endParaRPr lang="ru-RU" dirty="0" smtClean="0"/>
          </a:p>
          <a:p>
            <a:pPr marL="457189" indent="-457189">
              <a:buFont typeface="+mj-lt"/>
              <a:buAutoNum type="arabicPeriod"/>
            </a:pPr>
            <a:r>
              <a:rPr lang="ru-RU" dirty="0" smtClean="0"/>
              <a:t>Инфраструктура </a:t>
            </a:r>
            <a:r>
              <a:rPr lang="en-US" dirty="0" err="1" smtClean="0"/>
              <a:t>ASP.Net</a:t>
            </a:r>
            <a:r>
              <a:rPr lang="en-US" dirty="0" smtClean="0"/>
              <a:t> MVC </a:t>
            </a:r>
            <a:r>
              <a:rPr lang="ru-RU" dirty="0" smtClean="0"/>
              <a:t>возвращает </a:t>
            </a:r>
            <a:r>
              <a:rPr lang="ru-RU" dirty="0" smtClean="0"/>
              <a:t>сформированный представлением </a:t>
            </a:r>
            <a:r>
              <a:rPr lang="en-US" dirty="0" smtClean="0"/>
              <a:t>UI </a:t>
            </a:r>
            <a:r>
              <a:rPr lang="ru-RU" dirty="0" smtClean="0"/>
              <a:t>пользователю</a:t>
            </a:r>
            <a:endParaRPr lang="en-US" dirty="0"/>
          </a:p>
        </p:txBody>
      </p:sp>
      <p:pic>
        <p:nvPicPr>
          <p:cNvPr id="34" name="Content Placeholder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80" y="5700793"/>
            <a:ext cx="1099829" cy="1099829"/>
          </a:xfrm>
          <a:prstGeom prst="rect">
            <a:avLst/>
          </a:prstGeom>
        </p:spPr>
      </p:pic>
      <p:sp>
        <p:nvSpPr>
          <p:cNvPr id="35" name="Flowchart: Magnetic Disk 34"/>
          <p:cNvSpPr/>
          <p:nvPr/>
        </p:nvSpPr>
        <p:spPr>
          <a:xfrm>
            <a:off x="9614789" y="365125"/>
            <a:ext cx="1956389" cy="708837"/>
          </a:xfrm>
          <a:prstGeom prst="flowChartMagneticDisk">
            <a:avLst/>
          </a:prstGeom>
          <a:solidFill>
            <a:srgbClr val="FFC000"/>
          </a:solidFill>
          <a:ln w="28575">
            <a:solidFill>
              <a:srgbClr val="A88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832163" y="1740117"/>
            <a:ext cx="1521637" cy="70883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519429" y="4383579"/>
            <a:ext cx="1521637" cy="7088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12665" y="3066366"/>
            <a:ext cx="3941134" cy="70883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CONTROLLER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652591" y="3846110"/>
            <a:ext cx="359144" cy="1854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796182" y="2448954"/>
            <a:ext cx="0" cy="617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786729" y="1062785"/>
            <a:ext cx="0" cy="67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474838" y="1062784"/>
            <a:ext cx="0" cy="67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74838" y="2448952"/>
            <a:ext cx="0" cy="617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78177" y="3781633"/>
            <a:ext cx="0" cy="6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27310" y="5165382"/>
            <a:ext cx="455144" cy="68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955709" y="4790254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0894984" y="2597046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10011735" y="1193742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8861060" y="3869801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7343752" y="3986292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8280708" y="5472523"/>
            <a:ext cx="360012" cy="3747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3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  <p:bldP spid="35" grpId="0" animBg="1"/>
      <p:bldP spid="36" grpId="0" animBg="1"/>
      <p:bldP spid="37" grpId="0" animBg="1"/>
      <p:bldP spid="3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54082"/>
            <a:ext cx="5054589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AddControllersWithViews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UseStaticFiles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87613" y="2161776"/>
            <a:ext cx="5054589" cy="2893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AddMvc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UseStaticFiles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MapRazorPages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877" y="1690688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80246" y="1690688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+ Razor Pages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5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89986" y="1825625"/>
            <a:ext cx="6663813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Контроллеры и модели (</a:t>
            </a:r>
            <a:r>
              <a:rPr lang="en-US" dirty="0" err="1" smtClean="0"/>
              <a:t>ViewModels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Где угодно (контроллеры</a:t>
            </a:r>
            <a:r>
              <a:rPr lang="en-US" dirty="0" smtClean="0"/>
              <a:t> </a:t>
            </a:r>
            <a:r>
              <a:rPr lang="ru-RU" dirty="0" smtClean="0"/>
              <a:t>определяются по наследованию от </a:t>
            </a:r>
            <a:r>
              <a:rPr lang="en-US" dirty="0" smtClean="0"/>
              <a:t>Controller</a:t>
            </a:r>
            <a:r>
              <a:rPr lang="ru-RU" dirty="0" smtClean="0"/>
              <a:t> и имени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Представления</a:t>
            </a:r>
          </a:p>
          <a:p>
            <a:pPr lvl="1"/>
            <a:r>
              <a:rPr lang="ru-RU" dirty="0" smtClean="0"/>
              <a:t>Сами представления</a:t>
            </a:r>
          </a:p>
          <a:p>
            <a:pPr lvl="2"/>
            <a:r>
              <a:rPr lang="en-US" dirty="0" smtClean="0"/>
              <a:t>/Views/{</a:t>
            </a:r>
            <a:r>
              <a:rPr lang="ru-RU" dirty="0" err="1" smtClean="0"/>
              <a:t>Имя_контролера</a:t>
            </a:r>
            <a:r>
              <a:rPr lang="en-US" dirty="0" smtClean="0"/>
              <a:t>}/{</a:t>
            </a:r>
            <a:r>
              <a:rPr lang="ru-RU" dirty="0" err="1" smtClean="0"/>
              <a:t>Имя_экшена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Shared</a:t>
            </a:r>
            <a:r>
              <a:rPr lang="ru-RU" dirty="0" smtClean="0"/>
              <a:t> (мастер-страница, …)</a:t>
            </a:r>
            <a:endParaRPr lang="en-US" dirty="0" smtClean="0"/>
          </a:p>
          <a:p>
            <a:pPr lvl="2"/>
            <a:r>
              <a:rPr lang="en-US" dirty="0" smtClean="0"/>
              <a:t>/View</a:t>
            </a:r>
            <a:r>
              <a:rPr lang="en-US" dirty="0"/>
              <a:t>s</a:t>
            </a:r>
            <a:r>
              <a:rPr lang="en-US" dirty="0" smtClean="0"/>
              <a:t>/Shared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ViewStart.cshtml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_</a:t>
            </a:r>
            <a:r>
              <a:rPr lang="en-US" dirty="0" err="1" smtClean="0"/>
              <a:t>ViewImports.cshtml</a:t>
            </a:r>
            <a:endParaRPr lang="ru-RU" dirty="0" smtClean="0"/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/Views </a:t>
            </a:r>
          </a:p>
          <a:p>
            <a:pPr lvl="2"/>
            <a:r>
              <a:rPr lang="ru-RU" dirty="0" smtClean="0"/>
              <a:t>в подпапке </a:t>
            </a:r>
            <a:r>
              <a:rPr lang="en-US" dirty="0" smtClean="0"/>
              <a:t>/Views </a:t>
            </a:r>
            <a:r>
              <a:rPr lang="ru-RU" dirty="0" smtClean="0"/>
              <a:t>– тогда только на эту папку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2942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44928" y="1825625"/>
            <a:ext cx="460887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Контроллер</a:t>
            </a:r>
          </a:p>
          <a:p>
            <a:pPr lvl="1"/>
            <a:r>
              <a:rPr lang="ru-RU" dirty="0" smtClean="0"/>
              <a:t>Или наследуется от </a:t>
            </a:r>
            <a:r>
              <a:rPr lang="en-US" dirty="0" smtClean="0"/>
              <a:t>Controller</a:t>
            </a:r>
          </a:p>
          <a:p>
            <a:pPr lvl="1"/>
            <a:r>
              <a:rPr lang="ru-RU" dirty="0" smtClean="0"/>
              <a:t>Или название заканчивается на </a:t>
            </a:r>
            <a:r>
              <a:rPr lang="en-US" dirty="0" smtClean="0"/>
              <a:t>Controller</a:t>
            </a:r>
          </a:p>
          <a:p>
            <a:pPr lvl="1"/>
            <a:r>
              <a:rPr lang="ru-RU" dirty="0"/>
              <a:t>Или помечен </a:t>
            </a:r>
            <a:r>
              <a:rPr lang="ru-RU" dirty="0" smtClean="0"/>
              <a:t>атрибутом </a:t>
            </a:r>
            <a:r>
              <a:rPr lang="en-US" dirty="0" smtClean="0"/>
              <a:t>[</a:t>
            </a:r>
            <a:r>
              <a:rPr lang="en-US" dirty="0"/>
              <a:t>Controller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r>
              <a:rPr lang="ru-RU" dirty="0" smtClean="0"/>
              <a:t>или любые комбинации</a:t>
            </a:r>
            <a:endParaRPr lang="en-US" dirty="0" smtClean="0"/>
          </a:p>
          <a:p>
            <a:r>
              <a:rPr lang="ru-RU" dirty="0" err="1" smtClean="0"/>
              <a:t>Экшены</a:t>
            </a:r>
            <a:endParaRPr lang="ru-RU" dirty="0" smtClean="0"/>
          </a:p>
          <a:p>
            <a:pPr lvl="1"/>
            <a:r>
              <a:rPr lang="ru-RU" dirty="0" smtClean="0"/>
              <a:t>Возвращают</a:t>
            </a:r>
          </a:p>
          <a:p>
            <a:pPr lvl="2"/>
            <a:r>
              <a:rPr lang="ru-RU" dirty="0" smtClean="0"/>
              <a:t>Простой тип </a:t>
            </a:r>
            <a:r>
              <a:rPr lang="en-US" dirty="0" smtClean="0"/>
              <a:t>(string</a:t>
            </a:r>
            <a:r>
              <a:rPr lang="ru-RU" dirty="0" smtClean="0"/>
              <a:t>, …)</a:t>
            </a:r>
          </a:p>
          <a:p>
            <a:pPr lvl="2"/>
            <a:r>
              <a:rPr lang="en-US" dirty="0" err="1" smtClean="0"/>
              <a:t>IActionResult</a:t>
            </a:r>
            <a:endParaRPr lang="ru-RU" dirty="0" smtClean="0"/>
          </a:p>
          <a:p>
            <a:pPr lvl="1"/>
            <a:r>
              <a:rPr lang="ru-RU" dirty="0" smtClean="0"/>
              <a:t>Могут размечаться </a:t>
            </a:r>
            <a:r>
              <a:rPr lang="en-US" dirty="0" smtClean="0"/>
              <a:t>[</a:t>
            </a:r>
            <a:r>
              <a:rPr lang="en-US" dirty="0" err="1" smtClean="0"/>
              <a:t>HttpGet</a:t>
            </a:r>
            <a:r>
              <a:rPr lang="en-US" dirty="0" smtClean="0"/>
              <a:t>],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  <a:r>
              <a:rPr lang="ru-RU" dirty="0" smtClean="0"/>
              <a:t>, …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027338" cy="36009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Privacy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данных с клиента (параметры запроса)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7223" y="2186096"/>
            <a:ext cx="5368777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7223" y="3980174"/>
            <a:ext cx="4522392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CategoryViewModel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categoryViewModel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9730" y="2047596"/>
            <a:ext cx="460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Get-</a:t>
            </a:r>
            <a:r>
              <a:rPr lang="ru-RU" dirty="0" smtClean="0"/>
              <a:t>запрос, </a:t>
            </a:r>
            <a:r>
              <a:rPr lang="en-US" dirty="0" smtClean="0"/>
              <a:t>id </a:t>
            </a:r>
            <a:r>
              <a:rPr lang="ru-RU" dirty="0" smtClean="0"/>
              <a:t>или из маршрута или из </a:t>
            </a:r>
            <a:r>
              <a:rPr lang="en-US" dirty="0" smtClean="0"/>
              <a:t>Query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/categories/details/{id}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/categories/details/?id={id}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21910" y="3980174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</a:t>
            </a:r>
            <a:r>
              <a:rPr lang="ru-RU" dirty="0" smtClean="0"/>
              <a:t>запрос, данные из формы. </a:t>
            </a:r>
          </a:p>
          <a:p>
            <a:r>
              <a:rPr lang="ru-RU" dirty="0" smtClean="0"/>
              <a:t>Поля формы сопоставляются полям объекта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для </a:t>
            </a:r>
            <a:r>
              <a:rPr lang="en-US" dirty="0" smtClean="0"/>
              <a:t>View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(передача модели)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0439" y="1690688"/>
            <a:ext cx="3871573" cy="49398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.FeedbackItems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FeedbackViewModel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ModelState.IsValid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.FeedbackItems.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FeedbackItem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RedirectToAction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91693" y="256969"/>
            <a:ext cx="4647426" cy="3477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HomePageDb.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asp-controller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Feedback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asp-action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Добавить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="mt-3"&gt;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table-bordered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@{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30761" y="3962679"/>
            <a:ext cx="6801862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StaticWebApp2.Models.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FeedbackViewModel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 mt-3"&gt;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="mb-3"&gt;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asp-validation-summary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formmethod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Сохранить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359742" y="580103"/>
            <a:ext cx="5083277" cy="199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418735" y="4247535"/>
            <a:ext cx="2890684" cy="200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534204" y="3375514"/>
            <a:ext cx="2367176" cy="68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690688"/>
            <a:ext cx="10126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Веб-приложение</a:t>
            </a:r>
            <a:r>
              <a:rPr lang="en-US" dirty="0"/>
              <a:t> (web </a:t>
            </a:r>
            <a:r>
              <a:rPr lang="en-US" dirty="0" smtClean="0"/>
              <a:t>application</a:t>
            </a:r>
            <a:r>
              <a:rPr lang="ru-RU" dirty="0" smtClean="0"/>
              <a:t> или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) - это </a:t>
            </a:r>
            <a:r>
              <a:rPr lang="ru-RU" dirty="0" smtClean="0"/>
              <a:t>прикладное ПО, </a:t>
            </a:r>
            <a:r>
              <a:rPr lang="ru-RU" dirty="0"/>
              <a:t>созданное с использованием веб-технологий и запускаемое через </a:t>
            </a:r>
            <a:r>
              <a:rPr lang="ru-RU" dirty="0" smtClean="0"/>
              <a:t>веб-браузер</a:t>
            </a:r>
          </a:p>
          <a:p>
            <a:endParaRPr lang="ru-RU" dirty="0" smtClean="0"/>
          </a:p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en.wikipedia.org/wiki/Web_application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08314" y="3086100"/>
            <a:ext cx="17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Веб-технологии: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Script</a:t>
            </a:r>
            <a:endParaRPr lang="ru-RU" dirty="0"/>
          </a:p>
        </p:txBody>
      </p:sp>
      <p:grpSp>
        <p:nvGrpSpPr>
          <p:cNvPr id="6" name="Group 23"/>
          <p:cNvGrpSpPr/>
          <p:nvPr/>
        </p:nvGrpSpPr>
        <p:grpSpPr>
          <a:xfrm>
            <a:off x="4689611" y="4439854"/>
            <a:ext cx="700833" cy="1065413"/>
            <a:chOff x="6455292" y="2257070"/>
            <a:chExt cx="700833" cy="1065413"/>
          </a:xfrm>
        </p:grpSpPr>
        <p:pic>
          <p:nvPicPr>
            <p:cNvPr id="7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297" y="2257070"/>
              <a:ext cx="428825" cy="7222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55292" y="301470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Mobile</a:t>
              </a:r>
              <a:endParaRPr lang="en-US" dirty="0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4520465" y="3053934"/>
            <a:ext cx="955193" cy="1038337"/>
            <a:chOff x="1206678" y="3030948"/>
            <a:chExt cx="955193" cy="1038337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678" y="3030948"/>
              <a:ext cx="955193" cy="7585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91890" y="3761508"/>
              <a:ext cx="784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</a:t>
              </a:r>
              <a:endParaRPr lang="en-US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7193939" y="3406168"/>
            <a:ext cx="785664" cy="1218352"/>
            <a:chOff x="3993710" y="972586"/>
            <a:chExt cx="785664" cy="1218352"/>
          </a:xfrm>
        </p:grpSpPr>
        <p:pic>
          <p:nvPicPr>
            <p:cNvPr id="13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987" y="972586"/>
              <a:ext cx="559111" cy="8490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93710" y="1821606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cxnSp>
        <p:nvCxnSpPr>
          <p:cNvPr id="16" name="Прямая со стрелкой 15"/>
          <p:cNvCxnSpPr>
            <a:stCxn id="10" idx="3"/>
            <a:endCxn id="13" idx="1"/>
          </p:cNvCxnSpPr>
          <p:nvPr/>
        </p:nvCxnSpPr>
        <p:spPr>
          <a:xfrm>
            <a:off x="5475658" y="3433202"/>
            <a:ext cx="1831558" cy="39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3" idx="1"/>
          </p:cNvCxnSpPr>
          <p:nvPr/>
        </p:nvCxnSpPr>
        <p:spPr>
          <a:xfrm flipV="1">
            <a:off x="5254441" y="3830678"/>
            <a:ext cx="2052775" cy="97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4772" y="44534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053876" y="327668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8744372" y="5034204"/>
            <a:ext cx="2220264" cy="1223003"/>
            <a:chOff x="9919101" y="4131158"/>
            <a:chExt cx="2220264" cy="1223003"/>
          </a:xfrm>
        </p:grpSpPr>
        <p:grpSp>
          <p:nvGrpSpPr>
            <p:cNvPr id="23" name="Group 17"/>
            <p:cNvGrpSpPr/>
            <p:nvPr/>
          </p:nvGrpSpPr>
          <p:grpSpPr>
            <a:xfrm>
              <a:off x="9968610" y="4315824"/>
              <a:ext cx="955193" cy="1038337"/>
              <a:chOff x="1206678" y="3030948"/>
              <a:chExt cx="955193" cy="1038337"/>
            </a:xfrm>
          </p:grpSpPr>
          <p:pic>
            <p:nvPicPr>
              <p:cNvPr id="24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6678" y="3030948"/>
                <a:ext cx="955193" cy="75853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291890" y="3761508"/>
                <a:ext cx="784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Desktop</a:t>
                </a:r>
                <a:endParaRPr lang="en-US" dirty="0"/>
              </a:p>
            </p:txBody>
          </p:sp>
        </p:grpSp>
        <p:pic>
          <p:nvPicPr>
            <p:cNvPr id="1026" name="Picture 2" descr="Picture backgroun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101" y="4131158"/>
              <a:ext cx="507007" cy="507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26108" y="4521832"/>
              <a:ext cx="1713257" cy="489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и 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и </a:t>
            </a:r>
            <a:r>
              <a:rPr lang="en-US" dirty="0" smtClean="0"/>
              <a:t>scaffolding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3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Заготовки (шаблоны) и</a:t>
            </a:r>
            <a:r>
              <a:rPr lang="en-US" dirty="0" smtClean="0"/>
              <a:t> </a:t>
            </a:r>
            <a:r>
              <a:rPr lang="ru-RU" dirty="0" smtClean="0"/>
              <a:t>генераторы (</a:t>
            </a:r>
            <a:r>
              <a:rPr lang="en-US" dirty="0" smtClean="0"/>
              <a:t>scaffolding)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20574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Scaffolding – </a:t>
            </a:r>
            <a:r>
              <a:rPr lang="ru-RU" dirty="0" smtClean="0"/>
              <a:t>механизм </a:t>
            </a:r>
            <a:r>
              <a:rPr lang="ru-RU" b="1" dirty="0" smtClean="0"/>
              <a:t>разовой</a:t>
            </a:r>
            <a:r>
              <a:rPr lang="ru-RU" dirty="0" smtClean="0"/>
              <a:t> генерации</a:t>
            </a:r>
          </a:p>
          <a:p>
            <a:r>
              <a:rPr lang="ru-RU" dirty="0" smtClean="0"/>
              <a:t>Используется для генерации </a:t>
            </a:r>
          </a:p>
          <a:p>
            <a:pPr lvl="1"/>
            <a:r>
              <a:rPr lang="ru-RU" dirty="0" smtClean="0"/>
              <a:t>контроллеров и</a:t>
            </a:r>
            <a:r>
              <a:rPr lang="en-US" dirty="0" smtClean="0"/>
              <a:t>/</a:t>
            </a:r>
            <a:r>
              <a:rPr lang="ru-RU" dirty="0" smtClean="0"/>
              <a:t>или представлений </a:t>
            </a:r>
          </a:p>
          <a:p>
            <a:pPr lvl="2"/>
            <a:r>
              <a:rPr lang="ru-RU" dirty="0" smtClean="0"/>
              <a:t>(для списков, для форм, …)</a:t>
            </a:r>
          </a:p>
          <a:p>
            <a:r>
              <a:rPr lang="ru-RU" dirty="0" smtClean="0"/>
              <a:t>Может </a:t>
            </a:r>
          </a:p>
          <a:p>
            <a:pPr lvl="1"/>
            <a:r>
              <a:rPr lang="ru-RU" dirty="0" smtClean="0"/>
              <a:t>Генерировать множество файлов</a:t>
            </a:r>
          </a:p>
          <a:p>
            <a:pPr lvl="1"/>
            <a:r>
              <a:rPr lang="ru-RU" dirty="0" smtClean="0"/>
              <a:t>Подключать </a:t>
            </a:r>
            <a:r>
              <a:rPr lang="en-US" dirty="0" err="1" smtClean="0"/>
              <a:t>NuGet</a:t>
            </a:r>
            <a:r>
              <a:rPr lang="ru-RU" dirty="0" smtClean="0"/>
              <a:t>-пакеты</a:t>
            </a:r>
          </a:p>
          <a:p>
            <a:pPr lvl="1"/>
            <a:r>
              <a:rPr lang="ru-RU" dirty="0" smtClean="0"/>
              <a:t>Создавать структуру папок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Расширяемый…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2048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94" y="1326895"/>
            <a:ext cx="61341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94" y="3232354"/>
            <a:ext cx="61341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73909" y="6278505"/>
            <a:ext cx="8150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https://mihailromanov.wordpress.com/2021/02/10/asp-net-scaffolding-extending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0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и </a:t>
            </a:r>
            <a:r>
              <a:rPr lang="en-US" dirty="0" smtClean="0"/>
              <a:t>scaffolding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Основны</a:t>
            </a:r>
            <a:r>
              <a:rPr lang="ru-RU" dirty="0" smtClean="0"/>
              <a:t>е серверные </a:t>
            </a:r>
            <a:r>
              <a:rPr lang="en-US" dirty="0" smtClean="0"/>
              <a:t>Web</a:t>
            </a:r>
            <a:r>
              <a:rPr lang="ru-RU" dirty="0" smtClean="0"/>
              <a:t>-технологии в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Razor Pages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err="1" smtClean="0"/>
              <a:t>Blazor</a:t>
            </a:r>
            <a:endParaRPr lang="en-US" dirty="0" smtClean="0"/>
          </a:p>
          <a:p>
            <a:endParaRPr lang="ru-RU" smtClean="0"/>
          </a:p>
          <a:p>
            <a:r>
              <a:rPr lang="ru-RU" dirty="0" smtClean="0"/>
              <a:t>Основной язык разметки </a:t>
            </a:r>
            <a:r>
              <a:rPr lang="en-US" dirty="0" smtClean="0"/>
              <a:t>Razor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Razor Pages </a:t>
            </a:r>
            <a:r>
              <a:rPr lang="ru-RU" dirty="0" smtClean="0"/>
              <a:t>и </a:t>
            </a:r>
            <a:r>
              <a:rPr lang="en-US" dirty="0" smtClean="0"/>
              <a:t>MVC</a:t>
            </a:r>
            <a:r>
              <a:rPr lang="ru-RU" dirty="0" smtClean="0"/>
              <a:t> максимально близкие технологии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5279" cy="1325563"/>
          </a:xfrm>
        </p:spPr>
        <p:txBody>
          <a:bodyPr/>
          <a:lstStyle/>
          <a:p>
            <a:r>
              <a:rPr lang="en-US" dirty="0" smtClean="0"/>
              <a:t>Client Side</a:t>
            </a:r>
            <a:r>
              <a:rPr lang="ru-RU" dirty="0" smtClean="0"/>
              <a:t> </a:t>
            </a:r>
            <a:r>
              <a:rPr lang="en-US" dirty="0" smtClean="0"/>
              <a:t>Rendering vs Server Side</a:t>
            </a:r>
            <a:r>
              <a:rPr lang="ru-RU" dirty="0" smtClean="0"/>
              <a:t> </a:t>
            </a:r>
            <a:r>
              <a:rPr lang="en-US" dirty="0"/>
              <a:t>Rendering</a:t>
            </a:r>
            <a:endParaRPr lang="ru-RU" dirty="0"/>
          </a:p>
        </p:txBody>
      </p:sp>
      <p:grpSp>
        <p:nvGrpSpPr>
          <p:cNvPr id="7" name="Group 19"/>
          <p:cNvGrpSpPr/>
          <p:nvPr/>
        </p:nvGrpSpPr>
        <p:grpSpPr>
          <a:xfrm>
            <a:off x="838199" y="2003700"/>
            <a:ext cx="785664" cy="1177415"/>
            <a:chOff x="3993710" y="972586"/>
            <a:chExt cx="785664" cy="1177415"/>
          </a:xfrm>
        </p:grpSpPr>
        <p:pic>
          <p:nvPicPr>
            <p:cNvPr id="8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987" y="972586"/>
              <a:ext cx="559111" cy="8490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93710" y="178066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051498" y="1750552"/>
            <a:ext cx="1540039" cy="1774424"/>
            <a:chOff x="3685104" y="2107490"/>
            <a:chExt cx="1540039" cy="1774424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685104" y="2107490"/>
              <a:ext cx="1540039" cy="1411317"/>
              <a:chOff x="3685104" y="2107490"/>
              <a:chExt cx="2372796" cy="2372796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85104" y="2107490"/>
                <a:ext cx="2372796" cy="2372796"/>
              </a:xfrm>
              <a:prstGeom prst="rect">
                <a:avLst/>
              </a:prstGeom>
            </p:spPr>
          </p:pic>
          <p:pic>
            <p:nvPicPr>
              <p:cNvPr id="5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2829" y="2556700"/>
                <a:ext cx="1693814" cy="1643996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028173" y="351258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ru-RU" dirty="0"/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251466" y="2820089"/>
            <a:ext cx="1371600" cy="3172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251466" y="2095793"/>
            <a:ext cx="1371600" cy="3172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Group 19"/>
          <p:cNvGrpSpPr/>
          <p:nvPr/>
        </p:nvGrpSpPr>
        <p:grpSpPr>
          <a:xfrm>
            <a:off x="6422570" y="4281536"/>
            <a:ext cx="785664" cy="1177415"/>
            <a:chOff x="3993710" y="972586"/>
            <a:chExt cx="785664" cy="1177415"/>
          </a:xfrm>
        </p:grpSpPr>
        <p:pic>
          <p:nvPicPr>
            <p:cNvPr id="17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987" y="972586"/>
              <a:ext cx="559111" cy="8490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93710" y="178066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9635869" y="4028388"/>
            <a:ext cx="1540039" cy="1774424"/>
            <a:chOff x="3685104" y="2107490"/>
            <a:chExt cx="1540039" cy="1774424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3685104" y="2107490"/>
              <a:ext cx="1540039" cy="1411317"/>
              <a:chOff x="3685104" y="2107490"/>
              <a:chExt cx="2372796" cy="2372796"/>
            </a:xfrm>
          </p:grpSpPr>
          <p:pic>
            <p:nvPicPr>
              <p:cNvPr id="22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85104" y="2107490"/>
                <a:ext cx="2372796" cy="2372796"/>
              </a:xfrm>
              <a:prstGeom prst="rect">
                <a:avLst/>
              </a:prstGeom>
            </p:spPr>
          </p:pic>
          <p:pic>
            <p:nvPicPr>
              <p:cNvPr id="23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2829" y="2556700"/>
                <a:ext cx="1693814" cy="1643996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028173" y="351258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ru-RU" dirty="0"/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7835837" y="5097925"/>
            <a:ext cx="1371600" cy="3172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flipH="1">
            <a:off x="7835837" y="4373629"/>
            <a:ext cx="1371600" cy="3172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агнутый угол 26"/>
          <p:cNvSpPr/>
          <p:nvPr/>
        </p:nvSpPr>
        <p:spPr>
          <a:xfrm>
            <a:off x="1928977" y="3209003"/>
            <a:ext cx="644978" cy="47829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HTML</a:t>
            </a:r>
            <a:endParaRPr lang="ru-RU" sz="1200" dirty="0"/>
          </a:p>
        </p:txBody>
      </p:sp>
      <p:sp>
        <p:nvSpPr>
          <p:cNvPr id="28" name="Загнутый угол 27"/>
          <p:cNvSpPr/>
          <p:nvPr/>
        </p:nvSpPr>
        <p:spPr>
          <a:xfrm>
            <a:off x="2614777" y="3285827"/>
            <a:ext cx="644978" cy="47829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CSS</a:t>
            </a:r>
            <a:endParaRPr lang="ru-RU" sz="1200" dirty="0"/>
          </a:p>
        </p:txBody>
      </p:sp>
      <p:sp>
        <p:nvSpPr>
          <p:cNvPr id="29" name="Загнутый угол 28"/>
          <p:cNvSpPr/>
          <p:nvPr/>
        </p:nvSpPr>
        <p:spPr>
          <a:xfrm>
            <a:off x="8099562" y="5458951"/>
            <a:ext cx="644978" cy="47829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</a:t>
            </a:r>
            <a:endParaRPr lang="ru-RU" sz="12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749144" y="4116667"/>
            <a:ext cx="3711272" cy="20928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Моя страница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/site.css"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Добро пожаловать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/100_0362_1.jpg"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="bio.html"&gt;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Обо мне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="feedback.html"&gt;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Связаться со мной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="galery2"&gt;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 2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2025 - Михаил Романов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51364" y="148147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SSR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8521637" y="33320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SR</a:t>
            </a:r>
            <a:endParaRPr lang="ru-RU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19113" t="10657" r="19315" b="11934"/>
          <a:stretch/>
        </p:blipFill>
        <p:spPr>
          <a:xfrm>
            <a:off x="10798160" y="3871656"/>
            <a:ext cx="551274" cy="490021"/>
          </a:xfrm>
          <a:prstGeom prst="rect">
            <a:avLst/>
          </a:prstGeom>
        </p:spPr>
      </p:pic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8359612" y="1247429"/>
            <a:ext cx="3711272" cy="20928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Моя страница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/site.css"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Добро пожаловать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/100_0362_1.jpg"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="bio.html"&gt;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Обо мне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="feedback.html"&gt;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Связаться со мной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galery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="galery2"&gt;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Галерея 2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2025 - Михаил Романов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ru-RU" dirty="0" smtClean="0"/>
              <a:t>Технологии </a:t>
            </a:r>
            <a:r>
              <a:rPr lang="en-US" dirty="0" smtClean="0"/>
              <a:t>Web</a:t>
            </a:r>
            <a:r>
              <a:rPr lang="ru-RU" dirty="0" smtClean="0"/>
              <a:t>-приложений </a:t>
            </a:r>
            <a:r>
              <a:rPr lang="ru-RU" dirty="0" smtClean="0"/>
              <a:t>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01979"/>
              </p:ext>
            </p:extLst>
          </p:nvPr>
        </p:nvGraphicFramePr>
        <p:xfrm>
          <a:off x="1418303" y="1805960"/>
          <a:ext cx="9620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400">
                  <a:extLst>
                    <a:ext uri="{9D8B030D-6E8A-4147-A177-3AD203B41FA5}">
                      <a16:colId xmlns:a16="http://schemas.microsoft.com/office/drawing/2014/main" val="2294752043"/>
                    </a:ext>
                  </a:extLst>
                </a:gridCol>
                <a:gridCol w="1668336">
                  <a:extLst>
                    <a:ext uri="{9D8B030D-6E8A-4147-A177-3AD203B41FA5}">
                      <a16:colId xmlns:a16="http://schemas.microsoft.com/office/drawing/2014/main" val="1834117140"/>
                    </a:ext>
                  </a:extLst>
                </a:gridCol>
                <a:gridCol w="5495264">
                  <a:extLst>
                    <a:ext uri="{9D8B030D-6E8A-4147-A177-3AD203B41FA5}">
                      <a16:colId xmlns:a16="http://schemas.microsoft.com/office/drawing/2014/main" val="412746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Технология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Рендеринг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.Net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разработка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 Site / </a:t>
                      </a:r>
                      <a:endParaRPr lang="ru-RU" sz="2400" dirty="0" smtClean="0"/>
                    </a:p>
                    <a:p>
                      <a:r>
                        <a:rPr lang="en-US" sz="2400" dirty="0" smtClean="0"/>
                        <a:t>Static</a:t>
                      </a:r>
                      <a:r>
                        <a:rPr lang="en-US" sz="2400" baseline="0" dirty="0" smtClean="0"/>
                        <a:t> Web Page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2400" baseline="0" dirty="0" smtClean="0"/>
                        <a:t>Отсутствует совсем</a:t>
                      </a:r>
                      <a:r>
                        <a:rPr lang="en-US" sz="2400" baseline="0" dirty="0" smtClean="0"/>
                        <a:t> / </a:t>
                      </a:r>
                      <a:r>
                        <a:rPr lang="ru-RU" sz="2400" dirty="0" smtClean="0"/>
                        <a:t>Обработка</a:t>
                      </a:r>
                      <a:r>
                        <a:rPr lang="ru-RU" sz="2400" baseline="0" dirty="0" smtClean="0"/>
                        <a:t> запросов но без </a:t>
                      </a:r>
                      <a:r>
                        <a:rPr lang="en-US" sz="2400" baseline="0" dirty="0" smtClean="0"/>
                        <a:t>UI</a:t>
                      </a:r>
                      <a:r>
                        <a:rPr lang="ru-RU" sz="2400" baseline="0" dirty="0" smtClean="0"/>
                        <a:t> части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Page Application (SPA)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Предоставление </a:t>
                      </a:r>
                      <a:r>
                        <a:rPr lang="en-US" sz="2400" dirty="0" smtClean="0"/>
                        <a:t>API </a:t>
                      </a:r>
                      <a:r>
                        <a:rPr lang="ru-RU" sz="2400" dirty="0" smtClean="0"/>
                        <a:t>для клиента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Razor Pages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SSR</a:t>
                      </a:r>
                      <a:endParaRPr lang="ru-RU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2400" dirty="0" smtClean="0"/>
                        <a:t>Вся логика и</a:t>
                      </a:r>
                      <a:r>
                        <a:rPr lang="ru-RU" sz="2400" baseline="0" dirty="0" smtClean="0"/>
                        <a:t> формирование </a:t>
                      </a:r>
                      <a:r>
                        <a:rPr lang="en-US" sz="2400" baseline="0" dirty="0" smtClean="0"/>
                        <a:t>UI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MVC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SSR</a:t>
                      </a:r>
                      <a:endParaRPr lang="ru-RU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Blazor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SSR / CSR</a:t>
                      </a:r>
                      <a:endParaRPr lang="ru-RU" sz="2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6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сайты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Раздача статики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4" y="1690688"/>
            <a:ext cx="1762371" cy="1457528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7221" y="1670889"/>
            <a:ext cx="4081567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UseDefaultFiles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UseStaticFiles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1307" y="4329125"/>
            <a:ext cx="2903359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Моя первая страница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870549" y="3239877"/>
            <a:ext cx="1725944" cy="612648"/>
          </a:xfrm>
          <a:prstGeom prst="wedgeRoundRectCallout">
            <a:avLst>
              <a:gd name="adj1" fmla="val -97816"/>
              <a:gd name="adj2" fmla="val -165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 умолчанию папка </a:t>
            </a:r>
            <a:r>
              <a:rPr lang="en-US" sz="1400" dirty="0" err="1" smtClean="0"/>
              <a:t>wwwroot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763986" y="4129983"/>
            <a:ext cx="2971799" cy="931873"/>
          </a:xfrm>
          <a:prstGeom prst="wedgeRoundRectCallout">
            <a:avLst>
              <a:gd name="adj1" fmla="val 160"/>
              <a:gd name="adj2" fmla="val -1862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Отдаем файлы из </a:t>
            </a:r>
            <a:r>
              <a:rPr lang="en-US" sz="1400" dirty="0" err="1" smtClean="0"/>
              <a:t>wwwroot</a:t>
            </a:r>
            <a:r>
              <a:rPr lang="ru-RU" sz="1400" dirty="0" smtClean="0"/>
              <a:t> по пути </a:t>
            </a:r>
            <a:r>
              <a:rPr lang="en-US" sz="1400" dirty="0" smtClean="0"/>
              <a:t>/{</a:t>
            </a:r>
            <a:r>
              <a:rPr lang="ru-RU" sz="1400" dirty="0" err="1" smtClean="0"/>
              <a:t>имя_файла</a:t>
            </a:r>
            <a:r>
              <a:rPr lang="en-US" sz="1400" dirty="0" smtClean="0"/>
              <a:t>}</a:t>
            </a:r>
          </a:p>
          <a:p>
            <a:pPr algn="ctr"/>
            <a:endParaRPr lang="ru-RU" sz="1400" dirty="0" smtClean="0"/>
          </a:p>
          <a:p>
            <a:pPr algn="ctr"/>
            <a:r>
              <a:rPr lang="en-US" sz="1400" b="1" dirty="0" smtClean="0"/>
              <a:t>http://localhost/index.html</a:t>
            </a:r>
            <a:endParaRPr lang="ru-RU" sz="1400" b="1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997043" y="3397252"/>
            <a:ext cx="2971799" cy="2072819"/>
          </a:xfrm>
          <a:prstGeom prst="wedgeRoundRectCallout">
            <a:avLst>
              <a:gd name="adj1" fmla="val -98741"/>
              <a:gd name="adj2" fmla="val -865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Если в </a:t>
            </a:r>
            <a:r>
              <a:rPr lang="en-US" sz="1400" dirty="0" err="1" smtClean="0"/>
              <a:t>wwwroot</a:t>
            </a:r>
            <a:r>
              <a:rPr lang="en-US" sz="1400" dirty="0" smtClean="0"/>
              <a:t> </a:t>
            </a:r>
            <a:r>
              <a:rPr lang="ru-RU" sz="1400" dirty="0" smtClean="0"/>
              <a:t>есть файл с именем по умолчанию (</a:t>
            </a:r>
            <a:r>
              <a:rPr lang="en-US" sz="1400" dirty="0"/>
              <a:t>"default.htm</a:t>
            </a:r>
            <a:r>
              <a:rPr lang="en-US" sz="1400" dirty="0" smtClean="0"/>
              <a:t>",</a:t>
            </a:r>
            <a:r>
              <a:rPr lang="ru-RU" sz="1400" dirty="0" smtClean="0"/>
              <a:t> </a:t>
            </a:r>
            <a:r>
              <a:rPr lang="en-US" sz="1400" dirty="0" smtClean="0"/>
              <a:t>default.html",               "index.htm", </a:t>
            </a:r>
            <a:r>
              <a:rPr lang="en-US" sz="1400" dirty="0"/>
              <a:t>"index.html"</a:t>
            </a:r>
            <a:r>
              <a:rPr lang="ru-RU" sz="1400" dirty="0" smtClean="0"/>
              <a:t>), то подставляем это имя в запрос корня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b="1" dirty="0"/>
              <a:t>http</a:t>
            </a:r>
            <a:r>
              <a:rPr lang="en-US" sz="1400" b="1" dirty="0" smtClean="0"/>
              <a:t>://localhost</a:t>
            </a:r>
            <a:r>
              <a:rPr lang="ru-RU" sz="1400" b="1" dirty="0" smtClean="0"/>
              <a:t> -</a:t>
            </a:r>
            <a:r>
              <a:rPr lang="en-US" sz="1400" b="1" dirty="0" smtClean="0"/>
              <a:t>&gt;</a:t>
            </a:r>
            <a:endParaRPr lang="ru-RU" sz="1400" dirty="0" smtClean="0"/>
          </a:p>
          <a:p>
            <a:pPr algn="ctr"/>
            <a:r>
              <a:rPr lang="en-US" sz="1400" b="1" dirty="0" smtClean="0"/>
              <a:t>http://localhost/index.html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2488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статика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1059</TotalTime>
  <Words>6100</Words>
  <Application>Microsoft Office PowerPoint</Application>
  <PresentationFormat>Широкоэкранный</PresentationFormat>
  <Paragraphs>304</Paragraphs>
  <Slides>44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Тема Office</vt:lpstr>
      <vt:lpstr>Web-приложения  ASP.Net Core</vt:lpstr>
      <vt:lpstr>Agenda</vt:lpstr>
      <vt:lpstr>О Web-приложениях…</vt:lpstr>
      <vt:lpstr>Что такое Web-приложения</vt:lpstr>
      <vt:lpstr>Client Side Rendering vs Server Side Rendering</vt:lpstr>
      <vt:lpstr>Технологии Web-приложений в ASP.Net Core</vt:lpstr>
      <vt:lpstr>Статические сайты</vt:lpstr>
      <vt:lpstr>Раздача статики</vt:lpstr>
      <vt:lpstr>Простая статика</vt:lpstr>
      <vt:lpstr>Управление клиентскими библиотеками</vt:lpstr>
      <vt:lpstr>Управление клиентскими библиотеками</vt:lpstr>
      <vt:lpstr>Управление размещением и IFileProvider </vt:lpstr>
      <vt:lpstr>IFileProvider</vt:lpstr>
      <vt:lpstr>Добавление серверной логики (формы)</vt:lpstr>
      <vt:lpstr>Серверная логика и формы</vt:lpstr>
      <vt:lpstr>Ограничения статической модели</vt:lpstr>
      <vt:lpstr>Razor Pages</vt:lpstr>
      <vt:lpstr>Язык Razor</vt:lpstr>
      <vt:lpstr>Основные моменты</vt:lpstr>
      <vt:lpstr>Директивы (основные)</vt:lpstr>
      <vt:lpstr>Подключение Razor Pages</vt:lpstr>
      <vt:lpstr>Подключение Razor Pages</vt:lpstr>
      <vt:lpstr>Мастер-страница (Layout)</vt:lpstr>
      <vt:lpstr>_ViewStart.cshtml и _ViewImports.cshtml</vt:lpstr>
      <vt:lpstr>Добавление мастер-страницы</vt:lpstr>
      <vt:lpstr>Серверный код</vt:lpstr>
      <vt:lpstr>Пример</vt:lpstr>
      <vt:lpstr>Серверный код</vt:lpstr>
      <vt:lpstr>Хэлперы</vt:lpstr>
      <vt:lpstr>Модели и формы</vt:lpstr>
      <vt:lpstr>Формы</vt:lpstr>
      <vt:lpstr>MVC-модель</vt:lpstr>
      <vt:lpstr>Шаблон проектирования MVC</vt:lpstr>
      <vt:lpstr>Жизненный цикл ASP.NET MVC</vt:lpstr>
      <vt:lpstr>Подключение MVC</vt:lpstr>
      <vt:lpstr>Структура проекта</vt:lpstr>
      <vt:lpstr>Контроллеры</vt:lpstr>
      <vt:lpstr>Обработка данных с клиента (параметры запроса)</vt:lpstr>
      <vt:lpstr>Данные для View  (передача модели)</vt:lpstr>
      <vt:lpstr>Контроллер и представление</vt:lpstr>
      <vt:lpstr>Шаблоны и scaffolding</vt:lpstr>
      <vt:lpstr>Заготовки (шаблоны) и генераторы (scaffolding)</vt:lpstr>
      <vt:lpstr>Шаблоны и scaffolding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Web-приложения  ASP.Net Core</dc:title>
  <dc:creator>Михаил Романов</dc:creator>
  <cp:lastModifiedBy>Михаил Романов</cp:lastModifiedBy>
  <cp:revision>49</cp:revision>
  <dcterms:created xsi:type="dcterms:W3CDTF">2025-02-23T07:22:19Z</dcterms:created>
  <dcterms:modified xsi:type="dcterms:W3CDTF">2025-02-25T20:15:25Z</dcterms:modified>
</cp:coreProperties>
</file>