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2" r:id="rId6"/>
    <p:sldId id="273" r:id="rId7"/>
    <p:sldId id="262" r:id="rId8"/>
    <p:sldId id="263" r:id="rId9"/>
    <p:sldId id="264" r:id="rId10"/>
    <p:sldId id="274" r:id="rId11"/>
    <p:sldId id="275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7" r:id="rId20"/>
    <p:sldId id="271" r:id="rId21"/>
    <p:sldId id="26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Файловая система" id="{4C62F6CD-700A-4F63-B54E-3F57103040C4}">
          <p14:sldIdLst>
            <p14:sldId id="259"/>
            <p14:sldId id="260"/>
            <p14:sldId id="272"/>
            <p14:sldId id="273"/>
          </p14:sldIdLst>
        </p14:section>
        <p14:section name="Demo. Файловая система" id="{70622386-3989-422B-9C28-74BEE41A35CD}">
          <p14:sldIdLst>
            <p14:sldId id="262"/>
          </p14:sldIdLst>
        </p14:section>
        <p14:section name="EF Core" id="{85F8A7E2-6612-4611-960F-CA192BB59B6B}">
          <p14:sldIdLst>
            <p14:sldId id="263"/>
            <p14:sldId id="264"/>
            <p14:sldId id="274"/>
            <p14:sldId id="275"/>
          </p14:sldIdLst>
        </p14:section>
        <p14:section name="Demo. EF Core" id="{6E4C083D-8089-4862-8354-D9A8454B6FF7}">
          <p14:sldIdLst>
            <p14:sldId id="265"/>
          </p14:sldIdLst>
        </p14:section>
        <p14:section name="ЖЦ сервисов и фабрики" id="{6AC4391D-003F-433E-9026-B7121559A779}">
          <p14:sldIdLst>
            <p14:sldId id="266"/>
            <p14:sldId id="267"/>
            <p14:sldId id="276"/>
          </p14:sldIdLst>
        </p14:section>
        <p14:section name="Demo. Фабрики" id="{81D76EDF-633D-4619-B4E1-98B7626CFE2E}">
          <p14:sldIdLst>
            <p14:sldId id="268"/>
          </p14:sldIdLst>
        </p14:section>
        <p14:section name="Работа со Scope" id="{23A4E48B-CFDE-41DC-BD02-8BE7F04D5DF7}">
          <p14:sldIdLst>
            <p14:sldId id="269"/>
            <p14:sldId id="270"/>
            <p14:sldId id="277"/>
          </p14:sldIdLst>
        </p14:section>
        <p14:section name="Demo. Работа со Scope" id="{124A69B4-A287-4EEE-A968-D82EE8DEF5D9}">
          <p14:sldIdLst>
            <p14:sldId id="271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miscellaneous/connection-string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 #1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Strings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67909" y="1657314"/>
            <a:ext cx="7746031" cy="1384995"/>
            <a:chOff x="667909" y="1657314"/>
            <a:chExt cx="7746031" cy="1384995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667909" y="2026646"/>
              <a:ext cx="7746031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ConnectionStrings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ImageDb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Server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=(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localdb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)\\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mssqllocaldb;Database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imageDb;Trusted_Connection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;"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67909" y="1657314"/>
              <a:ext cx="1711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appsettings.json</a:t>
              </a:r>
              <a:endParaRPr lang="ru-RU" dirty="0"/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7909" y="3774746"/>
            <a:ext cx="4432624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CreateApplicationBuilder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EnsureDb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GetImageDbConnectionString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170211" y="3764672"/>
            <a:ext cx="5622052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GetImageDbConnectionString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HostApplicationBuilder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.Configuration.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547554" y="5833218"/>
            <a:ext cx="8211047" cy="705290"/>
            <a:chOff x="547554" y="5833218"/>
            <a:chExt cx="8211047" cy="70529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47554" y="6169176"/>
              <a:ext cx="82110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2"/>
                </a:rPr>
                <a:t>https://</a:t>
              </a:r>
              <a:r>
                <a:rPr lang="en-US" dirty="0" smtClean="0">
                  <a:hlinkClick r:id="rId2"/>
                </a:rPr>
                <a:t>learn.microsoft.com/en-us/ef/core/miscellaneous/connection-strings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909" y="5833218"/>
              <a:ext cx="6082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Но если нужны другие места хранения (более безопасные):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Вариант: создание «вручную»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4298" y="1867449"/>
            <a:ext cx="7236276" cy="43396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FileProcessorV1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FileProcessorV1Options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BackgroundService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.IsCancellationRequested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dbConnectionOptions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ImageDbContext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.Value.ImageDbConnectionString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UseLoggerFactory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imageDbContext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ImageDbContext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dbConnectionOptions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imageDbContext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.Images.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imageDbContext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SaveChangesAsync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8913412" y="2393343"/>
            <a:ext cx="2440388" cy="612648"/>
          </a:xfrm>
          <a:prstGeom prst="wedgeRoundRectCallout">
            <a:avLst>
              <a:gd name="adj1" fmla="val -133893"/>
              <a:gd name="adj2" fmla="val 1585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Создаем на максимально короткое время – выполнили и закрыли</a:t>
            </a:r>
            <a:endParaRPr lang="ru-RU" sz="12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9000876" y="3896140"/>
            <a:ext cx="2440388" cy="612648"/>
          </a:xfrm>
          <a:prstGeom prst="wedgeRoundRectCallout">
            <a:avLst>
              <a:gd name="adj1" fmla="val -113366"/>
              <a:gd name="adj2" fmla="val 962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Обязательно вызываем явно </a:t>
            </a:r>
            <a:r>
              <a:rPr lang="en-US" sz="1200" dirty="0" smtClean="0"/>
              <a:t>Dispose </a:t>
            </a:r>
            <a:r>
              <a:rPr lang="ru-RU" sz="1200" dirty="0" smtClean="0"/>
              <a:t>по завершении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2313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8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ЖЦ сервисов и фабрики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в принципе работать в ситуации, когда у </a:t>
            </a:r>
            <a:r>
              <a:rPr lang="en-US" dirty="0" smtClean="0"/>
              <a:t>Singleton</a:t>
            </a:r>
            <a:r>
              <a:rPr lang="ru-RU" dirty="0" smtClean="0"/>
              <a:t>-сервиса в зависимостях </a:t>
            </a:r>
            <a:r>
              <a:rPr lang="en-US" dirty="0" smtClean="0"/>
              <a:t>Scoped</a:t>
            </a:r>
            <a:r>
              <a:rPr lang="en-US" dirty="0" smtClean="0"/>
              <a:t>/Transient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3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Фабрики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218" y="1512652"/>
            <a:ext cx="7340471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IBarcodeReaderFactory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BarcodeReader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CreateReader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BarcodeReaderFactory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IBarcodeReaderFactory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BarcodeReader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CreateReader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GetRequiredService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BarcodeReader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22789" y="4017590"/>
            <a:ext cx="6263253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FileProcessorV2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IDbContextFactory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ImageDbContext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dbContextFactory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IBarcodeReaderFactory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barcodeReaderFactory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BackgroundService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.IsCancellationRequested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barcodeReader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barcodeReaderFactory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CreateReader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imageDbContext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dbContextFactory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CreateDbContextAsync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2313829" y="4477513"/>
            <a:ext cx="2440388" cy="612648"/>
          </a:xfrm>
          <a:prstGeom prst="wedgeRoundRectCallout">
            <a:avLst>
              <a:gd name="adj1" fmla="val 109170"/>
              <a:gd name="adj2" fmla="val 1598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Обязательно вызываем явно </a:t>
            </a:r>
            <a:r>
              <a:rPr lang="en-US" sz="1200" dirty="0" smtClean="0"/>
              <a:t>Dispose </a:t>
            </a:r>
            <a:r>
              <a:rPr lang="ru-RU" sz="1200" dirty="0" smtClean="0"/>
              <a:t>по завершении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1131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6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</a:t>
            </a:r>
            <a:r>
              <a:rPr lang="en-US" dirty="0" smtClean="0"/>
              <a:t>Scope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9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работать в рамках своего </a:t>
            </a:r>
            <a:r>
              <a:rPr lang="en-US" dirty="0" smtClean="0"/>
              <a:t>Scope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Общая схема:</a:t>
            </a:r>
          </a:p>
          <a:p>
            <a:pPr lvl="1"/>
            <a:r>
              <a:rPr lang="ru-RU" dirty="0" smtClean="0"/>
              <a:t>всю реальную обработку убираем в отдельный сервис </a:t>
            </a:r>
            <a:r>
              <a:rPr lang="en-US" dirty="0" smtClean="0"/>
              <a:t>(Scoped)</a:t>
            </a:r>
          </a:p>
          <a:p>
            <a:pPr lvl="1"/>
            <a:r>
              <a:rPr lang="ru-RU" dirty="0" smtClean="0"/>
              <a:t>в цикле </a:t>
            </a:r>
            <a:r>
              <a:rPr lang="en-US" dirty="0" smtClean="0"/>
              <a:t>Hosted Service</a:t>
            </a:r>
          </a:p>
          <a:p>
            <a:pPr lvl="2"/>
            <a:r>
              <a:rPr lang="ru-RU" dirty="0" smtClean="0"/>
              <a:t>получаем единицу обработки (новый файл)</a:t>
            </a:r>
          </a:p>
          <a:p>
            <a:pPr lvl="2"/>
            <a:r>
              <a:rPr lang="ru-RU" dirty="0" smtClean="0"/>
              <a:t>создаем новый </a:t>
            </a:r>
            <a:r>
              <a:rPr lang="en-US" dirty="0" smtClean="0"/>
              <a:t>Scope</a:t>
            </a:r>
          </a:p>
          <a:p>
            <a:pPr lvl="2"/>
            <a:r>
              <a:rPr lang="ru-RU" dirty="0" smtClean="0"/>
              <a:t>в рамках </a:t>
            </a:r>
            <a:r>
              <a:rPr lang="en-US" dirty="0" smtClean="0"/>
              <a:t>Scope </a:t>
            </a:r>
            <a:r>
              <a:rPr lang="ru-RU" dirty="0" smtClean="0"/>
              <a:t>создаем через контейнер сервис-обработчик</a:t>
            </a:r>
          </a:p>
          <a:p>
            <a:pPr lvl="2"/>
            <a:r>
              <a:rPr lang="ru-RU" dirty="0" smtClean="0"/>
              <a:t>вызываем обработку</a:t>
            </a:r>
          </a:p>
          <a:p>
            <a:pPr lvl="2"/>
            <a:r>
              <a:rPr lang="en-US" dirty="0" smtClean="0"/>
              <a:t>Dispose</a:t>
            </a:r>
            <a:r>
              <a:rPr lang="ru-RU" dirty="0" smtClean="0"/>
              <a:t> для </a:t>
            </a:r>
            <a:r>
              <a:rPr lang="en-US" dirty="0" smtClean="0"/>
              <a:t>Scope</a:t>
            </a:r>
          </a:p>
          <a:p>
            <a:pPr lvl="2"/>
            <a:endParaRPr lang="en-US" dirty="0"/>
          </a:p>
          <a:p>
            <a:r>
              <a:rPr lang="ru-RU" dirty="0" smtClean="0"/>
              <a:t>В </a:t>
            </a:r>
            <a:r>
              <a:rPr lang="en-US" dirty="0" err="1" smtClean="0"/>
              <a:t>ASP.Net</a:t>
            </a:r>
            <a:r>
              <a:rPr lang="en-US" dirty="0" smtClean="0"/>
              <a:t> Core </a:t>
            </a:r>
            <a:r>
              <a:rPr lang="ru-RU" dirty="0" smtClean="0"/>
              <a:t>такая схема для каждого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0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042378"/>
            <a:ext cx="7746031" cy="43396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FileProcessorV3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FileProcessingQueue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FileHelper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fileHelper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IServiceScopeFactory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scopeFactory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BackgroundService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.IsCancellationRequested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scopeFactory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imageProcessor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.ServiceProvider.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GetRequiredService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ImageProcessor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imageProcessor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.FilePath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fileHelper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.FilePath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810045" y="3245061"/>
            <a:ext cx="2440388" cy="612648"/>
          </a:xfrm>
          <a:prstGeom prst="wedgeRoundRectCallout">
            <a:avLst>
              <a:gd name="adj1" fmla="val -131231"/>
              <a:gd name="adj2" fmla="val 1387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Новый </a:t>
            </a:r>
            <a:r>
              <a:rPr lang="en-US" sz="1200" dirty="0" smtClean="0"/>
              <a:t>Scope</a:t>
            </a:r>
            <a:r>
              <a:rPr lang="ru-RU" sz="1200" dirty="0" smtClean="0"/>
              <a:t>, но вызываем явно </a:t>
            </a:r>
            <a:r>
              <a:rPr lang="en-US" sz="1200" dirty="0" smtClean="0"/>
              <a:t>Dispose </a:t>
            </a:r>
            <a:r>
              <a:rPr lang="ru-RU" sz="1200" dirty="0" smtClean="0"/>
              <a:t>по завершении</a:t>
            </a:r>
            <a:endParaRPr lang="ru-RU" sz="12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810045" y="4442682"/>
            <a:ext cx="2440388" cy="612648"/>
          </a:xfrm>
          <a:prstGeom prst="wedgeRoundRectCallout">
            <a:avLst>
              <a:gd name="adj1" fmla="val -93762"/>
              <a:gd name="adj2" fmla="val 356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Сервис-обработчик в рамках </a:t>
            </a:r>
            <a:r>
              <a:rPr lang="en-US" sz="1200" dirty="0" smtClean="0"/>
              <a:t>Scope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903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Файловая система</a:t>
            </a:r>
          </a:p>
          <a:p>
            <a:r>
              <a:rPr lang="en-US" dirty="0" smtClean="0"/>
              <a:t>EF Core</a:t>
            </a:r>
          </a:p>
          <a:p>
            <a:r>
              <a:rPr lang="en-US" dirty="0" smtClean="0"/>
              <a:t>DI</a:t>
            </a:r>
          </a:p>
          <a:p>
            <a:pPr lvl="1"/>
            <a:r>
              <a:rPr lang="ru-RU" dirty="0" smtClean="0"/>
              <a:t>разные смешения </a:t>
            </a:r>
            <a:r>
              <a:rPr lang="ru-RU" dirty="0" smtClean="0"/>
              <a:t>ЖЦ сервисов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</a:t>
            </a:r>
            <a:r>
              <a:rPr lang="en-US" dirty="0"/>
              <a:t>Scope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Следим за ЖЦ сервисов</a:t>
            </a:r>
          </a:p>
          <a:p>
            <a:pPr lvl="1"/>
            <a:r>
              <a:rPr lang="ru-RU" dirty="0" smtClean="0"/>
              <a:t>основная опасность</a:t>
            </a:r>
            <a:r>
              <a:rPr lang="en-US" dirty="0" smtClean="0"/>
              <a:t> singleton</a:t>
            </a:r>
            <a:r>
              <a:rPr lang="ru-RU" dirty="0" smtClean="0"/>
              <a:t>, использующий другие</a:t>
            </a:r>
          </a:p>
          <a:p>
            <a:endParaRPr lang="ru-RU" dirty="0"/>
          </a:p>
          <a:p>
            <a:r>
              <a:rPr lang="ru-RU" dirty="0" smtClean="0"/>
              <a:t>Решаем</a:t>
            </a:r>
          </a:p>
          <a:p>
            <a:pPr lvl="1"/>
            <a:r>
              <a:rPr lang="ru-RU" dirty="0" smtClean="0"/>
              <a:t>Фабрики (свои ли встроенные)</a:t>
            </a:r>
          </a:p>
          <a:p>
            <a:pPr lvl="2"/>
            <a:r>
              <a:rPr lang="ru-RU" dirty="0" smtClean="0"/>
              <a:t>+ </a:t>
            </a:r>
            <a:r>
              <a:rPr lang="en-US" dirty="0" smtClean="0"/>
              <a:t>Dispose</a:t>
            </a:r>
          </a:p>
          <a:p>
            <a:pPr lvl="1"/>
            <a:r>
              <a:rPr lang="ru-RU" dirty="0" smtClean="0"/>
              <a:t>Явно организуем </a:t>
            </a:r>
            <a:r>
              <a:rPr lang="en-US" dirty="0" smtClean="0"/>
              <a:t>Scope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коде идет работа с ФС (открытие файлов, удаление, отслеживание изменений, …) </a:t>
            </a:r>
            <a:r>
              <a:rPr lang="en-US" dirty="0" smtClean="0"/>
              <a:t>- </a:t>
            </a:r>
            <a:r>
              <a:rPr lang="ru-RU" dirty="0" smtClean="0"/>
              <a:t>как тестировать?</a:t>
            </a:r>
            <a:endParaRPr lang="en-US" dirty="0" smtClean="0"/>
          </a:p>
          <a:p>
            <a:r>
              <a:rPr lang="ru-RU" dirty="0" smtClean="0"/>
              <a:t>При массовой обработке файлы могут оказаться заняты</a:t>
            </a:r>
            <a:r>
              <a:rPr lang="ru-RU" dirty="0"/>
              <a:t> </a:t>
            </a:r>
            <a:r>
              <a:rPr lang="ru-RU" dirty="0" smtClean="0"/>
              <a:t>(операции открытия, удаления, …) – как обрабатывать?</a:t>
            </a:r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Изоляция от реальной ФС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8613297" cy="1249348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TestableIO.System.IO.Abstractions</a:t>
            </a:r>
            <a:endParaRPr lang="ru-RU" dirty="0" smtClean="0"/>
          </a:p>
          <a:p>
            <a:pPr lvl="1"/>
            <a:r>
              <a:rPr lang="en-US" dirty="0" err="1" smtClean="0"/>
              <a:t>TestableIO.System.IO.Abstractions.Wrappers</a:t>
            </a:r>
            <a:r>
              <a:rPr lang="en-US" dirty="0" smtClean="0"/>
              <a:t> - </a:t>
            </a:r>
            <a:r>
              <a:rPr lang="ru-RU" dirty="0" smtClean="0"/>
              <a:t>реальная</a:t>
            </a:r>
            <a:endParaRPr lang="ru-RU" dirty="0" smtClean="0"/>
          </a:p>
          <a:p>
            <a:pPr lvl="1"/>
            <a:r>
              <a:rPr lang="en-US" dirty="0" err="1" smtClean="0"/>
              <a:t>TestableIO.System.IO.Abstractions.TestingHelpers</a:t>
            </a:r>
            <a:r>
              <a:rPr lang="ru-RU" dirty="0" smtClean="0"/>
              <a:t> – тестовые </a:t>
            </a:r>
            <a:r>
              <a:rPr lang="ru-RU" dirty="0" err="1" smtClean="0"/>
              <a:t>моки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4744" y="3273520"/>
            <a:ext cx="4031873" cy="33085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altLang="ru-RU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FileHelper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FileHelper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fileSystem.File.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OpenRead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fileSystem.File.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326462" y="3457639"/>
            <a:ext cx="5137877" cy="682154"/>
            <a:chOff x="6326462" y="3457639"/>
            <a:chExt cx="5137877" cy="68215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326462" y="3862794"/>
              <a:ext cx="5027338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AddSingleton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IFileSystem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FileSystem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613127" y="3457639"/>
              <a:ext cx="1851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 реальном коде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7047389" y="4681255"/>
            <a:ext cx="4416950" cy="1821795"/>
            <a:chOff x="7047389" y="4681255"/>
            <a:chExt cx="4416950" cy="1821795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7047389" y="5118055"/>
              <a:ext cx="4336444" cy="138499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"Tes_page.png"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fileSystem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MockFileSystem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fileSystem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AddFile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MockFileData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TestData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.Test_page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fileHelper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FileHelper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fileSystem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01831" y="4681255"/>
              <a:ext cx="962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 тестах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586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Занятость файлов (открыт в другом процессе)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61488" cy="4351338"/>
          </a:xfrm>
        </p:spPr>
        <p:txBody>
          <a:bodyPr/>
          <a:lstStyle/>
          <a:p>
            <a:r>
              <a:rPr lang="ru-RU" dirty="0" smtClean="0"/>
              <a:t>Попытка повторного выполнения </a:t>
            </a:r>
            <a:r>
              <a:rPr lang="en-US" dirty="0" smtClean="0"/>
              <a:t>(retry)</a:t>
            </a:r>
          </a:p>
          <a:p>
            <a:pPr lvl="1"/>
            <a:r>
              <a:rPr lang="en-US" dirty="0" smtClean="0"/>
              <a:t>Polly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библиотека реализации разных стратегий обработки временных сбоев</a:t>
            </a:r>
          </a:p>
          <a:p>
            <a:pPr lvl="1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43443" y="1852702"/>
            <a:ext cx="4339650" cy="432426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FileHelper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ResiliencePipeline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FileHelper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ResiliencePipelineBuilder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AddRetry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RetryStrategyOptions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pipeline.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fileSystem.File.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OpenRead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pipeline.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fileSystem.File.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3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примерах откуда-то берут настройки</a:t>
            </a:r>
            <a:r>
              <a:rPr lang="en-US" dirty="0" smtClean="0"/>
              <a:t> connection string</a:t>
            </a:r>
            <a:r>
              <a:rPr lang="ru-RU" dirty="0" smtClean="0"/>
              <a:t> – что это за механизм?</a:t>
            </a:r>
          </a:p>
          <a:p>
            <a:r>
              <a:rPr lang="ru-RU" dirty="0" smtClean="0"/>
              <a:t>Как правильно создавать и закрывать </a:t>
            </a:r>
            <a:r>
              <a:rPr lang="en-US" dirty="0" err="1" smtClean="0"/>
              <a:t>DbContext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singleton </a:t>
            </a:r>
            <a:r>
              <a:rPr lang="ru-RU" dirty="0" smtClean="0"/>
              <a:t>сервисах (</a:t>
            </a:r>
            <a:r>
              <a:rPr lang="en-US" dirty="0" smtClean="0"/>
              <a:t>hosted service)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7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95</TotalTime>
  <Words>1547</Words>
  <Application>Microsoft Office PowerPoint</Application>
  <PresentationFormat>Широкоэкранный</PresentationFormat>
  <Paragraphs>77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Тема Office</vt:lpstr>
      <vt:lpstr>Q&amp;A #1</vt:lpstr>
      <vt:lpstr>Agenda</vt:lpstr>
      <vt:lpstr>Файловая система</vt:lpstr>
      <vt:lpstr>Вопросы</vt:lpstr>
      <vt:lpstr>Изоляция от реальной ФС</vt:lpstr>
      <vt:lpstr>Занятость файлов (открыт в другом процессе)</vt:lpstr>
      <vt:lpstr>Файловая система</vt:lpstr>
      <vt:lpstr>EF Core</vt:lpstr>
      <vt:lpstr>Вопросы</vt:lpstr>
      <vt:lpstr>Connection Strings</vt:lpstr>
      <vt:lpstr>Вариант: создание «вручную»</vt:lpstr>
      <vt:lpstr>EF Core</vt:lpstr>
      <vt:lpstr>ЖЦ сервисов и фабрики</vt:lpstr>
      <vt:lpstr>Вопросы</vt:lpstr>
      <vt:lpstr>Фабрики</vt:lpstr>
      <vt:lpstr>Фабрики</vt:lpstr>
      <vt:lpstr>Работа со Scope</vt:lpstr>
      <vt:lpstr>Как работать в рамках своего Scope</vt:lpstr>
      <vt:lpstr>Пример</vt:lpstr>
      <vt:lpstr>Работа со Scope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1</dc:title>
  <dc:creator>Михаил Романов</dc:creator>
  <cp:lastModifiedBy>Михаил Романов</cp:lastModifiedBy>
  <cp:revision>11</cp:revision>
  <dcterms:created xsi:type="dcterms:W3CDTF">2024-12-23T09:22:16Z</dcterms:created>
  <dcterms:modified xsi:type="dcterms:W3CDTF">2024-12-23T13:11:59Z</dcterms:modified>
</cp:coreProperties>
</file>