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Делегаты" id="{4C62F6CD-700A-4F63-B54E-3F57103040C4}">
          <p14:sldIdLst>
            <p14:sldId id="259"/>
            <p14:sldId id="260"/>
            <p14:sldId id="262"/>
            <p14:sldId id="263"/>
            <p14:sldId id="264"/>
          </p14:sldIdLst>
        </p14:section>
        <p14:section name="Делегаты изнутри" id="{0ADFEDC8-E58E-4FC0-8C75-27660B083B92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События" id="{34852224-3FD6-4A14-9A73-C63D23F008D7}">
          <p14:sldIdLst>
            <p14:sldId id="272"/>
            <p14:sldId id="273"/>
            <p14:sldId id="274"/>
            <p14:sldId id="275"/>
          </p14:sldIdLst>
        </p14:section>
        <p14:section name="Лямбды и замыкания" id="{D4F78898-324C-4FD1-B827-42EDA3CE52E2}">
          <p14:sldIdLst>
            <p14:sldId id="276"/>
            <p14:sldId id="277"/>
            <p14:sldId id="278"/>
            <p14:sldId id="279"/>
            <p14:sldId id="280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Делегаты, события</a:t>
            </a:r>
            <a:r>
              <a:rPr lang="ru-RU" smtClean="0"/>
              <a:t>, лямбды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Делегаты изнутри</a:t>
            </a:r>
            <a:r>
              <a:rPr lang="en-US" dirty="0" smtClean="0"/>
              <a:t>. </a:t>
            </a:r>
            <a:r>
              <a:rPr lang="en-US" dirty="0"/>
              <a:t>Static vs. </a:t>
            </a:r>
            <a:r>
              <a:rPr lang="en-US" dirty="0" smtClean="0"/>
              <a:t>Instance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1055703" y="2517651"/>
            <a:ext cx="1018095" cy="358218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rPr>
              <a:t>p1</a:t>
            </a:r>
          </a:p>
        </p:txBody>
      </p:sp>
      <p:sp>
        <p:nvSpPr>
          <p:cNvPr id="4" name="Rectangle 7"/>
          <p:cNvSpPr/>
          <p:nvPr/>
        </p:nvSpPr>
        <p:spPr>
          <a:xfrm>
            <a:off x="1055703" y="4657535"/>
            <a:ext cx="1018095" cy="358218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rPr>
              <a:t>p2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3242722" y="2244274"/>
            <a:ext cx="4317476" cy="1329179"/>
            <a:chOff x="4091233" y="1753386"/>
            <a:chExt cx="4317476" cy="1329179"/>
          </a:xfrm>
        </p:grpSpPr>
        <p:sp>
          <p:nvSpPr>
            <p:cNvPr id="6" name="Rounded Rectangle 4"/>
            <p:cNvSpPr/>
            <p:nvPr/>
          </p:nvSpPr>
          <p:spPr>
            <a:xfrm>
              <a:off x="4091233" y="1753386"/>
              <a:ext cx="4317476" cy="1329179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Rectangle 11"/>
            <p:cNvSpPr/>
            <p:nvPr/>
          </p:nvSpPr>
          <p:spPr>
            <a:xfrm>
              <a:off x="4270342" y="1913641"/>
              <a:ext cx="1574276" cy="395926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_target</a:t>
              </a:r>
            </a:p>
          </p:txBody>
        </p:sp>
        <p:sp>
          <p:nvSpPr>
            <p:cNvPr id="8" name="Rectangle 12"/>
            <p:cNvSpPr/>
            <p:nvPr/>
          </p:nvSpPr>
          <p:spPr>
            <a:xfrm>
              <a:off x="4270342" y="2422688"/>
              <a:ext cx="1574276" cy="395926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</a:t>
              </a:r>
              <a:r>
                <a:rPr kumimoji="0" lang="en-US" sz="1867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methodPtr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4618" y="2420596"/>
              <a:ext cx="2441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InstanceDelegate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</a:endParaRPr>
            </a:p>
          </p:txBody>
        </p:sp>
      </p:grpSp>
      <p:sp>
        <p:nvSpPr>
          <p:cNvPr id="10" name="Rounded Rectangle 15"/>
          <p:cNvSpPr/>
          <p:nvPr/>
        </p:nvSpPr>
        <p:spPr>
          <a:xfrm>
            <a:off x="8729122" y="2244274"/>
            <a:ext cx="2714920" cy="1329179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rPr>
              <a:t>Object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StaticVsInstance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/>
              <a:ea typeface="+mn-ea"/>
            </a:endParaRPr>
          </a:p>
        </p:txBody>
      </p:sp>
      <p:cxnSp>
        <p:nvCxnSpPr>
          <p:cNvPr id="11" name="Straight Arrow Connector 19"/>
          <p:cNvCxnSpPr>
            <a:stCxn id="7" idx="3"/>
            <a:endCxn id="10" idx="1"/>
          </p:cNvCxnSpPr>
          <p:nvPr/>
        </p:nvCxnSpPr>
        <p:spPr>
          <a:xfrm>
            <a:off x="4996107" y="2602492"/>
            <a:ext cx="3733015" cy="306372"/>
          </a:xfrm>
          <a:prstGeom prst="bentConnector3">
            <a:avLst>
              <a:gd name="adj1" fmla="val 80556"/>
            </a:avLst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22"/>
          <p:cNvCxnSpPr>
            <a:stCxn id="3" idx="3"/>
            <a:endCxn id="6" idx="1"/>
          </p:cNvCxnSpPr>
          <p:nvPr/>
        </p:nvCxnSpPr>
        <p:spPr>
          <a:xfrm>
            <a:off x="2073798" y="2696760"/>
            <a:ext cx="1168924" cy="212104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3" name="Group 23"/>
          <p:cNvGrpSpPr/>
          <p:nvPr/>
        </p:nvGrpSpPr>
        <p:grpSpPr>
          <a:xfrm>
            <a:off x="3242722" y="4351163"/>
            <a:ext cx="4317476" cy="1329179"/>
            <a:chOff x="4091233" y="1753386"/>
            <a:chExt cx="4317476" cy="1329179"/>
          </a:xfrm>
        </p:grpSpPr>
        <p:sp>
          <p:nvSpPr>
            <p:cNvPr id="14" name="Rounded Rectangle 24"/>
            <p:cNvSpPr/>
            <p:nvPr/>
          </p:nvSpPr>
          <p:spPr>
            <a:xfrm>
              <a:off x="4091233" y="1753386"/>
              <a:ext cx="4317476" cy="1329179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4270342" y="1913641"/>
              <a:ext cx="1574276" cy="395926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_target</a:t>
              </a:r>
            </a:p>
          </p:txBody>
        </p:sp>
        <p:sp>
          <p:nvSpPr>
            <p:cNvPr id="16" name="Rectangle 26"/>
            <p:cNvSpPr/>
            <p:nvPr/>
          </p:nvSpPr>
          <p:spPr>
            <a:xfrm>
              <a:off x="4270342" y="2422688"/>
              <a:ext cx="1574276" cy="395926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</a:t>
              </a:r>
              <a:r>
                <a:rPr kumimoji="0" lang="en-US" sz="1867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methodPtr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4618" y="2420596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StaticDelegate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</a:endParaRPr>
            </a:p>
          </p:txBody>
        </p:sp>
      </p:grpSp>
      <p:cxnSp>
        <p:nvCxnSpPr>
          <p:cNvPr id="18" name="Straight Arrow Connector 29"/>
          <p:cNvCxnSpPr>
            <a:stCxn id="4" idx="3"/>
            <a:endCxn id="14" idx="1"/>
          </p:cNvCxnSpPr>
          <p:nvPr/>
        </p:nvCxnSpPr>
        <p:spPr>
          <a:xfrm>
            <a:off x="2073798" y="4836644"/>
            <a:ext cx="1168924" cy="179109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879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</a:t>
            </a:r>
            <a:r>
              <a:rPr lang="ru-RU" dirty="0" smtClean="0"/>
              <a:t>делегаты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86038" y="1690688"/>
            <a:ext cx="5016666" cy="2462213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 </a:t>
            </a:r>
            <a:r>
              <a:rPr lang="ru-RU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.AppendAllText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</a:t>
            </a:r>
            <a:r>
              <a:rPr lang="ru-RU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19174" y="4988407"/>
            <a:ext cx="3730508" cy="147732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2492" y="1690688"/>
            <a:ext cx="6147837" cy="353943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 step &lt;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step++)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progress(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)(step * 100 /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Делегаты изнутри</a:t>
            </a:r>
            <a:r>
              <a:rPr lang="en-US" dirty="0" smtClean="0"/>
              <a:t>. </a:t>
            </a:r>
            <a:r>
              <a:rPr lang="en-US" dirty="0"/>
              <a:t>Multicast </a:t>
            </a:r>
            <a:r>
              <a:rPr lang="ru-RU" dirty="0" smtClean="0"/>
              <a:t>делегаты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648645" y="1849972"/>
            <a:ext cx="1018095" cy="358218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rPr>
              <a:t>p1</a:t>
            </a:r>
          </a:p>
        </p:txBody>
      </p:sp>
      <p:sp>
        <p:nvSpPr>
          <p:cNvPr id="4" name="Rounded Rectangle 15"/>
          <p:cNvSpPr/>
          <p:nvPr/>
        </p:nvSpPr>
        <p:spPr>
          <a:xfrm>
            <a:off x="1016291" y="4951986"/>
            <a:ext cx="2281286" cy="827681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rPr>
              <a:t>Object 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MulticastDelegateSample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/>
              <a:ea typeface="+mn-ea"/>
            </a:endParaRPr>
          </a:p>
        </p:txBody>
      </p:sp>
      <p:cxnSp>
        <p:nvCxnSpPr>
          <p:cNvPr id="5" name="Straight Arrow Connector 22"/>
          <p:cNvCxnSpPr>
            <a:stCxn id="3" idx="3"/>
            <a:endCxn id="7" idx="1"/>
          </p:cNvCxnSpPr>
          <p:nvPr/>
        </p:nvCxnSpPr>
        <p:spPr>
          <a:xfrm>
            <a:off x="1666740" y="2029081"/>
            <a:ext cx="980388" cy="346522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" name="Group 13"/>
          <p:cNvGrpSpPr/>
          <p:nvPr/>
        </p:nvGrpSpPr>
        <p:grpSpPr>
          <a:xfrm>
            <a:off x="2647128" y="1696873"/>
            <a:ext cx="4317476" cy="1357460"/>
            <a:chOff x="2535810" y="1159497"/>
            <a:chExt cx="4317476" cy="1357460"/>
          </a:xfrm>
        </p:grpSpPr>
        <p:sp>
          <p:nvSpPr>
            <p:cNvPr id="7" name="Rounded Rectangle 4"/>
            <p:cNvSpPr/>
            <p:nvPr/>
          </p:nvSpPr>
          <p:spPr>
            <a:xfrm>
              <a:off x="2535810" y="1159497"/>
              <a:ext cx="4317476" cy="1357460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8" name="Rectangle 11"/>
            <p:cNvSpPr/>
            <p:nvPr/>
          </p:nvSpPr>
          <p:spPr>
            <a:xfrm>
              <a:off x="2714919" y="1272052"/>
              <a:ext cx="1574276" cy="311085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_target</a:t>
              </a:r>
            </a:p>
          </p:txBody>
        </p:sp>
        <p:sp>
          <p:nvSpPr>
            <p:cNvPr id="9" name="Rectangle 12"/>
            <p:cNvSpPr/>
            <p:nvPr/>
          </p:nvSpPr>
          <p:spPr>
            <a:xfrm>
              <a:off x="2714919" y="1664857"/>
              <a:ext cx="1574276" cy="336462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methodPtr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0" name="Rectangle 21"/>
            <p:cNvSpPr/>
            <p:nvPr/>
          </p:nvSpPr>
          <p:spPr>
            <a:xfrm>
              <a:off x="2714919" y="2080946"/>
              <a:ext cx="1574276" cy="332315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InvocationList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4805866" y="3446060"/>
            <a:ext cx="4317476" cy="1357460"/>
            <a:chOff x="2535810" y="1159497"/>
            <a:chExt cx="4317476" cy="1357460"/>
          </a:xfrm>
        </p:grpSpPr>
        <p:sp>
          <p:nvSpPr>
            <p:cNvPr id="12" name="Rounded Rectangle 32"/>
            <p:cNvSpPr/>
            <p:nvPr/>
          </p:nvSpPr>
          <p:spPr>
            <a:xfrm>
              <a:off x="2535810" y="1159497"/>
              <a:ext cx="4317476" cy="1357460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3" name="Rectangle 33"/>
            <p:cNvSpPr/>
            <p:nvPr/>
          </p:nvSpPr>
          <p:spPr>
            <a:xfrm>
              <a:off x="2714919" y="1272052"/>
              <a:ext cx="1574276" cy="311085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_target</a:t>
              </a:r>
            </a:p>
          </p:txBody>
        </p:sp>
        <p:sp>
          <p:nvSpPr>
            <p:cNvPr id="14" name="Rectangle 34"/>
            <p:cNvSpPr/>
            <p:nvPr/>
          </p:nvSpPr>
          <p:spPr>
            <a:xfrm>
              <a:off x="2714919" y="1664857"/>
              <a:ext cx="1574276" cy="336462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methodPtr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89195" y="1662765"/>
              <a:ext cx="2401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cs typeface="Consolas" panose="020B0609020204030204" pitchFamily="49" charset="0"/>
                </a:rPr>
                <a:t>WriteProgressToConsole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" name="Rectangle 36"/>
            <p:cNvSpPr/>
            <p:nvPr/>
          </p:nvSpPr>
          <p:spPr>
            <a:xfrm>
              <a:off x="2714919" y="2080946"/>
              <a:ext cx="1574276" cy="332315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InvocationList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grpSp>
        <p:nvGrpSpPr>
          <p:cNvPr id="17" name="Group 37"/>
          <p:cNvGrpSpPr/>
          <p:nvPr/>
        </p:nvGrpSpPr>
        <p:grpSpPr>
          <a:xfrm>
            <a:off x="7743222" y="5253272"/>
            <a:ext cx="4317476" cy="1357460"/>
            <a:chOff x="2535810" y="1159497"/>
            <a:chExt cx="4317476" cy="1357460"/>
          </a:xfrm>
        </p:grpSpPr>
        <p:sp>
          <p:nvSpPr>
            <p:cNvPr id="18" name="Rounded Rectangle 38"/>
            <p:cNvSpPr/>
            <p:nvPr/>
          </p:nvSpPr>
          <p:spPr>
            <a:xfrm>
              <a:off x="2535810" y="1159497"/>
              <a:ext cx="4317476" cy="1357460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9" name="Rectangle 39"/>
            <p:cNvSpPr/>
            <p:nvPr/>
          </p:nvSpPr>
          <p:spPr>
            <a:xfrm>
              <a:off x="2714919" y="1272052"/>
              <a:ext cx="1574276" cy="311085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_target</a:t>
              </a:r>
            </a:p>
          </p:txBody>
        </p:sp>
        <p:sp>
          <p:nvSpPr>
            <p:cNvPr id="20" name="Rectangle 40"/>
            <p:cNvSpPr/>
            <p:nvPr/>
          </p:nvSpPr>
          <p:spPr>
            <a:xfrm>
              <a:off x="2714919" y="1664857"/>
              <a:ext cx="1574276" cy="336462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methodPtr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9195" y="1662765"/>
              <a:ext cx="2028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cs typeface="Consolas" panose="020B0609020204030204" pitchFamily="49" charset="0"/>
                </a:rPr>
                <a:t>WriteProgressToFile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" name="Rectangle 42"/>
            <p:cNvSpPr/>
            <p:nvPr/>
          </p:nvSpPr>
          <p:spPr>
            <a:xfrm>
              <a:off x="2714919" y="2080946"/>
              <a:ext cx="1574276" cy="332315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_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InvocationList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18"/>
          <p:cNvCxnSpPr>
            <a:stCxn id="13" idx="1"/>
            <a:endCxn id="4" idx="3"/>
          </p:cNvCxnSpPr>
          <p:nvPr/>
        </p:nvCxnSpPr>
        <p:spPr>
          <a:xfrm rot="10800000" flipV="1">
            <a:off x="3297577" y="3714157"/>
            <a:ext cx="1687398" cy="165166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Arrow Connector 43"/>
          <p:cNvCxnSpPr>
            <a:stCxn id="19" idx="1"/>
            <a:endCxn id="4" idx="3"/>
          </p:cNvCxnSpPr>
          <p:nvPr/>
        </p:nvCxnSpPr>
        <p:spPr>
          <a:xfrm rot="10800000">
            <a:off x="3297577" y="5365828"/>
            <a:ext cx="4624754" cy="15554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5" name="Group 56"/>
          <p:cNvGrpSpPr/>
          <p:nvPr/>
        </p:nvGrpSpPr>
        <p:grpSpPr>
          <a:xfrm>
            <a:off x="7743222" y="1690688"/>
            <a:ext cx="1116170" cy="1081781"/>
            <a:chOff x="7631904" y="1153312"/>
            <a:chExt cx="1116170" cy="1081781"/>
          </a:xfrm>
        </p:grpSpPr>
        <p:sp>
          <p:nvSpPr>
            <p:cNvPr id="26" name="Rounded Rectangle 51"/>
            <p:cNvSpPr/>
            <p:nvPr/>
          </p:nvSpPr>
          <p:spPr>
            <a:xfrm>
              <a:off x="7631904" y="1153312"/>
              <a:ext cx="1116170" cy="1081781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7" name="Rectangle 52"/>
            <p:cNvSpPr/>
            <p:nvPr/>
          </p:nvSpPr>
          <p:spPr>
            <a:xfrm>
              <a:off x="7811013" y="1265867"/>
              <a:ext cx="654257" cy="311085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[0]</a:t>
              </a:r>
            </a:p>
          </p:txBody>
        </p:sp>
        <p:sp>
          <p:nvSpPr>
            <p:cNvPr id="28" name="Rectangle 53"/>
            <p:cNvSpPr/>
            <p:nvPr/>
          </p:nvSpPr>
          <p:spPr>
            <a:xfrm>
              <a:off x="7811013" y="1658672"/>
              <a:ext cx="654257" cy="336462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[1]</a:t>
              </a:r>
            </a:p>
          </p:txBody>
        </p:sp>
      </p:grpSp>
      <p:cxnSp>
        <p:nvCxnSpPr>
          <p:cNvPr id="29" name="Straight Arrow Connector 58"/>
          <p:cNvCxnSpPr>
            <a:stCxn id="10" idx="3"/>
            <a:endCxn id="26" idx="1"/>
          </p:cNvCxnSpPr>
          <p:nvPr/>
        </p:nvCxnSpPr>
        <p:spPr>
          <a:xfrm flipV="1">
            <a:off x="4400513" y="2231579"/>
            <a:ext cx="3342709" cy="55290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60"/>
          <p:cNvCxnSpPr>
            <a:stCxn id="27" idx="3"/>
            <a:endCxn id="12" idx="3"/>
          </p:cNvCxnSpPr>
          <p:nvPr/>
        </p:nvCxnSpPr>
        <p:spPr>
          <a:xfrm>
            <a:off x="8576588" y="1958786"/>
            <a:ext cx="546754" cy="2166004"/>
          </a:xfrm>
          <a:prstGeom prst="bentConnector3">
            <a:avLst>
              <a:gd name="adj1" fmla="val 141810"/>
            </a:avLst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62"/>
          <p:cNvCxnSpPr>
            <a:stCxn id="28" idx="3"/>
            <a:endCxn id="18" idx="0"/>
          </p:cNvCxnSpPr>
          <p:nvPr/>
        </p:nvCxnSpPr>
        <p:spPr>
          <a:xfrm>
            <a:off x="8576588" y="2364279"/>
            <a:ext cx="1325372" cy="2888993"/>
          </a:xfrm>
          <a:prstGeom prst="bentConnector2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092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</a:t>
            </a:r>
            <a:r>
              <a:rPr lang="ru-RU" dirty="0" smtClean="0"/>
              <a:t>делегаты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4663" y="2110940"/>
            <a:ext cx="3097323" cy="203132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(d());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2405" y="1777452"/>
            <a:ext cx="400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Проблемы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Получим только 1 (последнее) значение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один выбросит исключение – прервется выполнение всех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4663" y="1592786"/>
            <a:ext cx="3857146" cy="36933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1817" y="3911074"/>
            <a:ext cx="5795176" cy="255454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d.GetInvocationList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(t());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делегаты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8647" y="1773861"/>
            <a:ext cx="4616970" cy="92333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63900" y="2372118"/>
            <a:ext cx="3857146" cy="313932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9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== надстройка над делегатами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2898" y="2016713"/>
            <a:ext cx="5458546" cy="4031873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Progress(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7912" y="4186769"/>
            <a:ext cx="4112023" cy="132343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worker.Progress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worker.DoWork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77912" y="2350783"/>
            <a:ext cx="5682966" cy="107721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логикой событий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5708" y="1350864"/>
            <a:ext cx="5750292" cy="526297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_progress;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(_progress ==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!_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progress.GetInvocationList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.Any(d =&gt;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_progress +=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_progress -=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4943" y="2954956"/>
            <a:ext cx="361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Расширяет управление </a:t>
            </a:r>
            <a:r>
              <a:rPr lang="ru-RU" dirty="0" smtClean="0"/>
              <a:t>подпиской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9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</a:t>
            </a:r>
            <a:r>
              <a:rPr lang="en-US" dirty="0" smtClean="0"/>
              <a:t>BCL</a:t>
            </a:r>
            <a:r>
              <a:rPr lang="ru-RU" dirty="0" smtClean="0"/>
              <a:t> для событий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3691" y="1906132"/>
            <a:ext cx="7285278" cy="461664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Progress;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Progress;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 });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8816741" y="1906132"/>
            <a:ext cx="2877954" cy="612648"/>
          </a:xfrm>
          <a:prstGeom prst="wedgeRoundRectCallout">
            <a:avLst>
              <a:gd name="adj1" fmla="val -140076"/>
              <a:gd name="adj2" fmla="val 5307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параметров события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816741" y="2734224"/>
            <a:ext cx="2877954" cy="612648"/>
          </a:xfrm>
          <a:prstGeom prst="wedgeRoundRectCallout">
            <a:avLst>
              <a:gd name="adj1" fmla="val -137735"/>
              <a:gd name="adj2" fmla="val 185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 события </a:t>
            </a:r>
            <a:r>
              <a:rPr lang="en-US" dirty="0" err="1" smtClean="0"/>
              <a:t>EventHandler</a:t>
            </a:r>
            <a:r>
              <a:rPr lang="en-US" dirty="0" smtClean="0"/>
              <a:t>&lt;</a:t>
            </a:r>
            <a:r>
              <a:rPr lang="en-US" dirty="0"/>
              <a:t>T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816741" y="3601808"/>
            <a:ext cx="2877954" cy="612648"/>
          </a:xfrm>
          <a:prstGeom prst="wedgeRoundRectCallout">
            <a:avLst>
              <a:gd name="adj1" fmla="val -128036"/>
              <a:gd name="adj2" fmla="val -349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Перегружаемый метод генерации события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816741" y="4362204"/>
            <a:ext cx="2877954" cy="612648"/>
          </a:xfrm>
          <a:prstGeom prst="wedgeRoundRectCallout">
            <a:avLst>
              <a:gd name="adj1" fmla="val -247100"/>
              <a:gd name="adj2" fmla="val -914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Защита от пустого события – никто не подписался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8816741" y="5130815"/>
            <a:ext cx="2877954" cy="894599"/>
          </a:xfrm>
          <a:prstGeom prst="wedgeRoundRectCallout">
            <a:avLst>
              <a:gd name="adj1" fmla="val -270177"/>
              <a:gd name="adj2" fmla="val -1116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параметра: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 smtClean="0"/>
              <a:t>объект-источник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 smtClean="0"/>
              <a:t>собственно параметры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30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Лямбды и замыкания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Lambdas and </a:t>
            </a:r>
            <a:r>
              <a:rPr lang="en-US" dirty="0" smtClean="0"/>
              <a:t>closures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6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Делегаты</a:t>
            </a:r>
            <a:endParaRPr lang="en-US" dirty="0"/>
          </a:p>
          <a:p>
            <a:r>
              <a:rPr lang="ru-RU" dirty="0" smtClean="0"/>
              <a:t>События</a:t>
            </a:r>
            <a:endParaRPr lang="en-US" dirty="0"/>
          </a:p>
          <a:p>
            <a:r>
              <a:rPr lang="ru-RU" dirty="0" smtClean="0"/>
              <a:t>Лямбды и замыкания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== anonymous delegates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817" y="2492162"/>
            <a:ext cx="2844048" cy="147732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SimpleDelegate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4239256" y="1959265"/>
            <a:ext cx="68066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Lambda</a:t>
            </a:r>
            <a:r>
              <a:rPr lang="ru-RU" b="1" dirty="0" smtClean="0"/>
              <a:t> </a:t>
            </a:r>
            <a:r>
              <a:rPr lang="en-US" b="1" dirty="0" smtClean="0"/>
              <a:t>syntax: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parameters) =&gt; expression-or-statement-block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72907" y="4055846"/>
            <a:ext cx="4237057" cy="36933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SimpleDelegate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 = (x) =&gt; x * x;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72907" y="4693755"/>
            <a:ext cx="3477234" cy="120032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SimpleDelegate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a2 = (x) =&gt;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Func</a:t>
            </a:r>
            <a:r>
              <a:rPr lang="ru-RU" dirty="0"/>
              <a:t>&lt;&gt;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/>
              <a:t>Action&lt;&gt; delegates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719674" y="1864769"/>
            <a:ext cx="83058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/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defTabSz="91440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T,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&gt;(T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defTabSz="914400"/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T1,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T2,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&gt;(T1 arg1, T2 arg2);</a:t>
            </a:r>
          </a:p>
          <a:p>
            <a:pPr defTabSz="914400"/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...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defTabSz="914400"/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defTabSz="914400"/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T&gt;(T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arg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defTabSz="914400"/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de-DE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e-DE" sz="16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de-DE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de-DE" sz="1600" dirty="0">
                <a:solidFill>
                  <a:prstClr val="black"/>
                </a:solidFill>
                <a:latin typeface="Consolas"/>
              </a:rPr>
              <a:t> T1, </a:t>
            </a:r>
            <a:r>
              <a:rPr lang="de-DE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de-DE" sz="1600" dirty="0">
                <a:solidFill>
                  <a:prstClr val="black"/>
                </a:solidFill>
                <a:latin typeface="Consolas"/>
              </a:rPr>
              <a:t> T2&gt;(T1 arg1, T2 arg2);</a:t>
            </a:r>
          </a:p>
          <a:p>
            <a:pPr defTabSz="914400"/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...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3748945" y="4994901"/>
            <a:ext cx="6324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/>
            <a:r>
              <a:rPr lang="en-GB" sz="18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GB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GB" sz="18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GB" sz="18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GB" sz="18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GB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>
                <a:solidFill>
                  <a:prstClr val="black"/>
                </a:solidFill>
                <a:latin typeface="Consolas"/>
              </a:rPr>
              <a:t> x) =&gt; x == 3;</a:t>
            </a:r>
          </a:p>
        </p:txBody>
      </p:sp>
    </p:spTree>
    <p:extLst>
      <p:ext uri="{BB962C8B-B14F-4D97-AF65-F5344CB8AC3E}">
        <p14:creationId xmlns:p14="http://schemas.microsoft.com/office/powerpoint/2010/main" val="30610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 (</a:t>
            </a:r>
            <a:r>
              <a:rPr lang="en-US" dirty="0" smtClean="0"/>
              <a:t>closure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– захват переменной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2855" y="1835134"/>
            <a:ext cx="5121915" cy="132343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factor = 2;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multiplier = n =&gt; n * factor;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 = 10;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(multiplier(3));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ight Arrow 4"/>
          <p:cNvSpPr/>
          <p:nvPr/>
        </p:nvSpPr>
        <p:spPr>
          <a:xfrm>
            <a:off x="7475848" y="231499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6" y="2367478"/>
            <a:ext cx="43473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2855" y="4105870"/>
            <a:ext cx="3887603" cy="181588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seed = 0;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natural = () =&gt; seed++;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(natural());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(natural());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(seed);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7475848" y="486965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72743" y="4634819"/>
            <a:ext cx="309700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53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 и области действия переменных (</a:t>
            </a:r>
            <a:r>
              <a:rPr lang="en-US" dirty="0" smtClean="0"/>
              <a:t>scope)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5136" y="1977523"/>
            <a:ext cx="4673074" cy="181588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actions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3;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actions[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() =&gt;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actions) a();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5136" y="4388932"/>
            <a:ext cx="5795176" cy="2062103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actions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3;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loopScopedi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actions[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() =&gt;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loopScopedi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actions) a();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494495" y="245332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494495" y="517766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66354" y="2505808"/>
            <a:ext cx="5597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66353" y="5230155"/>
            <a:ext cx="5597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Делегаты </a:t>
            </a:r>
          </a:p>
          <a:p>
            <a:pPr lvl="1"/>
            <a:r>
              <a:rPr lang="ru-RU" dirty="0" smtClean="0"/>
              <a:t>типизированные указатели на метод</a:t>
            </a:r>
          </a:p>
          <a:p>
            <a:pPr lvl="1"/>
            <a:r>
              <a:rPr lang="ru-RU" dirty="0" smtClean="0"/>
              <a:t>множественность вызовов</a:t>
            </a:r>
          </a:p>
          <a:p>
            <a:pPr lvl="1"/>
            <a:endParaRPr lang="ru-RU" dirty="0"/>
          </a:p>
          <a:p>
            <a:r>
              <a:rPr lang="ru-RU" dirty="0" smtClean="0"/>
              <a:t>События – надстройка над делегатами</a:t>
            </a:r>
          </a:p>
          <a:p>
            <a:pPr lvl="1"/>
            <a:r>
              <a:rPr lang="ru-RU" dirty="0" smtClean="0"/>
              <a:t>возможность управления подписками</a:t>
            </a:r>
          </a:p>
          <a:p>
            <a:endParaRPr lang="ru-RU" dirty="0"/>
          </a:p>
          <a:p>
            <a:r>
              <a:rPr lang="ru-RU" dirty="0" smtClean="0"/>
              <a:t>Лямбды – анонимные делегаты</a:t>
            </a:r>
          </a:p>
          <a:p>
            <a:pPr lvl="1"/>
            <a:r>
              <a:rPr lang="ru-RU" dirty="0" smtClean="0"/>
              <a:t>с поддержкой замыканий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Делегаты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нужен обратный вызов (</a:t>
            </a:r>
            <a:r>
              <a:rPr lang="en-US" dirty="0" smtClean="0"/>
              <a:t>callback</a:t>
            </a:r>
            <a:r>
              <a:rPr lang="ru-RU" dirty="0" smtClean="0"/>
              <a:t>)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7306" y="1785207"/>
            <a:ext cx="563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копировать файлы с демонстрацией прогресса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7306" y="2240161"/>
            <a:ext cx="399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Решение</a:t>
            </a:r>
            <a:r>
              <a:rPr lang="en-US" dirty="0" smtClean="0"/>
              <a:t>: </a:t>
            </a:r>
            <a:r>
              <a:rPr lang="ru-RU" dirty="0" smtClean="0"/>
              <a:t>интерфейс </a:t>
            </a:r>
            <a:r>
              <a:rPr lang="en-US" dirty="0" err="1" smtClean="0"/>
              <a:t>IProgressIndicator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6038" y="2835357"/>
            <a:ext cx="5949064" cy="95410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1945" y="4470282"/>
            <a:ext cx="9328195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WriteLogToConsole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({1}%) - {2}"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.UtcNow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нужен обратный вызов (</a:t>
            </a:r>
            <a:r>
              <a:rPr lang="en-US" dirty="0"/>
              <a:t>callback</a:t>
            </a:r>
            <a:r>
              <a:rPr lang="ru-RU" dirty="0"/>
              <a:t>)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29191" y="1867702"/>
            <a:ext cx="8085868" cy="452431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Copy(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.Open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buffer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srcFile.Read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dstFile.Write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step++;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(step *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Arrow Connector 13"/>
          <p:cNvCxnSpPr/>
          <p:nvPr/>
        </p:nvCxnSpPr>
        <p:spPr>
          <a:xfrm flipV="1">
            <a:off x="1250148" y="4053840"/>
            <a:ext cx="2438400" cy="340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5"/>
          <p:cNvCxnSpPr/>
          <p:nvPr/>
        </p:nvCxnSpPr>
        <p:spPr>
          <a:xfrm>
            <a:off x="1277042" y="4439322"/>
            <a:ext cx="2725271" cy="824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7"/>
          <p:cNvCxnSpPr/>
          <p:nvPr/>
        </p:nvCxnSpPr>
        <p:spPr>
          <a:xfrm>
            <a:off x="1250148" y="4484146"/>
            <a:ext cx="2375647" cy="1559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8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интерфейса к делегату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5"/>
            <a:ext cx="5572225" cy="4351338"/>
          </a:xfrm>
        </p:spPr>
        <p:txBody>
          <a:bodyPr/>
          <a:lstStyle/>
          <a:p>
            <a:r>
              <a:rPr lang="ru-RU" dirty="0" smtClean="0"/>
              <a:t>Недостатки интерфейса для такой задачи – сложность:</a:t>
            </a:r>
            <a:endParaRPr lang="en-US" dirty="0"/>
          </a:p>
          <a:p>
            <a:pPr lvl="1"/>
            <a:r>
              <a:rPr lang="ru-RU" dirty="0" smtClean="0"/>
              <a:t>нужно создавать отдельный класс, тогда как нужен только 1 метод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 smtClean="0"/>
              <a:t>Как альтернатива – делегат</a:t>
            </a:r>
            <a:endParaRPr lang="en-US" dirty="0" smtClean="0"/>
          </a:p>
          <a:p>
            <a:pPr lvl="1"/>
            <a:r>
              <a:rPr lang="ru-RU" dirty="0" smtClean="0"/>
              <a:t>тип описывающий сигнатуру метода</a:t>
            </a:r>
            <a:endParaRPr lang="en-US" dirty="0"/>
          </a:p>
          <a:p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80484" y="1439864"/>
            <a:ext cx="5354708" cy="4511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37748" y="1867582"/>
            <a:ext cx="2989921" cy="107721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Transform(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37748" y="4631341"/>
            <a:ext cx="3550972" cy="33855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own Arrow 7"/>
          <p:cNvSpPr/>
          <p:nvPr/>
        </p:nvSpPr>
        <p:spPr>
          <a:xfrm>
            <a:off x="8448076" y="322832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делегатов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9624" y="1633640"/>
            <a:ext cx="3550972" cy="33855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87565" y="1972194"/>
            <a:ext cx="4897495" cy="230832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Create delegate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Square;         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Invoke 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t(3);            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result2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t.Invoke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Delegate as parameter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result3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(6, Double);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9068" y="2238527"/>
            <a:ext cx="3102131" cy="230832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Square(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Double(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+ x;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02095" y="4983641"/>
            <a:ext cx="6468437" cy="107721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transform)  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transform(transform(x)); 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Делегаты изнутри</a:t>
            </a:r>
            <a:endParaRPr lang="ru-RU" dirty="0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44" y="1991184"/>
            <a:ext cx="5281915" cy="4005355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43" y="365124"/>
            <a:ext cx="4261751" cy="62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Делегаты </a:t>
            </a:r>
            <a:r>
              <a:rPr lang="ru-RU" dirty="0" smtClean="0"/>
              <a:t>изнутри</a:t>
            </a:r>
            <a:r>
              <a:rPr lang="en-US" dirty="0" smtClean="0"/>
              <a:t>. Static </a:t>
            </a:r>
            <a:r>
              <a:rPr lang="en-US" dirty="0"/>
              <a:t>vs. </a:t>
            </a:r>
            <a:r>
              <a:rPr lang="en-US" dirty="0" smtClean="0"/>
              <a:t>Instance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7257" y="2876146"/>
            <a:ext cx="3999813" cy="230832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InstanceDelegate()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.Property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Can't call instance 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9854" y="1663017"/>
            <a:ext cx="5121915" cy="132343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CreateDelegateInInstanceMember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InstanceDelegate;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9854" y="4553848"/>
            <a:ext cx="5682966" cy="181588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CreateDelegateInStaticMember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StaticVsInstance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t.InstanceDelegate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183</TotalTime>
  <Words>2344</Words>
  <Application>Microsoft Office PowerPoint</Application>
  <PresentationFormat>Широкоэкранный</PresentationFormat>
  <Paragraphs>164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Trebuchet MS</vt:lpstr>
      <vt:lpstr>Тема Office</vt:lpstr>
      <vt:lpstr>Делегаты, события, лямбды</vt:lpstr>
      <vt:lpstr>Agenda</vt:lpstr>
      <vt:lpstr>Делегаты</vt:lpstr>
      <vt:lpstr>Для чего нужен обратный вызов (callback)?</vt:lpstr>
      <vt:lpstr>Для чего нужен обратный вызов (callback)?</vt:lpstr>
      <vt:lpstr>От интерфейса к делегату</vt:lpstr>
      <vt:lpstr>Использование делегатов</vt:lpstr>
      <vt:lpstr>Делегаты изнутри</vt:lpstr>
      <vt:lpstr>Делегаты изнутри. Static vs. Instance</vt:lpstr>
      <vt:lpstr>Делегаты изнутри. Static vs. Instance</vt:lpstr>
      <vt:lpstr>Multicast делегаты</vt:lpstr>
      <vt:lpstr>Делегаты изнутри. Multicast делегаты</vt:lpstr>
      <vt:lpstr>Multicast делегаты</vt:lpstr>
      <vt:lpstr>Анонимные делегаты</vt:lpstr>
      <vt:lpstr>События</vt:lpstr>
      <vt:lpstr>События == надстройка над делегатами</vt:lpstr>
      <vt:lpstr>Управление логикой событий</vt:lpstr>
      <vt:lpstr>Рекомендации BCL для событий</vt:lpstr>
      <vt:lpstr>Лямбды и замыкания</vt:lpstr>
      <vt:lpstr>Lambda == anonymous delegates</vt:lpstr>
      <vt:lpstr>Func&lt;&gt; and Action&lt;&gt; delegates</vt:lpstr>
      <vt:lpstr>Замыкания (closure) – захват переменной</vt:lpstr>
      <vt:lpstr>Замыкания и области действия переменных (scope)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Расширенный C#</dc:title>
  <dc:creator>Михаил Романов</dc:creator>
  <cp:lastModifiedBy>Михаил Романов</cp:lastModifiedBy>
  <cp:revision>21</cp:revision>
  <dcterms:created xsi:type="dcterms:W3CDTF">2024-06-15T14:46:24Z</dcterms:created>
  <dcterms:modified xsi:type="dcterms:W3CDTF">2024-06-18T17:01:35Z</dcterms:modified>
</cp:coreProperties>
</file>