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  <p:sldId id="267" r:id="rId9"/>
    <p:sldId id="269" r:id="rId10"/>
    <p:sldId id="265" r:id="rId11"/>
    <p:sldId id="266" r:id="rId12"/>
    <p:sldId id="270" r:id="rId13"/>
    <p:sldId id="271" r:id="rId14"/>
    <p:sldId id="272" r:id="rId15"/>
    <p:sldId id="273" r:id="rId16"/>
    <p:sldId id="302" r:id="rId17"/>
    <p:sldId id="305" r:id="rId18"/>
    <p:sldId id="278" r:id="rId19"/>
    <p:sldId id="279" r:id="rId20"/>
    <p:sldId id="274" r:id="rId21"/>
    <p:sldId id="275" r:id="rId22"/>
    <p:sldId id="276" r:id="rId23"/>
    <p:sldId id="277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3" r:id="rId43"/>
    <p:sldId id="304" r:id="rId44"/>
    <p:sldId id="301" r:id="rId45"/>
    <p:sldId id="261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Пользовательские типы" id="{4C62F6CD-700A-4F63-B54E-3F57103040C4}">
          <p14:sldIdLst>
            <p14:sldId id="259"/>
            <p14:sldId id="260"/>
          </p14:sldIdLst>
        </p14:section>
        <p14:section name="Класс, интерфейс, структура" id="{31F6D0C1-2055-47E5-97E6-D5D6F42EAB0D}">
          <p14:sldIdLst>
            <p14:sldId id="263"/>
            <p14:sldId id="264"/>
            <p14:sldId id="262"/>
            <p14:sldId id="267"/>
            <p14:sldId id="269"/>
          </p14:sldIdLst>
        </p14:section>
        <p14:section name="Поля, свойства, индексаторы" id="{B54102AE-8DBB-4B6A-9770-8E0C5A89FA52}">
          <p14:sldIdLst>
            <p14:sldId id="265"/>
            <p14:sldId id="266"/>
            <p14:sldId id="270"/>
            <p14:sldId id="271"/>
            <p14:sldId id="272"/>
          </p14:sldIdLst>
        </p14:section>
        <p14:section name="Методы" id="{E60889FA-F014-40F5-B404-A058765F684C}">
          <p14:sldIdLst>
            <p14:sldId id="273"/>
            <p14:sldId id="302"/>
            <p14:sldId id="305"/>
            <p14:sldId id="278"/>
            <p14:sldId id="279"/>
            <p14:sldId id="274"/>
            <p14:sldId id="275"/>
            <p14:sldId id="276"/>
            <p14:sldId id="277"/>
          </p14:sldIdLst>
        </p14:section>
        <p14:section name="Конструкторы и финализаторы" id="{F92BC727-0CC9-4C4E-B59C-EC4C28F20B21}">
          <p14:sldIdLst>
            <p14:sldId id="283"/>
            <p14:sldId id="284"/>
            <p14:sldId id="285"/>
            <p14:sldId id="286"/>
          </p14:sldIdLst>
        </p14:section>
        <p14:section name="Наследование и реализация" id="{11539B00-4E95-4532-A53A-C8366DC187AC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Структуры" id="{4223B2CE-EA5F-4247-AA91-730D4486868B}">
          <p14:sldIdLst>
            <p14:sldId id="296"/>
            <p14:sldId id="297"/>
            <p14:sldId id="298"/>
          </p14:sldIdLst>
        </p14:section>
        <p14:section name="Перечисления" id="{E7EFF27A-D9B4-4992-B015-5E23FE2796C4}">
          <p14:sldIdLst>
            <p14:sldId id="299"/>
            <p14:sldId id="300"/>
            <p14:sldId id="303"/>
            <p14:sldId id="304"/>
            <p14:sldId id="301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Романов" initials="МР" lastIdx="3" clrIdx="0">
    <p:extLst>
      <p:ext uri="{19B8F6BF-5375-455C-9EA6-DF929625EA0E}">
        <p15:presenceInfo xmlns:p15="http://schemas.microsoft.com/office/powerpoint/2012/main" userId="4951010e839e4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92325" autoAdjust="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enum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access-modifier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типов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Поля, свойства, индексаторы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/>
          <a:lstStyle/>
          <a:p>
            <a:r>
              <a:rPr lang="en-US" b="1" dirty="0" err="1" smtClean="0"/>
              <a:t>readonly</a:t>
            </a:r>
            <a:r>
              <a:rPr lang="en-US" dirty="0" smtClean="0"/>
              <a:t> – </a:t>
            </a:r>
            <a:r>
              <a:rPr lang="ru-RU" dirty="0" smtClean="0"/>
              <a:t>могут быть изменены только в конструкторе</a:t>
            </a:r>
            <a:endParaRPr lang="ru-RU" dirty="0"/>
          </a:p>
        </p:txBody>
      </p:sp>
      <p:sp>
        <p:nvSpPr>
          <p:cNvPr id="4" name="Rectangle 4"/>
          <p:cNvSpPr/>
          <p:nvPr/>
        </p:nvSpPr>
        <p:spPr>
          <a:xfrm>
            <a:off x="6477501" y="1825625"/>
            <a:ext cx="3771399" cy="30777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7189"/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MyC</a:t>
            </a:r>
            <a:r>
              <a:rPr lang="en-GB" sz="1600" dirty="0" smtClean="0">
                <a:solidFill>
                  <a:srgbClr val="2B91AF"/>
                </a:solidFill>
                <a:latin typeface="Consolas"/>
              </a:rPr>
              <a:t>lass</a:t>
            </a:r>
            <a:endParaRPr lang="en-GB" sz="1600" dirty="0" smtClean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defTabSz="457189"/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pPr defTabSz="457189"/>
            <a:r>
              <a:rPr lang="ru-RU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B, D;</a:t>
            </a:r>
          </a:p>
          <a:p>
            <a:pPr defTabSz="457189"/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en-GB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C = 1.1;</a:t>
            </a:r>
          </a:p>
          <a:p>
            <a:pPr defTabSz="457189"/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en-GB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 smtClean="0">
                <a:solidFill>
                  <a:prstClr val="black"/>
                </a:solidFill>
                <a:latin typeface="Consolas"/>
              </a:rPr>
              <a:t>MyClass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ru-RU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A 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= 0;</a:t>
            </a:r>
          </a:p>
          <a:p>
            <a:pPr defTabSz="457189"/>
            <a:r>
              <a:rPr lang="ru-RU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08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463957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«Метод(ы), маскирующийся под поле»</a:t>
            </a:r>
            <a:endParaRPr lang="en-US" dirty="0" smtClean="0"/>
          </a:p>
          <a:p>
            <a:r>
              <a:rPr lang="ru-RU" dirty="0" smtClean="0"/>
              <a:t>состоит </a:t>
            </a:r>
            <a:r>
              <a:rPr lang="ru-RU" dirty="0"/>
              <a:t>из 2-х частей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«</a:t>
            </a:r>
            <a:r>
              <a:rPr lang="en-US" dirty="0"/>
              <a:t>getter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 smtClean="0"/>
              <a:t>и «</a:t>
            </a:r>
            <a:r>
              <a:rPr lang="en-US" dirty="0"/>
              <a:t>setter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в </a:t>
            </a:r>
            <a:r>
              <a:rPr lang="en-US" smtClean="0"/>
              <a:t>setter </a:t>
            </a:r>
            <a:r>
              <a:rPr lang="en-US" dirty="0" smtClean="0"/>
              <a:t>- </a:t>
            </a:r>
            <a:r>
              <a:rPr lang="ru-RU" dirty="0" smtClean="0"/>
              <a:t>неявный параметр </a:t>
            </a:r>
            <a:r>
              <a:rPr lang="en-US" b="1" dirty="0" smtClean="0"/>
              <a:t>value</a:t>
            </a:r>
            <a:endParaRPr lang="en-US" b="1" dirty="0"/>
          </a:p>
          <a:p>
            <a:r>
              <a:rPr lang="ru-RU" dirty="0" smtClean="0"/>
              <a:t>части могут </a:t>
            </a:r>
            <a:r>
              <a:rPr lang="ru-RU" dirty="0"/>
              <a:t>иметь разный уровень доступа</a:t>
            </a:r>
          </a:p>
          <a:p>
            <a:endParaRPr lang="ru-RU" dirty="0" smtClean="0"/>
          </a:p>
          <a:p>
            <a:r>
              <a:rPr lang="ru-RU" dirty="0" smtClean="0"/>
              <a:t>Можно объявить </a:t>
            </a:r>
            <a:r>
              <a:rPr lang="en-US" dirty="0"/>
              <a:t>“Read Only” / “Write Only”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096000" y="1963739"/>
            <a:ext cx="5133474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Stock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value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0" y="4879204"/>
            <a:ext cx="4269321" cy="10772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Автоматические свойства </a:t>
            </a:r>
            <a:endParaRPr lang="ru-RU" dirty="0"/>
          </a:p>
        </p:txBody>
      </p:sp>
      <p:sp>
        <p:nvSpPr>
          <p:cNvPr id="3" name="Up-Down Arrow 10"/>
          <p:cNvSpPr/>
          <p:nvPr/>
        </p:nvSpPr>
        <p:spPr>
          <a:xfrm>
            <a:off x="2309002" y="4152900"/>
            <a:ext cx="391886" cy="874206"/>
          </a:xfrm>
          <a:prstGeom prst="upDownArrow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00" y="1942053"/>
            <a:ext cx="2962275" cy="180975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38" y="1918102"/>
            <a:ext cx="4010025" cy="180975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6" y="5600700"/>
            <a:ext cx="4162425" cy="40005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728" y="5600700"/>
            <a:ext cx="5267325" cy="39052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8" name="Up-Down Arrow 15"/>
          <p:cNvSpPr/>
          <p:nvPr/>
        </p:nvSpPr>
        <p:spPr>
          <a:xfrm>
            <a:off x="8845207" y="4047737"/>
            <a:ext cx="391886" cy="979369"/>
          </a:xfrm>
          <a:prstGeom prst="upDownArrow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4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Индексаторы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631691" y="3265007"/>
            <a:ext cx="35814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sent =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/>
              </a:rPr>
              <a:t>Sentence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first = sent[0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GB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 smtClean="0">
                <a:solidFill>
                  <a:prstClr val="black"/>
                </a:solidFill>
                <a:latin typeface="Consolas"/>
              </a:rPr>
              <a:t>firstChar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sent[1, 0];</a:t>
            </a:r>
            <a:endParaRPr lang="en-GB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33846"/>
            <a:ext cx="5907386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charNum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charNum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Сигнатура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265" y="1958196"/>
            <a:ext cx="1158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[access level] [</a:t>
            </a:r>
            <a:r>
              <a:rPr lang="en-US" dirty="0" err="1" smtClean="0">
                <a:latin typeface="Consolas" panose="020B0609020204030204" pitchFamily="49" charset="0"/>
              </a:rPr>
              <a:t>abstract|sealed</a:t>
            </a:r>
            <a:r>
              <a:rPr lang="en-US" dirty="0" smtClean="0">
                <a:latin typeface="Consolas" panose="020B0609020204030204" pitchFamily="49" charset="0"/>
              </a:rPr>
              <a:t>] &lt;Type&gt;|void &lt;</a:t>
            </a:r>
            <a:r>
              <a:rPr lang="en-US" dirty="0" err="1" smtClean="0">
                <a:latin typeface="Consolas" panose="020B0609020204030204" pitchFamily="49" charset="0"/>
              </a:rPr>
              <a:t>MethodName</a:t>
            </a:r>
            <a:r>
              <a:rPr lang="en-US" dirty="0" smtClean="0">
                <a:latin typeface="Consolas" panose="020B0609020204030204" pitchFamily="49" charset="0"/>
              </a:rPr>
              <a:t>&gt;([modifier] &lt;Type&gt; &lt;name&gt;, …);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265" y="2993692"/>
            <a:ext cx="513990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param1,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265" y="3654741"/>
            <a:ext cx="7227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Method2(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264" y="4424459"/>
            <a:ext cx="513990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Method3()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9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4717211" cy="4351338"/>
          </a:xfrm>
        </p:spPr>
        <p:txBody>
          <a:bodyPr/>
          <a:lstStyle/>
          <a:p>
            <a:r>
              <a:rPr lang="ru-RU" dirty="0" smtClean="0"/>
              <a:t>Должны различаться типы параметров</a:t>
            </a:r>
          </a:p>
          <a:p>
            <a:endParaRPr lang="ru-RU" dirty="0"/>
          </a:p>
          <a:p>
            <a:r>
              <a:rPr lang="ru-RU" dirty="0" smtClean="0"/>
              <a:t>Недопустимые варианты:</a:t>
            </a:r>
          </a:p>
          <a:p>
            <a:pPr lvl="1"/>
            <a:r>
              <a:rPr lang="ru-RU" dirty="0" smtClean="0"/>
              <a:t>различаются только возвращаемые значения</a:t>
            </a:r>
          </a:p>
          <a:p>
            <a:pPr lvl="1"/>
            <a:r>
              <a:rPr lang="ru-RU" dirty="0" smtClean="0"/>
              <a:t>различаются модификаторы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27940" y="2175721"/>
            <a:ext cx="6003567" cy="30931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OverloadSamples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Можно: разный набор параметров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Нельзя: различаются только возвращаемые значения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Нельзя: различаются только модификаторы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по значению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124445" y="2865863"/>
            <a:ext cx="1130968" cy="352124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0737" y="1690688"/>
            <a:ext cx="3729547" cy="86177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StructA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Property1 {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67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41102" y="1731724"/>
            <a:ext cx="3729547" cy="86177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Property1 {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67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124445" y="5761460"/>
            <a:ext cx="1130968" cy="625643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  Property1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11"/>
          <p:cNvSpPr/>
          <p:nvPr/>
        </p:nvSpPr>
        <p:spPr>
          <a:xfrm>
            <a:off x="7096758" y="2947935"/>
            <a:ext cx="1130968" cy="352124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" name="Straight Connector 14"/>
          <p:cNvCxnSpPr/>
          <p:nvPr/>
        </p:nvCxnSpPr>
        <p:spPr>
          <a:xfrm>
            <a:off x="6830396" y="6153930"/>
            <a:ext cx="1663692" cy="0"/>
          </a:xfrm>
          <a:prstGeom prst="line">
            <a:avLst/>
          </a:prstGeom>
          <a:noFill/>
          <a:ln w="38100" cap="flat" cmpd="sng" algn="ctr">
            <a:solidFill>
              <a:srgbClr val="46454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" name="Rectangle 15"/>
          <p:cNvSpPr/>
          <p:nvPr/>
        </p:nvSpPr>
        <p:spPr>
          <a:xfrm>
            <a:off x="1124445" y="5127863"/>
            <a:ext cx="1130968" cy="625643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  Property1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}</a:t>
            </a:r>
          </a:p>
        </p:txBody>
      </p:sp>
      <p:cxnSp>
        <p:nvCxnSpPr>
          <p:cNvPr id="10" name="Straight Connector 10"/>
          <p:cNvCxnSpPr/>
          <p:nvPr/>
        </p:nvCxnSpPr>
        <p:spPr>
          <a:xfrm>
            <a:off x="862772" y="5761460"/>
            <a:ext cx="1663692" cy="0"/>
          </a:xfrm>
          <a:prstGeom prst="line">
            <a:avLst/>
          </a:prstGeom>
          <a:noFill/>
          <a:ln w="38100" cap="flat" cmpd="sng" algn="ctr">
            <a:solidFill>
              <a:srgbClr val="46454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1" name="Rectangle 17"/>
          <p:cNvSpPr/>
          <p:nvPr/>
        </p:nvSpPr>
        <p:spPr>
          <a:xfrm>
            <a:off x="10127073" y="5437439"/>
            <a:ext cx="1130968" cy="625643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  Property1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}</a:t>
            </a:r>
          </a:p>
        </p:txBody>
      </p:sp>
      <p:sp>
        <p:nvSpPr>
          <p:cNvPr id="12" name="Rectangle 18"/>
          <p:cNvSpPr/>
          <p:nvPr/>
        </p:nvSpPr>
        <p:spPr>
          <a:xfrm>
            <a:off x="7096758" y="6177628"/>
            <a:ext cx="1130968" cy="291548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89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</a:t>
            </a:r>
          </a:p>
        </p:txBody>
      </p:sp>
      <p:cxnSp>
        <p:nvCxnSpPr>
          <p:cNvPr id="13" name="Straight Arrow Connector 20"/>
          <p:cNvCxnSpPr>
            <a:stCxn id="12" idx="3"/>
            <a:endCxn id="11" idx="1"/>
          </p:cNvCxnSpPr>
          <p:nvPr/>
        </p:nvCxnSpPr>
        <p:spPr>
          <a:xfrm flipV="1">
            <a:off x="8227726" y="5750261"/>
            <a:ext cx="1899347" cy="57314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Rectangle 22"/>
          <p:cNvSpPr/>
          <p:nvPr/>
        </p:nvSpPr>
        <p:spPr>
          <a:xfrm>
            <a:off x="7096758" y="5821482"/>
            <a:ext cx="1130968" cy="291548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89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</a:t>
            </a:r>
          </a:p>
        </p:txBody>
      </p:sp>
      <p:cxnSp>
        <p:nvCxnSpPr>
          <p:cNvPr id="15" name="Straight Arrow Connector 24"/>
          <p:cNvCxnSpPr>
            <a:endCxn id="11" idx="1"/>
          </p:cNvCxnSpPr>
          <p:nvPr/>
        </p:nvCxnSpPr>
        <p:spPr>
          <a:xfrm flipV="1">
            <a:off x="8227726" y="5750260"/>
            <a:ext cx="1899347" cy="21699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15510" y="2865863"/>
            <a:ext cx="2827056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ByValue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494088" y="2857526"/>
            <a:ext cx="2714846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ByValue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045124" y="3721179"/>
            <a:ext cx="2829621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.Property1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StructA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8805875" y="3721179"/>
            <a:ext cx="2829621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.Property1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по ссылке </a:t>
            </a:r>
            <a:r>
              <a:rPr lang="en-US" dirty="0" smtClean="0"/>
              <a:t>(ref/out)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172070" y="2865863"/>
            <a:ext cx="1130968" cy="352124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362" y="1690688"/>
            <a:ext cx="3729547" cy="86177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StructA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Property1 {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67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8727" y="1731724"/>
            <a:ext cx="3729547" cy="86177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Property1 {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67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2070" y="5761460"/>
            <a:ext cx="1130968" cy="625643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  Property1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4383" y="2865363"/>
            <a:ext cx="1130968" cy="3603814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78021" y="6153930"/>
            <a:ext cx="1663692" cy="0"/>
          </a:xfrm>
          <a:prstGeom prst="line">
            <a:avLst/>
          </a:prstGeom>
          <a:noFill/>
          <a:ln w="38100" cap="flat" cmpd="sng" algn="ctr">
            <a:solidFill>
              <a:srgbClr val="46454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9" name="Straight Connector 9"/>
          <p:cNvCxnSpPr/>
          <p:nvPr/>
        </p:nvCxnSpPr>
        <p:spPr>
          <a:xfrm>
            <a:off x="910397" y="5761460"/>
            <a:ext cx="1663692" cy="0"/>
          </a:xfrm>
          <a:prstGeom prst="line">
            <a:avLst/>
          </a:prstGeom>
          <a:noFill/>
          <a:ln w="38100" cap="flat" cmpd="sng" algn="ctr">
            <a:solidFill>
              <a:srgbClr val="464547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" name="Rectangle 10"/>
          <p:cNvSpPr/>
          <p:nvPr/>
        </p:nvSpPr>
        <p:spPr>
          <a:xfrm>
            <a:off x="10174698" y="5437439"/>
            <a:ext cx="1130968" cy="625643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   Property1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}</a:t>
            </a:r>
          </a:p>
        </p:txBody>
      </p:sp>
      <p:sp>
        <p:nvSpPr>
          <p:cNvPr id="11" name="Rectangle 11"/>
          <p:cNvSpPr/>
          <p:nvPr/>
        </p:nvSpPr>
        <p:spPr>
          <a:xfrm>
            <a:off x="7144383" y="6177628"/>
            <a:ext cx="1130968" cy="291548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89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</a:t>
            </a:r>
          </a:p>
        </p:txBody>
      </p:sp>
      <p:cxnSp>
        <p:nvCxnSpPr>
          <p:cNvPr id="12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8275351" y="5750261"/>
            <a:ext cx="1899347" cy="57314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Rectangle 13"/>
          <p:cNvSpPr/>
          <p:nvPr/>
        </p:nvSpPr>
        <p:spPr>
          <a:xfrm>
            <a:off x="7144383" y="5821482"/>
            <a:ext cx="1130968" cy="291548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89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</a:t>
            </a:r>
          </a:p>
        </p:txBody>
      </p:sp>
      <p:cxnSp>
        <p:nvCxnSpPr>
          <p:cNvPr id="14" name="Straight Arrow Connector 14"/>
          <p:cNvCxnSpPr>
            <a:stCxn id="13" idx="1"/>
            <a:endCxn id="11" idx="1"/>
          </p:cNvCxnSpPr>
          <p:nvPr/>
        </p:nvCxnSpPr>
        <p:spPr>
          <a:xfrm rot="10800000" flipV="1">
            <a:off x="7144383" y="5967256"/>
            <a:ext cx="16933" cy="356145"/>
          </a:xfrm>
          <a:prstGeom prst="bentConnector3">
            <a:avLst>
              <a:gd name="adj1" fmla="val 3400000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574089" y="2865362"/>
            <a:ext cx="3051476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541713" y="2865150"/>
            <a:ext cx="2939266" cy="36933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ByRef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(ref 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endParaRPr lang="en-US" altLang="en-US" sz="2400" dirty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/>
          <p:nvPr/>
        </p:nvSpPr>
        <p:spPr>
          <a:xfrm>
            <a:off x="1172070" y="5414993"/>
            <a:ext cx="1130968" cy="291548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89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</a:t>
            </a:r>
          </a:p>
        </p:txBody>
      </p:sp>
      <p:cxnSp>
        <p:nvCxnSpPr>
          <p:cNvPr id="18" name="Straight Arrow Connector 19"/>
          <p:cNvCxnSpPr>
            <a:stCxn id="17" idx="1"/>
            <a:endCxn id="6" idx="1"/>
          </p:cNvCxnSpPr>
          <p:nvPr/>
        </p:nvCxnSpPr>
        <p:spPr>
          <a:xfrm rot="10800000" flipV="1">
            <a:off x="1172070" y="5560767"/>
            <a:ext cx="16933" cy="513515"/>
          </a:xfrm>
          <a:prstGeom prst="bentConnector3">
            <a:avLst>
              <a:gd name="adj1" fmla="val 3186669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045124" y="3721179"/>
            <a:ext cx="2829621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V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.Property1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StructA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805875" y="3721179"/>
            <a:ext cx="2406428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.Property1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isible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есть пользовательские типы в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Основные</a:t>
            </a:r>
          </a:p>
          <a:p>
            <a:pPr lvl="1"/>
            <a:r>
              <a:rPr lang="ru-RU" dirty="0" smtClean="0"/>
              <a:t>класс</a:t>
            </a:r>
          </a:p>
          <a:p>
            <a:pPr lvl="1"/>
            <a:r>
              <a:rPr lang="ru-RU" dirty="0" smtClean="0"/>
              <a:t>интерфейс</a:t>
            </a:r>
          </a:p>
          <a:p>
            <a:pPr lvl="1"/>
            <a:r>
              <a:rPr lang="ru-RU" dirty="0" smtClean="0"/>
              <a:t>структура</a:t>
            </a:r>
          </a:p>
          <a:p>
            <a:r>
              <a:rPr lang="ru-RU" dirty="0" smtClean="0"/>
              <a:t>Перечислимый тип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Позиционные</a:t>
            </a:r>
            <a:r>
              <a:rPr lang="en-US" dirty="0" smtClean="0"/>
              <a:t>, </a:t>
            </a:r>
            <a:r>
              <a:rPr lang="ru-RU" dirty="0" smtClean="0"/>
              <a:t>именованные и опциональные параметров</a:t>
            </a:r>
            <a:endParaRPr lang="ru-RU" dirty="0"/>
          </a:p>
        </p:txBody>
      </p:sp>
      <p:sp>
        <p:nvSpPr>
          <p:cNvPr id="3" name="Rectangle 7"/>
          <p:cNvSpPr/>
          <p:nvPr/>
        </p:nvSpPr>
        <p:spPr>
          <a:xfrm>
            <a:off x="325406" y="1991947"/>
            <a:ext cx="624401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Method1(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param1,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param3)</a:t>
            </a:r>
            <a:endParaRPr lang="en-US" sz="2400" dirty="0"/>
          </a:p>
        </p:txBody>
      </p:sp>
      <p:sp>
        <p:nvSpPr>
          <p:cNvPr id="4" name="Rectangle 8"/>
          <p:cNvSpPr/>
          <p:nvPr/>
        </p:nvSpPr>
        <p:spPr>
          <a:xfrm>
            <a:off x="4016258" y="4200404"/>
            <a:ext cx="803938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Method2(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param1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param3 = 3)</a:t>
            </a:r>
            <a:endParaRPr lang="en-US" sz="2400" dirty="0"/>
          </a:p>
        </p:txBody>
      </p:sp>
      <p:sp>
        <p:nvSpPr>
          <p:cNvPr id="5" name="Rectangle 9"/>
          <p:cNvSpPr/>
          <p:nvPr/>
        </p:nvSpPr>
        <p:spPr>
          <a:xfrm>
            <a:off x="325405" y="2765315"/>
            <a:ext cx="5297353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Method1(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3);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Method1(param1: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param2: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param3: 3);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Method1(param3: 3, param1: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param2: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sp>
        <p:nvSpPr>
          <p:cNvPr id="6" name="Rectangle 10"/>
          <p:cNvSpPr/>
          <p:nvPr/>
        </p:nvSpPr>
        <p:spPr>
          <a:xfrm>
            <a:off x="4064000" y="4973773"/>
            <a:ext cx="2769937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Method2();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Method2(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Method2(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"n2"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Method2(param3: 100);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50258" y="2565261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Именованные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3849" y="4650607"/>
            <a:ext cx="314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Опциональные </a:t>
            </a:r>
          </a:p>
          <a:p>
            <a:r>
              <a:rPr lang="ru-RU" dirty="0" smtClean="0"/>
              <a:t>(со значением по умолчанию)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именованных и опциональных параметров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32488"/>
              </p:ext>
            </p:extLst>
          </p:nvPr>
        </p:nvGraphicFramePr>
        <p:xfrm>
          <a:off x="585770" y="1945679"/>
          <a:ext cx="11020459" cy="4241800"/>
        </p:xfrm>
        <a:graphic>
          <a:graphicData uri="http://schemas.openxmlformats.org/drawingml/2006/table">
            <a:tbl>
              <a:tblPr/>
              <a:tblGrid>
                <a:gridCol w="371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9840"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ru-RU" sz="1900" dirty="0" smtClean="0"/>
                        <a:t>Опциональные располагаются после(!) обязательных</a:t>
                      </a:r>
                      <a:endParaRPr lang="en-US" sz="1900" dirty="0" smtClean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Method(</a:t>
                      </a:r>
                    </a:p>
                    <a:p>
                      <a:pPr lvl="1"/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param1, </a:t>
                      </a:r>
                    </a:p>
                    <a:p>
                      <a:pPr lvl="1"/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param2 = 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"2"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 </a:t>
                      </a:r>
                    </a:p>
                    <a:p>
                      <a:pPr lvl="1"/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param3 = 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"3"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endParaRPr lang="en-US" sz="19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40"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ru-RU" sz="1900" dirty="0" smtClean="0"/>
                        <a:t>Значения по умолчанию могут быть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900" dirty="0" smtClean="0"/>
                        <a:t>константным выражением</a:t>
                      </a:r>
                      <a:endParaRPr lang="en-US" sz="19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smtClean="0"/>
                        <a:t>new </a:t>
                      </a:r>
                      <a:r>
                        <a:rPr lang="en-US" sz="1900" dirty="0" err="1" smtClean="0"/>
                        <a:t>ValueType</a:t>
                      </a:r>
                      <a:r>
                        <a:rPr lang="en-US" sz="1900" dirty="0" smtClean="0"/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smtClean="0"/>
                        <a:t>default(</a:t>
                      </a:r>
                      <a:r>
                        <a:rPr lang="en-US" sz="1900" dirty="0" err="1" smtClean="0"/>
                        <a:t>ValueType</a:t>
                      </a:r>
                      <a:r>
                        <a:rPr lang="en-US" sz="1900" dirty="0" smtClean="0"/>
                        <a:t>)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Method2_1(</a:t>
                      </a:r>
                    </a:p>
                    <a:p>
                      <a:pPr lvl="1"/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param1 = 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900" dirty="0" err="1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+ 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"1"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 </a:t>
                      </a:r>
                    </a:p>
                    <a:p>
                      <a:pPr lvl="1"/>
                      <a:r>
                        <a:rPr lang="en-US" sz="1900" dirty="0" err="1" smtClea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param2 =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dirty="0" err="1" smtClea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</a:p>
                    <a:p>
                      <a:pPr lvl="1"/>
                      <a:r>
                        <a:rPr lang="en-US" sz="1900" dirty="0" err="1" smtClea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param3 =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900" dirty="0" err="1" smtClea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900" dirty="0" smtClean="0"/>
                        <a:t>Опциональные</a:t>
                      </a:r>
                      <a:r>
                        <a:rPr lang="ru-RU" sz="1900" baseline="0" dirty="0" smtClean="0"/>
                        <a:t> параметры не могут быть 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b="1" dirty="0" smtClean="0"/>
                        <a:t>out</a:t>
                      </a:r>
                      <a:r>
                        <a:rPr lang="en-US" sz="1900" dirty="0" smtClean="0"/>
                        <a:t> </a:t>
                      </a:r>
                      <a:r>
                        <a:rPr lang="ru-RU" sz="1900" dirty="0" smtClean="0"/>
                        <a:t>или</a:t>
                      </a:r>
                      <a:r>
                        <a:rPr lang="en-US" sz="1900" dirty="0" smtClean="0"/>
                        <a:t> </a:t>
                      </a:r>
                      <a:r>
                        <a:rPr lang="en-US" sz="1900" b="1" dirty="0" smtClean="0"/>
                        <a:t>ref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r>
                        <a:rPr lang="en-US" sz="1900" strike="sngStrike" baseline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strike="sngStrike" baseline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Method2_2(</a:t>
                      </a:r>
                      <a:r>
                        <a:rPr lang="en-US" sz="1900" strike="sngStrike" baseline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strike="sngStrike" baseline="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strike="sngStrike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= </a:t>
                      </a:r>
                      <a:r>
                        <a:rPr lang="en-US" sz="1900" strike="sngStrike" baseline="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"1"</a:t>
                      </a:r>
                      <a:r>
                        <a:rPr lang="en-US" sz="1900" strike="sngStrike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 gridSpan="2"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900" dirty="0" smtClean="0"/>
                        <a:t>Следует всячески избегать переименования и смены значений по умолчанию!!!!</a:t>
                      </a:r>
                      <a:endParaRPr lang="en-US" sz="1900" dirty="0" smtClean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/>
                      <a:endParaRPr lang="en-US" sz="19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Переменное число аргументов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b="1" dirty="0" err="1"/>
              <a:t>params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674" y="1562351"/>
            <a:ext cx="7203254" cy="3077766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Method3(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param1,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param2)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"Param1: {0}"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param1);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(param2 != 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"Param2 count: {0}"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param2.Length);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 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param2)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199857" y="4840645"/>
            <a:ext cx="4397999" cy="184665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Method3(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Method3(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2);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Method3(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2, 3);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{2, 3, 4, 5, 6, 7};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Method3(</a:t>
            </a: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p);</a:t>
            </a: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b="1" dirty="0" err="1" smtClean="0"/>
              <a:t>params</a:t>
            </a:r>
            <a:endParaRPr lang="ru-RU" b="1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80272"/>
              </p:ext>
            </p:extLst>
          </p:nvPr>
        </p:nvGraphicFramePr>
        <p:xfrm>
          <a:off x="887983" y="2129367"/>
          <a:ext cx="10686395" cy="3119120"/>
        </p:xfrm>
        <a:graphic>
          <a:graphicData uri="http://schemas.openxmlformats.org/drawingml/2006/table">
            <a:tbl>
              <a:tblPr/>
              <a:tblGrid>
                <a:gridCol w="272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9840"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ru-RU" sz="1900" dirty="0" smtClean="0"/>
                        <a:t>Параметр, помеченный </a:t>
                      </a:r>
                      <a:r>
                        <a:rPr lang="en-US" sz="1900" b="1" dirty="0" err="1" smtClean="0"/>
                        <a:t>params</a:t>
                      </a:r>
                      <a:r>
                        <a:rPr lang="en-US" sz="1900" dirty="0" smtClean="0"/>
                        <a:t> </a:t>
                      </a:r>
                      <a:r>
                        <a:rPr lang="ru-RU" sz="1900" dirty="0" smtClean="0"/>
                        <a:t>должен: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900" baseline="0" dirty="0" smtClean="0"/>
                        <a:t>быть один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900" baseline="0" dirty="0" smtClean="0"/>
                        <a:t>располагаться в конце списка параметров</a:t>
                      </a:r>
                      <a:endParaRPr lang="en-US" sz="1900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Method3(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param1, </a:t>
                      </a:r>
                      <a:r>
                        <a:rPr lang="en-US" sz="190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params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900" dirty="0" err="1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 param2)</a:t>
                      </a:r>
                      <a:b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endParaRPr lang="en-US" sz="19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40"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ru-RU" sz="1900" dirty="0" smtClean="0"/>
                        <a:t>Пропуск</a:t>
                      </a:r>
                      <a:r>
                        <a:rPr lang="ru-RU" sz="1900" baseline="0" dirty="0" smtClean="0"/>
                        <a:t> </a:t>
                      </a:r>
                      <a:r>
                        <a:rPr lang="ru-RU" sz="1900" baseline="0" dirty="0" err="1" smtClean="0"/>
                        <a:t>парметра</a:t>
                      </a:r>
                      <a:r>
                        <a:rPr lang="ru-RU" sz="1900" baseline="0" dirty="0" smtClean="0"/>
                        <a:t> с </a:t>
                      </a:r>
                      <a:r>
                        <a:rPr lang="en-US" sz="1900" b="1" dirty="0" err="1" smtClean="0"/>
                        <a:t>params</a:t>
                      </a:r>
                      <a:r>
                        <a:rPr lang="ru-RU" sz="1900" dirty="0" smtClean="0"/>
                        <a:t> не </a:t>
                      </a:r>
                      <a:r>
                        <a:rPr lang="ru-RU" sz="1900" dirty="0" err="1" smtClean="0"/>
                        <a:t>эквивалетно</a:t>
                      </a:r>
                      <a:r>
                        <a:rPr lang="ru-RU" sz="1900" dirty="0" smtClean="0"/>
                        <a:t> передаче</a:t>
                      </a:r>
                      <a:r>
                        <a:rPr lang="ru-RU" sz="1900" baseline="0" dirty="0" smtClean="0"/>
                        <a:t> </a:t>
                      </a:r>
                      <a:r>
                        <a:rPr lang="en-US" sz="1900" b="1" dirty="0" smtClean="0"/>
                        <a:t>null</a:t>
                      </a:r>
                      <a:endParaRPr lang="en-US" sz="1900" b="1" dirty="0"/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429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6858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0287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3716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7145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0574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4003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743200" algn="l" defTabSz="342900" rtl="0" eaLnBrk="1" latinLnBrk="0" hangingPunct="1">
                        <a:defRPr sz="1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Method3(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"1"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≠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Method3(</a:t>
                      </a:r>
                      <a:r>
                        <a:rPr lang="en-US" sz="1900" dirty="0" smtClea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"1"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-US" sz="1900" dirty="0" smtClea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r>
                        <a:rPr lang="en-US" sz="19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9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и </a:t>
            </a:r>
            <a:r>
              <a:rPr lang="ru-RU" dirty="0" err="1" smtClean="0"/>
              <a:t>финализаторы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Экземплярные конструкторы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38353" y="1834475"/>
            <a:ext cx="5551520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Wine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Price;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Year;</a:t>
            </a: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Wine()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Price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= 0;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Wine(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price)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Price = price;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Wine(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price,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year) :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(price)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Year = year;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2370" y="2254385"/>
            <a:ext cx="537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(no argument) </a:t>
            </a:r>
            <a:r>
              <a:rPr lang="ru-RU" dirty="0" smtClean="0"/>
              <a:t>конструктор</a:t>
            </a:r>
            <a:endParaRPr lang="en-US" dirty="0" smtClean="0"/>
          </a:p>
          <a:p>
            <a:pPr marL="342889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не объявлен явно, создается автоматически</a:t>
            </a:r>
            <a:endParaRPr lang="en-US" dirty="0"/>
          </a:p>
        </p:txBody>
      </p:sp>
      <p:cxnSp>
        <p:nvCxnSpPr>
          <p:cNvPr id="5" name="Straight Arrow Connector 6"/>
          <p:cNvCxnSpPr/>
          <p:nvPr/>
        </p:nvCxnSpPr>
        <p:spPr>
          <a:xfrm flipH="1">
            <a:off x="2656259" y="2653219"/>
            <a:ext cx="3910519" cy="389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82370" y="4507443"/>
            <a:ext cx="4657044" cy="116955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wine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wineWithPrice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(20);</a:t>
            </a:r>
            <a:endParaRPr kumimoji="0" lang="ru-RU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wineWithPriceAnYear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(20, 1928);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70" y="3328192"/>
            <a:ext cx="375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Вызов конструктора в том же классе</a:t>
            </a:r>
            <a:endParaRPr lang="en-US" dirty="0"/>
          </a:p>
        </p:txBody>
      </p:sp>
      <p:cxnSp>
        <p:nvCxnSpPr>
          <p:cNvPr id="8" name="Straight Arrow Connector 6"/>
          <p:cNvCxnSpPr/>
          <p:nvPr/>
        </p:nvCxnSpPr>
        <p:spPr>
          <a:xfrm flipH="1">
            <a:off x="4894729" y="3645970"/>
            <a:ext cx="1672049" cy="1446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конструкторы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Исполняется один раз для всего типа (а не для каждого экземпляра) - инициализирует тип </a:t>
            </a:r>
            <a:endParaRPr lang="en-US" dirty="0"/>
          </a:p>
          <a:p>
            <a:pPr lvl="1"/>
            <a:r>
              <a:rPr lang="ru-RU" dirty="0" smtClean="0"/>
              <a:t>Имеет доступ только к статическим членам</a:t>
            </a:r>
          </a:p>
          <a:p>
            <a:pPr lvl="1"/>
            <a:r>
              <a:rPr lang="ru-RU" dirty="0" smtClean="0"/>
              <a:t>Вызывается до любого экземплярного конструктора или обращения к любому статическому члену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275108" y="3985912"/>
            <a:ext cx="467307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Message2;</a:t>
            </a: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Test()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.Message2 = </a:t>
            </a:r>
            <a:r>
              <a:rPr lang="en-GB" sz="1600" dirty="0">
                <a:solidFill>
                  <a:srgbClr val="A31515"/>
                </a:solidFill>
                <a:latin typeface="Consolas"/>
              </a:rPr>
              <a:t>"Hello World 2"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Финализаторы</a:t>
            </a:r>
            <a:r>
              <a:rPr lang="ru-RU" dirty="0" smtClean="0"/>
              <a:t> (</a:t>
            </a:r>
            <a:r>
              <a:rPr lang="en-US" dirty="0" smtClean="0"/>
              <a:t>Finalizers</a:t>
            </a:r>
            <a:r>
              <a:rPr lang="ru-RU" dirty="0" smtClean="0"/>
              <a:t>) </a:t>
            </a:r>
            <a:r>
              <a:rPr lang="en-US" dirty="0" smtClean="0"/>
              <a:t>/ </a:t>
            </a:r>
            <a:r>
              <a:rPr lang="ru-RU" dirty="0" smtClean="0"/>
              <a:t>деструкторы </a:t>
            </a:r>
            <a:r>
              <a:rPr lang="en-US" dirty="0" smtClean="0"/>
              <a:t>(Destructors)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6308558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объявляются в </a:t>
            </a:r>
            <a:r>
              <a:rPr lang="en-US" dirty="0" err="1" smtClean="0"/>
              <a:t>struct</a:t>
            </a:r>
            <a:endParaRPr lang="en-US" dirty="0"/>
          </a:p>
          <a:p>
            <a:r>
              <a:rPr lang="ru-RU" dirty="0" smtClean="0"/>
              <a:t>На класс только 1</a:t>
            </a:r>
            <a:endParaRPr lang="en-US" dirty="0"/>
          </a:p>
          <a:p>
            <a:r>
              <a:rPr lang="ru-RU" dirty="0" smtClean="0"/>
              <a:t>Не могут наследоваться или перегружаться</a:t>
            </a:r>
            <a:endParaRPr lang="en-US" dirty="0"/>
          </a:p>
          <a:p>
            <a:r>
              <a:rPr lang="ru-RU" dirty="0" smtClean="0"/>
              <a:t>Не имеет ни модификаторов, ни параметров</a:t>
            </a:r>
            <a:endParaRPr lang="en-US" dirty="0"/>
          </a:p>
          <a:p>
            <a:r>
              <a:rPr lang="ru-RU" b="1" dirty="0" smtClean="0"/>
              <a:t>Не может быть вызван явно, только инфраструктурой</a:t>
            </a:r>
          </a:p>
          <a:p>
            <a:pPr lvl="1"/>
            <a:r>
              <a:rPr lang="ru-RU" dirty="0"/>
              <a:t>вызов не детерминирован (вызывается перед очисткой памяти</a:t>
            </a:r>
            <a:r>
              <a:rPr lang="ru-RU" dirty="0" smtClean="0"/>
              <a:t>)!</a:t>
            </a:r>
            <a:endParaRPr lang="ru-RU" dirty="0"/>
          </a:p>
          <a:p>
            <a:pPr lvl="1"/>
            <a:endParaRPr lang="en-US" b="1" dirty="0"/>
          </a:p>
          <a:p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80484" y="1439864"/>
            <a:ext cx="4860001" cy="4511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0770" y="2271323"/>
            <a:ext cx="2522535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Class1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~Class1()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//...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07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Каждый </a:t>
            </a:r>
            <a:r>
              <a:rPr lang="ru-RU" dirty="0" smtClean="0"/>
              <a:t>тип (за исключением </a:t>
            </a:r>
            <a:r>
              <a:rPr lang="en-US" dirty="0" smtClean="0"/>
              <a:t>interface</a:t>
            </a:r>
            <a:r>
              <a:rPr lang="ru-RU" dirty="0" smtClean="0"/>
              <a:t>) </a:t>
            </a:r>
            <a:r>
              <a:rPr lang="ru-RU" dirty="0"/>
              <a:t>имеет </a:t>
            </a:r>
            <a:r>
              <a:rPr lang="ru-RU" dirty="0" smtClean="0"/>
              <a:t>базовый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endParaRPr lang="en-US" dirty="0"/>
          </a:p>
          <a:p>
            <a:pPr lvl="1"/>
            <a:r>
              <a:rPr lang="ru-RU" dirty="0"/>
              <a:t>классы </a:t>
            </a:r>
            <a:endParaRPr lang="ru-RU" dirty="0" smtClean="0"/>
          </a:p>
          <a:p>
            <a:pPr lvl="2"/>
            <a:r>
              <a:rPr lang="ru-RU" dirty="0" smtClean="0"/>
              <a:t>тип </a:t>
            </a:r>
            <a:r>
              <a:rPr lang="en-US" dirty="0" err="1"/>
              <a:t>System.Object</a:t>
            </a:r>
            <a:r>
              <a:rPr lang="ru-RU" dirty="0"/>
              <a:t> (по умолчанию) </a:t>
            </a:r>
            <a:endParaRPr lang="ru-RU" dirty="0" smtClean="0"/>
          </a:p>
          <a:p>
            <a:pPr lvl="2"/>
            <a:r>
              <a:rPr lang="ru-RU" dirty="0" smtClean="0"/>
              <a:t>или его наследник</a:t>
            </a:r>
            <a:endParaRPr lang="ru-RU" dirty="0"/>
          </a:p>
          <a:p>
            <a:pPr lvl="1"/>
            <a:r>
              <a:rPr lang="ru-RU" dirty="0"/>
              <a:t>прочие</a:t>
            </a:r>
            <a:endParaRPr lang="en-US" dirty="0"/>
          </a:p>
          <a:p>
            <a:pPr lvl="2"/>
            <a:r>
              <a:rPr lang="en-US" dirty="0" err="1"/>
              <a:t>System.Enum</a:t>
            </a:r>
            <a:endParaRPr lang="en-US" dirty="0"/>
          </a:p>
          <a:p>
            <a:pPr lvl="2"/>
            <a:r>
              <a:rPr lang="en-US" dirty="0" err="1"/>
              <a:t>System.Array</a:t>
            </a:r>
            <a:endParaRPr lang="en-US" dirty="0"/>
          </a:p>
          <a:p>
            <a:pPr lvl="2"/>
            <a:r>
              <a:rPr lang="en-US" dirty="0" err="1"/>
              <a:t>System.ValueType</a:t>
            </a:r>
            <a:r>
              <a:rPr lang="en-US" dirty="0"/>
              <a:t> </a:t>
            </a:r>
            <a:r>
              <a:rPr lang="ru-RU" dirty="0"/>
              <a:t>(структуры)</a:t>
            </a:r>
          </a:p>
          <a:p>
            <a:pPr lvl="1"/>
            <a:endParaRPr lang="en-US" dirty="0"/>
          </a:p>
          <a:p>
            <a:r>
              <a:rPr lang="ru-RU" dirty="0"/>
              <a:t>Управление наследованием на уровне класса</a:t>
            </a:r>
            <a:endParaRPr lang="en-US" dirty="0"/>
          </a:p>
          <a:p>
            <a:pPr lvl="1"/>
            <a:r>
              <a:rPr lang="ru-RU" dirty="0"/>
              <a:t>по умолчанию класс может быть унаследован</a:t>
            </a:r>
            <a:endParaRPr lang="en-US" dirty="0"/>
          </a:p>
          <a:p>
            <a:pPr lvl="1"/>
            <a:r>
              <a:rPr lang="en-US" b="1" dirty="0"/>
              <a:t>sealed</a:t>
            </a:r>
            <a:r>
              <a:rPr lang="ru-RU" dirty="0"/>
              <a:t> класс унаследован быть </a:t>
            </a:r>
            <a:r>
              <a:rPr lang="ru-RU" b="1" dirty="0"/>
              <a:t>не может</a:t>
            </a:r>
            <a:endParaRPr lang="en-US" b="1" dirty="0"/>
          </a:p>
          <a:p>
            <a:pPr lvl="1"/>
            <a:r>
              <a:rPr lang="en-US" b="1" dirty="0"/>
              <a:t>abstract</a:t>
            </a:r>
            <a:r>
              <a:rPr lang="ru-RU" b="1" dirty="0"/>
              <a:t> </a:t>
            </a:r>
            <a:r>
              <a:rPr lang="ru-RU" dirty="0"/>
              <a:t>класс </a:t>
            </a:r>
            <a:r>
              <a:rPr lang="ru-RU" b="1" dirty="0"/>
              <a:t>обязан</a:t>
            </a:r>
            <a:r>
              <a:rPr lang="ru-RU" dirty="0"/>
              <a:t> быть </a:t>
            </a:r>
            <a:r>
              <a:rPr lang="ru-RU" dirty="0" smtClean="0"/>
              <a:t>унаследован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типы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types / user-defined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smtClean="0"/>
              <a:t>и </a:t>
            </a:r>
            <a:r>
              <a:rPr lang="ru-RU" dirty="0"/>
              <a:t>реализация интерфейсов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527884" cy="435133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ru-RU" dirty="0"/>
              <a:t>может </a:t>
            </a:r>
            <a:endParaRPr lang="ru-RU" dirty="0" smtClean="0"/>
          </a:p>
          <a:p>
            <a:pPr lvl="1"/>
            <a:r>
              <a:rPr lang="ru-RU" dirty="0" smtClean="0"/>
              <a:t>наследоваться </a:t>
            </a:r>
            <a:r>
              <a:rPr lang="ru-RU" dirty="0"/>
              <a:t>только от 1 </a:t>
            </a:r>
            <a:r>
              <a:rPr lang="ru-RU" dirty="0" smtClean="0"/>
              <a:t>класса </a:t>
            </a:r>
          </a:p>
          <a:p>
            <a:pPr lvl="1"/>
            <a:r>
              <a:rPr lang="ru-RU" dirty="0" smtClean="0"/>
              <a:t>реализовывать </a:t>
            </a:r>
            <a:r>
              <a:rPr lang="ru-RU" dirty="0"/>
              <a:t>любое количество интерфейсов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987374" y="2662845"/>
            <a:ext cx="4572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IDisposable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ICloneable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7374" y="4372582"/>
            <a:ext cx="501751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Test2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9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199" y="1825625"/>
            <a:ext cx="601177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аналог абстрактного класса</a:t>
            </a:r>
            <a:endParaRPr lang="en-US" dirty="0"/>
          </a:p>
          <a:p>
            <a:pPr lvl="1"/>
            <a:r>
              <a:rPr lang="ru-RU" dirty="0" smtClean="0"/>
              <a:t>Любой класс или структура, реализующие интерфейс, должны реализовать </a:t>
            </a:r>
            <a:r>
              <a:rPr lang="ru-RU" b="1" dirty="0" smtClean="0"/>
              <a:t>все</a:t>
            </a:r>
            <a:r>
              <a:rPr lang="ru-RU" dirty="0" smtClean="0"/>
              <a:t> его члены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н</a:t>
            </a:r>
            <a:r>
              <a:rPr lang="ru-RU" dirty="0" smtClean="0"/>
              <a:t>е может быть </a:t>
            </a:r>
            <a:r>
              <a:rPr lang="ru-RU" dirty="0" err="1" smtClean="0"/>
              <a:t>инстанцирован</a:t>
            </a:r>
            <a:endParaRPr lang="en-US" dirty="0"/>
          </a:p>
          <a:p>
            <a:r>
              <a:rPr lang="ru-RU" dirty="0"/>
              <a:t>м</a:t>
            </a:r>
            <a:r>
              <a:rPr lang="ru-RU" dirty="0" smtClean="0"/>
              <a:t>ожет содержать объявления (сигнатуры) </a:t>
            </a:r>
            <a:r>
              <a:rPr lang="en-US" dirty="0" smtClean="0"/>
              <a:t>events</a:t>
            </a:r>
            <a:r>
              <a:rPr lang="en-US" dirty="0"/>
              <a:t>, indexers, </a:t>
            </a:r>
            <a:r>
              <a:rPr lang="en-US" dirty="0" smtClean="0"/>
              <a:t>methods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properties.</a:t>
            </a:r>
          </a:p>
          <a:p>
            <a:endParaRPr lang="en-US" dirty="0"/>
          </a:p>
          <a:p>
            <a:r>
              <a:rPr lang="ru-RU" dirty="0" smtClean="0"/>
              <a:t>Класс и структура могут реализовывать любое количество интерфейсов. </a:t>
            </a:r>
          </a:p>
          <a:p>
            <a:r>
              <a:rPr lang="ru-RU" dirty="0" smtClean="0"/>
              <a:t>Класс может наследоваться от базового и реализовывать любое количество интерфейсов</a:t>
            </a:r>
            <a:endParaRPr lang="en-US" dirty="0"/>
          </a:p>
          <a:p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347460" y="1435945"/>
            <a:ext cx="4691468" cy="42060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84308" y="1020013"/>
            <a:ext cx="4130842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IUndoable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Undo();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IRedoable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IUndoable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Redo();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IDisposable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Dispose();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4307" y="4579899"/>
            <a:ext cx="4660233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Editor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IRedoable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IDisposable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Undo()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Redo()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Dispose() {}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1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и приведение типов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5923547" cy="4351338"/>
          </a:xfrm>
        </p:spPr>
        <p:txBody>
          <a:bodyPr/>
          <a:lstStyle/>
          <a:p>
            <a:r>
              <a:rPr lang="ru-RU" dirty="0"/>
              <a:t>(</a:t>
            </a:r>
            <a:r>
              <a:rPr lang="ru-RU" dirty="0" err="1"/>
              <a:t>type</a:t>
            </a:r>
            <a:r>
              <a:rPr lang="ru-RU" dirty="0"/>
              <a:t>) – </a:t>
            </a:r>
            <a:r>
              <a:rPr lang="ru-RU" dirty="0" smtClean="0"/>
              <a:t>оператор приведения типа</a:t>
            </a:r>
            <a:endParaRPr lang="en-US" dirty="0"/>
          </a:p>
          <a:p>
            <a:pPr lvl="1"/>
            <a:r>
              <a:rPr lang="ru-RU" dirty="0" smtClean="0"/>
              <a:t>Если типы не совместимы, бросается</a:t>
            </a:r>
            <a:r>
              <a:rPr lang="en-US" dirty="0" smtClean="0"/>
              <a:t> </a:t>
            </a:r>
            <a:r>
              <a:rPr lang="en-US" b="1" dirty="0" err="1"/>
              <a:t>InvalidCastException</a:t>
            </a:r>
            <a:endParaRPr lang="en-US" b="1" dirty="0"/>
          </a:p>
          <a:p>
            <a:pPr lvl="1"/>
            <a:endParaRPr lang="ru-RU" b="1" dirty="0"/>
          </a:p>
          <a:p>
            <a:r>
              <a:rPr lang="ru-RU" dirty="0" err="1"/>
              <a:t>is</a:t>
            </a:r>
            <a:r>
              <a:rPr lang="ru-RU" dirty="0"/>
              <a:t> – </a:t>
            </a:r>
            <a:r>
              <a:rPr lang="ru-RU" dirty="0" smtClean="0"/>
              <a:t>проверка, что проверяемый тип совместим с указанным</a:t>
            </a:r>
            <a:endParaRPr lang="ru-RU" dirty="0"/>
          </a:p>
          <a:p>
            <a:r>
              <a:rPr lang="ru-RU" dirty="0" err="1"/>
              <a:t>as</a:t>
            </a:r>
            <a:r>
              <a:rPr lang="ru-RU" dirty="0"/>
              <a:t> – </a:t>
            </a:r>
            <a:r>
              <a:rPr lang="ru-RU" dirty="0" smtClean="0"/>
              <a:t>приведение типа</a:t>
            </a:r>
            <a:endParaRPr lang="en-US" dirty="0"/>
          </a:p>
          <a:p>
            <a:pPr lvl="1"/>
            <a:r>
              <a:rPr lang="ru-RU" dirty="0" smtClean="0"/>
              <a:t>Если приведение невозможно, возвращается </a:t>
            </a:r>
            <a:r>
              <a:rPr lang="en-US" b="1" dirty="0" smtClean="0"/>
              <a:t>null</a:t>
            </a:r>
            <a:endParaRPr lang="en-US" b="1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690618" y="2340184"/>
            <a:ext cx="3663182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A()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Test2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(a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ICloneable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b = a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(b !=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 {}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IDisposable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)a).Dispose();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09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методов. Виртуальные и абстрактные методы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449094" y="2101782"/>
            <a:ext cx="4343400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0;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House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Mortgage;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Mortgage;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4"/>
          <p:cNvSpPr/>
          <p:nvPr/>
        </p:nvSpPr>
        <p:spPr>
          <a:xfrm>
            <a:off x="6162675" y="2101782"/>
            <a:ext cx="480060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NetValue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Stock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SharesOwned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NetValue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CurrentPrice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SharesOwned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6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Сокрытие членов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38200" y="1764760"/>
            <a:ext cx="4191000" cy="4278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0;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House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Mortgage;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Mortgage;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5847" y="1764760"/>
            <a:ext cx="4191000" cy="42780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Name;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0;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House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Asset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Mortgage;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decimal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Liability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Mortgage;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5433319" y="37909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vs virtual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78681" y="1471106"/>
            <a:ext cx="4800600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BaseClass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BaseClass.Foo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Overrider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BaseClass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Overrider.Foo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Hider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BaseClass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/>
              </a:rPr>
              <a:t>Hider.Foo</a:t>
            </a:r>
            <a:r>
              <a:rPr lang="en-GB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2415" y="2472061"/>
            <a:ext cx="4921385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Overrider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over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Overrider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BaseClass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b1 = over;</a:t>
            </a:r>
          </a:p>
          <a:p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over.Foo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                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 err="1">
                <a:solidFill>
                  <a:srgbClr val="008000"/>
                </a:solidFill>
                <a:latin typeface="Consolas"/>
              </a:rPr>
              <a:t>Overrider.Foo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b1.Foo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                  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 err="1">
                <a:solidFill>
                  <a:srgbClr val="008000"/>
                </a:solidFill>
                <a:latin typeface="Consolas"/>
              </a:rPr>
              <a:t>Overrider.Foo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srgbClr val="2B91AF"/>
                </a:solidFill>
                <a:latin typeface="Consolas"/>
              </a:rPr>
              <a:t>Hider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h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Hider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 err="1" smtClean="0">
                <a:solidFill>
                  <a:srgbClr val="2B91AF"/>
                </a:solidFill>
                <a:latin typeface="Consolas"/>
              </a:rPr>
              <a:t>BaseClass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b2 = h;</a:t>
            </a:r>
          </a:p>
          <a:p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h.Foo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                   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 err="1">
                <a:solidFill>
                  <a:srgbClr val="008000"/>
                </a:solidFill>
                <a:latin typeface="Consolas"/>
              </a:rPr>
              <a:t>Hider.Foo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b2.Foo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                   </a:t>
            </a:r>
            <a:r>
              <a:rPr lang="en-GB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GB" sz="1400" dirty="0" err="1">
                <a:solidFill>
                  <a:srgbClr val="008000"/>
                </a:solidFill>
                <a:latin typeface="Consolas"/>
              </a:rPr>
              <a:t>BaseClass.Foo</a:t>
            </a:r>
            <a:endParaRPr lang="en-GB" sz="14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39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конструкторы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89942" y="2223224"/>
            <a:ext cx="3214341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Baseclass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Baseclass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Baseclass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x;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0927" y="3008798"/>
            <a:ext cx="4388423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Subclass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Baseclass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Subclass(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x) : </a:t>
            </a:r>
            <a:r>
              <a:rPr lang="en-GB" sz="1600" b="1" dirty="0">
                <a:solidFill>
                  <a:srgbClr val="0000FF"/>
                </a:solidFill>
                <a:latin typeface="Consolas"/>
              </a:rPr>
              <a:t>base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(x)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8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4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vs </a:t>
            </a:r>
            <a:r>
              <a:rPr lang="en-US" dirty="0" smtClean="0"/>
              <a:t>Classes</a:t>
            </a:r>
            <a:endParaRPr lang="ru-RU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39423"/>
              </p:ext>
            </p:extLst>
          </p:nvPr>
        </p:nvGraphicFramePr>
        <p:xfrm>
          <a:off x="565520" y="1913800"/>
          <a:ext cx="1106095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 памяти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Инициализация полей в объявлении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вне конструктора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присваивании копируется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Ссылка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Экземпляр</a:t>
                      </a:r>
                      <a:r>
                        <a:rPr lang="ru-RU" b="0" baseline="0" dirty="0" smtClean="0"/>
                        <a:t> без </a:t>
                      </a:r>
                      <a:r>
                        <a:rPr lang="en-US" b="1" dirty="0" smtClean="0"/>
                        <a:t>new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Потомки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</a:t>
                      </a:r>
                      <a:r>
                        <a:rPr lang="ru-RU" baseline="0" dirty="0" smtClean="0"/>
                        <a:t> предок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</a:t>
                      </a:r>
                      <a:r>
                        <a:rPr lang="ru-RU" baseline="0" dirty="0" smtClean="0"/>
                        <a:t> интерфейсов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Присваивание</a:t>
                      </a:r>
                      <a:r>
                        <a:rPr lang="ru-RU" b="0" baseline="0" dirty="0" smtClean="0"/>
                        <a:t> </a:t>
                      </a:r>
                      <a:r>
                        <a:rPr lang="en-US" b="1" dirty="0" smtClean="0"/>
                        <a:t>null</a:t>
                      </a:r>
                      <a:r>
                        <a:rPr lang="ru-RU" b="0" dirty="0" smtClean="0"/>
                        <a:t>-значения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Виртуальные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/ </a:t>
                      </a:r>
                      <a:r>
                        <a:rPr lang="ru-RU" baseline="0" dirty="0" smtClean="0"/>
                        <a:t>абстрактные члены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5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/ </a:t>
            </a:r>
            <a:r>
              <a:rPr lang="en-US" dirty="0" smtClean="0"/>
              <a:t>Unboxing</a:t>
            </a:r>
            <a:r>
              <a:rPr lang="ru-RU" dirty="0" smtClean="0"/>
              <a:t> для </a:t>
            </a:r>
            <a:r>
              <a:rPr lang="en-US" dirty="0" smtClean="0"/>
              <a:t>value type (</a:t>
            </a:r>
            <a:r>
              <a:rPr lang="ru-RU" dirty="0" err="1" smtClean="0"/>
              <a:t>струкутр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005138" y="196748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Boxing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05138" y="40476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3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Unboxing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2" y="2516843"/>
            <a:ext cx="3000375" cy="108585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32" y="4687386"/>
            <a:ext cx="2200275" cy="3429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410" y="1859787"/>
            <a:ext cx="2665412" cy="26654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979821" cy="4351338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ru-RU" dirty="0" smtClean="0"/>
          </a:p>
          <a:p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Interface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Record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Delegate</a:t>
            </a:r>
          </a:p>
          <a:p>
            <a:r>
              <a:rPr lang="en-US" dirty="0" smtClean="0"/>
              <a:t>Anonymous type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304768" y="1588592"/>
            <a:ext cx="3903599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/>
              </a:rPr>
              <a:t>Octopus</a:t>
            </a:r>
            <a:endParaRPr lang="en-GB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 string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name;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Age = 10;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Rename(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newName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.name = </a:t>
            </a:r>
            <a:r>
              <a:rPr lang="en-GB" sz="1200" dirty="0" err="1">
                <a:solidFill>
                  <a:prstClr val="black"/>
                </a:solidFill>
                <a:latin typeface="Consolas"/>
              </a:rPr>
              <a:t>newName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/>
          </a:p>
        </p:txBody>
      </p:sp>
      <p:sp>
        <p:nvSpPr>
          <p:cNvPr id="5" name="Rectangle 4"/>
          <p:cNvSpPr/>
          <p:nvPr/>
        </p:nvSpPr>
        <p:spPr>
          <a:xfrm>
            <a:off x="3818021" y="2832506"/>
            <a:ext cx="3048775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</a:t>
            </a:r>
          </a:p>
          <a:p>
            <a:r>
              <a:rPr lang="en-GB" sz="1200" dirty="0" smtClean="0">
                <a:solidFill>
                  <a:srgbClr val="0000FF"/>
                </a:solidFill>
                <a:latin typeface="Consolas"/>
              </a:rPr>
              <a:t>   public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GB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   X 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= x;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   Y 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= y;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754" y="3755835"/>
            <a:ext cx="192179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/>
              </a:rPr>
              <a:t>OperationStatus</a:t>
            </a:r>
            <a:endParaRPr lang="en-GB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 Unknown,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GB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Success</a:t>
            </a:r>
            <a:r>
              <a:rPr lang="en-GB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GB" sz="1200" dirty="0" smtClean="0">
                <a:solidFill>
                  <a:prstClr val="black"/>
                </a:solidFill>
                <a:latin typeface="Consolas"/>
              </a:rPr>
              <a:t>   Fail</a:t>
            </a:r>
            <a:endParaRPr lang="en-GB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8021" y="1588592"/>
            <a:ext cx="2818400" cy="83099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IOctopus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Rename(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18021" y="5404981"/>
            <a:ext cx="518320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0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Объявления и использование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8200" y="2356211"/>
            <a:ext cx="2877711" cy="2554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DaysOfWeek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Sunday,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Monday,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Tuesday,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Wednesday,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Thursday,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Friday = 2,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Saturday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03132" y="2806192"/>
            <a:ext cx="5570756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DaysOfWeek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day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DaysOfWeek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.Monday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(day);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Mo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)day);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</a:t>
            </a:r>
            <a:r>
              <a:rPr lang="ru-RU" dirty="0"/>
              <a:t>е</a:t>
            </a:r>
            <a:r>
              <a:rPr lang="ru-RU" dirty="0" smtClean="0"/>
              <a:t> типы</a:t>
            </a:r>
            <a:r>
              <a:rPr lang="en-US" dirty="0" smtClean="0"/>
              <a:t> (base </a:t>
            </a:r>
            <a:r>
              <a:rPr lang="ru-RU" dirty="0" smtClean="0"/>
              <a:t>и </a:t>
            </a:r>
            <a:r>
              <a:rPr lang="en-US" dirty="0" smtClean="0"/>
              <a:t>underlying)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65033" y="2235844"/>
            <a:ext cx="583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learn.microsoft.com/en-us/dotnet/api/system.enum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89678"/>
            <a:ext cx="205376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</a:t>
            </a:r>
            <a:endParaRPr kumimoji="0" lang="ru-RU" altLang="ru-RU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279092"/>
            <a:ext cx="2829621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MyEnum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045337" y="3786692"/>
            <a:ext cx="1323190" cy="612648"/>
          </a:xfrm>
          <a:prstGeom prst="wedgeRoundRectCallout">
            <a:avLst>
              <a:gd name="adj1" fmla="val -152540"/>
              <a:gd name="adj2" fmla="val 572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underlying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38513" y="4900771"/>
            <a:ext cx="5769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Допустимы: </a:t>
            </a:r>
            <a:r>
              <a:rPr lang="en-US" dirty="0" err="1" smtClean="0"/>
              <a:t>sbyte</a:t>
            </a:r>
            <a:r>
              <a:rPr lang="en-US" dirty="0"/>
              <a:t>, byte, short, </a:t>
            </a:r>
            <a:r>
              <a:rPr lang="en-US" dirty="0" err="1"/>
              <a:t>ushort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, long, </a:t>
            </a:r>
            <a:r>
              <a:rPr lang="en-US" dirty="0" err="1" smtClean="0"/>
              <a:t>ulong</a:t>
            </a:r>
            <a:endParaRPr lang="ru-RU" dirty="0" smtClean="0"/>
          </a:p>
          <a:p>
            <a:r>
              <a:rPr lang="ru-RU" dirty="0" smtClean="0"/>
              <a:t>По умолчанию: </a:t>
            </a:r>
            <a:r>
              <a:rPr lang="en-US" dirty="0" err="1" smtClean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1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и контроль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461" y="1993551"/>
            <a:ext cx="2618024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)1;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7765" y="2162287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Success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303059" y="22431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00461" y="4274172"/>
            <a:ext cx="5157181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)1;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IsDefined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IsDefined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6718892" y="4655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082579" y="4574253"/>
            <a:ext cx="1050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875059" y="2509223"/>
            <a:ext cx="2089033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Failure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6783" y="5519804"/>
            <a:ext cx="502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Особое внимание на библиотеки работающие с внешними данными: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с</a:t>
            </a:r>
            <a:r>
              <a:rPr lang="ru-RU" dirty="0" err="1" smtClean="0"/>
              <a:t>ериализаторы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80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Флаги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1538" y="1933361"/>
            <a:ext cx="7042312" cy="233910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                                                       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None = 0,                                            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00000000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Write = 1,                        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00000001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Read = 2,                                           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00000010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ReadAndWrite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00000011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Append = 4                                    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00000100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75151" y="4515137"/>
            <a:ext cx="4855816" cy="203132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p.HasFlag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((p &amp;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Permitions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6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Основные пользовательские типы</a:t>
            </a:r>
          </a:p>
          <a:p>
            <a:pPr lvl="1"/>
            <a:r>
              <a:rPr lang="ru-RU" dirty="0" smtClean="0"/>
              <a:t>классы</a:t>
            </a:r>
          </a:p>
          <a:p>
            <a:pPr lvl="1"/>
            <a:r>
              <a:rPr lang="ru-RU" dirty="0" smtClean="0"/>
              <a:t>структуры</a:t>
            </a:r>
          </a:p>
          <a:p>
            <a:pPr lvl="1"/>
            <a:r>
              <a:rPr lang="ru-RU" dirty="0" smtClean="0"/>
              <a:t>интерфейсы</a:t>
            </a:r>
          </a:p>
          <a:p>
            <a:pPr lvl="1"/>
            <a:r>
              <a:rPr lang="ru-RU" dirty="0" smtClean="0"/>
              <a:t>перечисления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Основные элементы и подходы ООП</a:t>
            </a:r>
          </a:p>
          <a:p>
            <a:pPr lvl="1"/>
            <a:r>
              <a:rPr lang="ru-RU" dirty="0" smtClean="0"/>
              <a:t>уровень доступа</a:t>
            </a:r>
          </a:p>
          <a:p>
            <a:pPr lvl="1"/>
            <a:r>
              <a:rPr lang="ru-RU" dirty="0" smtClean="0"/>
              <a:t>наследование</a:t>
            </a:r>
          </a:p>
          <a:p>
            <a:pPr lvl="1"/>
            <a:r>
              <a:rPr lang="ru-RU" dirty="0" smtClean="0"/>
              <a:t>перегрузка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Класс, интерфейс, структура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Видимость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4208253" cy="4351338"/>
          </a:xfrm>
        </p:spPr>
        <p:txBody>
          <a:bodyPr>
            <a:normAutofit/>
          </a:bodyPr>
          <a:lstStyle/>
          <a:p>
            <a:r>
              <a:rPr lang="en-US" b="1" dirty="0"/>
              <a:t>Internal</a:t>
            </a:r>
            <a:r>
              <a:rPr lang="en-US" dirty="0"/>
              <a:t> – </a:t>
            </a:r>
            <a:r>
              <a:rPr lang="ru-RU" dirty="0" smtClean="0"/>
              <a:t>сборка, где объявлен</a:t>
            </a:r>
            <a:endParaRPr lang="en-US" dirty="0"/>
          </a:p>
          <a:p>
            <a:pPr lvl="1"/>
            <a:r>
              <a:rPr lang="ru-RU" dirty="0" smtClean="0"/>
              <a:t>По умолчанию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–</a:t>
            </a:r>
            <a:r>
              <a:rPr lang="ru-RU" dirty="0" smtClean="0"/>
              <a:t> всем</a:t>
            </a:r>
            <a:r>
              <a:rPr lang="en-US" dirty="0" smtClean="0"/>
              <a:t>/</a:t>
            </a:r>
            <a:r>
              <a:rPr lang="ru-RU" dirty="0" smtClean="0"/>
              <a:t>везде</a:t>
            </a:r>
          </a:p>
          <a:p>
            <a:endParaRPr lang="en-US" dirty="0" smtClean="0"/>
          </a:p>
          <a:p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текущий файл исходного кода 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dirty="0" smtClean="0"/>
              <a:t>11</a:t>
            </a:r>
            <a:r>
              <a:rPr lang="ru-RU" dirty="0"/>
              <a:t> </a:t>
            </a:r>
            <a:r>
              <a:rPr lang="ru-RU" dirty="0" smtClean="0"/>
              <a:t>– для генераторов кода</a:t>
            </a:r>
            <a:endParaRPr lang="en-US" dirty="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8510689" y="1597717"/>
            <a:ext cx="2723823" cy="3477875"/>
          </a:xfrm>
          <a:prstGeom prst="rect">
            <a:avLst/>
          </a:prstGeom>
          <a:solidFill>
            <a:schemeClr val="bg1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nsolas" panose="020B0609020204030204" pitchFamily="49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interface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nsolas" panose="020B0609020204030204" pitchFamily="49" charset="0"/>
              </a:rPr>
              <a:t>internal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class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struct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7367689" y="1892577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462689" y="1740177"/>
            <a:ext cx="198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Везде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и всем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462689" y="3248526"/>
            <a:ext cx="243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Только в сборке, где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объявлен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7516167" y="3062373"/>
            <a:ext cx="918322" cy="454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7516167" y="3833301"/>
            <a:ext cx="918322" cy="4750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062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 типов</a:t>
            </a:r>
            <a:endParaRPr lang="ru-RU" dirty="0"/>
          </a:p>
        </p:txBody>
      </p:sp>
      <p:graphicFrame>
        <p:nvGraphicFramePr>
          <p:cNvPr id="5" name="Group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7298"/>
              </p:ext>
            </p:extLst>
          </p:nvPr>
        </p:nvGraphicFramePr>
        <p:xfrm>
          <a:off x="500938" y="1569403"/>
          <a:ext cx="10980821" cy="466344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504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class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struct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512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Метод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method)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Свойство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property)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Индексатор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indexer)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Событие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event)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Вложенный тип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nested type)</a:t>
                      </a:r>
                      <a:endParaRPr kumimoji="0" lang="ru-RU" sz="2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79529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Поле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field)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Конструктор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constructor)</a:t>
                      </a:r>
                      <a:endParaRPr kumimoji="0" lang="ru-RU" sz="2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555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Финализатор</a:t>
                      </a:r>
                      <a:r>
                        <a:rPr kumimoji="0" lang="ru-RU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finalizer)</a:t>
                      </a:r>
                      <a:endParaRPr kumimoji="0" lang="ru-RU" sz="2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40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3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Видимость членов типов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37664" y="5794837"/>
            <a:ext cx="9611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learn.microsoft.com/en-us/dotnet/csharp/language-reference/keywords/access-modifiers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47027"/>
              </p:ext>
            </p:extLst>
          </p:nvPr>
        </p:nvGraphicFramePr>
        <p:xfrm>
          <a:off x="336884" y="1690688"/>
          <a:ext cx="1095790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96">
                  <a:extLst>
                    <a:ext uri="{9D8B030D-6E8A-4147-A177-3AD203B41FA5}">
                      <a16:colId xmlns:a16="http://schemas.microsoft.com/office/drawing/2014/main" val="3635982594"/>
                    </a:ext>
                  </a:extLst>
                </a:gridCol>
                <a:gridCol w="5066552">
                  <a:extLst>
                    <a:ext uri="{9D8B030D-6E8A-4147-A177-3AD203B41FA5}">
                      <a16:colId xmlns:a16="http://schemas.microsoft.com/office/drawing/2014/main" val="2809504179"/>
                    </a:ext>
                  </a:extLst>
                </a:gridCol>
                <a:gridCol w="1297120">
                  <a:extLst>
                    <a:ext uri="{9D8B030D-6E8A-4147-A177-3AD203B41FA5}">
                      <a16:colId xmlns:a16="http://schemas.microsoft.com/office/drawing/2014/main" val="3219971478"/>
                    </a:ext>
                  </a:extLst>
                </a:gridCol>
                <a:gridCol w="1297120">
                  <a:extLst>
                    <a:ext uri="{9D8B030D-6E8A-4147-A177-3AD203B41FA5}">
                      <a16:colId xmlns:a16="http://schemas.microsoft.com/office/drawing/2014/main" val="2224704551"/>
                    </a:ext>
                  </a:extLst>
                </a:gridCol>
                <a:gridCol w="1297120">
                  <a:extLst>
                    <a:ext uri="{9D8B030D-6E8A-4147-A177-3AD203B41FA5}">
                      <a16:colId xmlns:a16="http://schemas.microsoft.com/office/drawing/2014/main" val="387465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Модификтор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Помеченный</a:t>
                      </a:r>
                      <a:r>
                        <a:rPr lang="ru-RU" baseline="0" dirty="0" smtClean="0"/>
                        <a:t> член в</a:t>
                      </a:r>
                      <a:r>
                        <a:rPr lang="ru-RU" dirty="0" smtClean="0"/>
                        <a:t>иден…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7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всем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default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5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Internal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внутри сборки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в текущем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типе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 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default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ru-RU" dirty="0" smtClean="0"/>
                        <a:t>(</a:t>
                      </a:r>
                      <a:r>
                        <a:rPr lang="en-US" dirty="0" smtClean="0"/>
                        <a:t>default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текущем и  унаследованных типах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Protected internal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сборке или в любых унаследованных типах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5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Private protected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 текущем и  унаследованных типах,</a:t>
                      </a:r>
                      <a:r>
                        <a:rPr lang="ru-RU" baseline="0" dirty="0" smtClean="0"/>
                        <a:t> но только внутри сборки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4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Экземплярные и статические члены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6990" y="1823589"/>
            <a:ext cx="6003567" cy="44781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StaticAndInstance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2"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InstanceMessage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не доступен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2"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3005" y="2940767"/>
            <a:ext cx="4310795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StaticAndInstance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.ConstMessage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StaticAndInstance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.StaticMessage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StaticAndInstance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StaticAndInstance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.InstanceMessage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InstanceMethod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629</TotalTime>
  <Words>3613</Words>
  <Application>Microsoft Office PowerPoint</Application>
  <PresentationFormat>Широкоэкранный</PresentationFormat>
  <Paragraphs>611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Trebuchet MS</vt:lpstr>
      <vt:lpstr>Тема Office</vt:lpstr>
      <vt:lpstr>Создание типов в C#</vt:lpstr>
      <vt:lpstr>Agenda</vt:lpstr>
      <vt:lpstr>Пользовательские типы</vt:lpstr>
      <vt:lpstr>Пользовательские типы</vt:lpstr>
      <vt:lpstr>Класс, интерфейс, структура</vt:lpstr>
      <vt:lpstr>Видимость типов</vt:lpstr>
      <vt:lpstr>Члены типов</vt:lpstr>
      <vt:lpstr>Видимость членов типов</vt:lpstr>
      <vt:lpstr>Экземплярные и статические члены</vt:lpstr>
      <vt:lpstr>Поля, свойства, индексаторы</vt:lpstr>
      <vt:lpstr>Поля</vt:lpstr>
      <vt:lpstr>Свойства</vt:lpstr>
      <vt:lpstr>Автоматические свойства </vt:lpstr>
      <vt:lpstr>Индексаторы</vt:lpstr>
      <vt:lpstr>Методы</vt:lpstr>
      <vt:lpstr>Сигнатура</vt:lpstr>
      <vt:lpstr>Перегрузка</vt:lpstr>
      <vt:lpstr>Передача по значению</vt:lpstr>
      <vt:lpstr>Передача по ссылке (ref/out)</vt:lpstr>
      <vt:lpstr>Позиционные, именованные и опциональные параметров</vt:lpstr>
      <vt:lpstr>Использование именованных и опциональных параметров</vt:lpstr>
      <vt:lpstr>Переменное число аргументов (params)</vt:lpstr>
      <vt:lpstr>Использование params</vt:lpstr>
      <vt:lpstr>Конструкторы и финализаторы</vt:lpstr>
      <vt:lpstr>Экземплярные конструкторы</vt:lpstr>
      <vt:lpstr>Статические конструкторы</vt:lpstr>
      <vt:lpstr>Финализаторы (Finalizers) / деструкторы (Destructors)</vt:lpstr>
      <vt:lpstr>Наследование и реализация</vt:lpstr>
      <vt:lpstr>Наследование в C#</vt:lpstr>
      <vt:lpstr>Наследование и реализация интерфейсов</vt:lpstr>
      <vt:lpstr>Интерфейсы</vt:lpstr>
      <vt:lpstr>Проверка и приведение типов</vt:lpstr>
      <vt:lpstr>Перегрузка методов. Виртуальные и абстрактные методы</vt:lpstr>
      <vt:lpstr>Сокрытие членов</vt:lpstr>
      <vt:lpstr>new vs virtual</vt:lpstr>
      <vt:lpstr>Наследование и конструкторы</vt:lpstr>
      <vt:lpstr>Структуры</vt:lpstr>
      <vt:lpstr>Structures vs Classes</vt:lpstr>
      <vt:lpstr>Boxing / Unboxing для value type (струкутр)</vt:lpstr>
      <vt:lpstr>Перечисления</vt:lpstr>
      <vt:lpstr>Объявления и использование</vt:lpstr>
      <vt:lpstr>Базовые типы (base и underlying)</vt:lpstr>
      <vt:lpstr>Присваивание и контроль</vt:lpstr>
      <vt:lpstr>Флаги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Романов</dc:creator>
  <cp:lastModifiedBy>Михаил Романов</cp:lastModifiedBy>
  <cp:revision>49</cp:revision>
  <dcterms:created xsi:type="dcterms:W3CDTF">2024-06-15T08:24:13Z</dcterms:created>
  <dcterms:modified xsi:type="dcterms:W3CDTF">2024-06-17T16:56:35Z</dcterms:modified>
</cp:coreProperties>
</file>