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9" r:id="rId4"/>
    <p:sldId id="260" r:id="rId5"/>
    <p:sldId id="262" r:id="rId6"/>
    <p:sldId id="272" r:id="rId7"/>
    <p:sldId id="273" r:id="rId8"/>
    <p:sldId id="274" r:id="rId9"/>
    <p:sldId id="263" r:id="rId10"/>
    <p:sldId id="266" r:id="rId11"/>
    <p:sldId id="265" r:id="rId12"/>
    <p:sldId id="267" r:id="rId13"/>
    <p:sldId id="268" r:id="rId14"/>
    <p:sldId id="269" r:id="rId15"/>
    <p:sldId id="275" r:id="rId16"/>
    <p:sldId id="278" r:id="rId17"/>
    <p:sldId id="26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93C1A0F1-991F-498D-83BA-871C9415C978}">
          <p14:sldIdLst>
            <p14:sldId id="256"/>
            <p14:sldId id="257"/>
          </p14:sldIdLst>
        </p14:section>
        <p14:section name="Для чего?" id="{4C62F6CD-700A-4F63-B54E-3F57103040C4}">
          <p14:sldIdLst>
            <p14:sldId id="259"/>
            <p14:sldId id="260"/>
            <p14:sldId id="262"/>
          </p14:sldIdLst>
        </p14:section>
        <p14:section name="Использование обобщений" id="{2946EA68-BC54-4D93-9D04-96E3512A5E95}">
          <p14:sldIdLst>
            <p14:sldId id="272"/>
            <p14:sldId id="273"/>
            <p14:sldId id="274"/>
            <p14:sldId id="263"/>
            <p14:sldId id="266"/>
            <p14:sldId id="265"/>
            <p14:sldId id="267"/>
            <p14:sldId id="268"/>
            <p14:sldId id="269"/>
            <p14:sldId id="275"/>
            <p14:sldId id="278"/>
          </p14:sldIdLst>
        </p14:section>
        <p14:section name="Summary" id="{E5E9EACD-A0AA-4F60-B092-329AE4847CCA}">
          <p14:sldIdLst>
            <p14:sldId id="2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1869" autoAdjust="0"/>
  </p:normalViewPr>
  <p:slideViewPr>
    <p:cSldViewPr snapToGrid="0">
      <p:cViewPr varScale="1">
        <p:scale>
          <a:sx n="98" d="100"/>
          <a:sy n="98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08D394-7E63-4C63-AED2-D1548D6887C1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AE7345-FECE-4A4B-B254-35C894EAE5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8587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Какие</a:t>
            </a:r>
            <a:r>
              <a:rPr lang="ru-RU" baseline="0" dirty="0" smtClean="0"/>
              <a:t> классы можно использовать для </a:t>
            </a:r>
            <a:r>
              <a:rPr lang="en-US" baseline="0" dirty="0" smtClean="0"/>
              <a:t>T</a:t>
            </a:r>
            <a:r>
              <a:rPr lang="ru-RU" baseline="0" dirty="0" smtClean="0"/>
              <a:t>?</a:t>
            </a:r>
          </a:p>
          <a:p>
            <a:endParaRPr lang="ru-RU" baseline="0" dirty="0" smtClean="0"/>
          </a:p>
          <a:p>
            <a:r>
              <a:rPr lang="ru-RU" baseline="0" dirty="0" smtClean="0"/>
              <a:t>По щелчку - ответ</a:t>
            </a:r>
            <a:endParaRPr lang="en-US" dirty="0" smtClean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DAE7345-FECE-4A4B-B254-35C894EAE57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6269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356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62251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14444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m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4A8D-F03B-4EE9-A970-8B78973D4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883" y="4924826"/>
            <a:ext cx="6272917" cy="760385"/>
          </a:xfrm>
        </p:spPr>
        <p:txBody>
          <a:bodyPr>
            <a:normAutofit/>
          </a:bodyPr>
          <a:lstStyle>
            <a:lvl1pPr algn="r"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430A2C-8D2F-4BF5-9FD9-DD5D81AC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4EC59-8FBD-4CB9-B5B6-26984AAED752}" type="datetimeFigureOut">
              <a:rPr lang="en-US" smtClean="0"/>
              <a:t>6/17/2024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BA31F-CDF3-4F2F-807D-5060C2C97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8F8407-509E-4517-B154-74E2152A3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976F2-FD7F-49D7-91DC-427668F5804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A82960-CECD-4D92-8FE7-55840CC5C5CF}"/>
              </a:ext>
            </a:extLst>
          </p:cNvPr>
          <p:cNvSpPr txBox="1"/>
          <p:nvPr userDrawn="1"/>
        </p:nvSpPr>
        <p:spPr>
          <a:xfrm>
            <a:off x="3684923" y="2321005"/>
            <a:ext cx="4822154" cy="22159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800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752219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08508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4133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390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3030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7110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6545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453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 smtClean="0"/>
              <a:t>Вставка рисунка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06285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2D7DD-4C94-4601-9FB2-14EBDFE40896}" type="datetimeFigureOut">
              <a:rPr lang="ru-RU" smtClean="0"/>
              <a:t>17.06.2024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0F0148-FAC3-489B-879D-89576ED3D07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66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mtClean="0"/>
              <a:t>Обобщения </a:t>
            </a:r>
            <a:r>
              <a:rPr lang="ru-RU" dirty="0" smtClean="0"/>
              <a:t>(</a:t>
            </a:r>
            <a:r>
              <a:rPr lang="ru-RU" dirty="0" err="1" smtClean="0"/>
              <a:t>дженерики</a:t>
            </a:r>
            <a:r>
              <a:rPr lang="ru-RU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Generics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02780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</a:t>
            </a:r>
            <a:r>
              <a:rPr lang="ru-RU" dirty="0"/>
              <a:t>я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Rectangle 2"/>
          <p:cNvSpPr/>
          <p:nvPr/>
        </p:nvSpPr>
        <p:spPr>
          <a:xfrm>
            <a:off x="403922" y="1914923"/>
            <a:ext cx="4572000" cy="3046988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SomeClass</a:t>
            </a: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interface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Interface1</a:t>
            </a: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}</a:t>
            </a:r>
          </a:p>
          <a:p>
            <a:endParaRPr lang="ru-RU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srgbClr val="0000FF"/>
                </a:solidFill>
                <a:latin typeface="Consolas"/>
              </a:rPr>
              <a:t>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GenericClass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&lt;T, U&gt; </a:t>
            </a: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T : </a:t>
            </a:r>
            <a:r>
              <a:rPr lang="en-GB" sz="1600" dirty="0" err="1">
                <a:solidFill>
                  <a:srgbClr val="2B91AF"/>
                </a:solidFill>
                <a:latin typeface="Consolas"/>
              </a:rPr>
              <a:t>SomeClass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, </a:t>
            </a:r>
            <a:r>
              <a:rPr lang="en-GB" sz="1600" dirty="0">
                <a:solidFill>
                  <a:srgbClr val="2B91AF"/>
                </a:solidFill>
                <a:latin typeface="Consolas"/>
              </a:rPr>
              <a:t>Interface1</a:t>
            </a:r>
            <a:endParaRPr lang="en-GB" sz="1600" dirty="0">
              <a:solidFill>
                <a:prstClr val="black"/>
              </a:solidFill>
              <a:latin typeface="Consolas"/>
            </a:endParaRPr>
          </a:p>
          <a:p>
            <a:r>
              <a:rPr lang="en-GB" sz="1600" dirty="0">
                <a:solidFill>
                  <a:prstClr val="black"/>
                </a:solidFill>
                <a:latin typeface="Consolas"/>
              </a:rPr>
              <a:t>   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where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 U : </a:t>
            </a:r>
            <a:r>
              <a:rPr lang="en-GB" sz="1600" dirty="0">
                <a:solidFill>
                  <a:srgbClr val="0000FF"/>
                </a:solidFill>
                <a:latin typeface="Consolas"/>
              </a:rPr>
              <a:t>new</a:t>
            </a:r>
            <a:r>
              <a:rPr lang="en-GB" sz="1600" dirty="0">
                <a:solidFill>
                  <a:prstClr val="black"/>
                </a:solidFill>
                <a:latin typeface="Consolas"/>
              </a:rPr>
              <a:t>()</a:t>
            </a:r>
          </a:p>
          <a:p>
            <a:r>
              <a:rPr lang="ru-RU" sz="1600" dirty="0">
                <a:solidFill>
                  <a:prstClr val="black"/>
                </a:solidFill>
                <a:latin typeface="Consolas"/>
              </a:rPr>
              <a:t>{}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239511"/>
              </p:ext>
            </p:extLst>
          </p:nvPr>
        </p:nvGraphicFramePr>
        <p:xfrm>
          <a:off x="5112109" y="2255724"/>
          <a:ext cx="6552277" cy="3122176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3038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138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418">
                <a:tc>
                  <a:txBody>
                    <a:bodyPr/>
                    <a:lstStyle/>
                    <a:p>
                      <a:r>
                        <a:rPr lang="en-US" sz="1600" dirty="0"/>
                        <a:t>Constraint</a:t>
                      </a:r>
                    </a:p>
                  </a:txBody>
                  <a:tcPr marL="62848" marR="62848" marT="31424" marB="31424" anchor="ctr"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Description</a:t>
                      </a:r>
                    </a:p>
                  </a:txBody>
                  <a:tcPr marL="62848" marR="62848" marT="31424" marB="3142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where T: struct</a:t>
                      </a:r>
                    </a:p>
                  </a:txBody>
                  <a:tcPr marL="62848" marR="62848" marT="31424" marB="31424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Аргумент  </a:t>
                      </a:r>
                      <a:r>
                        <a:rPr lang="en-US" sz="1600" b="1" dirty="0" smtClean="0"/>
                        <a:t>value type</a:t>
                      </a:r>
                      <a:r>
                        <a:rPr lang="ru-RU" sz="1600" b="1" dirty="0" smtClean="0"/>
                        <a:t> </a:t>
                      </a:r>
                      <a:r>
                        <a:rPr lang="ru-RU" sz="1600" b="0" dirty="0" smtClean="0"/>
                        <a:t>(структура)</a:t>
                      </a:r>
                      <a:endParaRPr lang="en-US" sz="1600" b="0" dirty="0"/>
                    </a:p>
                  </a:txBody>
                  <a:tcPr marL="62848" marR="62848" marT="31424" marB="314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where T : class</a:t>
                      </a:r>
                    </a:p>
                  </a:txBody>
                  <a:tcPr marL="62848" marR="62848" marT="31424" marB="31424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Аргумент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b="1" dirty="0" smtClean="0"/>
                        <a:t>reference type</a:t>
                      </a:r>
                      <a:r>
                        <a:rPr lang="ru-RU" sz="1600" b="1" dirty="0" smtClean="0"/>
                        <a:t> </a:t>
                      </a:r>
                      <a:r>
                        <a:rPr lang="ru-RU" sz="1600" b="0" dirty="0" smtClean="0"/>
                        <a:t>(класс)</a:t>
                      </a:r>
                      <a:endParaRPr lang="en-US" sz="1600" b="0" dirty="0"/>
                    </a:p>
                  </a:txBody>
                  <a:tcPr marL="62848" marR="62848" marT="31424" marB="31424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where T : new()</a:t>
                      </a:r>
                    </a:p>
                  </a:txBody>
                  <a:tcPr marL="62848" marR="62848" marT="31424" marB="31424" anchor="ctr"/>
                </a:tc>
                <a:tc>
                  <a:txBody>
                    <a:bodyPr/>
                    <a:lstStyle/>
                    <a:p>
                      <a:r>
                        <a:rPr lang="ru-RU" sz="1600" b="0" dirty="0" smtClean="0"/>
                        <a:t>У</a:t>
                      </a:r>
                      <a:r>
                        <a:rPr lang="ru-RU" sz="1600" b="0" baseline="0" dirty="0" smtClean="0"/>
                        <a:t> аргумента есть публичный </a:t>
                      </a:r>
                      <a:r>
                        <a:rPr lang="ru-RU" sz="1600" b="1" baseline="0" dirty="0" smtClean="0"/>
                        <a:t>конструктор без параметров</a:t>
                      </a:r>
                      <a:endParaRPr lang="en-US" sz="1600" b="1" dirty="0"/>
                    </a:p>
                  </a:txBody>
                  <a:tcPr marL="62848" marR="62848" marT="31424" marB="31424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where T : &lt;base class name&gt;</a:t>
                      </a:r>
                    </a:p>
                  </a:txBody>
                  <a:tcPr marL="62848" marR="62848" marT="31424" marB="31424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Аргумент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b="1" baseline="0" dirty="0" smtClean="0"/>
                        <a:t>конкретного типа </a:t>
                      </a:r>
                      <a:r>
                        <a:rPr lang="ru-RU" sz="1600" baseline="0" dirty="0" smtClean="0"/>
                        <a:t>или его </a:t>
                      </a:r>
                      <a:r>
                        <a:rPr lang="ru-RU" sz="1600" b="1" baseline="0" dirty="0" smtClean="0"/>
                        <a:t>наследник</a:t>
                      </a:r>
                      <a:endParaRPr lang="en-US" sz="1600" b="1" dirty="0"/>
                    </a:p>
                  </a:txBody>
                  <a:tcPr marL="62848" marR="62848" marT="31424" marB="3142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where T : &lt;interface name&gt;</a:t>
                      </a:r>
                    </a:p>
                  </a:txBody>
                  <a:tcPr marL="62848" marR="62848" marT="31424" marB="31424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Аргумент</a:t>
                      </a:r>
                      <a:r>
                        <a:rPr lang="ru-RU" sz="1600" baseline="0" dirty="0" smtClean="0"/>
                        <a:t> </a:t>
                      </a:r>
                      <a:r>
                        <a:rPr lang="ru-RU" sz="1600" b="1" baseline="0" dirty="0" smtClean="0"/>
                        <a:t>реализует</a:t>
                      </a:r>
                      <a:r>
                        <a:rPr lang="ru-RU" sz="1600" baseline="0" dirty="0" smtClean="0"/>
                        <a:t> указанный </a:t>
                      </a:r>
                      <a:r>
                        <a:rPr lang="ru-RU" sz="1600" b="1" baseline="0" dirty="0" smtClean="0"/>
                        <a:t>интерфейс</a:t>
                      </a:r>
                      <a:endParaRPr lang="en-US" sz="1600" b="1" dirty="0"/>
                    </a:p>
                  </a:txBody>
                  <a:tcPr marL="62848" marR="62848" marT="31424" marB="31424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where T : U</a:t>
                      </a:r>
                    </a:p>
                  </a:txBody>
                  <a:tcPr marL="62848" marR="62848" marT="31424" marB="31424" anchor="ctr"/>
                </a:tc>
                <a:tc>
                  <a:txBody>
                    <a:bodyPr/>
                    <a:lstStyle/>
                    <a:p>
                      <a:r>
                        <a:rPr lang="ru-RU" sz="1600" dirty="0" smtClean="0"/>
                        <a:t>Аргумент (</a:t>
                      </a:r>
                      <a:r>
                        <a:rPr lang="en-US" sz="1600" dirty="0" smtClean="0"/>
                        <a:t>T</a:t>
                      </a:r>
                      <a:r>
                        <a:rPr lang="ru-RU" sz="1600" dirty="0" smtClean="0"/>
                        <a:t>)</a:t>
                      </a:r>
                      <a:r>
                        <a:rPr lang="en-US" sz="1600" dirty="0" smtClean="0"/>
                        <a:t> </a:t>
                      </a:r>
                      <a:r>
                        <a:rPr lang="ru-RU" sz="1600" dirty="0" smtClean="0"/>
                        <a:t>является наследником от аргумента </a:t>
                      </a:r>
                      <a:r>
                        <a:rPr lang="en-US" sz="1600" dirty="0" smtClean="0"/>
                        <a:t>(U)</a:t>
                      </a:r>
                      <a:endParaRPr lang="en-US" sz="1600" dirty="0"/>
                    </a:p>
                  </a:txBody>
                  <a:tcPr marL="62848" marR="62848" marT="31424" marB="31424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803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896445" y="1800744"/>
            <a:ext cx="4996881" cy="2308324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Generate&lt;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n)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: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result 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[n];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result[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result;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5345099" y="4488768"/>
            <a:ext cx="4743606" cy="92333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Generate&lt;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&gt;(6);</a:t>
            </a:r>
            <a:endParaRPr kumimoji="0" lang="ru-RU" altLang="en-US" sz="18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arr1 = Generate&lt;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&gt;(6);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1691757" y="3275937"/>
            <a:ext cx="3022899" cy="1075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569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endParaRPr lang="ru-RU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436" y="1467632"/>
            <a:ext cx="8352928" cy="36961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ounded Rectangle 3"/>
          <p:cNvSpPr/>
          <p:nvPr/>
        </p:nvSpPr>
        <p:spPr>
          <a:xfrm>
            <a:off x="2580556" y="2780928"/>
            <a:ext cx="2160240" cy="2382808"/>
          </a:xfrm>
          <a:prstGeom prst="roundRect">
            <a:avLst>
              <a:gd name="adj" fmla="val 6899"/>
            </a:avLst>
          </a:prstGeom>
          <a:solidFill>
            <a:srgbClr val="9BBB59">
              <a:alpha val="18039"/>
            </a:srgb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5155700" y="3972332"/>
            <a:ext cx="2160240" cy="1191404"/>
          </a:xfrm>
          <a:prstGeom prst="roundRect">
            <a:avLst>
              <a:gd name="adj" fmla="val 10763"/>
            </a:avLst>
          </a:prstGeom>
          <a:solidFill>
            <a:srgbClr val="9BBB59">
              <a:alpha val="18039"/>
            </a:srgb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0700" y="5391150"/>
            <a:ext cx="5019675" cy="62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588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Значение по умолчанию</a:t>
            </a:r>
            <a:r>
              <a:rPr lang="en-US" dirty="0" smtClean="0"/>
              <a:t> </a:t>
            </a:r>
            <a:r>
              <a:rPr lang="en-US" dirty="0"/>
              <a:t>(default operator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64760" y="2086630"/>
            <a:ext cx="4110421" cy="2308324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Generate&lt;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n) 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result 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[n];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0;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result[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result;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4" name="Straight Connector 4"/>
          <p:cNvCxnSpPr/>
          <p:nvPr/>
        </p:nvCxnSpPr>
        <p:spPr>
          <a:xfrm flipV="1">
            <a:off x="1355006" y="3595664"/>
            <a:ext cx="3022899" cy="10758"/>
          </a:xfrm>
          <a:prstGeom prst="line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</p:cxn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5030321" y="4394954"/>
            <a:ext cx="4743606" cy="1200329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Generate&lt;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&gt;(6);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arr1 = Generate&lt;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&gt;(6);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0725091"/>
              </p:ext>
            </p:extLst>
          </p:nvPr>
        </p:nvGraphicFramePr>
        <p:xfrm>
          <a:off x="8052477" y="3735696"/>
          <a:ext cx="285001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0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0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0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0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0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2060"/>
                          </a:solidFill>
                        </a:rPr>
                        <a:t>0</a:t>
                      </a:r>
                      <a:endParaRPr lang="en-US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7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444605"/>
              </p:ext>
            </p:extLst>
          </p:nvPr>
        </p:nvGraphicFramePr>
        <p:xfrm>
          <a:off x="7594897" y="5785847"/>
          <a:ext cx="352671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78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77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7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8778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8778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77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null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null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null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null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null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solidFill>
                            <a:srgbClr val="002060"/>
                          </a:solidFill>
                        </a:rPr>
                        <a:t>null</a:t>
                      </a:r>
                      <a:endParaRPr lang="en-US" sz="1800" dirty="0">
                        <a:solidFill>
                          <a:srgbClr val="00206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8" name="Straight Arrow Connector 12"/>
          <p:cNvCxnSpPr/>
          <p:nvPr/>
        </p:nvCxnSpPr>
        <p:spPr>
          <a:xfrm flipH="1">
            <a:off x="6239435" y="3999975"/>
            <a:ext cx="1635163" cy="3949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14"/>
          <p:cNvCxnSpPr/>
          <p:nvPr/>
        </p:nvCxnSpPr>
        <p:spPr>
          <a:xfrm flipH="1" flipV="1">
            <a:off x="6141048" y="5785847"/>
            <a:ext cx="1357032" cy="2044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943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Обобщения и вариативность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54079" y="2199263"/>
            <a:ext cx="2717411" cy="646331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 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"String"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o = s;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38437" y="1690688"/>
            <a:ext cx="1029449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B050"/>
                </a:solidFill>
              </a:rPr>
              <a:t>Possible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2468" y="4554679"/>
            <a:ext cx="4870244" cy="646331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ls =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List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object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lo = ls;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8437" y="4066555"/>
            <a:ext cx="1306768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Impossible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140092" y="4554679"/>
            <a:ext cx="2844048" cy="646331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lo.Add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"new string"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lo.Add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(2);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07181" y="2930695"/>
            <a:ext cx="284866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 smtClean="0"/>
              <a:t>Почему</a:t>
            </a:r>
            <a:r>
              <a:rPr lang="en-US" sz="4400" b="1" dirty="0" smtClean="0"/>
              <a:t>???</a:t>
            </a:r>
            <a:endParaRPr lang="en-US" sz="4400" b="1" dirty="0"/>
          </a:p>
        </p:txBody>
      </p:sp>
    </p:spTree>
    <p:extLst>
      <p:ext uri="{BB962C8B-B14F-4D97-AF65-F5344CB8AC3E}">
        <p14:creationId xmlns:p14="http://schemas.microsoft.com/office/powerpoint/2010/main" val="2458455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 animBg="1"/>
      <p:bldP spid="6" grpId="0"/>
      <p:bldP spid="7" grpId="0" animBg="1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Типы «вариантности»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499538" cy="4351338"/>
          </a:xfrm>
        </p:spPr>
        <p:txBody>
          <a:bodyPr>
            <a:normAutofit fontScale="92500" lnSpcReduction="10000"/>
          </a:bodyPr>
          <a:lstStyle/>
          <a:p>
            <a:r>
              <a:rPr lang="ru-RU" b="1" dirty="0"/>
              <a:t>Ковариантность</a:t>
            </a:r>
            <a:r>
              <a:rPr lang="ru-RU" dirty="0"/>
              <a:t>: позволяет использовать более конкретный </a:t>
            </a:r>
            <a:r>
              <a:rPr lang="ru-RU" dirty="0" smtClean="0"/>
              <a:t>(унаследованный) тип</a:t>
            </a:r>
            <a:r>
              <a:rPr lang="ru-RU" dirty="0"/>
              <a:t>, чем заданный изначально</a:t>
            </a:r>
          </a:p>
          <a:p>
            <a:endParaRPr lang="ru-RU" dirty="0"/>
          </a:p>
          <a:p>
            <a:r>
              <a:rPr lang="ru-RU" b="1" dirty="0" err="1"/>
              <a:t>Контравариантность</a:t>
            </a:r>
            <a:r>
              <a:rPr lang="ru-RU" dirty="0"/>
              <a:t>: позволяет использовать более универсальный тип, чем заданный изначально</a:t>
            </a:r>
          </a:p>
          <a:p>
            <a:endParaRPr lang="ru-RU" dirty="0"/>
          </a:p>
          <a:p>
            <a:r>
              <a:rPr lang="ru-RU" b="1" dirty="0"/>
              <a:t>Инвариантность</a:t>
            </a:r>
            <a:r>
              <a:rPr lang="ru-RU" dirty="0"/>
              <a:t>: позволяет использовать только заданный тип</a:t>
            </a: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73766" y="2496883"/>
            <a:ext cx="4628190" cy="263149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Animal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dog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{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};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Работает: Массивы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ковариантны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Не работает: Массивы НЕ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контравариантны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cats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animals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28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Ко- и </a:t>
            </a:r>
            <a:r>
              <a:rPr lang="ru-RU" dirty="0" err="1" smtClean="0"/>
              <a:t>контравариантность</a:t>
            </a:r>
            <a:r>
              <a:rPr lang="ru-RU" dirty="0" smtClean="0"/>
              <a:t> в </a:t>
            </a:r>
            <a:r>
              <a:rPr lang="en-US" dirty="0" smtClean="0"/>
              <a:t>C#</a:t>
            </a:r>
            <a:r>
              <a:rPr lang="ru-RU" dirty="0" smtClean="0"/>
              <a:t>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40421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 smtClean="0"/>
              <a:t>Появилась в </a:t>
            </a:r>
            <a:r>
              <a:rPr lang="en-US" dirty="0" smtClean="0"/>
              <a:t>generic </a:t>
            </a:r>
            <a:r>
              <a:rPr lang="ru-RU" dirty="0" smtClean="0"/>
              <a:t>начиная с </a:t>
            </a:r>
            <a:r>
              <a:rPr lang="en-US" dirty="0" smtClean="0"/>
              <a:t>C# 4.0</a:t>
            </a:r>
          </a:p>
          <a:p>
            <a:pPr lvl="1"/>
            <a:r>
              <a:rPr lang="ru-RU" dirty="0" smtClean="0"/>
              <a:t>До этого все обобщенные типы - инвариантны</a:t>
            </a:r>
            <a:endParaRPr lang="en-US" dirty="0" smtClean="0"/>
          </a:p>
          <a:p>
            <a:pPr lvl="1"/>
            <a:endParaRPr lang="ru-RU" dirty="0" smtClean="0"/>
          </a:p>
          <a:p>
            <a:r>
              <a:rPr lang="ru-RU" dirty="0" smtClean="0"/>
              <a:t>Можно маркировать параметры </a:t>
            </a:r>
          </a:p>
          <a:p>
            <a:pPr lvl="1"/>
            <a:r>
              <a:rPr lang="ru-RU" dirty="0" smtClean="0"/>
              <a:t>интерфейсов</a:t>
            </a:r>
          </a:p>
          <a:p>
            <a:pPr lvl="1"/>
            <a:r>
              <a:rPr lang="ru-RU" dirty="0" smtClean="0"/>
              <a:t>делегатов</a:t>
            </a:r>
          </a:p>
          <a:p>
            <a:pPr lvl="1"/>
            <a:endParaRPr lang="ru-RU" dirty="0" smtClean="0"/>
          </a:p>
          <a:p>
            <a:r>
              <a:rPr lang="ru-RU" dirty="0" smtClean="0"/>
              <a:t>Маркировка параметров</a:t>
            </a:r>
          </a:p>
          <a:p>
            <a:pPr lvl="1"/>
            <a:r>
              <a:rPr lang="en-US" dirty="0" smtClean="0"/>
              <a:t>in – </a:t>
            </a:r>
            <a:r>
              <a:rPr lang="ru-RU" dirty="0" smtClean="0"/>
              <a:t>контравариантный </a:t>
            </a:r>
          </a:p>
          <a:p>
            <a:pPr lvl="2"/>
            <a:r>
              <a:rPr lang="ru-RU" dirty="0" smtClean="0"/>
              <a:t>входные параметры методов</a:t>
            </a:r>
            <a:endParaRPr lang="en-US" dirty="0" smtClean="0"/>
          </a:p>
          <a:p>
            <a:pPr lvl="1"/>
            <a:r>
              <a:rPr lang="en-US" dirty="0" smtClean="0"/>
              <a:t>out </a:t>
            </a:r>
            <a:r>
              <a:rPr lang="ru-RU" dirty="0" smtClean="0"/>
              <a:t>– ковариантный </a:t>
            </a:r>
          </a:p>
          <a:p>
            <a:pPr lvl="2"/>
            <a:r>
              <a:rPr lang="ru-RU" dirty="0" smtClean="0"/>
              <a:t>возвращаемое значение</a:t>
            </a:r>
          </a:p>
          <a:p>
            <a:pPr lvl="1"/>
            <a:r>
              <a:rPr lang="ru-RU" dirty="0" smtClean="0"/>
              <a:t>инвариантный</a:t>
            </a:r>
          </a:p>
          <a:p>
            <a:pPr lvl="2"/>
            <a:r>
              <a:rPr lang="ru-RU" dirty="0" smtClean="0"/>
              <a:t>где угодно + с модификаторами </a:t>
            </a:r>
            <a:r>
              <a:rPr lang="en-US" dirty="0" smtClean="0"/>
              <a:t>ref/out/</a:t>
            </a:r>
            <a:r>
              <a:rPr lang="ru-RU" dirty="0" smtClean="0"/>
              <a:t>…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6478621" y="3059510"/>
            <a:ext cx="3775393" cy="338554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IEnumerable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alt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1600" dirty="0">
                <a:solidFill>
                  <a:srgbClr val="2B91AF"/>
                </a:solidFill>
                <a:latin typeface="Consolas" panose="020B0609020204030204" pitchFamily="49" charset="0"/>
              </a:rPr>
              <a:t>T</a:t>
            </a:r>
            <a:r>
              <a:rPr lang="en-US" alt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 { }</a:t>
            </a:r>
            <a:endParaRPr lang="en-US" altLang="en-US" sz="1600" dirty="0">
              <a:latin typeface="Arial" panose="020B0604020202020204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6478621" y="2367048"/>
            <a:ext cx="5009705" cy="338554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IEqualityComparer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{}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6478621" y="3751972"/>
            <a:ext cx="5183204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delegate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478621" y="4830406"/>
            <a:ext cx="4733988" cy="124649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IInter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T3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T1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T3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t2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029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Подведем итог…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356195" y="1690688"/>
            <a:ext cx="4997605" cy="4351338"/>
          </a:xfrm>
        </p:spPr>
        <p:txBody>
          <a:bodyPr>
            <a:normAutofit/>
          </a:bodyPr>
          <a:lstStyle/>
          <a:p>
            <a:r>
              <a:rPr lang="ru-RU" dirty="0" smtClean="0"/>
              <a:t>Позволяют писать единый код для множества типов</a:t>
            </a:r>
          </a:p>
          <a:p>
            <a:endParaRPr lang="ru-RU" dirty="0"/>
          </a:p>
          <a:p>
            <a:r>
              <a:rPr lang="ru-RU" dirty="0" smtClean="0"/>
              <a:t>Стоит использовать ограничения, максимально конкретизируя тип</a:t>
            </a:r>
          </a:p>
          <a:p>
            <a:endParaRPr lang="ru-RU" dirty="0"/>
          </a:p>
          <a:p>
            <a:r>
              <a:rPr lang="ru-RU" dirty="0" smtClean="0"/>
              <a:t>Поддерживается явная ко- и </a:t>
            </a:r>
            <a:r>
              <a:rPr lang="ru-RU" dirty="0" err="1"/>
              <a:t>контравариантность</a:t>
            </a:r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97" y="2018681"/>
            <a:ext cx="5529203" cy="3695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1049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Для чего нужны</a:t>
            </a:r>
          </a:p>
          <a:p>
            <a:r>
              <a:rPr lang="ru-RU" dirty="0" smtClean="0"/>
              <a:t>Как пользоваться</a:t>
            </a:r>
          </a:p>
          <a:p>
            <a:r>
              <a:rPr lang="ru-RU" dirty="0" smtClean="0"/>
              <a:t>Задание ограничений</a:t>
            </a:r>
          </a:p>
          <a:p>
            <a:r>
              <a:rPr lang="ru-RU" dirty="0" smtClean="0"/>
              <a:t>Вариативность </a:t>
            </a:r>
          </a:p>
          <a:p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98757" y="1825625"/>
            <a:ext cx="2487384" cy="3664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072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Для чего нужны обобщения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5281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Единый алгоритм для разных типов</a:t>
            </a:r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980813" y="1841690"/>
            <a:ext cx="3438762" cy="1323439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52338" y="3514177"/>
            <a:ext cx="3438762" cy="1323439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3242060" y="5213540"/>
            <a:ext cx="3438762" cy="1323439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PrintArray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en-US" sz="16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28297" y="2224452"/>
            <a:ext cx="1178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Только </a:t>
            </a:r>
            <a:r>
              <a:rPr lang="en-US" b="1" dirty="0" err="1" smtClean="0"/>
              <a:t>int</a:t>
            </a:r>
            <a:endParaRPr lang="en-US" b="1" dirty="0"/>
          </a:p>
        </p:txBody>
      </p:sp>
      <p:sp>
        <p:nvSpPr>
          <p:cNvPr id="8" name="TextBox 7"/>
          <p:cNvSpPr txBox="1"/>
          <p:nvPr/>
        </p:nvSpPr>
        <p:spPr>
          <a:xfrm>
            <a:off x="7089555" y="3529168"/>
            <a:ext cx="1437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Только </a:t>
            </a:r>
            <a:r>
              <a:rPr lang="en-US" b="1" dirty="0" smtClean="0"/>
              <a:t>string</a:t>
            </a:r>
            <a:endParaRPr lang="en-US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100172" y="5681699"/>
            <a:ext cx="1563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Только</a:t>
            </a:r>
            <a:r>
              <a:rPr lang="en-US" dirty="0" smtClean="0"/>
              <a:t> </a:t>
            </a:r>
            <a:r>
              <a:rPr lang="en-US" b="1" dirty="0" smtClean="0"/>
              <a:t>double</a:t>
            </a:r>
            <a:endParaRPr lang="en-US" b="1" dirty="0"/>
          </a:p>
        </p:txBody>
      </p:sp>
      <p:cxnSp>
        <p:nvCxnSpPr>
          <p:cNvPr id="10" name="Straight Arrow Connector 9"/>
          <p:cNvCxnSpPr>
            <a:stCxn id="7" idx="1"/>
          </p:cNvCxnSpPr>
          <p:nvPr/>
        </p:nvCxnSpPr>
        <p:spPr>
          <a:xfrm flipH="1">
            <a:off x="4575797" y="2409118"/>
            <a:ext cx="952500" cy="1949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1"/>
          <p:cNvCxnSpPr>
            <a:stCxn id="8" idx="1"/>
          </p:cNvCxnSpPr>
          <p:nvPr/>
        </p:nvCxnSpPr>
        <p:spPr>
          <a:xfrm flipH="1">
            <a:off x="5413997" y="3713834"/>
            <a:ext cx="1675558" cy="462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3"/>
          <p:cNvCxnSpPr/>
          <p:nvPr/>
        </p:nvCxnSpPr>
        <p:spPr>
          <a:xfrm flipH="1">
            <a:off x="6804647" y="5871527"/>
            <a:ext cx="2209800" cy="189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7157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Использовать </a:t>
            </a:r>
            <a:r>
              <a:rPr lang="en-US" b="1" dirty="0" smtClean="0"/>
              <a:t>object</a:t>
            </a:r>
            <a:r>
              <a:rPr lang="en-US" dirty="0" smtClean="0"/>
              <a:t>?</a:t>
            </a:r>
            <a:endParaRPr lang="ru-RU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96408" y="2108430"/>
            <a:ext cx="6244017" cy="3539430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list =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Store objects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list.Add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(1);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list.Add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(2);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list.Add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(4);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list.Add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"1"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list.Add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"34"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sum = 0;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list)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sum += a;       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    throw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InvalidCastException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947498" y="3307404"/>
            <a:ext cx="38800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Утратим контроль над типами во время компиляции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Придется постоянно приводит к нужным типам в коде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31687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Использование обобщений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069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Перейдем на </a:t>
            </a:r>
            <a:r>
              <a:rPr lang="en-US" dirty="0" smtClean="0"/>
              <a:t>generics</a:t>
            </a:r>
            <a:endParaRPr lang="ru-RU" dirty="0"/>
          </a:p>
        </p:txBody>
      </p:sp>
      <p:sp>
        <p:nvSpPr>
          <p:cNvPr id="9" name="Объект 8"/>
          <p:cNvSpPr>
            <a:spLocks noGrp="1"/>
          </p:cNvSpPr>
          <p:nvPr>
            <p:ph idx="1"/>
          </p:nvPr>
        </p:nvSpPr>
        <p:spPr>
          <a:xfrm>
            <a:off x="678810" y="3687981"/>
            <a:ext cx="5561424" cy="2251425"/>
          </a:xfrm>
        </p:spPr>
        <p:txBody>
          <a:bodyPr/>
          <a:lstStyle/>
          <a:p>
            <a:r>
              <a:rPr lang="ru-RU" dirty="0"/>
              <a:t>Определение конкретного типа происходит </a:t>
            </a:r>
            <a:r>
              <a:rPr lang="ru-RU" dirty="0" smtClean="0"/>
              <a:t>на </a:t>
            </a:r>
            <a:r>
              <a:rPr lang="ru-RU" dirty="0"/>
              <a:t>основании </a:t>
            </a:r>
            <a:endParaRPr lang="en-US" dirty="0" smtClean="0"/>
          </a:p>
          <a:p>
            <a:pPr lvl="1"/>
            <a:r>
              <a:rPr lang="ru-RU" dirty="0" smtClean="0"/>
              <a:t>типа </a:t>
            </a:r>
            <a:r>
              <a:rPr lang="ru-RU" dirty="0"/>
              <a:t>переданных аргументов </a:t>
            </a:r>
            <a:endParaRPr lang="en-US" dirty="0" smtClean="0"/>
          </a:p>
          <a:p>
            <a:pPr lvl="1"/>
            <a:r>
              <a:rPr lang="ru-RU" dirty="0" smtClean="0"/>
              <a:t>или </a:t>
            </a:r>
            <a:r>
              <a:rPr lang="ru-RU" dirty="0"/>
              <a:t>явного указания </a:t>
            </a:r>
            <a:r>
              <a:rPr lang="ru-RU" dirty="0" smtClean="0"/>
              <a:t>типа</a:t>
            </a:r>
            <a:endParaRPr lang="ru-RU" dirty="0"/>
          </a:p>
          <a:p>
            <a:endParaRPr lang="ru-RU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57911" y="2027615"/>
            <a:ext cx="3438762" cy="1323439"/>
          </a:xfrm>
          <a:prstGeom prst="rect">
            <a:avLst/>
          </a:prstGeom>
          <a:ln/>
          <a:extLst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PrintArray</a:t>
            </a:r>
            <a:r>
              <a:rPr lang="en-US" altLang="en-US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&lt;T&gt;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(T[]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foreach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e 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.WriteLine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(e);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6669248" y="3025761"/>
            <a:ext cx="4839786" cy="1938992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intArr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1, 5, 3, 6 };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doubleArr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{ 1.0, 5.1, 3.3, 6.8 };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PrintArray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intArr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/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PrintArray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doubleArr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ru-RU" altLang="ru-RU" sz="1500" b="0" i="0" u="none" strike="noStrike" cap="none" normalizeH="0" baseline="0" dirty="0" smtClean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PrintArray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&gt;([]);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19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Где можно использовать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445154" cy="4351338"/>
          </a:xfrm>
        </p:spPr>
        <p:txBody>
          <a:bodyPr/>
          <a:lstStyle/>
          <a:p>
            <a:r>
              <a:rPr lang="ru-RU" dirty="0" smtClean="0"/>
              <a:t>Методы</a:t>
            </a:r>
            <a:endParaRPr lang="ru-RU" dirty="0"/>
          </a:p>
          <a:p>
            <a:r>
              <a:rPr lang="ru-RU" dirty="0"/>
              <a:t>Т</a:t>
            </a:r>
            <a:r>
              <a:rPr lang="ru-RU" dirty="0" smtClean="0"/>
              <a:t>ипы </a:t>
            </a:r>
            <a:r>
              <a:rPr lang="ru-RU" dirty="0"/>
              <a:t>(классы и структуры</a:t>
            </a:r>
            <a:r>
              <a:rPr lang="ru-RU" dirty="0" smtClean="0"/>
              <a:t>)</a:t>
            </a:r>
            <a:endParaRPr lang="ru-RU" dirty="0"/>
          </a:p>
          <a:p>
            <a:r>
              <a:rPr lang="ru-RU" dirty="0" smtClean="0"/>
              <a:t>Интерфейсы</a:t>
            </a:r>
            <a:endParaRPr lang="ru-RU" dirty="0"/>
          </a:p>
          <a:p>
            <a:r>
              <a:rPr lang="ru-RU" dirty="0" smtClean="0"/>
              <a:t>Делегаты</a:t>
            </a:r>
            <a:endParaRPr lang="en-US" dirty="0"/>
          </a:p>
          <a:p>
            <a:endParaRPr lang="ru-RU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937206" y="2231295"/>
            <a:ext cx="3041217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PrintArray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937206" y="4324320"/>
            <a:ext cx="3570208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IComparable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37206" y="5255416"/>
            <a:ext cx="4416594" cy="323165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delegate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TResult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arg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937206" y="3162391"/>
            <a:ext cx="3252814" cy="553998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MyClass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{ }</a:t>
            </a:r>
            <a:b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Pair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TKey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kumimoji="0" lang="ru-RU" altLang="ru-RU" sz="1500" b="0" i="0" u="none" strike="noStrike" cap="none" normalizeH="0" baseline="0" dirty="0" err="1" smtClean="0">
                <a:ln>
                  <a:noFill/>
                </a:ln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TValue</a:t>
            </a:r>
            <a:r>
              <a:rPr kumimoji="0" lang="ru-RU" altLang="ru-RU" sz="15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{ }</a:t>
            </a: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9941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Ограничения </a:t>
            </a:r>
            <a:endParaRPr lang="ru-R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656" y="2305684"/>
            <a:ext cx="5038095" cy="176190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6881" y="4781964"/>
            <a:ext cx="5734050" cy="1266825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sp>
        <p:nvSpPr>
          <p:cNvPr id="5" name="TextBox 4"/>
          <p:cNvSpPr txBox="1"/>
          <p:nvPr/>
        </p:nvSpPr>
        <p:spPr>
          <a:xfrm>
            <a:off x="7070520" y="2305684"/>
            <a:ext cx="4054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 все типы имеют оператор «больше»</a:t>
            </a:r>
            <a:endParaRPr lang="en-US" dirty="0"/>
          </a:p>
        </p:txBody>
      </p:sp>
      <p:cxnSp>
        <p:nvCxnSpPr>
          <p:cNvPr id="6" name="Straight Arrow Connector 6"/>
          <p:cNvCxnSpPr/>
          <p:nvPr/>
        </p:nvCxnSpPr>
        <p:spPr>
          <a:xfrm flipH="1">
            <a:off x="6092182" y="2521951"/>
            <a:ext cx="733425" cy="476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7692427" y="3704322"/>
            <a:ext cx="3432793" cy="181023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dirty="0" smtClean="0"/>
              <a:t>Исправленный вариант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Указано ограничение – только для типов, реализующих </a:t>
            </a:r>
            <a:r>
              <a:rPr lang="en-US" b="1" dirty="0" err="1" smtClean="0"/>
              <a:t>IComparable</a:t>
            </a:r>
            <a:r>
              <a:rPr lang="en-US" b="1" dirty="0" smtClean="0"/>
              <a:t>&lt;T&gt;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Вызывается метод этого интерфейса</a:t>
            </a:r>
            <a:endParaRPr lang="en-US" dirty="0"/>
          </a:p>
        </p:txBody>
      </p:sp>
      <p:cxnSp>
        <p:nvCxnSpPr>
          <p:cNvPr id="8" name="Straight Arrow Connector 9"/>
          <p:cNvCxnSpPr/>
          <p:nvPr/>
        </p:nvCxnSpPr>
        <p:spPr>
          <a:xfrm flipH="1">
            <a:off x="6932626" y="4436921"/>
            <a:ext cx="558743" cy="345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Прямоугольник 8"/>
          <p:cNvSpPr/>
          <p:nvPr/>
        </p:nvSpPr>
        <p:spPr>
          <a:xfrm>
            <a:off x="3046648" y="1416613"/>
            <a:ext cx="33351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Generic</a:t>
            </a:r>
            <a:r>
              <a:rPr lang="ru-RU" dirty="0"/>
              <a:t>-и</a:t>
            </a:r>
            <a:r>
              <a:rPr lang="en-US" dirty="0"/>
              <a:t>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«серебряная пуля»</a:t>
            </a:r>
          </a:p>
        </p:txBody>
      </p:sp>
    </p:spTree>
    <p:extLst>
      <p:ext uri="{BB962C8B-B14F-4D97-AF65-F5344CB8AC3E}">
        <p14:creationId xmlns:p14="http://schemas.microsoft.com/office/powerpoint/2010/main" val="3718207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. Creating Types in C" id="{F2E59D16-3580-4F1B-B291-C12C13E0F8CF}" vid="{9CF71352-9A11-413D-9085-BB779D7C4D1C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лекции модуля</Template>
  <TotalTime>352</TotalTime>
  <Words>1161</Words>
  <Application>Microsoft Office PowerPoint</Application>
  <PresentationFormat>Широкоэкранный</PresentationFormat>
  <Paragraphs>135</Paragraphs>
  <Slides>17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Тема Office</vt:lpstr>
      <vt:lpstr>Обобщения (дженерики)</vt:lpstr>
      <vt:lpstr>Agenda</vt:lpstr>
      <vt:lpstr>Для чего нужны обобщения?</vt:lpstr>
      <vt:lpstr>Единый алгоритм для разных типов</vt:lpstr>
      <vt:lpstr>Использовать object?</vt:lpstr>
      <vt:lpstr>Использование обобщений</vt:lpstr>
      <vt:lpstr>Перейдем на generics</vt:lpstr>
      <vt:lpstr>Где можно использовать</vt:lpstr>
      <vt:lpstr>Ограничения </vt:lpstr>
      <vt:lpstr>Ограничения </vt:lpstr>
      <vt:lpstr>Пример</vt:lpstr>
      <vt:lpstr>Пример</vt:lpstr>
      <vt:lpstr>Значение по умолчанию (default operator)</vt:lpstr>
      <vt:lpstr>Обобщения и вариативность</vt:lpstr>
      <vt:lpstr>Типы «вариантности»</vt:lpstr>
      <vt:lpstr>Ко- и контравариантность в C# </vt:lpstr>
      <vt:lpstr>Подведем итог…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Generics</dc:title>
  <dc:creator>Михаил Романов</dc:creator>
  <cp:lastModifiedBy>Михаил Романов</cp:lastModifiedBy>
  <cp:revision>24</cp:revision>
  <dcterms:created xsi:type="dcterms:W3CDTF">2024-06-15T14:01:58Z</dcterms:created>
  <dcterms:modified xsi:type="dcterms:W3CDTF">2024-06-17T15:09:12Z</dcterms:modified>
</cp:coreProperties>
</file>