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85" r:id="rId4"/>
    <p:sldId id="286" r:id="rId5"/>
    <p:sldId id="288" r:id="rId6"/>
    <p:sldId id="289" r:id="rId7"/>
    <p:sldId id="287" r:id="rId8"/>
    <p:sldId id="290" r:id="rId9"/>
    <p:sldId id="269" r:id="rId10"/>
    <p:sldId id="272" r:id="rId11"/>
    <p:sldId id="270" r:id="rId12"/>
    <p:sldId id="271" r:id="rId13"/>
    <p:sldId id="273" r:id="rId14"/>
    <p:sldId id="291" r:id="rId15"/>
    <p:sldId id="278" r:id="rId16"/>
    <p:sldId id="284" r:id="rId17"/>
    <p:sldId id="292" r:id="rId18"/>
    <p:sldId id="293" r:id="rId19"/>
    <p:sldId id="294" r:id="rId20"/>
    <p:sldId id="296" r:id="rId21"/>
    <p:sldId id="283" r:id="rId22"/>
    <p:sldId id="280" r:id="rId23"/>
    <p:sldId id="297" r:id="rId24"/>
    <p:sldId id="298" r:id="rId25"/>
    <p:sldId id="259" r:id="rId26"/>
    <p:sldId id="263" r:id="rId27"/>
    <p:sldId id="264" r:id="rId28"/>
    <p:sldId id="313" r:id="rId29"/>
    <p:sldId id="299" r:id="rId30"/>
    <p:sldId id="274" r:id="rId31"/>
    <p:sldId id="301" r:id="rId32"/>
    <p:sldId id="268" r:id="rId33"/>
    <p:sldId id="304" r:id="rId34"/>
    <p:sldId id="276" r:id="rId35"/>
    <p:sldId id="305" r:id="rId36"/>
    <p:sldId id="306" r:id="rId37"/>
    <p:sldId id="275" r:id="rId38"/>
    <p:sldId id="265" r:id="rId39"/>
    <p:sldId id="302" r:id="rId40"/>
    <p:sldId id="303" r:id="rId41"/>
    <p:sldId id="267" r:id="rId42"/>
    <p:sldId id="277" r:id="rId43"/>
    <p:sldId id="307" r:id="rId44"/>
    <p:sldId id="308" r:id="rId45"/>
    <p:sldId id="309" r:id="rId46"/>
    <p:sldId id="311" r:id="rId47"/>
    <p:sldId id="310" r:id="rId48"/>
    <p:sldId id="312" r:id="rId49"/>
    <p:sldId id="261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Хост и сервисы" id="{86AE7F79-140B-42DE-A2E0-53BABD2A1049}">
          <p14:sldIdLst>
            <p14:sldId id="285"/>
            <p14:sldId id="286"/>
            <p14:sldId id="288"/>
            <p14:sldId id="289"/>
          </p14:sldIdLst>
        </p14:section>
        <p14:section name="Demo. Запуск в разных окружениях" id="{141208F1-5A29-45F8-9284-316F367C7210}">
          <p14:sldIdLst>
            <p14:sldId id="287"/>
            <p14:sldId id="290"/>
          </p14:sldIdLst>
        </p14:section>
        <p14:section name="Сервисы и DI/IoC" id="{06A97647-35CB-4115-B467-3E6DE90237D3}">
          <p14:sldIdLst>
            <p14:sldId id="269"/>
            <p14:sldId id="272"/>
            <p14:sldId id="270"/>
            <p14:sldId id="271"/>
          </p14:sldIdLst>
        </p14:section>
        <p14:section name="DI/IoC библиотеки" id="{2CB0159B-4537-4C04-9590-FA9DB44E9F36}">
          <p14:sldIdLst>
            <p14:sldId id="273"/>
            <p14:sldId id="291"/>
          </p14:sldIdLst>
        </p14:section>
        <p14:section name="Основы MS DI и Autofac" id="{C3ED31B8-34B9-4D9E-88C2-F9CDAB0F7781}">
          <p14:sldIdLst>
            <p14:sldId id="278"/>
            <p14:sldId id="284"/>
            <p14:sldId id="292"/>
            <p14:sldId id="293"/>
          </p14:sldIdLst>
        </p14:section>
        <p14:section name="Множественные регистрации" id="{46A79B33-A348-4BC7-8E4C-6697F96EFF2D}">
          <p14:sldIdLst>
            <p14:sldId id="294"/>
            <p14:sldId id="296"/>
            <p14:sldId id="283"/>
          </p14:sldIdLst>
        </p14:section>
        <p14:section name="ЖЦ сервисов" id="{7EB5FC95-CD8E-4DFC-BF7D-F55A2C0C0076}">
          <p14:sldIdLst>
            <p14:sldId id="280"/>
            <p14:sldId id="297"/>
            <p14:sldId id="298"/>
          </p14:sldIdLst>
        </p14:section>
        <p14:section name="Хост приложения" id="{4C62F6CD-700A-4F63-B54E-3F57103040C4}">
          <p14:sldIdLst>
            <p14:sldId id="259"/>
            <p14:sldId id="263"/>
          </p14:sldIdLst>
        </p14:section>
        <p14:section name="Билдеры" id="{2EB58487-AE85-48A0-AA7B-1E8A2EF0F133}">
          <p14:sldIdLst>
            <p14:sldId id="264"/>
            <p14:sldId id="313"/>
            <p14:sldId id="299"/>
          </p14:sldIdLst>
        </p14:section>
        <p14:section name="IHostedService" id="{4CFABDF7-2C53-41C3-BA19-B2270D0D9326}">
          <p14:sldIdLst>
            <p14:sldId id="274"/>
            <p14:sldId id="301"/>
          </p14:sldIdLst>
        </p14:section>
        <p14:section name="BackgroundService и фоновая обработка" id="{EE21614D-932B-4EDF-99C3-2F5AD92C04FB}">
          <p14:sldIdLst>
            <p14:sldId id="268"/>
            <p14:sldId id="304"/>
            <p14:sldId id="276"/>
          </p14:sldIdLst>
        </p14:section>
        <p14:section name="Каналы" id="{C32F712B-6050-409B-A9AB-546115FB50E8}">
          <p14:sldIdLst>
            <p14:sldId id="305"/>
          </p14:sldIdLst>
        </p14:section>
        <p14:section name="Demo. Фоновая обработка" id="{E0563C4F-3E48-451C-9A09-9CD4C5839022}">
          <p14:sldIdLst>
            <p14:sldId id="306"/>
          </p14:sldIdLst>
        </p14:section>
        <p14:section name="Окружение" id="{D04F2E2B-1DE6-45F1-9427-528ACD581EC6}">
          <p14:sldIdLst>
            <p14:sldId id="275"/>
          </p14:sldIdLst>
        </p14:section>
        <p14:section name="ЖЦ хоста" id="{53A584F7-5DCA-459A-A62D-28F4D2F3A876}">
          <p14:sldIdLst>
            <p14:sldId id="265"/>
            <p14:sldId id="302"/>
            <p14:sldId id="303"/>
          </p14:sldIdLst>
        </p14:section>
        <p14:section name="Консольные приложения" id="{ECBF69F2-F882-4AE6-B369-65D863C64788}">
          <p14:sldIdLst>
            <p14:sldId id="267"/>
          </p14:sldIdLst>
        </p14:section>
        <p14:section name="Хостинг: демоны и Windows Services" id="{0B64B13E-BB5A-4FE4-A62E-878A77506F1D}">
          <p14:sldIdLst>
            <p14:sldId id="277"/>
            <p14:sldId id="307"/>
          </p14:sldIdLst>
        </p14:section>
        <p14:section name="Demo. Профили публикации" id="{4BB125D7-2B55-457D-BD24-AFEA3686CE61}">
          <p14:sldIdLst>
            <p14:sldId id="308"/>
          </p14:sldIdLst>
        </p14:section>
        <p14:section name="Хостинг Windows Service" id="{4E3CC971-973C-4EED-9A39-5D28653ECECD}">
          <p14:sldIdLst>
            <p14:sldId id="309"/>
          </p14:sldIdLst>
        </p14:section>
        <p14:section name="Demo. Хостинг Windows Service" id="{541FB6CB-FF95-4B87-9C1C-901D64EEF81D}">
          <p14:sldIdLst>
            <p14:sldId id="311"/>
          </p14:sldIdLst>
        </p14:section>
        <p14:section name="Хостинг SystemD" id="{6C43815C-197C-4A78-93D4-9D5AF7BF8A64}">
          <p14:sldIdLst>
            <p14:sldId id="310"/>
          </p14:sldIdLst>
        </p14:section>
        <p14:section name="Demo. Хостинг SystemD" id="{683BF3D0-1920-4DEC-9A40-71913AFF386A}">
          <p14:sldIdLst>
            <p14:sldId id="312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308" autoAdjust="0"/>
  </p:normalViewPr>
  <p:slideViewPr>
    <p:cSldViewPr snapToGrid="0">
      <p:cViewPr varScale="1">
        <p:scale>
          <a:sx n="93" d="100"/>
          <a:sy n="93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02906C-DAA4-4C83-B52D-EC9F16568C7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C6D3806-50A3-46B1-9345-234055A40AC7}">
      <dgm:prSet phldrT="[Текст]"/>
      <dgm:spPr/>
      <dgm:t>
        <a:bodyPr/>
        <a:lstStyle/>
        <a:p>
          <a:r>
            <a:rPr lang="ru-RU" dirty="0" smtClean="0"/>
            <a:t>Регистрация сервисов</a:t>
          </a:r>
          <a:endParaRPr lang="ru-RU" dirty="0"/>
        </a:p>
      </dgm:t>
    </dgm:pt>
    <dgm:pt modelId="{C5E7895B-D216-45CA-A4BA-12D9719D9F7F}" type="parTrans" cxnId="{B5B90B97-DF21-47A4-A855-9FC145CE3AC5}">
      <dgm:prSet/>
      <dgm:spPr/>
      <dgm:t>
        <a:bodyPr/>
        <a:lstStyle/>
        <a:p>
          <a:endParaRPr lang="ru-RU"/>
        </a:p>
      </dgm:t>
    </dgm:pt>
    <dgm:pt modelId="{7589CB76-74DC-41AB-88DF-86947E305832}" type="sibTrans" cxnId="{B5B90B97-DF21-47A4-A855-9FC145CE3AC5}">
      <dgm:prSet/>
      <dgm:spPr/>
      <dgm:t>
        <a:bodyPr/>
        <a:lstStyle/>
        <a:p>
          <a:endParaRPr lang="ru-RU"/>
        </a:p>
      </dgm:t>
    </dgm:pt>
    <dgm:pt modelId="{EE854613-A703-47DE-9285-74A5AA24CAB1}">
      <dgm:prSet phldrT="[Текст]"/>
      <dgm:spPr/>
      <dgm:t>
        <a:bodyPr/>
        <a:lstStyle/>
        <a:p>
          <a:r>
            <a:rPr lang="ru-RU" dirty="0" smtClean="0"/>
            <a:t>Построение контейнера</a:t>
          </a:r>
          <a:endParaRPr lang="ru-RU" dirty="0"/>
        </a:p>
      </dgm:t>
    </dgm:pt>
    <dgm:pt modelId="{2C2A411F-5951-493C-BAFB-FBC2905D90F7}" type="parTrans" cxnId="{0991C49A-13C9-4099-BC1E-EC19B986D6F3}">
      <dgm:prSet/>
      <dgm:spPr/>
      <dgm:t>
        <a:bodyPr/>
        <a:lstStyle/>
        <a:p>
          <a:endParaRPr lang="ru-RU"/>
        </a:p>
      </dgm:t>
    </dgm:pt>
    <dgm:pt modelId="{1504BF30-9677-4D54-8188-EFBC372DD265}" type="sibTrans" cxnId="{0991C49A-13C9-4099-BC1E-EC19B986D6F3}">
      <dgm:prSet/>
      <dgm:spPr/>
      <dgm:t>
        <a:bodyPr/>
        <a:lstStyle/>
        <a:p>
          <a:endParaRPr lang="ru-RU"/>
        </a:p>
      </dgm:t>
    </dgm:pt>
    <dgm:pt modelId="{B96C8AED-7957-4C2C-AC7D-F364B330A3E5}">
      <dgm:prSet phldrT="[Текст]"/>
      <dgm:spPr/>
      <dgm:t>
        <a:bodyPr/>
        <a:lstStyle/>
        <a:p>
          <a:r>
            <a:rPr lang="ru-RU" dirty="0" err="1" smtClean="0"/>
            <a:t>Резолвинг</a:t>
          </a:r>
          <a:r>
            <a:rPr lang="ru-RU" dirty="0" smtClean="0"/>
            <a:t> сервисов </a:t>
          </a:r>
          <a:endParaRPr lang="ru-RU" dirty="0"/>
        </a:p>
      </dgm:t>
    </dgm:pt>
    <dgm:pt modelId="{C9E127AB-713C-40B0-B417-3A899D7CA378}" type="parTrans" cxnId="{C422DBE7-5D7D-46F3-94EF-32A368793D40}">
      <dgm:prSet/>
      <dgm:spPr/>
      <dgm:t>
        <a:bodyPr/>
        <a:lstStyle/>
        <a:p>
          <a:endParaRPr lang="ru-RU"/>
        </a:p>
      </dgm:t>
    </dgm:pt>
    <dgm:pt modelId="{0C8C77CE-9023-4491-898C-9EF2B7D2E770}" type="sibTrans" cxnId="{C422DBE7-5D7D-46F3-94EF-32A368793D40}">
      <dgm:prSet/>
      <dgm:spPr/>
      <dgm:t>
        <a:bodyPr/>
        <a:lstStyle/>
        <a:p>
          <a:endParaRPr lang="ru-RU"/>
        </a:p>
      </dgm:t>
    </dgm:pt>
    <dgm:pt modelId="{6B4480ED-1F26-41AD-8F74-B8502C8F303D}">
      <dgm:prSet phldrT="[Текст]"/>
      <dgm:spPr/>
      <dgm:t>
        <a:bodyPr/>
        <a:lstStyle/>
        <a:p>
          <a:r>
            <a:rPr lang="ru-RU" dirty="0" smtClean="0"/>
            <a:t>Использование</a:t>
          </a:r>
          <a:endParaRPr lang="ru-RU" dirty="0"/>
        </a:p>
      </dgm:t>
    </dgm:pt>
    <dgm:pt modelId="{514AB022-D993-4A92-89D4-48859169748C}" type="parTrans" cxnId="{0E8A6873-8E18-4F33-B142-DC35CC0C28BA}">
      <dgm:prSet/>
      <dgm:spPr/>
      <dgm:t>
        <a:bodyPr/>
        <a:lstStyle/>
        <a:p>
          <a:endParaRPr lang="ru-RU"/>
        </a:p>
      </dgm:t>
    </dgm:pt>
    <dgm:pt modelId="{268CA50A-9954-44A8-AF42-F06DD33EBDF8}" type="sibTrans" cxnId="{0E8A6873-8E18-4F33-B142-DC35CC0C28BA}">
      <dgm:prSet/>
      <dgm:spPr/>
      <dgm:t>
        <a:bodyPr/>
        <a:lstStyle/>
        <a:p>
          <a:endParaRPr lang="ru-RU"/>
        </a:p>
      </dgm:t>
    </dgm:pt>
    <dgm:pt modelId="{F942B778-20DB-4509-A51F-38DFE6BB2108}">
      <dgm:prSet phldrT="[Текст]"/>
      <dgm:spPr/>
      <dgm:t>
        <a:bodyPr/>
        <a:lstStyle/>
        <a:p>
          <a:r>
            <a:rPr lang="ru-RU" smtClean="0"/>
            <a:t>Интеграция </a:t>
          </a:r>
          <a:r>
            <a:rPr lang="ru-RU" dirty="0" smtClean="0"/>
            <a:t>с платформой</a:t>
          </a:r>
          <a:endParaRPr lang="ru-RU" dirty="0"/>
        </a:p>
      </dgm:t>
    </dgm:pt>
    <dgm:pt modelId="{5EC98E76-3048-4085-A60D-F7F1796EE280}" type="parTrans" cxnId="{DD608FBC-EB29-4E28-BAEE-433100D96B0C}">
      <dgm:prSet/>
      <dgm:spPr/>
      <dgm:t>
        <a:bodyPr/>
        <a:lstStyle/>
        <a:p>
          <a:endParaRPr lang="ru-RU"/>
        </a:p>
      </dgm:t>
    </dgm:pt>
    <dgm:pt modelId="{0D503E18-2E55-47EF-B9A1-6C8CC5521B85}" type="sibTrans" cxnId="{DD608FBC-EB29-4E28-BAEE-433100D96B0C}">
      <dgm:prSet/>
      <dgm:spPr/>
      <dgm:t>
        <a:bodyPr/>
        <a:lstStyle/>
        <a:p>
          <a:endParaRPr lang="ru-RU"/>
        </a:p>
      </dgm:t>
    </dgm:pt>
    <dgm:pt modelId="{682A567E-8874-4FE0-B654-4B940506EC39}" type="pres">
      <dgm:prSet presAssocID="{5502906C-DAA4-4C83-B52D-EC9F16568C7F}" presName="Name0" presStyleCnt="0">
        <dgm:presLayoutVars>
          <dgm:dir/>
          <dgm:resizeHandles val="exact"/>
        </dgm:presLayoutVars>
      </dgm:prSet>
      <dgm:spPr/>
    </dgm:pt>
    <dgm:pt modelId="{0F4F8166-D9B8-4FEE-8F94-C3CC7667AC03}" type="pres">
      <dgm:prSet presAssocID="{CC6D3806-50A3-46B1-9345-234055A40AC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5B8935-4D12-4A31-8E12-530651AA2500}" type="pres">
      <dgm:prSet presAssocID="{7589CB76-74DC-41AB-88DF-86947E305832}" presName="sibTrans" presStyleLbl="sibTrans2D1" presStyleIdx="0" presStyleCnt="2"/>
      <dgm:spPr/>
      <dgm:t>
        <a:bodyPr/>
        <a:lstStyle/>
        <a:p>
          <a:endParaRPr lang="ru-RU"/>
        </a:p>
      </dgm:t>
    </dgm:pt>
    <dgm:pt modelId="{72021536-49CE-41C7-BD14-72FE16470FA0}" type="pres">
      <dgm:prSet presAssocID="{7589CB76-74DC-41AB-88DF-86947E305832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E92A588E-9370-4A97-BDFF-33D2AFE1E42D}" type="pres">
      <dgm:prSet presAssocID="{EE854613-A703-47DE-9285-74A5AA24CAB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115A15A-A439-449C-A495-25D025278243}" type="pres">
      <dgm:prSet presAssocID="{1504BF30-9677-4D54-8188-EFBC372DD265}" presName="sibTrans" presStyleLbl="sibTrans2D1" presStyleIdx="1" presStyleCnt="2"/>
      <dgm:spPr/>
      <dgm:t>
        <a:bodyPr/>
        <a:lstStyle/>
        <a:p>
          <a:endParaRPr lang="ru-RU"/>
        </a:p>
      </dgm:t>
    </dgm:pt>
    <dgm:pt modelId="{69C0E13F-4C7D-4391-AD0A-303BE05C2C60}" type="pres">
      <dgm:prSet presAssocID="{1504BF30-9677-4D54-8188-EFBC372DD265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C9368A5A-329A-4FCC-8B72-62DFD837B671}" type="pres">
      <dgm:prSet presAssocID="{6B4480ED-1F26-41AD-8F74-B8502C8F303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E8A6873-8E18-4F33-B142-DC35CC0C28BA}" srcId="{5502906C-DAA4-4C83-B52D-EC9F16568C7F}" destId="{6B4480ED-1F26-41AD-8F74-B8502C8F303D}" srcOrd="2" destOrd="0" parTransId="{514AB022-D993-4A92-89D4-48859169748C}" sibTransId="{268CA50A-9954-44A8-AF42-F06DD33EBDF8}"/>
    <dgm:cxn modelId="{D616A56D-D0BD-4509-B5BD-53D4E2EFD8E4}" type="presOf" srcId="{1504BF30-9677-4D54-8188-EFBC372DD265}" destId="{69C0E13F-4C7D-4391-AD0A-303BE05C2C60}" srcOrd="1" destOrd="0" presId="urn:microsoft.com/office/officeart/2005/8/layout/process1"/>
    <dgm:cxn modelId="{E3431F45-377F-4D2A-95B9-8006B43CE216}" type="presOf" srcId="{1504BF30-9677-4D54-8188-EFBC372DD265}" destId="{B115A15A-A439-449C-A495-25D025278243}" srcOrd="0" destOrd="0" presId="urn:microsoft.com/office/officeart/2005/8/layout/process1"/>
    <dgm:cxn modelId="{3CB1EA77-1054-4BA6-9D3B-87490DAD4890}" type="presOf" srcId="{B96C8AED-7957-4C2C-AC7D-F364B330A3E5}" destId="{C9368A5A-329A-4FCC-8B72-62DFD837B671}" srcOrd="0" destOrd="1" presId="urn:microsoft.com/office/officeart/2005/8/layout/process1"/>
    <dgm:cxn modelId="{0991C49A-13C9-4099-BC1E-EC19B986D6F3}" srcId="{5502906C-DAA4-4C83-B52D-EC9F16568C7F}" destId="{EE854613-A703-47DE-9285-74A5AA24CAB1}" srcOrd="1" destOrd="0" parTransId="{2C2A411F-5951-493C-BAFB-FBC2905D90F7}" sibTransId="{1504BF30-9677-4D54-8188-EFBC372DD265}"/>
    <dgm:cxn modelId="{BD67EBA7-AB5D-4EA1-8401-90DE4357F8C0}" type="presOf" srcId="{7589CB76-74DC-41AB-88DF-86947E305832}" destId="{72021536-49CE-41C7-BD14-72FE16470FA0}" srcOrd="1" destOrd="0" presId="urn:microsoft.com/office/officeart/2005/8/layout/process1"/>
    <dgm:cxn modelId="{6BD641EC-2D16-41F7-A42D-081960BD1BD6}" type="presOf" srcId="{F942B778-20DB-4509-A51F-38DFE6BB2108}" destId="{C9368A5A-329A-4FCC-8B72-62DFD837B671}" srcOrd="0" destOrd="2" presId="urn:microsoft.com/office/officeart/2005/8/layout/process1"/>
    <dgm:cxn modelId="{AE91D25B-BC8B-4BDE-98F3-D417A57610C3}" type="presOf" srcId="{EE854613-A703-47DE-9285-74A5AA24CAB1}" destId="{E92A588E-9370-4A97-BDFF-33D2AFE1E42D}" srcOrd="0" destOrd="0" presId="urn:microsoft.com/office/officeart/2005/8/layout/process1"/>
    <dgm:cxn modelId="{EFAE33DC-3D23-457F-9BD6-17EE9304C759}" type="presOf" srcId="{6B4480ED-1F26-41AD-8F74-B8502C8F303D}" destId="{C9368A5A-329A-4FCC-8B72-62DFD837B671}" srcOrd="0" destOrd="0" presId="urn:microsoft.com/office/officeart/2005/8/layout/process1"/>
    <dgm:cxn modelId="{DD608FBC-EB29-4E28-BAEE-433100D96B0C}" srcId="{6B4480ED-1F26-41AD-8F74-B8502C8F303D}" destId="{F942B778-20DB-4509-A51F-38DFE6BB2108}" srcOrd="1" destOrd="0" parTransId="{5EC98E76-3048-4085-A60D-F7F1796EE280}" sibTransId="{0D503E18-2E55-47EF-B9A1-6C8CC5521B85}"/>
    <dgm:cxn modelId="{B5B90B97-DF21-47A4-A855-9FC145CE3AC5}" srcId="{5502906C-DAA4-4C83-B52D-EC9F16568C7F}" destId="{CC6D3806-50A3-46B1-9345-234055A40AC7}" srcOrd="0" destOrd="0" parTransId="{C5E7895B-D216-45CA-A4BA-12D9719D9F7F}" sibTransId="{7589CB76-74DC-41AB-88DF-86947E305832}"/>
    <dgm:cxn modelId="{EA42651E-CE46-4765-8442-5C6B752A0517}" type="presOf" srcId="{5502906C-DAA4-4C83-B52D-EC9F16568C7F}" destId="{682A567E-8874-4FE0-B654-4B940506EC39}" srcOrd="0" destOrd="0" presId="urn:microsoft.com/office/officeart/2005/8/layout/process1"/>
    <dgm:cxn modelId="{9DDB7FC1-6963-4141-949F-3A552890F358}" type="presOf" srcId="{7589CB76-74DC-41AB-88DF-86947E305832}" destId="{155B8935-4D12-4A31-8E12-530651AA2500}" srcOrd="0" destOrd="0" presId="urn:microsoft.com/office/officeart/2005/8/layout/process1"/>
    <dgm:cxn modelId="{617312D6-CE4E-4DF5-9942-0800BEB71A01}" type="presOf" srcId="{CC6D3806-50A3-46B1-9345-234055A40AC7}" destId="{0F4F8166-D9B8-4FEE-8F94-C3CC7667AC03}" srcOrd="0" destOrd="0" presId="urn:microsoft.com/office/officeart/2005/8/layout/process1"/>
    <dgm:cxn modelId="{C422DBE7-5D7D-46F3-94EF-32A368793D40}" srcId="{6B4480ED-1F26-41AD-8F74-B8502C8F303D}" destId="{B96C8AED-7957-4C2C-AC7D-F364B330A3E5}" srcOrd="0" destOrd="0" parTransId="{C9E127AB-713C-40B0-B417-3A899D7CA378}" sibTransId="{0C8C77CE-9023-4491-898C-9EF2B7D2E770}"/>
    <dgm:cxn modelId="{BF4886A4-1B6F-4F3B-9C2B-4761846E50F1}" type="presParOf" srcId="{682A567E-8874-4FE0-B654-4B940506EC39}" destId="{0F4F8166-D9B8-4FEE-8F94-C3CC7667AC03}" srcOrd="0" destOrd="0" presId="urn:microsoft.com/office/officeart/2005/8/layout/process1"/>
    <dgm:cxn modelId="{AC9C33B7-5558-472E-9AFC-EBE1C5633603}" type="presParOf" srcId="{682A567E-8874-4FE0-B654-4B940506EC39}" destId="{155B8935-4D12-4A31-8E12-530651AA2500}" srcOrd="1" destOrd="0" presId="urn:microsoft.com/office/officeart/2005/8/layout/process1"/>
    <dgm:cxn modelId="{23AA827E-A55A-4012-8E3B-01A102D36922}" type="presParOf" srcId="{155B8935-4D12-4A31-8E12-530651AA2500}" destId="{72021536-49CE-41C7-BD14-72FE16470FA0}" srcOrd="0" destOrd="0" presId="urn:microsoft.com/office/officeart/2005/8/layout/process1"/>
    <dgm:cxn modelId="{214D7B8E-BA7D-4347-8B2C-B83B2D7C5EB2}" type="presParOf" srcId="{682A567E-8874-4FE0-B654-4B940506EC39}" destId="{E92A588E-9370-4A97-BDFF-33D2AFE1E42D}" srcOrd="2" destOrd="0" presId="urn:microsoft.com/office/officeart/2005/8/layout/process1"/>
    <dgm:cxn modelId="{E3A794E8-37E2-420E-A6F8-13BB462C77FF}" type="presParOf" srcId="{682A567E-8874-4FE0-B654-4B940506EC39}" destId="{B115A15A-A439-449C-A495-25D025278243}" srcOrd="3" destOrd="0" presId="urn:microsoft.com/office/officeart/2005/8/layout/process1"/>
    <dgm:cxn modelId="{65FB2F1D-70D6-4BCB-9A34-9E2D9319F03F}" type="presParOf" srcId="{B115A15A-A439-449C-A495-25D025278243}" destId="{69C0E13F-4C7D-4391-AD0A-303BE05C2C60}" srcOrd="0" destOrd="0" presId="urn:microsoft.com/office/officeart/2005/8/layout/process1"/>
    <dgm:cxn modelId="{B6F3D877-B122-4BC4-80DB-0F6A2B1DCDA1}" type="presParOf" srcId="{682A567E-8874-4FE0-B654-4B940506EC39}" destId="{C9368A5A-329A-4FCC-8B72-62DFD837B67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BE448F-99A5-44BA-B967-16C28A86BAB7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7C1AECD7-DF25-40FE-B0D7-2A044F74980A}">
      <dgm:prSet/>
      <dgm:spPr/>
      <dgm:t>
        <a:bodyPr/>
        <a:lstStyle/>
        <a:p>
          <a:pPr rtl="0"/>
          <a:r>
            <a:rPr lang="ru-RU" dirty="0" smtClean="0"/>
            <a:t>1. Создаем </a:t>
          </a:r>
          <a:r>
            <a:rPr lang="en-US" dirty="0" err="1" smtClean="0"/>
            <a:t>HostBuilder</a:t>
          </a:r>
          <a:endParaRPr lang="ru-RU" dirty="0"/>
        </a:p>
      </dgm:t>
    </dgm:pt>
    <dgm:pt modelId="{AD24E47E-785B-4570-8C4A-62A3F42938F2}" type="parTrans" cxnId="{CD3774D2-CDA3-45DF-AE8D-38E2A5F2F10C}">
      <dgm:prSet/>
      <dgm:spPr/>
      <dgm:t>
        <a:bodyPr/>
        <a:lstStyle/>
        <a:p>
          <a:endParaRPr lang="ru-RU"/>
        </a:p>
      </dgm:t>
    </dgm:pt>
    <dgm:pt modelId="{4AFD8D9B-100F-40A5-9012-6970B34C72B1}" type="sibTrans" cxnId="{CD3774D2-CDA3-45DF-AE8D-38E2A5F2F10C}">
      <dgm:prSet/>
      <dgm:spPr/>
      <dgm:t>
        <a:bodyPr/>
        <a:lstStyle/>
        <a:p>
          <a:endParaRPr lang="ru-RU"/>
        </a:p>
      </dgm:t>
    </dgm:pt>
    <dgm:pt modelId="{03132470-E80A-4802-9B23-0BAE2A4894B5}">
      <dgm:prSet/>
      <dgm:spPr/>
      <dgm:t>
        <a:bodyPr/>
        <a:lstStyle/>
        <a:p>
          <a:pPr rtl="0"/>
          <a:r>
            <a:rPr lang="ru-RU" dirty="0" smtClean="0"/>
            <a:t>2. Настраиваем </a:t>
          </a:r>
          <a:endParaRPr lang="ru-RU" dirty="0"/>
        </a:p>
      </dgm:t>
    </dgm:pt>
    <dgm:pt modelId="{41229DEE-316C-488E-ACA1-0A51FD73917F}" type="parTrans" cxnId="{2E991617-3ABE-4E4A-BCAC-FDA4B91D6FE9}">
      <dgm:prSet/>
      <dgm:spPr/>
      <dgm:t>
        <a:bodyPr/>
        <a:lstStyle/>
        <a:p>
          <a:endParaRPr lang="ru-RU"/>
        </a:p>
      </dgm:t>
    </dgm:pt>
    <dgm:pt modelId="{98B73446-2CC1-4A5F-B75A-1F6971D76193}" type="sibTrans" cxnId="{2E991617-3ABE-4E4A-BCAC-FDA4B91D6FE9}">
      <dgm:prSet/>
      <dgm:spPr/>
      <dgm:t>
        <a:bodyPr/>
        <a:lstStyle/>
        <a:p>
          <a:endParaRPr lang="ru-RU"/>
        </a:p>
      </dgm:t>
    </dgm:pt>
    <dgm:pt modelId="{C95C06AB-2BA8-4EE2-9FF6-23358D545F23}">
      <dgm:prSet/>
      <dgm:spPr/>
      <dgm:t>
        <a:bodyPr/>
        <a:lstStyle/>
        <a:p>
          <a:pPr rtl="0"/>
          <a:r>
            <a:rPr lang="ru-RU" dirty="0" smtClean="0"/>
            <a:t>3. Генерируем хост</a:t>
          </a:r>
          <a:endParaRPr lang="ru-RU" dirty="0"/>
        </a:p>
      </dgm:t>
    </dgm:pt>
    <dgm:pt modelId="{778D5F95-E8E9-43A7-8AEC-25206A0E1573}" type="parTrans" cxnId="{603BFF51-D2B7-4011-89E2-BC24BA6C8EE7}">
      <dgm:prSet/>
      <dgm:spPr/>
      <dgm:t>
        <a:bodyPr/>
        <a:lstStyle/>
        <a:p>
          <a:endParaRPr lang="ru-RU"/>
        </a:p>
      </dgm:t>
    </dgm:pt>
    <dgm:pt modelId="{F35DCFD4-5789-43D7-95E4-5A8597BA0140}" type="sibTrans" cxnId="{603BFF51-D2B7-4011-89E2-BC24BA6C8EE7}">
      <dgm:prSet/>
      <dgm:spPr/>
      <dgm:t>
        <a:bodyPr/>
        <a:lstStyle/>
        <a:p>
          <a:endParaRPr lang="ru-RU"/>
        </a:p>
      </dgm:t>
    </dgm:pt>
    <dgm:pt modelId="{58ACE0AA-4C9D-4DB6-9B8F-310329305434}">
      <dgm:prSet/>
      <dgm:spPr/>
      <dgm:t>
        <a:bodyPr/>
        <a:lstStyle/>
        <a:p>
          <a:pPr rtl="0"/>
          <a:r>
            <a:rPr lang="ru-RU" dirty="0" smtClean="0"/>
            <a:t>4. Запускаем</a:t>
          </a:r>
          <a:endParaRPr lang="ru-RU" dirty="0"/>
        </a:p>
      </dgm:t>
    </dgm:pt>
    <dgm:pt modelId="{0565A026-BD3B-43E6-9B36-A0F2CD2052F3}" type="parTrans" cxnId="{46E9753F-8EE3-47C5-A478-EEE3CE0C9C63}">
      <dgm:prSet/>
      <dgm:spPr/>
      <dgm:t>
        <a:bodyPr/>
        <a:lstStyle/>
        <a:p>
          <a:endParaRPr lang="ru-RU"/>
        </a:p>
      </dgm:t>
    </dgm:pt>
    <dgm:pt modelId="{6F3F312A-A478-4AB5-9B96-51F82DD838D3}" type="sibTrans" cxnId="{46E9753F-8EE3-47C5-A478-EEE3CE0C9C63}">
      <dgm:prSet/>
      <dgm:spPr/>
      <dgm:t>
        <a:bodyPr/>
        <a:lstStyle/>
        <a:p>
          <a:endParaRPr lang="ru-RU"/>
        </a:p>
      </dgm:t>
    </dgm:pt>
    <dgm:pt modelId="{11316EC5-6649-49F8-909B-661E8542BC6A}" type="pres">
      <dgm:prSet presAssocID="{50BE448F-99A5-44BA-B967-16C28A86BAB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20E8EDC-6F48-4E84-A904-9B183630D413}" type="pres">
      <dgm:prSet presAssocID="{50BE448F-99A5-44BA-B967-16C28A86BAB7}" presName="dummyMaxCanvas" presStyleCnt="0">
        <dgm:presLayoutVars/>
      </dgm:prSet>
      <dgm:spPr/>
    </dgm:pt>
    <dgm:pt modelId="{656211F4-22FA-4349-920A-4697E8A79BB5}" type="pres">
      <dgm:prSet presAssocID="{50BE448F-99A5-44BA-B967-16C28A86BAB7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D04FAD-A49A-45CE-AB6D-11AC136E6F78}" type="pres">
      <dgm:prSet presAssocID="{50BE448F-99A5-44BA-B967-16C28A86BAB7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2C019A8-BBB2-4F94-9576-6DC5B4044EA8}" type="pres">
      <dgm:prSet presAssocID="{50BE448F-99A5-44BA-B967-16C28A86BAB7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6E5001-1C93-489E-986E-CE1F192E6B6C}" type="pres">
      <dgm:prSet presAssocID="{50BE448F-99A5-44BA-B967-16C28A86BAB7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1010F1-1CC8-4D91-962B-F6ECA67DC852}" type="pres">
      <dgm:prSet presAssocID="{50BE448F-99A5-44BA-B967-16C28A86BAB7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F74217-FAC2-4775-8538-740B9CA35851}" type="pres">
      <dgm:prSet presAssocID="{50BE448F-99A5-44BA-B967-16C28A86BAB7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FAFCB4-56A9-4A52-9414-8C5B40024C57}" type="pres">
      <dgm:prSet presAssocID="{50BE448F-99A5-44BA-B967-16C28A86BAB7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79E8ECF-0AA6-47F8-97CF-967EE1991122}" type="pres">
      <dgm:prSet presAssocID="{50BE448F-99A5-44BA-B967-16C28A86BAB7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E0AB9D-4619-424C-91E6-D3AC94A47FBD}" type="pres">
      <dgm:prSet presAssocID="{50BE448F-99A5-44BA-B967-16C28A86BAB7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BB871A-8394-4319-9D1E-16A893184C6B}" type="pres">
      <dgm:prSet presAssocID="{50BE448F-99A5-44BA-B967-16C28A86BAB7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1E70F4-8265-41D3-BFA1-8CA107648378}" type="pres">
      <dgm:prSet presAssocID="{50BE448F-99A5-44BA-B967-16C28A86BAB7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E991617-3ABE-4E4A-BCAC-FDA4B91D6FE9}" srcId="{50BE448F-99A5-44BA-B967-16C28A86BAB7}" destId="{03132470-E80A-4802-9B23-0BAE2A4894B5}" srcOrd="1" destOrd="0" parTransId="{41229DEE-316C-488E-ACA1-0A51FD73917F}" sibTransId="{98B73446-2CC1-4A5F-B75A-1F6971D76193}"/>
    <dgm:cxn modelId="{FBCDFF76-33EC-4777-9B7D-97B5480B4E75}" type="presOf" srcId="{58ACE0AA-4C9D-4DB6-9B8F-310329305434}" destId="{771E70F4-8265-41D3-BFA1-8CA107648378}" srcOrd="1" destOrd="0" presId="urn:microsoft.com/office/officeart/2005/8/layout/vProcess5"/>
    <dgm:cxn modelId="{08AF3EBC-FF96-4876-8F7B-B84733AA3B71}" type="presOf" srcId="{03132470-E80A-4802-9B23-0BAE2A4894B5}" destId="{06E0AB9D-4619-424C-91E6-D3AC94A47FBD}" srcOrd="1" destOrd="0" presId="urn:microsoft.com/office/officeart/2005/8/layout/vProcess5"/>
    <dgm:cxn modelId="{992C49DB-4547-4ECD-A387-BB570D534613}" type="presOf" srcId="{F35DCFD4-5789-43D7-95E4-5A8597BA0140}" destId="{9EFAFCB4-56A9-4A52-9414-8C5B40024C57}" srcOrd="0" destOrd="0" presId="urn:microsoft.com/office/officeart/2005/8/layout/vProcess5"/>
    <dgm:cxn modelId="{7D561C7D-7FBE-49C2-BB6E-F6CA791032E3}" type="presOf" srcId="{C95C06AB-2BA8-4EE2-9FF6-23358D545F23}" destId="{42C019A8-BBB2-4F94-9576-6DC5B4044EA8}" srcOrd="0" destOrd="0" presId="urn:microsoft.com/office/officeart/2005/8/layout/vProcess5"/>
    <dgm:cxn modelId="{CD3774D2-CDA3-45DF-AE8D-38E2A5F2F10C}" srcId="{50BE448F-99A5-44BA-B967-16C28A86BAB7}" destId="{7C1AECD7-DF25-40FE-B0D7-2A044F74980A}" srcOrd="0" destOrd="0" parTransId="{AD24E47E-785B-4570-8C4A-62A3F42938F2}" sibTransId="{4AFD8D9B-100F-40A5-9012-6970B34C72B1}"/>
    <dgm:cxn modelId="{D5760816-31E9-4B29-8B25-48B7217CC4D8}" type="presOf" srcId="{58ACE0AA-4C9D-4DB6-9B8F-310329305434}" destId="{366E5001-1C93-489E-986E-CE1F192E6B6C}" srcOrd="0" destOrd="0" presId="urn:microsoft.com/office/officeart/2005/8/layout/vProcess5"/>
    <dgm:cxn modelId="{DFADC8E2-DE0C-48ED-82C4-498D1AEED657}" type="presOf" srcId="{98B73446-2CC1-4A5F-B75A-1F6971D76193}" destId="{8AF74217-FAC2-4775-8538-740B9CA35851}" srcOrd="0" destOrd="0" presId="urn:microsoft.com/office/officeart/2005/8/layout/vProcess5"/>
    <dgm:cxn modelId="{48A633D5-3D8C-4BF8-9A6B-DA33F1E0CA37}" type="presOf" srcId="{7C1AECD7-DF25-40FE-B0D7-2A044F74980A}" destId="{179E8ECF-0AA6-47F8-97CF-967EE1991122}" srcOrd="1" destOrd="0" presId="urn:microsoft.com/office/officeart/2005/8/layout/vProcess5"/>
    <dgm:cxn modelId="{603BFF51-D2B7-4011-89E2-BC24BA6C8EE7}" srcId="{50BE448F-99A5-44BA-B967-16C28A86BAB7}" destId="{C95C06AB-2BA8-4EE2-9FF6-23358D545F23}" srcOrd="2" destOrd="0" parTransId="{778D5F95-E8E9-43A7-8AEC-25206A0E1573}" sibTransId="{F35DCFD4-5789-43D7-95E4-5A8597BA0140}"/>
    <dgm:cxn modelId="{46E9753F-8EE3-47C5-A478-EEE3CE0C9C63}" srcId="{50BE448F-99A5-44BA-B967-16C28A86BAB7}" destId="{58ACE0AA-4C9D-4DB6-9B8F-310329305434}" srcOrd="3" destOrd="0" parTransId="{0565A026-BD3B-43E6-9B36-A0F2CD2052F3}" sibTransId="{6F3F312A-A478-4AB5-9B96-51F82DD838D3}"/>
    <dgm:cxn modelId="{04B87520-98F6-4F3F-860C-9B139BA3BADF}" type="presOf" srcId="{C95C06AB-2BA8-4EE2-9FF6-23358D545F23}" destId="{08BB871A-8394-4319-9D1E-16A893184C6B}" srcOrd="1" destOrd="0" presId="urn:microsoft.com/office/officeart/2005/8/layout/vProcess5"/>
    <dgm:cxn modelId="{B32B6B57-F7C2-468B-B519-458FF005DAEF}" type="presOf" srcId="{50BE448F-99A5-44BA-B967-16C28A86BAB7}" destId="{11316EC5-6649-49F8-909B-661E8542BC6A}" srcOrd="0" destOrd="0" presId="urn:microsoft.com/office/officeart/2005/8/layout/vProcess5"/>
    <dgm:cxn modelId="{90A866C8-A3BC-4A10-91A9-8A20464AB1ED}" type="presOf" srcId="{7C1AECD7-DF25-40FE-B0D7-2A044F74980A}" destId="{656211F4-22FA-4349-920A-4697E8A79BB5}" srcOrd="0" destOrd="0" presId="urn:microsoft.com/office/officeart/2005/8/layout/vProcess5"/>
    <dgm:cxn modelId="{F1FB9563-5118-4CF8-A387-93564067F140}" type="presOf" srcId="{03132470-E80A-4802-9B23-0BAE2A4894B5}" destId="{84D04FAD-A49A-45CE-AB6D-11AC136E6F78}" srcOrd="0" destOrd="0" presId="urn:microsoft.com/office/officeart/2005/8/layout/vProcess5"/>
    <dgm:cxn modelId="{6D9931B7-85AA-4320-A7E7-3EE0B3018B3B}" type="presOf" srcId="{4AFD8D9B-100F-40A5-9012-6970B34C72B1}" destId="{771010F1-1CC8-4D91-962B-F6ECA67DC852}" srcOrd="0" destOrd="0" presId="urn:microsoft.com/office/officeart/2005/8/layout/vProcess5"/>
    <dgm:cxn modelId="{1DDAFFFE-F807-4A71-98EC-174B8FFDB8C3}" type="presParOf" srcId="{11316EC5-6649-49F8-909B-661E8542BC6A}" destId="{A20E8EDC-6F48-4E84-A904-9B183630D413}" srcOrd="0" destOrd="0" presId="urn:microsoft.com/office/officeart/2005/8/layout/vProcess5"/>
    <dgm:cxn modelId="{1AB4455F-BEC3-4C5C-9454-AE6F44C317B4}" type="presParOf" srcId="{11316EC5-6649-49F8-909B-661E8542BC6A}" destId="{656211F4-22FA-4349-920A-4697E8A79BB5}" srcOrd="1" destOrd="0" presId="urn:microsoft.com/office/officeart/2005/8/layout/vProcess5"/>
    <dgm:cxn modelId="{281D9615-EE67-43EB-AFD6-7FF20257EB32}" type="presParOf" srcId="{11316EC5-6649-49F8-909B-661E8542BC6A}" destId="{84D04FAD-A49A-45CE-AB6D-11AC136E6F78}" srcOrd="2" destOrd="0" presId="urn:microsoft.com/office/officeart/2005/8/layout/vProcess5"/>
    <dgm:cxn modelId="{78B85C2B-C45F-4F52-8BEE-B5A222A87184}" type="presParOf" srcId="{11316EC5-6649-49F8-909B-661E8542BC6A}" destId="{42C019A8-BBB2-4F94-9576-6DC5B4044EA8}" srcOrd="3" destOrd="0" presId="urn:microsoft.com/office/officeart/2005/8/layout/vProcess5"/>
    <dgm:cxn modelId="{FEAAFD14-F640-4C9C-8E09-2E2076AA876F}" type="presParOf" srcId="{11316EC5-6649-49F8-909B-661E8542BC6A}" destId="{366E5001-1C93-489E-986E-CE1F192E6B6C}" srcOrd="4" destOrd="0" presId="urn:microsoft.com/office/officeart/2005/8/layout/vProcess5"/>
    <dgm:cxn modelId="{67BF92BB-D604-487F-BC29-760B02892897}" type="presParOf" srcId="{11316EC5-6649-49F8-909B-661E8542BC6A}" destId="{771010F1-1CC8-4D91-962B-F6ECA67DC852}" srcOrd="5" destOrd="0" presId="urn:microsoft.com/office/officeart/2005/8/layout/vProcess5"/>
    <dgm:cxn modelId="{4C946A44-70D9-41AE-8CE4-CCBEB2AD9F4B}" type="presParOf" srcId="{11316EC5-6649-49F8-909B-661E8542BC6A}" destId="{8AF74217-FAC2-4775-8538-740B9CA35851}" srcOrd="6" destOrd="0" presId="urn:microsoft.com/office/officeart/2005/8/layout/vProcess5"/>
    <dgm:cxn modelId="{E027F353-61EF-47B3-BAE4-E1852A074BC1}" type="presParOf" srcId="{11316EC5-6649-49F8-909B-661E8542BC6A}" destId="{9EFAFCB4-56A9-4A52-9414-8C5B40024C57}" srcOrd="7" destOrd="0" presId="urn:microsoft.com/office/officeart/2005/8/layout/vProcess5"/>
    <dgm:cxn modelId="{20B49F9D-3882-446A-BB4D-6503D1193C28}" type="presParOf" srcId="{11316EC5-6649-49F8-909B-661E8542BC6A}" destId="{179E8ECF-0AA6-47F8-97CF-967EE1991122}" srcOrd="8" destOrd="0" presId="urn:microsoft.com/office/officeart/2005/8/layout/vProcess5"/>
    <dgm:cxn modelId="{912A218E-6E4A-4F53-B80C-12214D1525BE}" type="presParOf" srcId="{11316EC5-6649-49F8-909B-661E8542BC6A}" destId="{06E0AB9D-4619-424C-91E6-D3AC94A47FBD}" srcOrd="9" destOrd="0" presId="urn:microsoft.com/office/officeart/2005/8/layout/vProcess5"/>
    <dgm:cxn modelId="{498C9277-B9F1-4D11-A5D7-6D31DB452EB2}" type="presParOf" srcId="{11316EC5-6649-49F8-909B-661E8542BC6A}" destId="{08BB871A-8394-4319-9D1E-16A893184C6B}" srcOrd="10" destOrd="0" presId="urn:microsoft.com/office/officeart/2005/8/layout/vProcess5"/>
    <dgm:cxn modelId="{B0C7589C-6A67-4CA5-8441-8F4B3E975530}" type="presParOf" srcId="{11316EC5-6649-49F8-909B-661E8542BC6A}" destId="{771E70F4-8265-41D3-BFA1-8CA10764837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F8166-D9B8-4FEE-8F94-C3CC7667AC03}">
      <dsp:nvSpPr>
        <dsp:cNvPr id="0" name=""/>
        <dsp:cNvSpPr/>
      </dsp:nvSpPr>
      <dsp:spPr>
        <a:xfrm>
          <a:off x="7143" y="72305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Регистрация сервисов</a:t>
          </a:r>
          <a:endParaRPr lang="ru-RU" sz="1900" kern="1200" dirty="0"/>
        </a:p>
      </dsp:txBody>
      <dsp:txXfrm>
        <a:off x="44665" y="760577"/>
        <a:ext cx="2060143" cy="1206068"/>
      </dsp:txXfrm>
    </dsp:sp>
    <dsp:sp modelId="{155B8935-4D12-4A31-8E12-530651AA2500}">
      <dsp:nvSpPr>
        <dsp:cNvPr id="0" name=""/>
        <dsp:cNvSpPr/>
      </dsp:nvSpPr>
      <dsp:spPr>
        <a:xfrm>
          <a:off x="2355850" y="109884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2355850" y="1204753"/>
        <a:ext cx="316861" cy="317716"/>
      </dsp:txXfrm>
    </dsp:sp>
    <dsp:sp modelId="{E92A588E-9370-4A97-BDFF-33D2AFE1E42D}">
      <dsp:nvSpPr>
        <dsp:cNvPr id="0" name=""/>
        <dsp:cNvSpPr/>
      </dsp:nvSpPr>
      <dsp:spPr>
        <a:xfrm>
          <a:off x="2996406" y="72305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Построение контейнера</a:t>
          </a:r>
          <a:endParaRPr lang="ru-RU" sz="1900" kern="1200" dirty="0"/>
        </a:p>
      </dsp:txBody>
      <dsp:txXfrm>
        <a:off x="3033928" y="760577"/>
        <a:ext cx="2060143" cy="1206068"/>
      </dsp:txXfrm>
    </dsp:sp>
    <dsp:sp modelId="{B115A15A-A439-449C-A495-25D025278243}">
      <dsp:nvSpPr>
        <dsp:cNvPr id="0" name=""/>
        <dsp:cNvSpPr/>
      </dsp:nvSpPr>
      <dsp:spPr>
        <a:xfrm>
          <a:off x="5345112" y="109884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5345112" y="1204753"/>
        <a:ext cx="316861" cy="317716"/>
      </dsp:txXfrm>
    </dsp:sp>
    <dsp:sp modelId="{C9368A5A-329A-4FCC-8B72-62DFD837B671}">
      <dsp:nvSpPr>
        <dsp:cNvPr id="0" name=""/>
        <dsp:cNvSpPr/>
      </dsp:nvSpPr>
      <dsp:spPr>
        <a:xfrm>
          <a:off x="5985668" y="72305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Использование</a:t>
          </a:r>
          <a:endParaRPr lang="ru-RU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err="1" smtClean="0"/>
            <a:t>Резолвинг</a:t>
          </a:r>
          <a:r>
            <a:rPr lang="ru-RU" sz="1500" kern="1200" dirty="0" smtClean="0"/>
            <a:t> сервисов 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smtClean="0"/>
            <a:t>Интеграция </a:t>
          </a:r>
          <a:r>
            <a:rPr lang="ru-RU" sz="1500" kern="1200" dirty="0" smtClean="0"/>
            <a:t>с платформой</a:t>
          </a:r>
          <a:endParaRPr lang="ru-RU" sz="1500" kern="1200" dirty="0"/>
        </a:p>
      </dsp:txBody>
      <dsp:txXfrm>
        <a:off x="6023190" y="760577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211F4-22FA-4349-920A-4697E8A79BB5}">
      <dsp:nvSpPr>
        <dsp:cNvPr id="0" name=""/>
        <dsp:cNvSpPr/>
      </dsp:nvSpPr>
      <dsp:spPr>
        <a:xfrm>
          <a:off x="0" y="0"/>
          <a:ext cx="3244132" cy="9572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1. Создаем </a:t>
          </a:r>
          <a:r>
            <a:rPr lang="en-US" sz="2500" kern="1200" dirty="0" err="1" smtClean="0"/>
            <a:t>HostBuilder</a:t>
          </a:r>
          <a:endParaRPr lang="ru-RU" sz="2500" kern="1200" dirty="0"/>
        </a:p>
      </dsp:txBody>
      <dsp:txXfrm>
        <a:off x="28038" y="28038"/>
        <a:ext cx="2130245" cy="901218"/>
      </dsp:txXfrm>
    </dsp:sp>
    <dsp:sp modelId="{84D04FAD-A49A-45CE-AB6D-11AC136E6F78}">
      <dsp:nvSpPr>
        <dsp:cNvPr id="0" name=""/>
        <dsp:cNvSpPr/>
      </dsp:nvSpPr>
      <dsp:spPr>
        <a:xfrm>
          <a:off x="271696" y="1131347"/>
          <a:ext cx="3244132" cy="957294"/>
        </a:xfrm>
        <a:prstGeom prst="roundRect">
          <a:avLst>
            <a:gd name="adj" fmla="val 1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2. Настраиваем </a:t>
          </a:r>
          <a:endParaRPr lang="ru-RU" sz="2500" kern="1200" dirty="0"/>
        </a:p>
      </dsp:txBody>
      <dsp:txXfrm>
        <a:off x="299734" y="1159385"/>
        <a:ext cx="2294118" cy="901218"/>
      </dsp:txXfrm>
    </dsp:sp>
    <dsp:sp modelId="{42C019A8-BBB2-4F94-9576-6DC5B4044EA8}">
      <dsp:nvSpPr>
        <dsp:cNvPr id="0" name=""/>
        <dsp:cNvSpPr/>
      </dsp:nvSpPr>
      <dsp:spPr>
        <a:xfrm>
          <a:off x="539336" y="2262695"/>
          <a:ext cx="3244132" cy="957294"/>
        </a:xfrm>
        <a:prstGeom prst="roundRect">
          <a:avLst>
            <a:gd name="adj" fmla="val 1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3. Генерируем хост</a:t>
          </a:r>
          <a:endParaRPr lang="ru-RU" sz="2500" kern="1200" dirty="0"/>
        </a:p>
      </dsp:txBody>
      <dsp:txXfrm>
        <a:off x="567374" y="2290733"/>
        <a:ext cx="2298173" cy="901218"/>
      </dsp:txXfrm>
    </dsp:sp>
    <dsp:sp modelId="{366E5001-1C93-489E-986E-CE1F192E6B6C}">
      <dsp:nvSpPr>
        <dsp:cNvPr id="0" name=""/>
        <dsp:cNvSpPr/>
      </dsp:nvSpPr>
      <dsp:spPr>
        <a:xfrm>
          <a:off x="811032" y="3394043"/>
          <a:ext cx="3244132" cy="957294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4. Запускаем</a:t>
          </a:r>
          <a:endParaRPr lang="ru-RU" sz="2500" kern="1200" dirty="0"/>
        </a:p>
      </dsp:txBody>
      <dsp:txXfrm>
        <a:off x="839070" y="3422081"/>
        <a:ext cx="2294118" cy="901218"/>
      </dsp:txXfrm>
    </dsp:sp>
    <dsp:sp modelId="{771010F1-1CC8-4D91-962B-F6ECA67DC852}">
      <dsp:nvSpPr>
        <dsp:cNvPr id="0" name=""/>
        <dsp:cNvSpPr/>
      </dsp:nvSpPr>
      <dsp:spPr>
        <a:xfrm>
          <a:off x="2621890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800" kern="1200"/>
        </a:p>
      </dsp:txBody>
      <dsp:txXfrm>
        <a:off x="2761894" y="733200"/>
        <a:ext cx="342233" cy="468236"/>
      </dsp:txXfrm>
    </dsp:sp>
    <dsp:sp modelId="{8AF74217-FAC2-4775-8538-740B9CA35851}">
      <dsp:nvSpPr>
        <dsp:cNvPr id="0" name=""/>
        <dsp:cNvSpPr/>
      </dsp:nvSpPr>
      <dsp:spPr>
        <a:xfrm>
          <a:off x="2893586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800" kern="1200"/>
        </a:p>
      </dsp:txBody>
      <dsp:txXfrm>
        <a:off x="3033590" y="1864548"/>
        <a:ext cx="342233" cy="468236"/>
      </dsp:txXfrm>
    </dsp:sp>
    <dsp:sp modelId="{9EFAFCB4-56A9-4A52-9414-8C5B40024C57}">
      <dsp:nvSpPr>
        <dsp:cNvPr id="0" name=""/>
        <dsp:cNvSpPr/>
      </dsp:nvSpPr>
      <dsp:spPr>
        <a:xfrm>
          <a:off x="3161227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800" kern="1200"/>
        </a:p>
      </dsp:txBody>
      <dsp:txXfrm>
        <a:off x="3301231" y="2995896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A419B-9854-4092-AAFA-3CAB246DC2D7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2596E-0B40-4050-9CFC-617F82938F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05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https://learn.microsoft.com/en-us/dotnet/core/extensions/dependency-injection-guidelines#default-service-container-replacement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2596E-0B40-4050-9CFC-617F82938F9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24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https://autofac.readthedocs.io/en/latest/lifetime/instance-scope.html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2596E-0B40-4050-9CFC-617F82938F9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241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https://autofac.readthedocs.io/en/latest/lifetime/instance-scope.html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2596E-0B40-4050-9CFC-617F82938F9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75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IHostEnvironment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2596E-0B40-4050-9CFC-617F82938F9B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5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IHostedLifecycleService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IHostLifetime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IHostApplicationLifetime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2596E-0B40-4050-9CFC-617F82938F9B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468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2596E-0B40-4050-9CFC-617F82938F9B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2596E-0B40-4050-9CFC-617F82938F9B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176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ergeyteplyakov.blogspot.com/2013/03/di-service-locator.html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learn.microsoft.com/en-us/dotnet/core/extensions/dependency-injection-guidelines#default-service-container-replacement" TargetMode="External"/><Relationship Id="rId9" Type="http://schemas.microsoft.com/office/2007/relationships/diagramDrawing" Target="../diagrams/drawin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fac.readthedocs.io/" TargetMode="External"/><Relationship Id="rId2" Type="http://schemas.openxmlformats.org/officeDocument/2006/relationships/hyperlink" Target="https://learn.microsoft.com/en-us/dotnet/core/extensions/dependency-injec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ore/extensions/windows-service#publish-the-app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Хостинг и </a:t>
            </a:r>
            <a:r>
              <a:rPr lang="en-US" dirty="0" smtClean="0"/>
              <a:t>DI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IServiceProvider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5641"/>
            <a:ext cx="3174909" cy="4473354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00174" y="4586154"/>
            <a:ext cx="6126783" cy="7848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GetService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LogInformation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174" y="2259672"/>
            <a:ext cx="4161983" cy="197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00174" y="1724139"/>
            <a:ext cx="245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Паттерн </a:t>
            </a:r>
            <a:r>
              <a:rPr lang="en-US" dirty="0" smtClean="0"/>
              <a:t>Service Locator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831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</a:t>
            </a:r>
            <a:r>
              <a:rPr lang="en-US" dirty="0" smtClean="0"/>
              <a:t>Service Locator </a:t>
            </a:r>
            <a:r>
              <a:rPr lang="ru-RU" dirty="0" smtClean="0"/>
              <a:t>к </a:t>
            </a:r>
            <a:r>
              <a:rPr lang="en-US" dirty="0" smtClean="0"/>
              <a:t>DI/</a:t>
            </a:r>
            <a:r>
              <a:rPr lang="en-US" dirty="0" err="1" smtClean="0"/>
              <a:t>IoC</a:t>
            </a:r>
            <a:r>
              <a:rPr lang="ru-RU" dirty="0"/>
              <a:t> </a:t>
            </a:r>
            <a:r>
              <a:rPr lang="ru-RU" dirty="0" smtClean="0"/>
              <a:t>контейнеру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33461" y="217099"/>
            <a:ext cx="6930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sergeyteplyakov.blogspot.com/2013/03/di-service-locator.html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36105" y="2059387"/>
            <a:ext cx="2560320" cy="2631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/>
              <a:t>Host/Container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74358" y="2886324"/>
            <a:ext cx="1367624" cy="15027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 smtClean="0"/>
              <a:t>MyClass</a:t>
            </a:r>
            <a:endParaRPr lang="ru-RU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2592124" y="3323646"/>
            <a:ext cx="1144988" cy="31407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846073" y="2059387"/>
            <a:ext cx="2560320" cy="2631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Host/Container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784326" y="2886324"/>
            <a:ext cx="1367624" cy="15027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 smtClean="0"/>
              <a:t>MyClass</a:t>
            </a:r>
            <a:endParaRPr lang="ru-RU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8833899" y="2315818"/>
            <a:ext cx="1144988" cy="31407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8384846" y="2629894"/>
            <a:ext cx="242316" cy="84776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3737112" y="3168595"/>
            <a:ext cx="1446986" cy="528761"/>
            <a:chOff x="3737112" y="3168595"/>
            <a:chExt cx="1446986" cy="528761"/>
          </a:xfrm>
        </p:grpSpPr>
        <p:sp>
          <p:nvSpPr>
            <p:cNvPr id="6" name="Овал 5"/>
            <p:cNvSpPr/>
            <p:nvPr/>
          </p:nvSpPr>
          <p:spPr>
            <a:xfrm>
              <a:off x="3737112" y="3168595"/>
              <a:ext cx="596349" cy="52876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25658" y="3328024"/>
              <a:ext cx="8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Service</a:t>
              </a:r>
              <a:endParaRPr lang="ru-RU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10006913" y="2208475"/>
            <a:ext cx="1446986" cy="528761"/>
            <a:chOff x="3737112" y="3168595"/>
            <a:chExt cx="1446986" cy="528761"/>
          </a:xfrm>
        </p:grpSpPr>
        <p:sp>
          <p:nvSpPr>
            <p:cNvPr id="20" name="Овал 19"/>
            <p:cNvSpPr/>
            <p:nvPr/>
          </p:nvSpPr>
          <p:spPr>
            <a:xfrm>
              <a:off x="3737112" y="3168595"/>
              <a:ext cx="596349" cy="52876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25658" y="3328024"/>
              <a:ext cx="8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Service</a:t>
              </a:r>
              <a:endParaRPr lang="ru-RU" dirty="0"/>
            </a:p>
          </p:txBody>
        </p:sp>
      </p:grpSp>
      <p:sp>
        <p:nvSpPr>
          <p:cNvPr id="22" name="Прямоугольник 21"/>
          <p:cNvSpPr/>
          <p:nvPr/>
        </p:nvSpPr>
        <p:spPr>
          <a:xfrm>
            <a:off x="1083825" y="1572571"/>
            <a:ext cx="1664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Service Locator 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7784326" y="1572571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DI/</a:t>
            </a:r>
            <a:r>
              <a:rPr lang="en-US" dirty="0" err="1"/>
              <a:t>IoC</a:t>
            </a:r>
            <a:endParaRPr lang="ru-RU" dirty="0"/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619952" y="5042568"/>
            <a:ext cx="3576620" cy="154657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Provider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GetService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altLang="ru-RU" sz="105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&gt;&gt;();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6787505" y="4808754"/>
            <a:ext cx="4092787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logger.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LogInformation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Скругленная прямоугольная выноска 27"/>
          <p:cNvSpPr/>
          <p:nvPr/>
        </p:nvSpPr>
        <p:spPr>
          <a:xfrm>
            <a:off x="4577637" y="4820675"/>
            <a:ext cx="1293773" cy="612648"/>
          </a:xfrm>
          <a:prstGeom prst="wedgeRoundRectCallout">
            <a:avLst>
              <a:gd name="adj1" fmla="val -168883"/>
              <a:gd name="adj2" fmla="val 15362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Зависимость скрыта в коде</a:t>
            </a:r>
            <a:endParaRPr lang="ru-RU" sz="1200" dirty="0"/>
          </a:p>
        </p:txBody>
      </p:sp>
      <p:sp>
        <p:nvSpPr>
          <p:cNvPr id="29" name="Скругленная прямоугольная выноска 28"/>
          <p:cNvSpPr/>
          <p:nvPr/>
        </p:nvSpPr>
        <p:spPr>
          <a:xfrm>
            <a:off x="10625232" y="4078622"/>
            <a:ext cx="1293773" cy="612648"/>
          </a:xfrm>
          <a:prstGeom prst="wedgeRoundRectCallout">
            <a:avLst>
              <a:gd name="adj1" fmla="val -225425"/>
              <a:gd name="adj2" fmla="val 13948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Зависимость в контракте (конструкторе)</a:t>
            </a:r>
            <a:endParaRPr lang="ru-RU" sz="1200" dirty="0"/>
          </a:p>
        </p:txBody>
      </p:sp>
      <p:sp>
        <p:nvSpPr>
          <p:cNvPr id="25" name="Скругленная прямоугольная выноска 24"/>
          <p:cNvSpPr/>
          <p:nvPr/>
        </p:nvSpPr>
        <p:spPr>
          <a:xfrm>
            <a:off x="4295994" y="1860207"/>
            <a:ext cx="1413043" cy="612648"/>
          </a:xfrm>
          <a:prstGeom prst="wedgeRoundRectCallout">
            <a:avLst>
              <a:gd name="adj1" fmla="val -118713"/>
              <a:gd name="adj2" fmla="val 21231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Наш класс сам запрашивает сервисы через </a:t>
            </a:r>
            <a:r>
              <a:rPr lang="en-US" sz="1200" dirty="0" smtClean="0"/>
              <a:t>SL</a:t>
            </a:r>
            <a:endParaRPr lang="ru-RU" sz="1200" dirty="0"/>
          </a:p>
        </p:txBody>
      </p:sp>
      <p:sp>
        <p:nvSpPr>
          <p:cNvPr id="26" name="Скругленная прямоугольная выноска 25"/>
          <p:cNvSpPr/>
          <p:nvPr/>
        </p:nvSpPr>
        <p:spPr>
          <a:xfrm>
            <a:off x="10318157" y="1266247"/>
            <a:ext cx="1466301" cy="612648"/>
          </a:xfrm>
          <a:prstGeom prst="wedgeRoundRectCallout">
            <a:avLst>
              <a:gd name="adj1" fmla="val -156839"/>
              <a:gd name="adj2" fmla="val 11337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Для нашего класса всё готовит контейнер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7318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7" grpId="0" animBg="1"/>
      <p:bldP spid="8" grpId="0" animBg="1"/>
      <p:bldP spid="9" grpId="0" animBg="1"/>
      <p:bldP spid="11" grpId="0" animBg="1"/>
      <p:bldP spid="16" grpId="0" animBg="1"/>
      <p:bldP spid="22" grpId="0"/>
      <p:bldP spid="23" grpId="0"/>
      <p:bldP spid="24" grpId="0" animBg="1"/>
      <p:bldP spid="27" grpId="0" animBg="1"/>
      <p:bldP spid="28" grpId="0" animBg="1"/>
      <p:bldP spid="29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(очень искусственный)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539817" y="1486003"/>
            <a:ext cx="5367175" cy="1805122"/>
            <a:chOff x="539817" y="1486003"/>
            <a:chExt cx="5367175" cy="180512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539817" y="1906130"/>
              <a:ext cx="5367175" cy="138499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internal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MyProgrm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ServiceA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ServiceA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ServiceC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ServiceC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DoWork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WriteLine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ServiceA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+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 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+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ServiceC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9817" y="1486003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Программа</a:t>
              </a:r>
              <a:endParaRPr lang="ru-RU" dirty="0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539817" y="3471037"/>
            <a:ext cx="3837910" cy="3114855"/>
            <a:chOff x="539817" y="3471037"/>
            <a:chExt cx="3837910" cy="3114855"/>
          </a:xfrm>
        </p:grpSpPr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539817" y="3908236"/>
              <a:ext cx="3837910" cy="267765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internal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ServiceA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ServiceB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ServiceB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A =&gt;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ServiceB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+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"AAAA"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internal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ServiceB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ServiceC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ServiceC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B =&gt;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ServiceC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+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"BBBB"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internal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ServiceC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C =&gt;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"CCCC"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9817" y="3471037"/>
              <a:ext cx="2162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Зависимые сервисы</a:t>
              </a:r>
              <a:endParaRPr lang="ru-RU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6840194" y="2501075"/>
            <a:ext cx="4955203" cy="1847125"/>
            <a:chOff x="6840194" y="2501075"/>
            <a:chExt cx="4955203" cy="1847125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840194" y="2963205"/>
              <a:ext cx="4955203" cy="138499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serviceCollection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ServiceCollection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serviceCollection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AddTransient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ServiceA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&gt;();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serviceCollection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AddTransient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ServiceB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&gt;();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serviceCollection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AddTransient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ServiceC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&gt;();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serviceCollection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AddSingleton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MyProgrm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&gt;();</a:t>
              </a:r>
              <a:endPara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161984" y="2501075"/>
              <a:ext cx="263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Настройка зависимостей</a:t>
              </a:r>
              <a:endParaRPr lang="ru-RU" dirty="0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243877" y="4782458"/>
            <a:ext cx="5600219" cy="1659649"/>
            <a:chOff x="6243877" y="4782458"/>
            <a:chExt cx="5600219" cy="1659649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243877" y="5272556"/>
              <a:ext cx="5551520" cy="116955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IServiceProvider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serviceProvider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serviceCollection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BuildServiceProvider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program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serviceProvider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GetService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MyProgrm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&gt;()!;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program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DoWork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endPara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113284" y="4782458"/>
              <a:ext cx="2730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Где-то в инфраструктуре…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74488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DI/</a:t>
            </a:r>
            <a:r>
              <a:rPr lang="en-US" dirty="0" err="1" smtClean="0"/>
              <a:t>IoC</a:t>
            </a:r>
            <a:r>
              <a:rPr lang="ru-RU" dirty="0" smtClean="0"/>
              <a:t> библиотеки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93" y="1690688"/>
            <a:ext cx="1667108" cy="1886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3048000" y="1710464"/>
            <a:ext cx="7288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learn.microsoft.com/en-us/dotnet/core/extensions/dependency-injection-guidelines#default-service-container-replacement</a:t>
            </a:r>
            <a:r>
              <a:rPr lang="en-US" dirty="0" smtClean="0"/>
              <a:t> 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995296799"/>
              </p:ext>
            </p:extLst>
          </p:nvPr>
        </p:nvGraphicFramePr>
        <p:xfrm>
          <a:off x="2782294" y="3576901"/>
          <a:ext cx="8128000" cy="2727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4495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4F8166-D9B8-4FEE-8F94-C3CC7667AC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0F4F8166-D9B8-4FEE-8F94-C3CC7667AC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5B8935-4D12-4A31-8E12-530651AA25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55B8935-4D12-4A31-8E12-530651AA25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92A588E-9370-4A97-BDFF-33D2AFE1E4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E92A588E-9370-4A97-BDFF-33D2AFE1E4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15A15A-A439-449C-A495-25D0252782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B115A15A-A439-449C-A495-25D0252782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368A5A-329A-4FCC-8B72-62DFD837B6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C9368A5A-329A-4FCC-8B72-62DFD837B6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DI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/>
              <a:t>Autofac</a:t>
            </a:r>
            <a:r>
              <a:rPr lang="en-US" dirty="0"/>
              <a:t> </a:t>
            </a:r>
            <a:r>
              <a:rPr lang="ru-RU" dirty="0" smtClean="0"/>
              <a:t>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306901"/>
              </p:ext>
            </p:extLst>
          </p:nvPr>
        </p:nvGraphicFramePr>
        <p:xfrm>
          <a:off x="838200" y="1825625"/>
          <a:ext cx="10734156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429">
                  <a:extLst>
                    <a:ext uri="{9D8B030D-6E8A-4147-A177-3AD203B41FA5}">
                      <a16:colId xmlns:a16="http://schemas.microsoft.com/office/drawing/2014/main" val="2659414042"/>
                    </a:ext>
                  </a:extLst>
                </a:gridCol>
                <a:gridCol w="4436828">
                  <a:extLst>
                    <a:ext uri="{9D8B030D-6E8A-4147-A177-3AD203B41FA5}">
                      <a16:colId xmlns:a16="http://schemas.microsoft.com/office/drawing/2014/main" val="2190987646"/>
                    </a:ext>
                  </a:extLst>
                </a:gridCol>
                <a:gridCol w="4642899">
                  <a:extLst>
                    <a:ext uri="{9D8B030D-6E8A-4147-A177-3AD203B41FA5}">
                      <a16:colId xmlns:a16="http://schemas.microsoft.com/office/drawing/2014/main" val="3149271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 DI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Autofac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19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Документация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https://learn.microsoft.com/en-us/dotnet/core/extensions/dependency-injection</a:t>
                      </a:r>
                      <a:r>
                        <a:rPr lang="en-US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https://autofac.readthedocs.io/</a:t>
                      </a:r>
                      <a:r>
                        <a:rPr lang="en-US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476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Microsoft.Extensions.DependencyInjection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Autofac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07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Регистрация</a:t>
                      </a:r>
                      <a:r>
                        <a:rPr lang="ru-RU" baseline="0" dirty="0" smtClean="0"/>
                        <a:t> сервисов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ServiceCollection</a:t>
                      </a:r>
                      <a:r>
                        <a:rPr lang="en-US" dirty="0" smtClean="0"/>
                        <a:t> :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ServiceCollection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ContainerBuilder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224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Контейнер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IServiceProvider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IContainer</a:t>
                      </a:r>
                      <a:r>
                        <a:rPr lang="en-US" dirty="0" smtClean="0"/>
                        <a:t> : </a:t>
                      </a:r>
                      <a:r>
                        <a:rPr lang="en-US" dirty="0" err="1" smtClean="0"/>
                        <a:t>ILifetimeScope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25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20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начать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22728" y="2078224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MS DI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418510" y="2066453"/>
            <a:ext cx="91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Auto</a:t>
            </a:r>
            <a:r>
              <a:rPr lang="en-US" dirty="0" err="1"/>
              <a:t>f</a:t>
            </a:r>
            <a:r>
              <a:rPr lang="en-US" dirty="0" err="1" smtClean="0"/>
              <a:t>ac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7569" y="3073161"/>
            <a:ext cx="5452134" cy="181588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AddTransient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IServiceProvider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serviceProvider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BuildServiceProvider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serviceProvider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GetService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396161" y="3073161"/>
            <a:ext cx="4955203" cy="181588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containerBuilder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ContainerBuilder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containerBuilder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RegisterType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IContainer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containerBuilder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24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способы регистрации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22728" y="2078224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MS DI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418510" y="2066453"/>
            <a:ext cx="91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Auto</a:t>
            </a:r>
            <a:r>
              <a:rPr lang="en-US" dirty="0" err="1"/>
              <a:t>f</a:t>
            </a:r>
            <a:r>
              <a:rPr lang="en-US" dirty="0" err="1" smtClean="0"/>
              <a:t>ac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117014" y="2711395"/>
            <a:ext cx="195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 реализации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175748" y="3997721"/>
            <a:ext cx="1840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Класс интерфейс</a:t>
            </a:r>
            <a:endParaRPr lang="ru-RU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00932" y="3308404"/>
            <a:ext cx="3837910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AddTransient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8442" y="5284047"/>
            <a:ext cx="323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 реализации + интерфейс</a:t>
            </a:r>
            <a:endParaRPr lang="ru-R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096000" y="3292623"/>
            <a:ext cx="3752950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containerBuilder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RegisterType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95081" y="4525467"/>
            <a:ext cx="4772460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AddTransient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096000" y="4571634"/>
            <a:ext cx="5112297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containerBuilder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RegisterType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096000" y="5996460"/>
            <a:ext cx="5876930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containerBuilder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RegisterType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AsSelf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95081" y="5943246"/>
            <a:ext cx="4772460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AddTransient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AddTransient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32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способы регистрации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22728" y="2078224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MS DI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418510" y="2066453"/>
            <a:ext cx="91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Auto</a:t>
            </a:r>
            <a:r>
              <a:rPr lang="en-US" dirty="0" err="1"/>
              <a:t>f</a:t>
            </a:r>
            <a:r>
              <a:rPr lang="en-US" dirty="0" err="1" smtClean="0"/>
              <a:t>ac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468632" y="2711395"/>
            <a:ext cx="322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Заранее созданный экземпляр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461492" y="3514429"/>
            <a:ext cx="3667992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AddSingleton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08883" y="3514429"/>
            <a:ext cx="3922869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containerBuilder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RegisterInstance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8179" y="4675165"/>
            <a:ext cx="143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generic</a:t>
            </a:r>
            <a:endParaRPr lang="ru-RU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08747" y="6163619"/>
            <a:ext cx="4602542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serviceProvider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altLang="ru-RU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&gt;&gt;();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08747" y="5268252"/>
            <a:ext cx="4262705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AddTransient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1F37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1F377F"/>
                </a:solidFill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AddTransient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&lt;&gt;),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&lt;&gt;));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376946" y="5268252"/>
            <a:ext cx="4347665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containerBuilder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RegisterGeneric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containerBuilder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RegisterGeneric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&lt;&gt;));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376946" y="6163619"/>
            <a:ext cx="3837910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&gt;&gt;();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0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11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способы регистрации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98874" y="3070384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MS DI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94656" y="3058613"/>
            <a:ext cx="91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Auto</a:t>
            </a:r>
            <a:r>
              <a:rPr lang="en-US" dirty="0" err="1"/>
              <a:t>f</a:t>
            </a:r>
            <a:r>
              <a:rPr lang="en-US" dirty="0" err="1" smtClean="0"/>
              <a:t>ac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444778" y="3703555"/>
            <a:ext cx="199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Фабричный метод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5228" y="2174364"/>
            <a:ext cx="7378943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ServiceB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TimeSpan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72348" y="4425905"/>
            <a:ext cx="5282215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AddTransient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serviceProvider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serviceProvider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&gt;()!;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TimeSpan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FromSeconds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(30));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949390" y="4414134"/>
            <a:ext cx="5282215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containerBuilder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companentContext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companentContext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TimeSpan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FromSeconds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(30));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04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Множественные регистрации сервиса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Множественные регистрации</a:t>
            </a:r>
          </a:p>
          <a:p>
            <a:pPr lvl="1"/>
            <a:r>
              <a:rPr lang="ru-RU" dirty="0" smtClean="0"/>
              <a:t>Разные реализации (множественные наследники)</a:t>
            </a:r>
          </a:p>
          <a:p>
            <a:pPr lvl="2"/>
            <a:r>
              <a:rPr lang="en-US" dirty="0" err="1" smtClean="0"/>
              <a:t>ILog</a:t>
            </a:r>
            <a:r>
              <a:rPr lang="en-US" dirty="0" smtClean="0"/>
              <a:t>: </a:t>
            </a:r>
            <a:r>
              <a:rPr lang="en-US" dirty="0" err="1" smtClean="0"/>
              <a:t>ConsoleLog</a:t>
            </a:r>
            <a:r>
              <a:rPr lang="en-US" dirty="0" smtClean="0"/>
              <a:t>, </a:t>
            </a:r>
            <a:r>
              <a:rPr lang="en-US" dirty="0" err="1" smtClean="0"/>
              <a:t>FileLog</a:t>
            </a:r>
            <a:r>
              <a:rPr lang="ru-RU" dirty="0" smtClean="0"/>
              <a:t>, …</a:t>
            </a:r>
            <a:endParaRPr lang="ru-RU" dirty="0"/>
          </a:p>
          <a:p>
            <a:pPr lvl="1"/>
            <a:r>
              <a:rPr lang="ru-RU" dirty="0" smtClean="0"/>
              <a:t>Разные настройки</a:t>
            </a:r>
          </a:p>
          <a:p>
            <a:pPr lvl="2"/>
            <a:r>
              <a:rPr lang="ru-RU" dirty="0" smtClean="0"/>
              <a:t>Подключение от текущего пользователя и «системное»</a:t>
            </a:r>
          </a:p>
          <a:p>
            <a:pPr lvl="2"/>
            <a:endParaRPr lang="ru-RU" dirty="0"/>
          </a:p>
          <a:p>
            <a:r>
              <a:rPr lang="ru-RU" dirty="0" smtClean="0"/>
              <a:t>Использование</a:t>
            </a:r>
          </a:p>
          <a:p>
            <a:pPr lvl="1"/>
            <a:r>
              <a:rPr lang="ru-RU" dirty="0" smtClean="0"/>
              <a:t>Получить все регистрации и работать со всеми одинаково</a:t>
            </a:r>
          </a:p>
          <a:p>
            <a:pPr lvl="2"/>
            <a:r>
              <a:rPr lang="ru-RU" dirty="0" smtClean="0"/>
              <a:t>Писать во все зарегистрированные логгеры</a:t>
            </a:r>
          </a:p>
          <a:p>
            <a:pPr lvl="1"/>
            <a:r>
              <a:rPr lang="ru-RU" dirty="0" smtClean="0"/>
              <a:t>Получить конкретную регистрацию </a:t>
            </a:r>
          </a:p>
          <a:p>
            <a:pPr lvl="2"/>
            <a:r>
              <a:rPr lang="ru-RU" dirty="0" smtClean="0"/>
              <a:t>Нужно «системное» подключение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229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Общие понятия</a:t>
            </a:r>
          </a:p>
          <a:p>
            <a:pPr lvl="1"/>
            <a:r>
              <a:rPr lang="ru-RU" dirty="0" smtClean="0"/>
              <a:t>Хост, сервисы, </a:t>
            </a:r>
            <a:r>
              <a:rPr lang="en-US" dirty="0" smtClean="0"/>
              <a:t>DI</a:t>
            </a:r>
            <a:r>
              <a:rPr lang="ru-RU" dirty="0" smtClean="0"/>
              <a:t>, …</a:t>
            </a:r>
            <a:endParaRPr lang="en-US" dirty="0" smtClean="0"/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Dependency Injection</a:t>
            </a:r>
          </a:p>
          <a:p>
            <a:r>
              <a:rPr lang="ru-RU" dirty="0" smtClean="0"/>
              <a:t>Работа с хостами в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ru-RU" dirty="0" smtClean="0"/>
              <a:t>приложениях</a:t>
            </a:r>
          </a:p>
          <a:p>
            <a:pPr lvl="1"/>
            <a:r>
              <a:rPr lang="ru-RU" dirty="0" smtClean="0"/>
              <a:t>Фоновая обработка</a:t>
            </a:r>
          </a:p>
          <a:p>
            <a:pPr lvl="1"/>
            <a:r>
              <a:rPr lang="ru-RU" dirty="0" smtClean="0"/>
              <a:t>Очереди обработки</a:t>
            </a:r>
          </a:p>
          <a:p>
            <a:r>
              <a:rPr lang="ru-RU" dirty="0" smtClean="0"/>
              <a:t>Хостинг в разных средах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Группа одинаковых регистраций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438631" y="1812763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MS DI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434413" y="1800992"/>
            <a:ext cx="91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Auto</a:t>
            </a:r>
            <a:r>
              <a:rPr lang="en-US" dirty="0" err="1"/>
              <a:t>f</a:t>
            </a:r>
            <a:r>
              <a:rPr lang="en-US" dirty="0" err="1" smtClean="0"/>
              <a:t>ac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48146" y="2102252"/>
            <a:ext cx="1399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Регистрация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484036" y="3379102"/>
            <a:ext cx="169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05281" y="2662216"/>
            <a:ext cx="5112297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AddTransient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ServiceC_old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AddTransient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791970" y="2662215"/>
            <a:ext cx="5452134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containerBuilder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RegisterType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containerBuilder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RegisterType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ServiceC_old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321593" y="3833097"/>
            <a:ext cx="5791970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MultyConsumer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Consume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791970" y="5436459"/>
            <a:ext cx="5197257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37895" y="5436458"/>
            <a:ext cx="4942379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serviceProvider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GetServices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2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animBg="1"/>
      <p:bldP spid="12" grpId="0" animBg="1"/>
      <p:bldP spid="15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Keyed/Named</a:t>
            </a:r>
            <a:r>
              <a:rPr lang="ru-RU" dirty="0" smtClean="0"/>
              <a:t>-сервисы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38631" y="1812763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MS DI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434413" y="1800992"/>
            <a:ext cx="91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Auto</a:t>
            </a:r>
            <a:r>
              <a:rPr lang="en-US" dirty="0" err="1"/>
              <a:t>f</a:t>
            </a:r>
            <a:r>
              <a:rPr lang="en-US" dirty="0" err="1" smtClean="0"/>
              <a:t>ac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165141" y="2102252"/>
            <a:ext cx="1399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Регистрация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085128" y="3760765"/>
            <a:ext cx="169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80375" y="2640279"/>
            <a:ext cx="4857420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AddKeyedTransient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ServiceC_old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AddKeyedTransient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85752" y="2628884"/>
            <a:ext cx="4007828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containerBuilder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RegisterType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Named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containerBuilder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RegisterType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ServiceC_old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Named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80375" y="4130097"/>
            <a:ext cx="5112297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KeyedConsumer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FromKeyedServices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Consume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885752" y="4130097"/>
            <a:ext cx="5112297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KeyedConsumer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KeyFilter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Consume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85752" y="5246797"/>
            <a:ext cx="4092787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containerBuilder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RegisterType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KeyedConsumer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WithAttributeFiltering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885752" y="6236459"/>
            <a:ext cx="4857420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ResolveNamed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80375" y="6236459"/>
            <a:ext cx="5622052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serviceProvider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GetKeyedService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38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Жизненный цикл сервисов </a:t>
            </a:r>
            <a:r>
              <a:rPr lang="en-US" dirty="0" smtClean="0"/>
              <a:t>/ Lifetime Scopes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ЖЦ </a:t>
            </a:r>
            <a:r>
              <a:rPr lang="en-US" dirty="0" smtClean="0"/>
              <a:t>/ </a:t>
            </a:r>
            <a:r>
              <a:rPr lang="ru-RU" dirty="0" smtClean="0"/>
              <a:t>Срок службы (</a:t>
            </a:r>
            <a:r>
              <a:rPr lang="en-US" dirty="0"/>
              <a:t>Lifetime </a:t>
            </a:r>
            <a:r>
              <a:rPr lang="en-US" dirty="0" smtClean="0"/>
              <a:t>Scope)</a:t>
            </a:r>
            <a:r>
              <a:rPr lang="ru-RU" dirty="0" smtClean="0"/>
              <a:t> </a:t>
            </a:r>
            <a:endParaRPr lang="ru-RU" dirty="0"/>
          </a:p>
          <a:p>
            <a:pPr lvl="1"/>
            <a:r>
              <a:rPr lang="ru-RU" dirty="0" smtClean="0"/>
              <a:t>Когда создавать новый экземпляр?</a:t>
            </a:r>
          </a:p>
          <a:p>
            <a:pPr lvl="2"/>
            <a:r>
              <a:rPr lang="ru-RU" dirty="0" smtClean="0"/>
              <a:t>Создать новый или вернуть один из ранее созданных?</a:t>
            </a:r>
          </a:p>
          <a:p>
            <a:pPr lvl="1"/>
            <a:r>
              <a:rPr lang="ru-RU" dirty="0" smtClean="0"/>
              <a:t>Когда вызвать</a:t>
            </a:r>
            <a:r>
              <a:rPr lang="en-US" dirty="0" smtClean="0"/>
              <a:t> </a:t>
            </a:r>
            <a:r>
              <a:rPr lang="ru-RU" dirty="0" smtClean="0"/>
              <a:t>очистку (</a:t>
            </a:r>
            <a:r>
              <a:rPr lang="en-US" dirty="0" smtClean="0"/>
              <a:t>Dispose())</a:t>
            </a:r>
            <a:r>
              <a:rPr lang="ru-RU" dirty="0" smtClean="0"/>
              <a:t>?</a:t>
            </a:r>
          </a:p>
          <a:p>
            <a:pPr lvl="1"/>
            <a:endParaRPr lang="ru-RU" dirty="0"/>
          </a:p>
          <a:p>
            <a:r>
              <a:rPr lang="ru-RU" dirty="0"/>
              <a:t>Область действия (</a:t>
            </a:r>
            <a:r>
              <a:rPr lang="en-US" dirty="0"/>
              <a:t>scope)</a:t>
            </a:r>
            <a:endParaRPr lang="ru-RU" dirty="0"/>
          </a:p>
          <a:p>
            <a:pPr lvl="1"/>
            <a:r>
              <a:rPr lang="ru-RU" dirty="0" smtClean="0"/>
              <a:t>Контейнер позволяет</a:t>
            </a:r>
          </a:p>
          <a:p>
            <a:pPr lvl="2"/>
            <a:r>
              <a:rPr lang="ru-RU" dirty="0" smtClean="0"/>
              <a:t>создать новую область</a:t>
            </a:r>
          </a:p>
          <a:p>
            <a:pPr lvl="2"/>
            <a:r>
              <a:rPr lang="ru-RU" dirty="0" smtClean="0"/>
              <a:t>завершить действие области</a:t>
            </a:r>
          </a:p>
          <a:p>
            <a:pPr lvl="1"/>
            <a:r>
              <a:rPr lang="ru-RU" dirty="0" smtClean="0"/>
              <a:t>Чаще всего используется в инфраструктурных библиотеках</a:t>
            </a:r>
          </a:p>
          <a:p>
            <a:pPr lvl="2"/>
            <a:r>
              <a:rPr lang="en-US" dirty="0" err="1" smtClean="0"/>
              <a:t>ASP.Net</a:t>
            </a:r>
            <a:r>
              <a:rPr lang="en-US" dirty="0" smtClean="0"/>
              <a:t> Core </a:t>
            </a:r>
            <a:r>
              <a:rPr lang="ru-RU" dirty="0" smtClean="0"/>
              <a:t>– создает </a:t>
            </a:r>
            <a:r>
              <a:rPr lang="en-US" dirty="0" smtClean="0"/>
              <a:t>scope </a:t>
            </a:r>
            <a:r>
              <a:rPr lang="ru-RU" dirty="0" smtClean="0"/>
              <a:t>на каждый запрос (у каждого запроса – своя)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797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Lifetime Scopes</a:t>
            </a:r>
            <a:r>
              <a:rPr lang="ru-RU" dirty="0" smtClean="0"/>
              <a:t> в </a:t>
            </a:r>
            <a:r>
              <a:rPr lang="en-US" dirty="0" smtClean="0"/>
              <a:t>MS DI </a:t>
            </a:r>
            <a:r>
              <a:rPr lang="ru-RU" dirty="0" smtClean="0"/>
              <a:t>и </a:t>
            </a:r>
            <a:r>
              <a:rPr lang="en-US" dirty="0" err="1" smtClean="0"/>
              <a:t>Autofac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794368"/>
              </p:ext>
            </p:extLst>
          </p:nvPr>
        </p:nvGraphicFramePr>
        <p:xfrm>
          <a:off x="186377" y="1516027"/>
          <a:ext cx="11819245" cy="514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789">
                  <a:extLst>
                    <a:ext uri="{9D8B030D-6E8A-4147-A177-3AD203B41FA5}">
                      <a16:colId xmlns:a16="http://schemas.microsoft.com/office/drawing/2014/main" val="3556279664"/>
                    </a:ext>
                  </a:extLst>
                </a:gridCol>
                <a:gridCol w="2825472">
                  <a:extLst>
                    <a:ext uri="{9D8B030D-6E8A-4147-A177-3AD203B41FA5}">
                      <a16:colId xmlns:a16="http://schemas.microsoft.com/office/drawing/2014/main" val="237061857"/>
                    </a:ext>
                  </a:extLst>
                </a:gridCol>
                <a:gridCol w="7891984">
                  <a:extLst>
                    <a:ext uri="{9D8B030D-6E8A-4147-A177-3AD203B41FA5}">
                      <a16:colId xmlns:a16="http://schemas.microsoft.com/office/drawing/2014/main" val="355041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 DI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Autofac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27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Transient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 Per Dependency (default)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Создается</a:t>
                      </a:r>
                      <a:r>
                        <a:rPr lang="ru-RU" baseline="0" dirty="0" smtClean="0"/>
                        <a:t> каждый раз, когда у контейнера запрашивается сервис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9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Singleton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Instance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Создается</a:t>
                      </a:r>
                      <a:r>
                        <a:rPr lang="ru-RU" baseline="0" dirty="0" smtClean="0"/>
                        <a:t> один </a:t>
                      </a:r>
                      <a:r>
                        <a:rPr lang="ru-RU" dirty="0" smtClean="0"/>
                        <a:t>раз за все время работы: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dirty="0" smtClean="0"/>
                        <a:t>или при первом</a:t>
                      </a:r>
                      <a:r>
                        <a:rPr lang="ru-RU" baseline="0" dirty="0" smtClean="0"/>
                        <a:t> обращении к контейнеру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 smtClean="0"/>
                        <a:t>или самим программистом при регистрации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61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Scoped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 Per Lifetime Scope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Один раз на каждую созданную область</a:t>
                      </a:r>
                      <a:r>
                        <a:rPr lang="ru-RU" baseline="0" dirty="0" smtClean="0"/>
                        <a:t> действия</a:t>
                      </a:r>
                      <a:r>
                        <a:rPr lang="ru-RU" dirty="0" smtClean="0"/>
                        <a:t> (</a:t>
                      </a:r>
                      <a:r>
                        <a:rPr lang="en-US" dirty="0" smtClean="0"/>
                        <a:t>scope</a:t>
                      </a:r>
                      <a:r>
                        <a:rPr lang="ru-RU" dirty="0" smtClean="0"/>
                        <a:t>)</a:t>
                      </a:r>
                    </a:p>
                    <a:p>
                      <a:r>
                        <a:rPr lang="ru-RU" dirty="0" smtClean="0"/>
                        <a:t>В </a:t>
                      </a:r>
                      <a:r>
                        <a:rPr lang="en-US" dirty="0" err="1" smtClean="0"/>
                        <a:t>Autofac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о</a:t>
                      </a:r>
                      <a:r>
                        <a:rPr lang="ru-RU" dirty="0" smtClean="0"/>
                        <a:t>бласти</a:t>
                      </a:r>
                      <a:r>
                        <a:rPr lang="ru-RU" baseline="0" dirty="0" smtClean="0"/>
                        <a:t> могут быть вложенными (</a:t>
                      </a:r>
                      <a:r>
                        <a:rPr lang="en-US" baseline="0" dirty="0" smtClean="0"/>
                        <a:t>nested)</a:t>
                      </a:r>
                      <a:r>
                        <a:rPr lang="ru-RU" baseline="0" dirty="0" smtClean="0"/>
                        <a:t> и используется ближайшая вложенная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57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 Per Matching Lifetime Scope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Аналогично предыдущему, но: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dirty="0" smtClean="0"/>
                        <a:t>области действия могут снабжаться метками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dirty="0" smtClean="0"/>
                        <a:t>для сервиса из</a:t>
                      </a:r>
                      <a:r>
                        <a:rPr lang="ru-RU" baseline="0" dirty="0" smtClean="0"/>
                        <a:t> вложенных </a:t>
                      </a:r>
                      <a:r>
                        <a:rPr lang="ru-RU" dirty="0" smtClean="0"/>
                        <a:t> подбирается область с запрошенной меткой (например,</a:t>
                      </a:r>
                      <a:r>
                        <a:rPr lang="ru-RU" baseline="0" dirty="0" smtClean="0"/>
                        <a:t> «</a:t>
                      </a:r>
                      <a:r>
                        <a:rPr lang="en-US" baseline="0" dirty="0" smtClean="0"/>
                        <a:t>per-request</a:t>
                      </a:r>
                      <a:r>
                        <a:rPr lang="ru-RU" baseline="0" dirty="0" smtClean="0"/>
                        <a:t>»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4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 Per Request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Один</a:t>
                      </a:r>
                      <a:r>
                        <a:rPr lang="ru-RU" baseline="0" dirty="0" smtClean="0"/>
                        <a:t> раз на запрос в классическом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не </a:t>
                      </a:r>
                      <a:r>
                        <a:rPr lang="en-US" baseline="0" dirty="0" smtClean="0"/>
                        <a:t>Core)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err="1" smtClean="0"/>
                        <a:t>ASP.Net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09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 Per Owned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Область</a:t>
                      </a:r>
                      <a:r>
                        <a:rPr lang="ru-RU" baseline="0" dirty="0" smtClean="0"/>
                        <a:t> равна области сервиса-владельца (указывается при регистрации)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18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 Scope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Область – поток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28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Указание ЖЦ сервисов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38631" y="1812763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MS DI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434413" y="1800992"/>
            <a:ext cx="91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Auto</a:t>
            </a:r>
            <a:r>
              <a:rPr lang="en-US" dirty="0" err="1"/>
              <a:t>f</a:t>
            </a:r>
            <a:r>
              <a:rPr lang="en-US" dirty="0" err="1" smtClean="0"/>
              <a:t>ac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7196" y="3086381"/>
            <a:ext cx="3837910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AddTransient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AddScoped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AddSingleton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0" y="2656104"/>
            <a:ext cx="4687502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containerBuilder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RegisterType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InstancePerDependency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containerBuilder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RegisterType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SingleInstance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containerBuilder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RegisterType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InstancePerLifetimeScope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containerBuilder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RegisterType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InstancePerMatchingLifetimeScope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per-request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containerBuilder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RegisterType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InstancePerOwned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096000" y="5774738"/>
            <a:ext cx="3667992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AddSingleton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77196" y="5754195"/>
            <a:ext cx="3922869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containerBuilder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RegisterInstance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1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Хост приложения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Microsoft.Extensions.Hosting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Минимальный пример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456242"/>
              </p:ext>
            </p:extLst>
          </p:nvPr>
        </p:nvGraphicFramePr>
        <p:xfrm>
          <a:off x="7887693" y="1825625"/>
          <a:ext cx="405516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0445" y="1560115"/>
            <a:ext cx="6896440" cy="21236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MinService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BackgroundService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ExecuteAsync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CancellationToken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stoppingToken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stoppingToken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.IsCancellationRequested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running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DateTimeOffset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(3000, 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stoppingToken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80445" y="3983476"/>
            <a:ext cx="5282215" cy="24929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CreateApplicationBuilder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AddHostedService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MinService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512803" y="4505051"/>
            <a:ext cx="373711" cy="373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5748692" y="5043115"/>
            <a:ext cx="373711" cy="373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9" name="Овал 8"/>
          <p:cNvSpPr/>
          <p:nvPr/>
        </p:nvSpPr>
        <p:spPr>
          <a:xfrm>
            <a:off x="4175609" y="5416827"/>
            <a:ext cx="373711" cy="373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2370662" y="5803251"/>
            <a:ext cx="373711" cy="373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285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56211F4-22FA-4349-920A-4697E8A79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656211F4-22FA-4349-920A-4697E8A79B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71010F1-1CC8-4D91-962B-F6ECA67DC8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771010F1-1CC8-4D91-962B-F6ECA67DC8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4D04FAD-A49A-45CE-AB6D-11AC136E6F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graphicEl>
                                              <a:dgm id="{84D04FAD-A49A-45CE-AB6D-11AC136E6F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AF74217-FAC2-4775-8538-740B9CA358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graphicEl>
                                              <a:dgm id="{8AF74217-FAC2-4775-8538-740B9CA358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2C019A8-BBB2-4F94-9576-6DC5B4044E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graphicEl>
                                              <a:dgm id="{42C019A8-BBB2-4F94-9576-6DC5B4044E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EFAFCB4-56A9-4A52-9414-8C5B40024C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graphicEl>
                                              <a:dgm id="{9EFAFCB4-56A9-4A52-9414-8C5B40024C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66E5001-1C93-489E-986E-CE1F192E6B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graphicEl>
                                              <a:dgm id="{366E5001-1C93-489E-986E-CE1F192E6B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Билдеры</a:t>
            </a:r>
            <a:r>
              <a:rPr lang="ru-RU" dirty="0" smtClean="0"/>
              <a:t> и хосты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84" y="1446467"/>
            <a:ext cx="3758477" cy="5197093"/>
          </a:xfrm>
          <a:prstGeom prst="rect">
            <a:avLst/>
          </a:prstGeom>
        </p:spPr>
      </p:pic>
      <p:grpSp>
        <p:nvGrpSpPr>
          <p:cNvPr id="7" name="Группа 6"/>
          <p:cNvGrpSpPr/>
          <p:nvPr/>
        </p:nvGrpSpPr>
        <p:grpSpPr>
          <a:xfrm>
            <a:off x="5501680" y="1222625"/>
            <a:ext cx="6147837" cy="3272601"/>
            <a:chOff x="5501680" y="1222625"/>
            <a:chExt cx="6147837" cy="3272601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5501680" y="1602126"/>
              <a:ext cx="6147837" cy="28931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host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Host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.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CreateDefaultBuilder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.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ConfigureServices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serviceCollection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=&gt;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{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serviceCollection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AddHostedService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MyService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&gt;();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})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.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ConfigureHostConfiguration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configuraqtionBuilder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=&gt;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{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configuraqtionBuilder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AddJsonFile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app.json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})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.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Build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endPara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154274" y="1222625"/>
              <a:ext cx="1342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IHostBuilder</a:t>
              </a:r>
              <a:endParaRPr lang="ru-RU" dirty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5501680" y="4866928"/>
            <a:ext cx="5346708" cy="1538883"/>
            <a:chOff x="5501680" y="4692267"/>
            <a:chExt cx="5346708" cy="1538883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5501680" y="5061599"/>
              <a:ext cx="5253361" cy="116955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hostBuilder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Host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CreateApplicationBuilder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hostBuilder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.Services.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AddHostedService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MyService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&gt;();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hostBuilder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.Configuration.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AddJsonFile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app.json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host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hostBuilder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Build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endPara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45358" y="4692267"/>
              <a:ext cx="240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IHostApplicationBuilder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98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 сервисов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838200" y="1577246"/>
            <a:ext cx="7061549" cy="2923656"/>
            <a:chOff x="760288" y="1967664"/>
            <a:chExt cx="7061549" cy="2923656"/>
          </a:xfrm>
        </p:grpSpPr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760288" y="2490663"/>
              <a:ext cx="7061549" cy="240065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hostBuilder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Host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CreateApplicationBuilder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hostBuilder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.Services.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AddTransient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MyService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&gt;();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hostBuilder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.Services.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AddSingleton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MyService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&gt;();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hostBuilder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.Services.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AddScoped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MyService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&gt;();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hostBuilder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.Services.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AddHostedService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MyService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&gt;();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hostBuilder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.Services.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AddSqlServer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MyContext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&gt;(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connectionString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hostBuilder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.Services.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AddWebEncoders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0288" y="1967664"/>
              <a:ext cx="5682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Регистрация через </a:t>
              </a:r>
              <a:r>
                <a:rPr lang="en-US" dirty="0" smtClean="0"/>
                <a:t>extension-</a:t>
              </a:r>
              <a:r>
                <a:rPr lang="ru-RU" dirty="0" smtClean="0"/>
                <a:t>методы к </a:t>
              </a:r>
              <a:r>
                <a:rPr lang="en-US" dirty="0" err="1" smtClean="0"/>
                <a:t>IServiceCollection</a:t>
              </a:r>
              <a:endParaRPr lang="ru-RU" dirty="0"/>
            </a:p>
          </p:txBody>
        </p:sp>
      </p:grpSp>
      <p:sp>
        <p:nvSpPr>
          <p:cNvPr id="4" name="Скругленная прямоугольная выноска 3"/>
          <p:cNvSpPr/>
          <p:nvPr/>
        </p:nvSpPr>
        <p:spPr>
          <a:xfrm>
            <a:off x="8674574" y="1951562"/>
            <a:ext cx="1841882" cy="555332"/>
          </a:xfrm>
          <a:prstGeom prst="wedgeRoundRectCallout">
            <a:avLst>
              <a:gd name="adj1" fmla="val -196670"/>
              <a:gd name="adj2" fmla="val 10982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Стандартные методы</a:t>
            </a:r>
            <a:r>
              <a:rPr lang="en-US" sz="1600" dirty="0" smtClean="0"/>
              <a:t> MS DI</a:t>
            </a:r>
            <a:endParaRPr lang="ru-RU" sz="1600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8674574" y="3158186"/>
            <a:ext cx="2376138" cy="555332"/>
          </a:xfrm>
          <a:prstGeom prst="wedgeRoundRectCallout">
            <a:avLst>
              <a:gd name="adj1" fmla="val -146322"/>
              <a:gd name="adj2" fmla="val 4321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Методы для специальных сервисов</a:t>
            </a:r>
            <a:endParaRPr lang="ru-RU" sz="1600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8674574" y="4119937"/>
            <a:ext cx="2376138" cy="1021689"/>
          </a:xfrm>
          <a:prstGeom prst="wedgeRoundRectCallout">
            <a:avLst>
              <a:gd name="adj1" fmla="val -90111"/>
              <a:gd name="adj2" fmla="val -3119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Сложные методы (могут регистрировать не один сервис) для разных библиотек</a:t>
            </a:r>
            <a:endParaRPr lang="ru-RU" sz="16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38200" y="5141626"/>
            <a:ext cx="5474576" cy="14773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hostBuilder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CreateApplicationBuilder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hostBuilder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ConfigureContainer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AutofacServiceProviderFactory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RegisterType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));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7219376" y="5622361"/>
            <a:ext cx="3297079" cy="1021689"/>
          </a:xfrm>
          <a:prstGeom prst="wedgeRoundRectCallout">
            <a:avLst>
              <a:gd name="adj1" fmla="val -82009"/>
              <a:gd name="adj2" fmla="val -2114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Использование сторонних </a:t>
            </a:r>
            <a:r>
              <a:rPr lang="en-US" sz="1600" dirty="0" smtClean="0"/>
              <a:t>DI-</a:t>
            </a:r>
            <a:r>
              <a:rPr lang="ru-RU" sz="1600" dirty="0" smtClean="0"/>
              <a:t>библиотек</a:t>
            </a:r>
            <a:r>
              <a:rPr lang="ru-RU" sz="1600" dirty="0"/>
              <a:t> </a:t>
            </a:r>
            <a:r>
              <a:rPr lang="ru-RU" sz="1600" dirty="0" smtClean="0"/>
              <a:t>через </a:t>
            </a:r>
            <a:r>
              <a:rPr lang="en-US" sz="1600" b="1" dirty="0" err="1"/>
              <a:t>IServiceProviderFactory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41784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Хост</a:t>
            </a:r>
            <a:r>
              <a:rPr lang="en-US" dirty="0" smtClean="0"/>
              <a:t>:</a:t>
            </a:r>
            <a:r>
              <a:rPr lang="ru-RU" dirty="0" smtClean="0"/>
              <a:t> сценарии запуска и остановки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6096000" y="3200473"/>
          <a:ext cx="5627758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879">
                  <a:extLst>
                    <a:ext uri="{9D8B030D-6E8A-4147-A177-3AD203B41FA5}">
                      <a16:colId xmlns:a16="http://schemas.microsoft.com/office/drawing/2014/main" val="4172405527"/>
                    </a:ext>
                  </a:extLst>
                </a:gridCol>
                <a:gridCol w="2813879">
                  <a:extLst>
                    <a:ext uri="{9D8B030D-6E8A-4147-A177-3AD203B41FA5}">
                      <a16:colId xmlns:a16="http://schemas.microsoft.com/office/drawing/2014/main" val="1642341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r>
                        <a:rPr lang="en-US" dirty="0" smtClean="0"/>
                        <a:t> /</a:t>
                      </a:r>
                      <a:r>
                        <a:rPr lang="ru-RU" baseline="0" dirty="0" smtClean="0"/>
                        <a:t> Сценарий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Пояснение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3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/ Stop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Явное</a:t>
                      </a:r>
                      <a:r>
                        <a:rPr lang="ru-RU" baseline="0" dirty="0" smtClean="0"/>
                        <a:t> управление запуском и остановкой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366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Start + </a:t>
                      </a:r>
                      <a:r>
                        <a:rPr lang="en-US" dirty="0" err="1" smtClean="0"/>
                        <a:t>WaitForShutdown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Запуск и ожидание</a:t>
                      </a:r>
                      <a:r>
                        <a:rPr lang="ru-RU" baseline="0" dirty="0" smtClean="0"/>
                        <a:t> завершение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87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= </a:t>
                      </a:r>
                      <a:r>
                        <a:rPr lang="en-US" dirty="0" smtClean="0"/>
                        <a:t>Start + </a:t>
                      </a:r>
                      <a:r>
                        <a:rPr lang="en-US" dirty="0" err="1" smtClean="0"/>
                        <a:t>WaitForShutdown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595699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42" y="2110429"/>
            <a:ext cx="47529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6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Хост и сервисы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2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Полезная </a:t>
            </a:r>
            <a:r>
              <a:rPr lang="ru-RU" dirty="0" smtClean="0"/>
              <a:t>работа</a:t>
            </a:r>
            <a:r>
              <a:rPr lang="en-US" dirty="0"/>
              <a:t>:</a:t>
            </a:r>
            <a:r>
              <a:rPr lang="ru-RU" dirty="0" smtClean="0"/>
              <a:t> </a:t>
            </a:r>
            <a:r>
              <a:rPr lang="en-US" dirty="0" err="1" smtClean="0"/>
              <a:t>IHostedService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18" y="1558407"/>
            <a:ext cx="4524375" cy="5076825"/>
          </a:xfrm>
          <a:prstGeom prst="rect">
            <a:avLst/>
          </a:prstGeom>
        </p:spPr>
      </p:pic>
      <p:grpSp>
        <p:nvGrpSpPr>
          <p:cNvPr id="10" name="Группа 9"/>
          <p:cNvGrpSpPr/>
          <p:nvPr/>
        </p:nvGrpSpPr>
        <p:grpSpPr>
          <a:xfrm>
            <a:off x="5816707" y="2776387"/>
            <a:ext cx="5560401" cy="2863426"/>
            <a:chOff x="5816707" y="1796658"/>
            <a:chExt cx="5560401" cy="2863426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5816707" y="2167094"/>
              <a:ext cx="5537093" cy="249299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Worker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ILogger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Worker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logger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: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BackgroundService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protected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override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async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Task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ExecuteAsync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CancellationToken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stoppingToken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(!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stoppingToken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.IsCancellationRequested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logger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LogInformation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Worker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running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: {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time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}"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DateTimeOffset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.Now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await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Task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Delay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(3000, 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stoppingToken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}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85253" y="1796658"/>
              <a:ext cx="2791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r>
                <a:rPr lang="ru-RU" dirty="0" smtClean="0"/>
                <a:t> принимает зависимости</a:t>
              </a:r>
              <a:endParaRPr lang="ru-RU" dirty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7417479" y="5772247"/>
            <a:ext cx="3959629" cy="646331"/>
            <a:chOff x="5905320" y="5083878"/>
            <a:chExt cx="3959629" cy="646331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905320" y="5453210"/>
              <a:ext cx="3922869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builder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.Services.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AddHostedService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Worker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&gt;();</a:t>
              </a:r>
              <a:endPara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60902" y="5083878"/>
              <a:ext cx="1904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… регистрируется</a:t>
              </a:r>
              <a:endParaRPr lang="ru-RU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816707" y="2060020"/>
            <a:ext cx="23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Это – обычный 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363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IHostedService</a:t>
            </a:r>
            <a:r>
              <a:rPr lang="en-US" dirty="0" smtClean="0"/>
              <a:t> -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7247" y="1349659"/>
            <a:ext cx="6726521" cy="526297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FileWatcher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IHostEnvironment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hostEnvironment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IHostedService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FileSystemWatcher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watcher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FileSystemWatcher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StartAsync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CancellationToken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cancellationToken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watcher.Path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ru-RU" altLang="ru-RU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Path</a:t>
            </a:r>
            <a:r>
              <a:rPr lang="ru-RU" altLang="ru-RU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dirty="0" err="1" smtClean="0">
                <a:solidFill>
                  <a:srgbClr val="74531F"/>
                </a:solidFill>
                <a:latin typeface="Consolas" panose="020B0609020204030204" pitchFamily="49" charset="0"/>
              </a:rPr>
              <a:t>Combine</a:t>
            </a:r>
            <a:r>
              <a:rPr lang="ru-RU" alt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ContentRootPath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ru-RU" alt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in</a:t>
            </a:r>
            <a:r>
              <a:rPr lang="ru-RU" alt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altLang="ru-RU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watcher.Filter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"*.*"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watcher.Created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FileCreated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watcher.EnableRaisingEvents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.CompletedTask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FileCreated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FileSystemEventArgs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Обработка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StopAsync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CancellationToken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cancellationToken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watcher.EnableRaisingEvents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.CompletedTask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7645369" y="1767740"/>
            <a:ext cx="3245238" cy="612648"/>
          </a:xfrm>
          <a:prstGeom prst="wedgeRoundRectCallout">
            <a:avLst>
              <a:gd name="adj1" fmla="val -74390"/>
              <a:gd name="adj2" fmla="val 9660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Настраиваем </a:t>
            </a:r>
            <a:r>
              <a:rPr lang="en-US" sz="1200" dirty="0" err="1" smtClean="0"/>
              <a:t>FileSystemWatcher</a:t>
            </a:r>
            <a:r>
              <a:rPr lang="ru-RU" sz="1200" dirty="0" smtClean="0"/>
              <a:t>, используя переданный сервис с параметрами среды</a:t>
            </a:r>
            <a:endParaRPr lang="ru-RU" sz="12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74711"/>
            <a:ext cx="184731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7641165" y="2846527"/>
            <a:ext cx="1841882" cy="297365"/>
          </a:xfrm>
          <a:prstGeom prst="wedgeRoundRectCallout">
            <a:avLst>
              <a:gd name="adj1" fmla="val -150372"/>
              <a:gd name="adj2" fmla="val 4461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Запускаем</a:t>
            </a:r>
            <a:endParaRPr lang="ru-RU" sz="1200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7641164" y="3312666"/>
            <a:ext cx="2386413" cy="468224"/>
          </a:xfrm>
          <a:prstGeom prst="wedgeRoundRectCallout">
            <a:avLst>
              <a:gd name="adj1" fmla="val -224264"/>
              <a:gd name="adj2" fmla="val 5951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Возвращаем уже завершенную </a:t>
            </a:r>
            <a:r>
              <a:rPr lang="en-US" sz="1200" dirty="0" smtClean="0"/>
              <a:t>Task</a:t>
            </a:r>
            <a:r>
              <a:rPr lang="ru-RU" sz="1200" dirty="0" smtClean="0"/>
              <a:t>, т.к. наш код синхронный</a:t>
            </a:r>
            <a:r>
              <a:rPr lang="en-US" sz="1200" dirty="0" smtClean="0"/>
              <a:t> </a:t>
            </a:r>
            <a:endParaRPr lang="ru-RU" sz="1200" dirty="0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7421902" y="5402868"/>
            <a:ext cx="1841882" cy="297365"/>
          </a:xfrm>
          <a:prstGeom prst="wedgeRoundRectCallout">
            <a:avLst>
              <a:gd name="adj1" fmla="val -150372"/>
              <a:gd name="adj2" fmla="val 4461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Останавливаем</a:t>
            </a:r>
            <a:endParaRPr lang="ru-RU" sz="1200" dirty="0"/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7421902" y="5834375"/>
            <a:ext cx="1841882" cy="297365"/>
          </a:xfrm>
          <a:prstGeom prst="wedgeRoundRectCallout">
            <a:avLst>
              <a:gd name="adj1" fmla="val -248546"/>
              <a:gd name="adj2" fmla="val 661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Возвращаем </a:t>
            </a:r>
            <a:r>
              <a:rPr lang="en-US" sz="1200" dirty="0" smtClean="0"/>
              <a:t>Task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8155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BackgroundService</a:t>
            </a:r>
            <a:r>
              <a:rPr lang="ru-RU" dirty="0"/>
              <a:t> </a:t>
            </a:r>
            <a:r>
              <a:rPr lang="ru-RU" dirty="0" smtClean="0"/>
              <a:t>и фоновая обработка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1651873"/>
            <a:ext cx="6247223" cy="461664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BackgroundService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ExecuteAsync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CancellationToken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stoppingToken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inFolder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Combine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ContentRootPath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stoppingToken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.IsCancellationRequested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EnumerateFiles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inFolder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"*.*"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stoppingToken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ThrowIfCancellationRequested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Обработка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(1000, 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stoppingToken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8021308" y="1870482"/>
            <a:ext cx="2406961" cy="533671"/>
          </a:xfrm>
          <a:prstGeom prst="wedgeRoundRectCallout">
            <a:avLst>
              <a:gd name="adj1" fmla="val -154058"/>
              <a:gd name="adj2" fmla="val 4989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Вся работа в одном методе, который работает всё время работы сервиса</a:t>
            </a:r>
            <a:endParaRPr lang="ru-RU" sz="1200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8021307" y="2856801"/>
            <a:ext cx="2406961" cy="533671"/>
          </a:xfrm>
          <a:prstGeom prst="wedgeRoundRectCallout">
            <a:avLst>
              <a:gd name="adj1" fmla="val -130581"/>
              <a:gd name="adj2" fmla="val 4604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Реализация: бесконечный цикл, в ожидании завершения</a:t>
            </a:r>
            <a:endParaRPr lang="ru-RU" sz="1200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8021307" y="3717415"/>
            <a:ext cx="2406961" cy="533671"/>
          </a:xfrm>
          <a:prstGeom prst="wedgeRoundRectCallout">
            <a:avLst>
              <a:gd name="adj1" fmla="val -101555"/>
              <a:gd name="adj2" fmla="val 7492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Однако, желательно проверять, что не требуется завершить работу на каждой итерации </a:t>
            </a:r>
            <a:endParaRPr lang="ru-RU" sz="1200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8021306" y="4556585"/>
            <a:ext cx="3886442" cy="785977"/>
          </a:xfrm>
          <a:prstGeom prst="wedgeRoundRectCallout">
            <a:avLst>
              <a:gd name="adj1" fmla="val -111373"/>
              <a:gd name="adj2" fmla="val -4636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Если не требуется какая-то работа по завершению, то просто вызвать </a:t>
            </a:r>
            <a:r>
              <a:rPr lang="en-US" sz="1200" b="1" dirty="0" err="1" smtClean="0"/>
              <a:t>ThrowIfCancellationRequested</a:t>
            </a:r>
            <a:r>
              <a:rPr lang="ru-RU" sz="1200" dirty="0" smtClean="0"/>
              <a:t>.</a:t>
            </a:r>
          </a:p>
          <a:p>
            <a:pPr algn="ctr"/>
            <a:r>
              <a:rPr lang="ru-RU" sz="1200" dirty="0" smtClean="0"/>
              <a:t>Иначе – проверить через </a:t>
            </a:r>
            <a:r>
              <a:rPr lang="en-US" sz="1200" b="1" dirty="0" err="1" smtClean="0"/>
              <a:t>IsCancellationRequested</a:t>
            </a:r>
            <a:r>
              <a:rPr lang="ru-RU" sz="1200" dirty="0" smtClean="0"/>
              <a:t> и корректно завершить</a:t>
            </a:r>
            <a:endParaRPr lang="ru-RU" sz="1200" dirty="0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8021306" y="5542904"/>
            <a:ext cx="3886442" cy="1073653"/>
          </a:xfrm>
          <a:prstGeom prst="wedgeRoundRectCallout">
            <a:avLst>
              <a:gd name="adj1" fmla="val -110844"/>
              <a:gd name="adj2" fmla="val -568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Чтобы не перегружать процессор делаем паузу.</a:t>
            </a:r>
          </a:p>
          <a:p>
            <a:pPr algn="ctr"/>
            <a:r>
              <a:rPr lang="ru-RU" sz="1200" dirty="0" smtClean="0"/>
              <a:t>В идеале – ждать события, что есть данные для обработки.</a:t>
            </a:r>
          </a:p>
          <a:p>
            <a:pPr algn="ctr"/>
            <a:r>
              <a:rPr lang="ru-RU" sz="1200" dirty="0" smtClean="0"/>
              <a:t>Если сигнал завершения придет внутри </a:t>
            </a:r>
            <a:r>
              <a:rPr lang="en-US" sz="1200" dirty="0" smtClean="0"/>
              <a:t>Task</a:t>
            </a:r>
            <a:r>
              <a:rPr lang="ru-RU" sz="1200" dirty="0" smtClean="0"/>
              <a:t>.</a:t>
            </a:r>
            <a:r>
              <a:rPr lang="en-US" sz="1200" dirty="0" smtClean="0"/>
              <a:t>Delay</a:t>
            </a:r>
            <a:r>
              <a:rPr lang="ru-RU" sz="1200" dirty="0" smtClean="0"/>
              <a:t>, то он просто выбросит исключение </a:t>
            </a:r>
            <a:r>
              <a:rPr lang="en-US" sz="1200" dirty="0" smtClean="0"/>
              <a:t>Cancelation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02527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заданий</a:t>
            </a:r>
            <a:r>
              <a:rPr lang="en-US" dirty="0" smtClean="0"/>
              <a:t>/</a:t>
            </a:r>
            <a:r>
              <a:rPr lang="ru-RU" dirty="0" smtClean="0"/>
              <a:t>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Архитектурные подходы</a:t>
            </a:r>
          </a:p>
          <a:p>
            <a:pPr lvl="1"/>
            <a:r>
              <a:rPr lang="en-US" b="1" dirty="0" smtClean="0"/>
              <a:t>Pull</a:t>
            </a:r>
            <a:r>
              <a:rPr lang="en-US" dirty="0" smtClean="0"/>
              <a:t> (</a:t>
            </a:r>
            <a:r>
              <a:rPr lang="en-US" b="1" dirty="0" smtClean="0"/>
              <a:t>polling</a:t>
            </a:r>
            <a:r>
              <a:rPr lang="en-US" dirty="0" smtClean="0"/>
              <a:t>) </a:t>
            </a:r>
            <a:r>
              <a:rPr lang="ru-RU" dirty="0" smtClean="0"/>
              <a:t>– периодический опрос «есть ли что поделать» (</a:t>
            </a:r>
            <a:r>
              <a:rPr lang="en-US" b="1" dirty="0" smtClean="0"/>
              <a:t>request driven</a:t>
            </a:r>
            <a:r>
              <a:rPr lang="ru-RU" dirty="0" smtClean="0"/>
              <a:t>)</a:t>
            </a:r>
            <a:endParaRPr lang="en-US" dirty="0" smtClean="0"/>
          </a:p>
          <a:p>
            <a:pPr lvl="2"/>
            <a:r>
              <a:rPr lang="ru-RU" dirty="0" smtClean="0"/>
              <a:t>поиск файлов для обработки, проверка состояния буфера, …</a:t>
            </a:r>
          </a:p>
          <a:p>
            <a:pPr lvl="1"/>
            <a:r>
              <a:rPr lang="en-US" b="1" dirty="0" smtClean="0"/>
              <a:t>Push</a:t>
            </a:r>
            <a:r>
              <a:rPr lang="en-US" dirty="0" smtClean="0"/>
              <a:t> – </a:t>
            </a:r>
            <a:r>
              <a:rPr lang="ru-RU" dirty="0" smtClean="0"/>
              <a:t>обработчик запускаете по команде «есть новая работа» (</a:t>
            </a:r>
            <a:r>
              <a:rPr lang="en-US" b="1" dirty="0" smtClean="0"/>
              <a:t>event driven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ru-RU" dirty="0" smtClean="0"/>
              <a:t>Основная сложность – события приходят не прогнозируемо (то нет ничего, то «завал»)</a:t>
            </a:r>
          </a:p>
          <a:p>
            <a:pPr lvl="1"/>
            <a:r>
              <a:rPr lang="ru-RU" dirty="0" smtClean="0"/>
              <a:t>Можно что-то потерять </a:t>
            </a:r>
          </a:p>
          <a:p>
            <a:pPr lvl="1"/>
            <a:r>
              <a:rPr lang="ru-RU" dirty="0" smtClean="0"/>
              <a:t>Желательно уметь управлять мощностями обработки (добавлять</a:t>
            </a:r>
            <a:r>
              <a:rPr lang="en-US" dirty="0" smtClean="0"/>
              <a:t>/</a:t>
            </a:r>
            <a:r>
              <a:rPr lang="ru-RU" dirty="0" smtClean="0"/>
              <a:t>убавлять, распределять работу, …)</a:t>
            </a:r>
          </a:p>
        </p:txBody>
      </p:sp>
    </p:spTree>
    <p:extLst>
      <p:ext uri="{BB962C8B-B14F-4D97-AF65-F5344CB8AC3E}">
        <p14:creationId xmlns:p14="http://schemas.microsoft.com/office/powerpoint/2010/main" val="175070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заданий</a:t>
            </a:r>
            <a:endParaRPr lang="ru-RU" dirty="0"/>
          </a:p>
        </p:txBody>
      </p:sp>
      <p:sp>
        <p:nvSpPr>
          <p:cNvPr id="25" name="Объект 24"/>
          <p:cNvSpPr>
            <a:spLocks noGrp="1"/>
          </p:cNvSpPr>
          <p:nvPr>
            <p:ph idx="1"/>
          </p:nvPr>
        </p:nvSpPr>
        <p:spPr>
          <a:xfrm>
            <a:off x="7263830" y="1825625"/>
            <a:ext cx="4089970" cy="4351338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Любое соотношение источников и обработчиков</a:t>
            </a:r>
          </a:p>
          <a:p>
            <a:pPr lvl="1"/>
            <a:r>
              <a:rPr lang="ru-RU" dirty="0" smtClean="0"/>
              <a:t>1</a:t>
            </a:r>
            <a:r>
              <a:rPr lang="en-US" dirty="0" smtClean="0"/>
              <a:t>:M, N:1, N:M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Разные типы источников</a:t>
            </a:r>
            <a:endParaRPr lang="en-US" dirty="0" smtClean="0"/>
          </a:p>
          <a:p>
            <a:pPr lvl="1"/>
            <a:r>
              <a:rPr lang="ru-RU" dirty="0" smtClean="0"/>
              <a:t>файлы, базы, …</a:t>
            </a:r>
          </a:p>
          <a:p>
            <a:pPr lvl="1"/>
            <a:r>
              <a:rPr lang="en-US" dirty="0" smtClean="0"/>
              <a:t>pull / push</a:t>
            </a:r>
          </a:p>
          <a:p>
            <a:pPr lvl="1"/>
            <a:endParaRPr lang="en-US" dirty="0"/>
          </a:p>
          <a:p>
            <a:r>
              <a:rPr lang="ru-RU" dirty="0" smtClean="0"/>
              <a:t>Разные алгоритмы взятия в работу:</a:t>
            </a:r>
          </a:p>
          <a:p>
            <a:pPr lvl="1"/>
            <a:r>
              <a:rPr lang="ru-RU" dirty="0" smtClean="0"/>
              <a:t>по приоритетам, по фильтрам</a:t>
            </a:r>
          </a:p>
          <a:p>
            <a:endParaRPr lang="ru-RU" dirty="0"/>
          </a:p>
          <a:p>
            <a:r>
              <a:rPr lang="ru-RU" dirty="0" smtClean="0"/>
              <a:t>Отказоустойчивость</a:t>
            </a:r>
          </a:p>
          <a:p>
            <a:pPr lvl="1"/>
            <a:r>
              <a:rPr lang="ru-RU" dirty="0" smtClean="0"/>
              <a:t>многократные попытки «взять в работу»</a:t>
            </a:r>
          </a:p>
          <a:p>
            <a:pPr lvl="1"/>
            <a:r>
              <a:rPr lang="ru-RU" dirty="0" smtClean="0"/>
              <a:t>желательно внешнее хранение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65202" y="3075470"/>
            <a:ext cx="3001606" cy="76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443942" y="3225069"/>
            <a:ext cx="560875" cy="4654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Task</a:t>
            </a:r>
            <a:endParaRPr lang="ru-RU" sz="12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177394" y="3225069"/>
            <a:ext cx="560875" cy="4654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Task</a:t>
            </a:r>
            <a:endParaRPr lang="ru-RU" sz="12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910847" y="3225069"/>
            <a:ext cx="560875" cy="4654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Task</a:t>
            </a:r>
            <a:endParaRPr lang="ru-RU" sz="12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644299" y="3225069"/>
            <a:ext cx="560875" cy="4654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Task</a:t>
            </a:r>
            <a:endParaRPr lang="ru-RU" sz="1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82884" y="2389331"/>
            <a:ext cx="1047789" cy="49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Источник</a:t>
            </a:r>
            <a:endParaRPr lang="ru-RU" sz="1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82884" y="3087460"/>
            <a:ext cx="1047789" cy="49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Источник</a:t>
            </a:r>
            <a:endParaRPr lang="ru-RU" sz="1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82883" y="4350739"/>
            <a:ext cx="1047789" cy="49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Источник</a:t>
            </a:r>
            <a:endParaRPr lang="ru-RU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88409" y="3824638"/>
            <a:ext cx="492443" cy="20655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000" dirty="0" smtClean="0"/>
              <a:t>…</a:t>
            </a:r>
            <a:endParaRPr lang="ru-RU" sz="20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1647779" y="3174726"/>
            <a:ext cx="493077" cy="324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4" name="Стрелка вправо 13"/>
          <p:cNvSpPr/>
          <p:nvPr/>
        </p:nvSpPr>
        <p:spPr>
          <a:xfrm rot="1626331">
            <a:off x="1656511" y="2640285"/>
            <a:ext cx="493077" cy="324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5" name="Стрелка вправо 14"/>
          <p:cNvSpPr/>
          <p:nvPr/>
        </p:nvSpPr>
        <p:spPr>
          <a:xfrm rot="19031555">
            <a:off x="1647778" y="4188673"/>
            <a:ext cx="493077" cy="324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7" name="Прямоугольник 16"/>
          <p:cNvSpPr/>
          <p:nvPr/>
        </p:nvSpPr>
        <p:spPr>
          <a:xfrm>
            <a:off x="5876993" y="2389331"/>
            <a:ext cx="1047789" cy="49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Обработчик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876992" y="3087460"/>
            <a:ext cx="1047789" cy="49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Обработчик</a:t>
            </a:r>
            <a:endParaRPr lang="ru-RU" sz="12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876992" y="4350739"/>
            <a:ext cx="1047789" cy="49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Обработчик</a:t>
            </a:r>
            <a:endParaRPr lang="ru-RU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182517" y="3824638"/>
            <a:ext cx="492443" cy="20655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000" dirty="0" smtClean="0"/>
              <a:t>…</a:t>
            </a:r>
            <a:endParaRPr lang="ru-RU" sz="2000" dirty="0"/>
          </a:p>
        </p:txBody>
      </p:sp>
      <p:sp>
        <p:nvSpPr>
          <p:cNvPr id="21" name="Стрелка вправо 20"/>
          <p:cNvSpPr/>
          <p:nvPr/>
        </p:nvSpPr>
        <p:spPr>
          <a:xfrm flipV="1">
            <a:off x="5331497" y="3174726"/>
            <a:ext cx="493077" cy="324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2" name="Стрелка вправо 21"/>
          <p:cNvSpPr/>
          <p:nvPr/>
        </p:nvSpPr>
        <p:spPr>
          <a:xfrm rot="19973669" flipV="1">
            <a:off x="5340229" y="2640285"/>
            <a:ext cx="493077" cy="324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3" name="Стрелка вправо 22"/>
          <p:cNvSpPr/>
          <p:nvPr/>
        </p:nvSpPr>
        <p:spPr>
          <a:xfrm rot="2568445" flipV="1">
            <a:off x="5331496" y="4188673"/>
            <a:ext cx="493077" cy="324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380511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Каналы (</a:t>
            </a:r>
            <a:r>
              <a:rPr lang="en-US" dirty="0" smtClean="0"/>
              <a:t>Channel&lt;&gt;</a:t>
            </a:r>
            <a:r>
              <a:rPr lang="ru-RU" dirty="0" smtClean="0"/>
              <a:t>)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563566" y="2059785"/>
            <a:ext cx="5429692" cy="3134525"/>
            <a:chOff x="563566" y="2059785"/>
            <a:chExt cx="5429692" cy="3134525"/>
          </a:xfrm>
        </p:grpSpPr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563566" y="2516654"/>
              <a:ext cx="5429692" cy="267765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record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FileProcessingItem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FilePath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internal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FileProcessingQueue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private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readonly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Channel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FileProcessingItem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channel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Channel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CreateUnbounded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FileProcessingItem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&gt;();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async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Task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FileProcessingItem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item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=&gt;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await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channel.Writer.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WriteAsync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item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async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Task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FileProcessingItem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 </a:t>
              </a:r>
              <a:endPara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ru-RU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Get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CancellationToken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cancellationToken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=&gt;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await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channel.Reader.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ReadAsync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cancellationToken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8094" y="2059785"/>
              <a:ext cx="3570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Сервис для с очередью обработки</a:t>
              </a:r>
              <a:endParaRPr lang="ru-RU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6708779" y="943168"/>
            <a:ext cx="4772460" cy="2366014"/>
            <a:chOff x="6708779" y="943168"/>
            <a:chExt cx="4772460" cy="2366014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6708779" y="1339412"/>
              <a:ext cx="4772460" cy="196977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internal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FileWatcher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FileProcessingQueue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queue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: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IHostedService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altLang="ru-RU" sz="12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    //</a:t>
              </a:r>
              <a:r>
                <a:rPr lang="ru-RU" altLang="ru-RU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</a:t>
              </a:r>
              <a:r>
                <a:rPr lang="ru-RU" altLang="ru-RU" sz="12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Прочие методы</a:t>
              </a: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private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FileCreated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object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sender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FileSystemEventArgs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=&gt;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queue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FileProcessingItem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e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.FullPath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84078" y="943168"/>
              <a:ext cx="2733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Производитель (</a:t>
              </a:r>
              <a:r>
                <a:rPr lang="en-US" dirty="0" smtClean="0"/>
                <a:t>producer)</a:t>
              </a:r>
              <a:endParaRPr lang="ru-RU" dirty="0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708779" y="3451519"/>
            <a:ext cx="5027338" cy="3108531"/>
            <a:chOff x="6708779" y="3451519"/>
            <a:chExt cx="5027338" cy="3108531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6708779" y="3882394"/>
              <a:ext cx="5027338" cy="267765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internal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ImageProcessor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FileProcessingQueue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queue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BackgroundService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protected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override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async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Task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ExecuteAsync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CancellationToken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stoppingToken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(!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stoppingToken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.IsCancellationRequested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item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await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queue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Get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stoppingToken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</a:t>
              </a:r>
              <a:r>
                <a:rPr kumimoji="0" lang="ru-RU" altLang="ru-RU" sz="12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ru-RU" altLang="ru-RU" sz="12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ru-RU" altLang="ru-RU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</a:t>
              </a:r>
              <a:r>
                <a:rPr lang="ru-RU" altLang="ru-RU" sz="12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Обработка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}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55976" y="3451519"/>
              <a:ext cx="2574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Потребитель (</a:t>
              </a:r>
              <a:r>
                <a:rPr lang="en-US" dirty="0" smtClean="0"/>
                <a:t>consumer)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07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Фоновая обработка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308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Окружение (</a:t>
            </a:r>
            <a:r>
              <a:rPr lang="en-US" dirty="0" smtClean="0"/>
              <a:t>environment)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935056" y="1825625"/>
            <a:ext cx="4418744" cy="4351338"/>
          </a:xfrm>
        </p:spPr>
        <p:txBody>
          <a:bodyPr/>
          <a:lstStyle/>
          <a:p>
            <a:r>
              <a:rPr lang="ru-RU" dirty="0" smtClean="0"/>
              <a:t>Хост добавляет сервис </a:t>
            </a:r>
            <a:r>
              <a:rPr lang="en-US" dirty="0" err="1" smtClean="0"/>
              <a:t>IHostEnvironment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 smtClean="0"/>
              <a:t>Read-only </a:t>
            </a:r>
            <a:r>
              <a:rPr lang="ru-RU" dirty="0" smtClean="0"/>
              <a:t>доступ к окружению</a:t>
            </a:r>
          </a:p>
          <a:p>
            <a:endParaRPr lang="ru-RU" dirty="0"/>
          </a:p>
          <a:p>
            <a:r>
              <a:rPr lang="en-US" dirty="0" smtClean="0"/>
              <a:t>Environments –</a:t>
            </a:r>
            <a:r>
              <a:rPr lang="ru-RU" dirty="0" smtClean="0"/>
              <a:t> константы типов окружения</a:t>
            </a:r>
            <a:r>
              <a:rPr lang="en-US" dirty="0" smtClean="0"/>
              <a:t>/</a:t>
            </a:r>
            <a:r>
              <a:rPr lang="ru-RU" dirty="0" smtClean="0"/>
              <a:t>сред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17" y="1690688"/>
            <a:ext cx="6377106" cy="47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ЖЦ хоста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5794624" y="1825625"/>
            <a:ext cx="55591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IHostedService</a:t>
            </a:r>
            <a:r>
              <a:rPr lang="en-US" dirty="0" smtClean="0"/>
              <a:t> / </a:t>
            </a:r>
            <a:r>
              <a:rPr lang="en-US" b="1" dirty="0" err="1" smtClean="0"/>
              <a:t>IHostedLifecycleService</a:t>
            </a:r>
            <a:r>
              <a:rPr lang="en-US" dirty="0" smtClean="0"/>
              <a:t> – </a:t>
            </a:r>
            <a:r>
              <a:rPr lang="ru-RU" dirty="0" smtClean="0"/>
              <a:t>основа создания ваших сервисов</a:t>
            </a:r>
          </a:p>
          <a:p>
            <a:endParaRPr lang="ru-RU" dirty="0" smtClean="0"/>
          </a:p>
          <a:p>
            <a:r>
              <a:rPr lang="en-US" b="1" dirty="0" err="1" smtClean="0"/>
              <a:t>IHostApplicationLifetime</a:t>
            </a:r>
            <a:r>
              <a:rPr lang="ru-RU" dirty="0" smtClean="0"/>
              <a:t> – коммуникация между сервисами и хостом:</a:t>
            </a:r>
          </a:p>
          <a:p>
            <a:pPr lvl="1"/>
            <a:r>
              <a:rPr lang="ru-RU" dirty="0" smtClean="0"/>
              <a:t>уведомления о завершении старта и начале</a:t>
            </a:r>
            <a:r>
              <a:rPr lang="en-US" dirty="0" smtClean="0"/>
              <a:t>/</a:t>
            </a:r>
            <a:r>
              <a:rPr lang="ru-RU" dirty="0" smtClean="0"/>
              <a:t>завершении остановки</a:t>
            </a:r>
          </a:p>
          <a:p>
            <a:pPr lvl="1"/>
            <a:r>
              <a:rPr lang="ru-RU" dirty="0" smtClean="0"/>
              <a:t>запрос на остановку хоста</a:t>
            </a:r>
          </a:p>
          <a:p>
            <a:pPr lvl="1"/>
            <a:endParaRPr lang="ru-RU" dirty="0"/>
          </a:p>
          <a:p>
            <a:r>
              <a:rPr lang="en-US" b="1" dirty="0" err="1" smtClean="0"/>
              <a:t>IHostLifetime</a:t>
            </a:r>
            <a:r>
              <a:rPr lang="ru-RU" dirty="0" smtClean="0"/>
              <a:t> – коммуникация хоста и внешней среды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463104"/>
            <a:ext cx="5007757" cy="499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8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Старт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430687" y="3218946"/>
            <a:ext cx="1558965" cy="1346921"/>
            <a:chOff x="1553738" y="4976760"/>
            <a:chExt cx="1558965" cy="1346921"/>
          </a:xfrm>
        </p:grpSpPr>
        <p:pic>
          <p:nvPicPr>
            <p:cNvPr id="5" name="Picture 4" descr="Picture backgroun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3738" y="5460804"/>
              <a:ext cx="1558965" cy="862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867387" y="4976760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Console</a:t>
              </a:r>
              <a:endParaRPr lang="ru-RU" dirty="0"/>
            </a:p>
          </p:txBody>
        </p:sp>
      </p:grpSp>
      <p:sp>
        <p:nvSpPr>
          <p:cNvPr id="8" name="Скругленный прямоугольник 7"/>
          <p:cNvSpPr/>
          <p:nvPr/>
        </p:nvSpPr>
        <p:spPr>
          <a:xfrm>
            <a:off x="4926728" y="3026489"/>
            <a:ext cx="2330042" cy="240831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  <a:endParaRPr lang="ru-RU" dirty="0"/>
          </a:p>
        </p:txBody>
      </p:sp>
      <p:grpSp>
        <p:nvGrpSpPr>
          <p:cNvPr id="41" name="Группа 40"/>
          <p:cNvGrpSpPr/>
          <p:nvPr/>
        </p:nvGrpSpPr>
        <p:grpSpPr>
          <a:xfrm>
            <a:off x="9159115" y="2078363"/>
            <a:ext cx="2888653" cy="1787560"/>
            <a:chOff x="7954060" y="2026991"/>
            <a:chExt cx="2888653" cy="1787560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7954060" y="2791834"/>
              <a:ext cx="2065424" cy="10227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HostedServiceA</a:t>
              </a:r>
              <a:endParaRPr lang="ru-RU" dirty="0"/>
            </a:p>
          </p:txBody>
        </p:sp>
        <p:cxnSp>
          <p:nvCxnSpPr>
            <p:cNvPr id="32" name="Прямая соединительная линия 31"/>
            <p:cNvCxnSpPr>
              <a:endCxn id="28" idx="0"/>
            </p:cNvCxnSpPr>
            <p:nvPr/>
          </p:nvCxnSpPr>
          <p:spPr>
            <a:xfrm>
              <a:off x="8986772" y="2262052"/>
              <a:ext cx="0" cy="529782"/>
            </a:xfrm>
            <a:prstGeom prst="line">
              <a:avLst/>
            </a:prstGeom>
            <a:ln w="41275">
              <a:headEnd type="oval" w="lg" len="lg"/>
              <a:tailEnd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Прямоугольник 34"/>
            <p:cNvSpPr/>
            <p:nvPr/>
          </p:nvSpPr>
          <p:spPr>
            <a:xfrm>
              <a:off x="9197454" y="2026991"/>
              <a:ext cx="16452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/>
                <a:t>IHostedLifecycleService</a:t>
              </a:r>
              <a:endParaRPr lang="ru-RU" sz="1200" dirty="0"/>
            </a:p>
          </p:txBody>
        </p:sp>
      </p:grpSp>
      <p:grpSp>
        <p:nvGrpSpPr>
          <p:cNvPr id="42" name="Группа 41"/>
          <p:cNvGrpSpPr/>
          <p:nvPr/>
        </p:nvGrpSpPr>
        <p:grpSpPr>
          <a:xfrm>
            <a:off x="9159115" y="4353767"/>
            <a:ext cx="2443393" cy="1715518"/>
            <a:chOff x="7869687" y="4282105"/>
            <a:chExt cx="2443393" cy="1715518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7869687" y="4974906"/>
              <a:ext cx="2065424" cy="10227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HostedServiceB</a:t>
              </a:r>
              <a:endParaRPr lang="ru-RU" dirty="0"/>
            </a:p>
          </p:txBody>
        </p:sp>
        <p:cxnSp>
          <p:nvCxnSpPr>
            <p:cNvPr id="27" name="Прямая соединительная линия 26"/>
            <p:cNvCxnSpPr>
              <a:endCxn id="26" idx="0"/>
            </p:cNvCxnSpPr>
            <p:nvPr/>
          </p:nvCxnSpPr>
          <p:spPr>
            <a:xfrm>
              <a:off x="8902399" y="4445124"/>
              <a:ext cx="0" cy="529782"/>
            </a:xfrm>
            <a:prstGeom prst="line">
              <a:avLst/>
            </a:prstGeom>
            <a:ln w="41275">
              <a:headEnd type="oval" w="lg" len="lg"/>
              <a:tailEnd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Прямоугольник 35"/>
            <p:cNvSpPr/>
            <p:nvPr/>
          </p:nvSpPr>
          <p:spPr>
            <a:xfrm>
              <a:off x="9197454" y="4282105"/>
              <a:ext cx="1115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/>
                <a:t>IHostedService</a:t>
              </a:r>
              <a:endParaRPr lang="ru-RU" sz="1200" dirty="0"/>
            </a:p>
          </p:txBody>
        </p:sp>
      </p:grpSp>
      <p:grpSp>
        <p:nvGrpSpPr>
          <p:cNvPr id="40" name="Группа 39"/>
          <p:cNvGrpSpPr/>
          <p:nvPr/>
        </p:nvGrpSpPr>
        <p:grpSpPr>
          <a:xfrm>
            <a:off x="4790358" y="533380"/>
            <a:ext cx="3087413" cy="1465445"/>
            <a:chOff x="4922919" y="565347"/>
            <a:chExt cx="3087413" cy="146544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922919" y="1285074"/>
              <a:ext cx="2566942" cy="7457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HostApplicationLifetime</a:t>
              </a:r>
              <a:endParaRPr lang="ru-RU" dirty="0"/>
            </a:p>
          </p:txBody>
        </p:sp>
        <p:cxnSp>
          <p:nvCxnSpPr>
            <p:cNvPr id="18" name="Прямая соединительная линия 17"/>
            <p:cNvCxnSpPr>
              <a:endCxn id="7" idx="0"/>
            </p:cNvCxnSpPr>
            <p:nvPr/>
          </p:nvCxnSpPr>
          <p:spPr>
            <a:xfrm>
              <a:off x="6205591" y="750013"/>
              <a:ext cx="799" cy="535061"/>
            </a:xfrm>
            <a:prstGeom prst="line">
              <a:avLst/>
            </a:prstGeom>
            <a:ln>
              <a:headEnd type="oval" w="lg" len="lg"/>
              <a:tailEnd w="lg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37" name="Прямоугольник 36"/>
            <p:cNvSpPr/>
            <p:nvPr/>
          </p:nvSpPr>
          <p:spPr>
            <a:xfrm>
              <a:off x="6287873" y="565347"/>
              <a:ext cx="17224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/>
                <a:t>IHostApplicationLifetime</a:t>
              </a:r>
              <a:endParaRPr lang="ru-RU" sz="1200" dirty="0"/>
            </a:p>
          </p:txBody>
        </p:sp>
      </p:grpSp>
      <p:grpSp>
        <p:nvGrpSpPr>
          <p:cNvPr id="39" name="Группа 38"/>
          <p:cNvGrpSpPr/>
          <p:nvPr/>
        </p:nvGrpSpPr>
        <p:grpSpPr>
          <a:xfrm>
            <a:off x="2284706" y="2528115"/>
            <a:ext cx="1668813" cy="2675615"/>
            <a:chOff x="3001157" y="2589892"/>
            <a:chExt cx="1668813" cy="2675615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3001157" y="3218946"/>
              <a:ext cx="1091667" cy="20465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ConsoleLifetime</a:t>
              </a:r>
              <a:endParaRPr lang="ru-RU" dirty="0"/>
            </a:p>
          </p:txBody>
        </p:sp>
        <p:cxnSp>
          <p:nvCxnSpPr>
            <p:cNvPr id="14" name="Прямая соединительная линия 13"/>
            <p:cNvCxnSpPr>
              <a:endCxn id="9" idx="0"/>
            </p:cNvCxnSpPr>
            <p:nvPr/>
          </p:nvCxnSpPr>
          <p:spPr>
            <a:xfrm>
              <a:off x="3546990" y="2791834"/>
              <a:ext cx="1" cy="427112"/>
            </a:xfrm>
            <a:prstGeom prst="line">
              <a:avLst/>
            </a:prstGeom>
            <a:ln>
              <a:headEnd type="oval" w="lg" len="lg"/>
              <a:tailEnd w="lg" len="lg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38" name="Прямоугольник 37"/>
            <p:cNvSpPr/>
            <p:nvPr/>
          </p:nvSpPr>
          <p:spPr>
            <a:xfrm>
              <a:off x="3653345" y="2589892"/>
              <a:ext cx="10166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/>
                <a:t>IHostLifetime</a:t>
              </a:r>
              <a:endParaRPr lang="ru-RU" sz="1200" dirty="0"/>
            </a:p>
          </p:txBody>
        </p:sp>
      </p:grpSp>
      <p:sp>
        <p:nvSpPr>
          <p:cNvPr id="3" name="Стрелка вправо 2"/>
          <p:cNvSpPr/>
          <p:nvPr/>
        </p:nvSpPr>
        <p:spPr>
          <a:xfrm rot="16200000">
            <a:off x="5602545" y="58269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</a:t>
            </a:r>
            <a:endParaRPr lang="ru-RU" sz="1400" dirty="0"/>
          </a:p>
        </p:txBody>
      </p:sp>
      <p:sp>
        <p:nvSpPr>
          <p:cNvPr id="10" name="Стрелка вниз 9"/>
          <p:cNvSpPr/>
          <p:nvPr/>
        </p:nvSpPr>
        <p:spPr>
          <a:xfrm rot="5400000">
            <a:off x="3903445" y="3287777"/>
            <a:ext cx="484632" cy="1401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err="1" smtClean="0"/>
              <a:t>WaitForStart</a:t>
            </a:r>
            <a:endParaRPr lang="ru-RU" sz="1400" dirty="0"/>
          </a:p>
        </p:txBody>
      </p:sp>
      <p:sp>
        <p:nvSpPr>
          <p:cNvPr id="12" name="Стрелка вправо 11"/>
          <p:cNvSpPr/>
          <p:nvPr/>
        </p:nvSpPr>
        <p:spPr>
          <a:xfrm rot="20542137">
            <a:off x="7387799" y="3136979"/>
            <a:ext cx="157275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Starting</a:t>
            </a:r>
            <a:endParaRPr lang="ru-RU" sz="1400" dirty="0"/>
          </a:p>
        </p:txBody>
      </p:sp>
      <p:sp>
        <p:nvSpPr>
          <p:cNvPr id="29" name="Стрелка вправо 28"/>
          <p:cNvSpPr/>
          <p:nvPr/>
        </p:nvSpPr>
        <p:spPr>
          <a:xfrm rot="20542137">
            <a:off x="7417713" y="3565308"/>
            <a:ext cx="157275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</a:t>
            </a:r>
            <a:endParaRPr lang="ru-RU" sz="1400" dirty="0"/>
          </a:p>
        </p:txBody>
      </p:sp>
      <p:sp>
        <p:nvSpPr>
          <p:cNvPr id="30" name="Стрелка вправо 29"/>
          <p:cNvSpPr/>
          <p:nvPr/>
        </p:nvSpPr>
        <p:spPr>
          <a:xfrm rot="20542137">
            <a:off x="7455335" y="3985986"/>
            <a:ext cx="157275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Started</a:t>
            </a:r>
            <a:endParaRPr lang="ru-RU" sz="1400" dirty="0"/>
          </a:p>
        </p:txBody>
      </p:sp>
      <p:sp>
        <p:nvSpPr>
          <p:cNvPr id="31" name="Стрелка вправо 30"/>
          <p:cNvSpPr/>
          <p:nvPr/>
        </p:nvSpPr>
        <p:spPr>
          <a:xfrm rot="1448298">
            <a:off x="7450033" y="5082070"/>
            <a:ext cx="157275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</a:t>
            </a:r>
            <a:endParaRPr lang="ru-RU" sz="1400" dirty="0"/>
          </a:p>
        </p:txBody>
      </p:sp>
      <p:sp>
        <p:nvSpPr>
          <p:cNvPr id="16" name="Стрелка вправо 15"/>
          <p:cNvSpPr/>
          <p:nvPr/>
        </p:nvSpPr>
        <p:spPr>
          <a:xfrm rot="1840006">
            <a:off x="7507217" y="1936215"/>
            <a:ext cx="1941816" cy="4846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ApplicationStarted</a:t>
            </a:r>
            <a:endParaRPr lang="ru-RU" sz="1400" dirty="0"/>
          </a:p>
        </p:txBody>
      </p:sp>
      <p:sp>
        <p:nvSpPr>
          <p:cNvPr id="17" name="Стрелка вверх 16"/>
          <p:cNvSpPr/>
          <p:nvPr/>
        </p:nvSpPr>
        <p:spPr>
          <a:xfrm>
            <a:off x="6031196" y="2023453"/>
            <a:ext cx="261035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05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10" grpId="0" animBg="1"/>
      <p:bldP spid="12" grpId="0" animBg="1"/>
      <p:bldP spid="29" grpId="0" animBg="1"/>
      <p:bldP spid="30" grpId="0" animBg="1"/>
      <p:bldP spid="31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Приложения</a:t>
            </a:r>
            <a:r>
              <a:rPr lang="en-US" dirty="0" smtClean="0"/>
              <a:t> </a:t>
            </a:r>
            <a:r>
              <a:rPr lang="ru-RU" dirty="0" smtClean="0"/>
              <a:t>и среды (запуск)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440676" y="2059868"/>
            <a:ext cx="2668786" cy="1128755"/>
            <a:chOff x="440676" y="2059868"/>
            <a:chExt cx="2668786" cy="112875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3738" y="2059868"/>
              <a:ext cx="1555724" cy="112875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40676" y="2327934"/>
              <a:ext cx="9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Linux </a:t>
              </a:r>
            </a:p>
            <a:p>
              <a:r>
                <a:rPr lang="en-US" dirty="0" smtClean="0"/>
                <a:t>Daemon</a:t>
              </a: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440676" y="3745090"/>
            <a:ext cx="2668786" cy="946265"/>
            <a:chOff x="440676" y="3745090"/>
            <a:chExt cx="2668786" cy="946265"/>
          </a:xfrm>
        </p:grpSpPr>
        <p:pic>
          <p:nvPicPr>
            <p:cNvPr id="1026" name="Picture 2" descr="Picture backgroun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3738" y="3745090"/>
              <a:ext cx="1555724" cy="946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40676" y="3988106"/>
              <a:ext cx="11130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Windows </a:t>
              </a:r>
            </a:p>
            <a:p>
              <a:r>
                <a:rPr lang="en-US" dirty="0" smtClean="0"/>
                <a:t>Service</a:t>
              </a:r>
              <a:endParaRPr lang="ru-RU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440676" y="5460804"/>
            <a:ext cx="2672027" cy="862877"/>
            <a:chOff x="440676" y="5460804"/>
            <a:chExt cx="2672027" cy="862877"/>
          </a:xfrm>
        </p:grpSpPr>
        <p:pic>
          <p:nvPicPr>
            <p:cNvPr id="1028" name="Picture 4" descr="Picture backgroun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3738" y="5460804"/>
              <a:ext cx="1558965" cy="862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40676" y="5762660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Console</a:t>
              </a:r>
              <a:endParaRPr lang="ru-RU" dirty="0"/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5167822" y="2662641"/>
            <a:ext cx="2588965" cy="2631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3423136" y="2163567"/>
            <a:ext cx="978408" cy="766341"/>
            <a:chOff x="3423136" y="2163567"/>
            <a:chExt cx="978408" cy="766341"/>
          </a:xfrm>
        </p:grpSpPr>
        <p:sp>
          <p:nvSpPr>
            <p:cNvPr id="7" name="Стрелка вправо 6"/>
            <p:cNvSpPr/>
            <p:nvPr/>
          </p:nvSpPr>
          <p:spPr>
            <a:xfrm>
              <a:off x="3423136" y="2163567"/>
              <a:ext cx="978408" cy="33956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Start</a:t>
              </a:r>
              <a:endParaRPr lang="ru-RU" sz="1400" dirty="0"/>
            </a:p>
          </p:txBody>
        </p:sp>
        <p:sp>
          <p:nvSpPr>
            <p:cNvPr id="11" name="Стрелка вправо 10"/>
            <p:cNvSpPr/>
            <p:nvPr/>
          </p:nvSpPr>
          <p:spPr>
            <a:xfrm>
              <a:off x="3423136" y="2590344"/>
              <a:ext cx="978408" cy="33956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Stop</a:t>
              </a:r>
              <a:endParaRPr lang="ru-RU" sz="1400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3423136" y="3808603"/>
            <a:ext cx="978408" cy="766341"/>
            <a:chOff x="3423136" y="2163567"/>
            <a:chExt cx="978408" cy="766341"/>
          </a:xfrm>
        </p:grpSpPr>
        <p:sp>
          <p:nvSpPr>
            <p:cNvPr id="17" name="Стрелка вправо 16"/>
            <p:cNvSpPr/>
            <p:nvPr/>
          </p:nvSpPr>
          <p:spPr>
            <a:xfrm>
              <a:off x="3423136" y="2163567"/>
              <a:ext cx="978408" cy="33956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Start</a:t>
              </a:r>
              <a:endParaRPr lang="ru-RU" sz="1400" dirty="0"/>
            </a:p>
          </p:txBody>
        </p:sp>
        <p:sp>
          <p:nvSpPr>
            <p:cNvPr id="18" name="Стрелка вправо 17"/>
            <p:cNvSpPr/>
            <p:nvPr/>
          </p:nvSpPr>
          <p:spPr>
            <a:xfrm>
              <a:off x="3423136" y="2590344"/>
              <a:ext cx="978408" cy="33956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Stop</a:t>
              </a:r>
              <a:endParaRPr lang="ru-RU" sz="1400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3423136" y="5460804"/>
            <a:ext cx="978408" cy="766341"/>
            <a:chOff x="3423136" y="2163567"/>
            <a:chExt cx="978408" cy="766341"/>
          </a:xfrm>
        </p:grpSpPr>
        <p:sp>
          <p:nvSpPr>
            <p:cNvPr id="20" name="Стрелка вправо 19"/>
            <p:cNvSpPr/>
            <p:nvPr/>
          </p:nvSpPr>
          <p:spPr>
            <a:xfrm>
              <a:off x="3423136" y="2163567"/>
              <a:ext cx="978408" cy="33956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Start</a:t>
              </a:r>
              <a:endParaRPr lang="ru-RU" sz="1400" dirty="0"/>
            </a:p>
          </p:txBody>
        </p:sp>
        <p:sp>
          <p:nvSpPr>
            <p:cNvPr id="21" name="Стрелка вправо 20"/>
            <p:cNvSpPr/>
            <p:nvPr/>
          </p:nvSpPr>
          <p:spPr>
            <a:xfrm>
              <a:off x="3423136" y="2590344"/>
              <a:ext cx="978408" cy="33956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Stop</a:t>
              </a:r>
              <a:endParaRPr lang="ru-RU" sz="1400" dirty="0"/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9815147" y="2022106"/>
            <a:ext cx="1670856" cy="780290"/>
            <a:chOff x="9815147" y="2022106"/>
            <a:chExt cx="1670856" cy="780290"/>
          </a:xfrm>
        </p:grpSpPr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147" y="2022106"/>
              <a:ext cx="780290" cy="78029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0710791" y="2114422"/>
              <a:ext cx="7752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Azure </a:t>
              </a:r>
            </a:p>
            <a:p>
              <a:r>
                <a:rPr lang="en-US" dirty="0" smtClean="0"/>
                <a:t>Fabric</a:t>
              </a:r>
            </a:p>
          </p:txBody>
        </p:sp>
      </p:grpSp>
      <p:grpSp>
        <p:nvGrpSpPr>
          <p:cNvPr id="24" name="Группа 23"/>
          <p:cNvGrpSpPr/>
          <p:nvPr/>
        </p:nvGrpSpPr>
        <p:grpSpPr>
          <a:xfrm flipH="1">
            <a:off x="8523065" y="2056072"/>
            <a:ext cx="978408" cy="766341"/>
            <a:chOff x="3423136" y="2163567"/>
            <a:chExt cx="978408" cy="766341"/>
          </a:xfrm>
        </p:grpSpPr>
        <p:sp>
          <p:nvSpPr>
            <p:cNvPr id="25" name="Стрелка вправо 24"/>
            <p:cNvSpPr/>
            <p:nvPr/>
          </p:nvSpPr>
          <p:spPr>
            <a:xfrm>
              <a:off x="3423136" y="2163567"/>
              <a:ext cx="978408" cy="33956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Start</a:t>
              </a:r>
              <a:endParaRPr lang="ru-RU" sz="1400" dirty="0"/>
            </a:p>
          </p:txBody>
        </p:sp>
        <p:sp>
          <p:nvSpPr>
            <p:cNvPr id="26" name="Стрелка вправо 25"/>
            <p:cNvSpPr/>
            <p:nvPr/>
          </p:nvSpPr>
          <p:spPr>
            <a:xfrm>
              <a:off x="3423136" y="2590344"/>
              <a:ext cx="978408" cy="33956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Stop</a:t>
              </a:r>
              <a:endParaRPr lang="ru-RU" sz="1400" dirty="0"/>
            </a:p>
          </p:txBody>
        </p:sp>
      </p:grpSp>
      <p:grpSp>
        <p:nvGrpSpPr>
          <p:cNvPr id="29" name="Группа 28"/>
          <p:cNvGrpSpPr/>
          <p:nvPr/>
        </p:nvGrpSpPr>
        <p:grpSpPr>
          <a:xfrm flipH="1">
            <a:off x="8523065" y="3858264"/>
            <a:ext cx="978408" cy="766341"/>
            <a:chOff x="3423136" y="2163567"/>
            <a:chExt cx="978408" cy="766341"/>
          </a:xfrm>
        </p:grpSpPr>
        <p:sp>
          <p:nvSpPr>
            <p:cNvPr id="30" name="Стрелка вправо 29"/>
            <p:cNvSpPr/>
            <p:nvPr/>
          </p:nvSpPr>
          <p:spPr>
            <a:xfrm>
              <a:off x="3423136" y="2163567"/>
              <a:ext cx="978408" cy="33956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Start</a:t>
              </a:r>
              <a:endParaRPr lang="ru-RU" sz="1400" dirty="0"/>
            </a:p>
          </p:txBody>
        </p:sp>
        <p:sp>
          <p:nvSpPr>
            <p:cNvPr id="31" name="Стрелка вправо 30"/>
            <p:cNvSpPr/>
            <p:nvPr/>
          </p:nvSpPr>
          <p:spPr>
            <a:xfrm>
              <a:off x="3423136" y="2590344"/>
              <a:ext cx="978408" cy="33956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Stop</a:t>
              </a:r>
              <a:endParaRPr lang="ru-RU" sz="1400" dirty="0"/>
            </a:p>
          </p:txBody>
        </p:sp>
      </p:grpSp>
      <p:grpSp>
        <p:nvGrpSpPr>
          <p:cNvPr id="39" name="Группа 38"/>
          <p:cNvGrpSpPr/>
          <p:nvPr/>
        </p:nvGrpSpPr>
        <p:grpSpPr>
          <a:xfrm>
            <a:off x="9691809" y="3704200"/>
            <a:ext cx="2208658" cy="887933"/>
            <a:chOff x="9691809" y="3704200"/>
            <a:chExt cx="2208658" cy="887933"/>
          </a:xfrm>
        </p:grpSpPr>
        <p:sp>
          <p:nvSpPr>
            <p:cNvPr id="28" name="TextBox 27"/>
            <p:cNvSpPr txBox="1"/>
            <p:nvPr/>
          </p:nvSpPr>
          <p:spPr>
            <a:xfrm>
              <a:off x="10644289" y="4045346"/>
              <a:ext cx="1256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Kubernetes</a:t>
              </a:r>
            </a:p>
          </p:txBody>
        </p:sp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91809" y="3704200"/>
              <a:ext cx="915018" cy="887933"/>
            </a:xfrm>
            <a:prstGeom prst="rect">
              <a:avLst/>
            </a:prstGeom>
          </p:spPr>
        </p:pic>
      </p:grpSp>
      <p:grpSp>
        <p:nvGrpSpPr>
          <p:cNvPr id="34" name="Группа 33"/>
          <p:cNvGrpSpPr/>
          <p:nvPr/>
        </p:nvGrpSpPr>
        <p:grpSpPr>
          <a:xfrm flipH="1">
            <a:off x="8523065" y="5438424"/>
            <a:ext cx="978408" cy="766341"/>
            <a:chOff x="3423136" y="2163567"/>
            <a:chExt cx="978408" cy="766341"/>
          </a:xfrm>
        </p:grpSpPr>
        <p:sp>
          <p:nvSpPr>
            <p:cNvPr id="35" name="Стрелка вправо 34"/>
            <p:cNvSpPr/>
            <p:nvPr/>
          </p:nvSpPr>
          <p:spPr>
            <a:xfrm>
              <a:off x="3423136" y="2163567"/>
              <a:ext cx="978408" cy="33956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Start</a:t>
              </a:r>
              <a:endParaRPr lang="ru-RU" sz="1400" dirty="0"/>
            </a:p>
          </p:txBody>
        </p:sp>
        <p:sp>
          <p:nvSpPr>
            <p:cNvPr id="36" name="Стрелка вправо 35"/>
            <p:cNvSpPr/>
            <p:nvPr/>
          </p:nvSpPr>
          <p:spPr>
            <a:xfrm>
              <a:off x="3423136" y="2590344"/>
              <a:ext cx="978408" cy="33956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Stop</a:t>
              </a:r>
              <a:endParaRPr lang="ru-RU" sz="1400" dirty="0"/>
            </a:p>
          </p:txBody>
        </p:sp>
      </p:grpSp>
      <p:grpSp>
        <p:nvGrpSpPr>
          <p:cNvPr id="40" name="Группа 39"/>
          <p:cNvGrpSpPr/>
          <p:nvPr/>
        </p:nvGrpSpPr>
        <p:grpSpPr>
          <a:xfrm>
            <a:off x="9632790" y="5342644"/>
            <a:ext cx="2378231" cy="915447"/>
            <a:chOff x="9632790" y="5342644"/>
            <a:chExt cx="2378231" cy="915447"/>
          </a:xfrm>
        </p:grpSpPr>
        <p:sp>
          <p:nvSpPr>
            <p:cNvPr id="33" name="TextBox 32"/>
            <p:cNvSpPr txBox="1"/>
            <p:nvPr/>
          </p:nvSpPr>
          <p:spPr>
            <a:xfrm>
              <a:off x="10797163" y="5485661"/>
              <a:ext cx="12138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GUI (WPF, </a:t>
              </a:r>
            </a:p>
            <a:p>
              <a:r>
                <a:rPr lang="en-US" dirty="0" err="1" smtClean="0"/>
                <a:t>WinForms</a:t>
              </a:r>
              <a:r>
                <a:rPr lang="en-US" dirty="0" smtClean="0"/>
                <a:t>)</a:t>
              </a:r>
            </a:p>
          </p:txBody>
        </p:sp>
        <p:pic>
          <p:nvPicPr>
            <p:cNvPr id="32" name="Рисунок 3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32790" y="5342644"/>
              <a:ext cx="1033056" cy="9154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78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работы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430687" y="3218946"/>
            <a:ext cx="1558965" cy="1346921"/>
            <a:chOff x="1553738" y="4976760"/>
            <a:chExt cx="1558965" cy="1346921"/>
          </a:xfrm>
        </p:grpSpPr>
        <p:pic>
          <p:nvPicPr>
            <p:cNvPr id="5" name="Picture 4" descr="Picture backgroun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3738" y="5460804"/>
              <a:ext cx="1558965" cy="862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867387" y="4976760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Console</a:t>
              </a:r>
              <a:endParaRPr lang="ru-RU" dirty="0"/>
            </a:p>
          </p:txBody>
        </p:sp>
      </p:grpSp>
      <p:sp>
        <p:nvSpPr>
          <p:cNvPr id="8" name="Скругленный прямоугольник 7"/>
          <p:cNvSpPr/>
          <p:nvPr/>
        </p:nvSpPr>
        <p:spPr>
          <a:xfrm>
            <a:off x="4926728" y="3026489"/>
            <a:ext cx="2330042" cy="240831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  <a:endParaRPr lang="ru-RU" dirty="0"/>
          </a:p>
        </p:txBody>
      </p:sp>
      <p:grpSp>
        <p:nvGrpSpPr>
          <p:cNvPr id="41" name="Группа 40"/>
          <p:cNvGrpSpPr/>
          <p:nvPr/>
        </p:nvGrpSpPr>
        <p:grpSpPr>
          <a:xfrm>
            <a:off x="9159115" y="2078363"/>
            <a:ext cx="2888653" cy="1787560"/>
            <a:chOff x="7954060" y="2026991"/>
            <a:chExt cx="2888653" cy="1787560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7954060" y="2791834"/>
              <a:ext cx="2065424" cy="10227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HostedServiceA</a:t>
              </a:r>
              <a:endParaRPr lang="ru-RU" dirty="0"/>
            </a:p>
          </p:txBody>
        </p:sp>
        <p:cxnSp>
          <p:nvCxnSpPr>
            <p:cNvPr id="32" name="Прямая соединительная линия 31"/>
            <p:cNvCxnSpPr>
              <a:endCxn id="28" idx="0"/>
            </p:cNvCxnSpPr>
            <p:nvPr/>
          </p:nvCxnSpPr>
          <p:spPr>
            <a:xfrm>
              <a:off x="8986772" y="2262052"/>
              <a:ext cx="0" cy="529782"/>
            </a:xfrm>
            <a:prstGeom prst="line">
              <a:avLst/>
            </a:prstGeom>
            <a:ln w="41275">
              <a:headEnd type="oval" w="lg" len="lg"/>
              <a:tailEnd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Прямоугольник 34"/>
            <p:cNvSpPr/>
            <p:nvPr/>
          </p:nvSpPr>
          <p:spPr>
            <a:xfrm>
              <a:off x="9197454" y="2026991"/>
              <a:ext cx="16452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/>
                <a:t>IHostedLifecycleService</a:t>
              </a:r>
              <a:endParaRPr lang="ru-RU" sz="1200" dirty="0"/>
            </a:p>
          </p:txBody>
        </p:sp>
      </p:grpSp>
      <p:grpSp>
        <p:nvGrpSpPr>
          <p:cNvPr id="42" name="Группа 41"/>
          <p:cNvGrpSpPr/>
          <p:nvPr/>
        </p:nvGrpSpPr>
        <p:grpSpPr>
          <a:xfrm>
            <a:off x="9159115" y="4353767"/>
            <a:ext cx="2443393" cy="1715518"/>
            <a:chOff x="7869687" y="4282105"/>
            <a:chExt cx="2443393" cy="1715518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7869687" y="4974906"/>
              <a:ext cx="2065424" cy="10227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HostedServiceB</a:t>
              </a:r>
              <a:endParaRPr lang="ru-RU" dirty="0"/>
            </a:p>
          </p:txBody>
        </p:sp>
        <p:cxnSp>
          <p:nvCxnSpPr>
            <p:cNvPr id="27" name="Прямая соединительная линия 26"/>
            <p:cNvCxnSpPr>
              <a:endCxn id="26" idx="0"/>
            </p:cNvCxnSpPr>
            <p:nvPr/>
          </p:nvCxnSpPr>
          <p:spPr>
            <a:xfrm>
              <a:off x="8902399" y="4445124"/>
              <a:ext cx="0" cy="529782"/>
            </a:xfrm>
            <a:prstGeom prst="line">
              <a:avLst/>
            </a:prstGeom>
            <a:ln w="41275">
              <a:headEnd type="oval" w="lg" len="lg"/>
              <a:tailEnd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Прямоугольник 35"/>
            <p:cNvSpPr/>
            <p:nvPr/>
          </p:nvSpPr>
          <p:spPr>
            <a:xfrm>
              <a:off x="9197454" y="4282105"/>
              <a:ext cx="1115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/>
                <a:t>IHostedService</a:t>
              </a:r>
              <a:endParaRPr lang="ru-RU" sz="1200" dirty="0"/>
            </a:p>
          </p:txBody>
        </p:sp>
      </p:grpSp>
      <p:grpSp>
        <p:nvGrpSpPr>
          <p:cNvPr id="40" name="Группа 39"/>
          <p:cNvGrpSpPr/>
          <p:nvPr/>
        </p:nvGrpSpPr>
        <p:grpSpPr>
          <a:xfrm>
            <a:off x="4790358" y="533380"/>
            <a:ext cx="3087413" cy="1465445"/>
            <a:chOff x="4922919" y="565347"/>
            <a:chExt cx="3087413" cy="146544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922919" y="1285074"/>
              <a:ext cx="2566942" cy="7457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HostApplicationLifetime</a:t>
              </a:r>
              <a:endParaRPr lang="ru-RU" dirty="0"/>
            </a:p>
          </p:txBody>
        </p:sp>
        <p:cxnSp>
          <p:nvCxnSpPr>
            <p:cNvPr id="18" name="Прямая соединительная линия 17"/>
            <p:cNvCxnSpPr>
              <a:endCxn id="7" idx="0"/>
            </p:cNvCxnSpPr>
            <p:nvPr/>
          </p:nvCxnSpPr>
          <p:spPr>
            <a:xfrm>
              <a:off x="6205591" y="750013"/>
              <a:ext cx="799" cy="535061"/>
            </a:xfrm>
            <a:prstGeom prst="line">
              <a:avLst/>
            </a:prstGeom>
            <a:ln>
              <a:headEnd type="oval" w="lg" len="lg"/>
              <a:tailEnd w="lg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37" name="Прямоугольник 36"/>
            <p:cNvSpPr/>
            <p:nvPr/>
          </p:nvSpPr>
          <p:spPr>
            <a:xfrm>
              <a:off x="6287873" y="565347"/>
              <a:ext cx="17224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/>
                <a:t>IHostApplicationLifetime</a:t>
              </a:r>
              <a:endParaRPr lang="ru-RU" sz="1200" dirty="0"/>
            </a:p>
          </p:txBody>
        </p:sp>
      </p:grpSp>
      <p:grpSp>
        <p:nvGrpSpPr>
          <p:cNvPr id="39" name="Группа 38"/>
          <p:cNvGrpSpPr/>
          <p:nvPr/>
        </p:nvGrpSpPr>
        <p:grpSpPr>
          <a:xfrm>
            <a:off x="2284706" y="2528115"/>
            <a:ext cx="1668813" cy="2675615"/>
            <a:chOff x="3001157" y="2589892"/>
            <a:chExt cx="1668813" cy="2675615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3001157" y="3218946"/>
              <a:ext cx="1091667" cy="20465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ConsoleLifetime</a:t>
              </a:r>
              <a:endParaRPr lang="ru-RU" dirty="0"/>
            </a:p>
          </p:txBody>
        </p:sp>
        <p:cxnSp>
          <p:nvCxnSpPr>
            <p:cNvPr id="14" name="Прямая соединительная линия 13"/>
            <p:cNvCxnSpPr>
              <a:endCxn id="9" idx="0"/>
            </p:cNvCxnSpPr>
            <p:nvPr/>
          </p:nvCxnSpPr>
          <p:spPr>
            <a:xfrm>
              <a:off x="3546990" y="2791834"/>
              <a:ext cx="1" cy="427112"/>
            </a:xfrm>
            <a:prstGeom prst="line">
              <a:avLst/>
            </a:prstGeom>
            <a:ln>
              <a:headEnd type="oval" w="lg" len="lg"/>
              <a:tailEnd w="lg" len="lg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38" name="Прямоугольник 37"/>
            <p:cNvSpPr/>
            <p:nvPr/>
          </p:nvSpPr>
          <p:spPr>
            <a:xfrm>
              <a:off x="3653345" y="2589892"/>
              <a:ext cx="10166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/>
                <a:t>IHostLifetime</a:t>
              </a:r>
              <a:endParaRPr lang="ru-RU" sz="1200" dirty="0"/>
            </a:p>
          </p:txBody>
        </p:sp>
      </p:grpSp>
      <p:sp>
        <p:nvSpPr>
          <p:cNvPr id="3" name="Стрелка вправо 2"/>
          <p:cNvSpPr/>
          <p:nvPr/>
        </p:nvSpPr>
        <p:spPr>
          <a:xfrm rot="16200000">
            <a:off x="5602545" y="58269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Stop</a:t>
            </a:r>
            <a:endParaRPr lang="ru-RU" sz="1400" dirty="0"/>
          </a:p>
        </p:txBody>
      </p:sp>
      <p:sp>
        <p:nvSpPr>
          <p:cNvPr id="10" name="Стрелка вниз 9"/>
          <p:cNvSpPr/>
          <p:nvPr/>
        </p:nvSpPr>
        <p:spPr>
          <a:xfrm rot="5400000">
            <a:off x="3903445" y="3287777"/>
            <a:ext cx="484632" cy="1401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Stop</a:t>
            </a:r>
            <a:endParaRPr lang="ru-RU" sz="1400" dirty="0"/>
          </a:p>
        </p:txBody>
      </p:sp>
      <p:sp>
        <p:nvSpPr>
          <p:cNvPr id="12" name="Стрелка вправо 11"/>
          <p:cNvSpPr/>
          <p:nvPr/>
        </p:nvSpPr>
        <p:spPr>
          <a:xfrm rot="20542137">
            <a:off x="7387799" y="3136979"/>
            <a:ext cx="157275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Stopping</a:t>
            </a:r>
            <a:endParaRPr lang="ru-RU" sz="1400" dirty="0"/>
          </a:p>
        </p:txBody>
      </p:sp>
      <p:sp>
        <p:nvSpPr>
          <p:cNvPr id="29" name="Стрелка вправо 28"/>
          <p:cNvSpPr/>
          <p:nvPr/>
        </p:nvSpPr>
        <p:spPr>
          <a:xfrm rot="20542137">
            <a:off x="7417713" y="3565308"/>
            <a:ext cx="157275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Stop</a:t>
            </a:r>
            <a:endParaRPr lang="ru-RU" sz="1400" dirty="0"/>
          </a:p>
        </p:txBody>
      </p:sp>
      <p:sp>
        <p:nvSpPr>
          <p:cNvPr id="30" name="Стрелка вправо 29"/>
          <p:cNvSpPr/>
          <p:nvPr/>
        </p:nvSpPr>
        <p:spPr>
          <a:xfrm rot="20542137">
            <a:off x="7455335" y="3985986"/>
            <a:ext cx="157275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Stopped</a:t>
            </a:r>
            <a:endParaRPr lang="ru-RU" sz="1400" dirty="0"/>
          </a:p>
        </p:txBody>
      </p:sp>
      <p:sp>
        <p:nvSpPr>
          <p:cNvPr id="31" name="Стрелка вправо 30"/>
          <p:cNvSpPr/>
          <p:nvPr/>
        </p:nvSpPr>
        <p:spPr>
          <a:xfrm rot="1448298">
            <a:off x="7450033" y="5082070"/>
            <a:ext cx="157275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Stop</a:t>
            </a:r>
            <a:endParaRPr lang="ru-RU" sz="1400" dirty="0"/>
          </a:p>
        </p:txBody>
      </p:sp>
      <p:sp>
        <p:nvSpPr>
          <p:cNvPr id="16" name="Стрелка вправо 15"/>
          <p:cNvSpPr/>
          <p:nvPr/>
        </p:nvSpPr>
        <p:spPr>
          <a:xfrm rot="1840006">
            <a:off x="7507217" y="1936215"/>
            <a:ext cx="1941816" cy="4846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ApplicationStopping</a:t>
            </a:r>
            <a:endParaRPr lang="ru-RU" sz="1400" dirty="0"/>
          </a:p>
        </p:txBody>
      </p:sp>
      <p:sp>
        <p:nvSpPr>
          <p:cNvPr id="33" name="Стрелка вверх 32"/>
          <p:cNvSpPr/>
          <p:nvPr/>
        </p:nvSpPr>
        <p:spPr>
          <a:xfrm>
            <a:off x="5747075" y="2024374"/>
            <a:ext cx="261035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верх 33"/>
          <p:cNvSpPr/>
          <p:nvPr/>
        </p:nvSpPr>
        <p:spPr>
          <a:xfrm>
            <a:off x="6124567" y="2022532"/>
            <a:ext cx="261035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право 42"/>
          <p:cNvSpPr/>
          <p:nvPr/>
        </p:nvSpPr>
        <p:spPr>
          <a:xfrm rot="1840006">
            <a:off x="7990050" y="1802234"/>
            <a:ext cx="1941816" cy="4846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ApplicationStopped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99511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2" grpId="0" animBg="1"/>
      <p:bldP spid="29" grpId="0" animBg="1"/>
      <p:bldP spid="30" grpId="0" animBg="1"/>
      <p:bldP spid="31" grpId="0" animBg="1"/>
      <p:bldP spid="16" grpId="0" animBg="1"/>
      <p:bldP spid="33" grpId="0" animBg="1"/>
      <p:bldP spid="34" grpId="0" animBg="1"/>
      <p:bldP spid="4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Консольные (традиционные)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887912" cy="4351338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Разные стратегии</a:t>
            </a:r>
          </a:p>
          <a:p>
            <a:pPr lvl="1"/>
            <a:r>
              <a:rPr lang="ru-RU" dirty="0" smtClean="0"/>
              <a:t>выполнил команду – завершил работу</a:t>
            </a:r>
          </a:p>
          <a:p>
            <a:pPr lvl="1"/>
            <a:r>
              <a:rPr lang="ru-RU" dirty="0" smtClean="0"/>
              <a:t>запустился и работает, пока не завершат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Варианты:</a:t>
            </a:r>
          </a:p>
          <a:p>
            <a:r>
              <a:rPr lang="ru-RU" dirty="0" smtClean="0"/>
              <a:t>Не использовать хост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Создать хост, но не запускать, а использовать </a:t>
            </a:r>
            <a:r>
              <a:rPr lang="en-US" dirty="0" smtClean="0"/>
              <a:t>Services</a:t>
            </a:r>
          </a:p>
          <a:p>
            <a:endParaRPr lang="en-US" dirty="0" smtClean="0"/>
          </a:p>
          <a:p>
            <a:r>
              <a:rPr lang="ru-RU" dirty="0" smtClean="0"/>
              <a:t>Обычный </a:t>
            </a:r>
            <a:r>
              <a:rPr lang="en-US" dirty="0" err="1" smtClean="0"/>
              <a:t>BackgroundService</a:t>
            </a:r>
            <a:r>
              <a:rPr lang="ru-RU" dirty="0" smtClean="0"/>
              <a:t>, но без цикла и вызывает </a:t>
            </a:r>
            <a:r>
              <a:rPr lang="en-US" dirty="0" err="1" smtClean="0"/>
              <a:t>StopApplication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57627" y="4885747"/>
            <a:ext cx="6441460" cy="175432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IHostApplicationLifetime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applicationLifetime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BackgroundService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ExecuteAsync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CancellationToken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Выполнение команды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applicationLifetime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StopApplication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51422" y="1477918"/>
            <a:ext cx="4347665" cy="13849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Нужные сервисы */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Выполнение команды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231912" y="3021024"/>
            <a:ext cx="5367175" cy="13849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CreateDefaultBuilder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ConfigureServices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AddSingleton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Services.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05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Хостинг</a:t>
            </a:r>
            <a:r>
              <a:rPr lang="en-US" dirty="0"/>
              <a:t>:</a:t>
            </a:r>
            <a:r>
              <a:rPr lang="ru-RU" dirty="0" smtClean="0"/>
              <a:t> </a:t>
            </a:r>
            <a:r>
              <a:rPr lang="ru-RU" dirty="0"/>
              <a:t>д</a:t>
            </a:r>
            <a:r>
              <a:rPr lang="ru-RU" dirty="0" smtClean="0"/>
              <a:t>емоны и </a:t>
            </a:r>
            <a:r>
              <a:rPr lang="en-US" dirty="0" smtClean="0"/>
              <a:t>Windows Services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82" y="1690688"/>
            <a:ext cx="5306516" cy="4699838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38040"/>
              </p:ext>
            </p:extLst>
          </p:nvPr>
        </p:nvGraphicFramePr>
        <p:xfrm>
          <a:off x="5937036" y="3101123"/>
          <a:ext cx="6063179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178">
                  <a:extLst>
                    <a:ext uri="{9D8B030D-6E8A-4147-A177-3AD203B41FA5}">
                      <a16:colId xmlns:a16="http://schemas.microsoft.com/office/drawing/2014/main" val="1667053551"/>
                    </a:ext>
                  </a:extLst>
                </a:gridCol>
                <a:gridCol w="4475001">
                  <a:extLst>
                    <a:ext uri="{9D8B030D-6E8A-4147-A177-3AD203B41FA5}">
                      <a16:colId xmlns:a16="http://schemas.microsoft.com/office/drawing/2014/main" val="3552104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NuGet</a:t>
                      </a:r>
                      <a:r>
                        <a:rPr lang="ru-RU" sz="1600" dirty="0" smtClean="0"/>
                        <a:t>-пакет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89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Консоль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Microsoft.Extensions.Hosting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5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Windows Service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Microsoft.Extensions.Hosting.WindowsServices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2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ru-RU" sz="1600" dirty="0" smtClean="0"/>
                        <a:t>демон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Microsoft.Extensions.Hosting.Systemd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848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43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Хостинг</a:t>
            </a:r>
            <a:r>
              <a:rPr lang="en-US" dirty="0" smtClean="0"/>
              <a:t>: </a:t>
            </a:r>
            <a:r>
              <a:rPr lang="ru-RU" dirty="0" smtClean="0"/>
              <a:t>код и публикация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75353" y="1946177"/>
            <a:ext cx="5153975" cy="24622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CreateApplicationBuilder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alt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Регистрация и настройка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WindowsServiceHelpers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IsWindowsService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AddWindowsService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SystemdHelpers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IsSystemdService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AddSystemd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043" y="1946177"/>
            <a:ext cx="5730426" cy="3883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575353" y="58295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learn.microsoft.com/en-us/dotnet/core/extensions/windows-service#publish-the-app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01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Профили публикации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8656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Хостинг </a:t>
            </a:r>
            <a:r>
              <a:rPr lang="en-US" dirty="0" smtClean="0"/>
              <a:t>Windows Service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02736" y="2227192"/>
            <a:ext cx="5352747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sc</a:t>
            </a:r>
            <a:r>
              <a:rPr lang="en-US" sz="1400" dirty="0">
                <a:latin typeface="Consolas" panose="020B0609020204030204" pitchFamily="49" charset="0"/>
              </a:rPr>
              <a:t> create </a:t>
            </a:r>
            <a:r>
              <a:rPr lang="en-US" sz="1400" dirty="0" smtClean="0">
                <a:latin typeface="Consolas" panose="020B0609020204030204" pitchFamily="49" charset="0"/>
              </a:rPr>
              <a:t>&lt;</a:t>
            </a:r>
            <a:r>
              <a:rPr lang="ru-RU" sz="1400" dirty="0" err="1" smtClean="0">
                <a:latin typeface="Consolas" panose="020B0609020204030204" pitchFamily="49" charset="0"/>
              </a:rPr>
              <a:t>Название_сервиса</a:t>
            </a:r>
            <a:r>
              <a:rPr lang="en-US" sz="1400" dirty="0" smtClean="0">
                <a:latin typeface="Consolas" panose="020B0609020204030204" pitchFamily="49" charset="0"/>
              </a:rPr>
              <a:t>&gt; </a:t>
            </a:r>
            <a:r>
              <a:rPr lang="en-US" sz="1400" dirty="0" err="1" smtClean="0">
                <a:latin typeface="Consolas" panose="020B0609020204030204" pitchFamily="49" charset="0"/>
              </a:rPr>
              <a:t>binPath</a:t>
            </a:r>
            <a:r>
              <a:rPr lang="en-US" sz="1400" dirty="0" smtClean="0">
                <a:latin typeface="Consolas" panose="020B0609020204030204" pitchFamily="49" charset="0"/>
              </a:rPr>
              <a:t>="&lt;</a:t>
            </a:r>
            <a:r>
              <a:rPr lang="ru-RU" sz="1400" dirty="0" err="1" smtClean="0">
                <a:latin typeface="Consolas" panose="020B0609020204030204" pitchFamily="49" charset="0"/>
              </a:rPr>
              <a:t>Полный_путь</a:t>
            </a:r>
            <a:r>
              <a:rPr lang="en-US" sz="1400" dirty="0" smtClean="0">
                <a:latin typeface="Consolas" panose="020B0609020204030204" pitchFamily="49" charset="0"/>
              </a:rPr>
              <a:t>&gt;"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02736" y="3133028"/>
            <a:ext cx="296747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sc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delete &lt;</a:t>
            </a:r>
            <a:r>
              <a:rPr lang="ru-RU" sz="1400" dirty="0" err="1" smtClean="0">
                <a:latin typeface="Consolas" panose="020B0609020204030204" pitchFamily="49" charset="0"/>
              </a:rPr>
              <a:t>Название_сервиса</a:t>
            </a:r>
            <a:r>
              <a:rPr lang="en-US" sz="1400" dirty="0" smtClean="0">
                <a:latin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74" y="1706190"/>
            <a:ext cx="5602124" cy="2891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394" y="3440805"/>
            <a:ext cx="5827247" cy="3179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498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Service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69344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Хостинг </a:t>
            </a:r>
            <a:r>
              <a:rPr lang="en-US" dirty="0" err="1" smtClean="0"/>
              <a:t>SystemD</a:t>
            </a:r>
            <a:endParaRPr lang="ru-RU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606175" y="1750696"/>
            <a:ext cx="4628190" cy="3060831"/>
            <a:chOff x="606175" y="1750696"/>
            <a:chExt cx="4628190" cy="3060831"/>
          </a:xfrm>
        </p:grpSpPr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606175" y="2180037"/>
              <a:ext cx="4628190" cy="263149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Unit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Description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image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processing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service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After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network.target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Service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WorkingDirectory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=/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tmp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ExecStart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=/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usr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sbin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ImageProcessingService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Restart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on-failure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Install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WantedBy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multi-user.target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06175" y="1750696"/>
              <a:ext cx="2437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r>
                <a:rPr lang="ru-RU" dirty="0" err="1" smtClean="0"/>
                <a:t>Имя_сервиса</a:t>
              </a:r>
              <a:r>
                <a:rPr lang="en-US" dirty="0" smtClean="0"/>
                <a:t>&gt;.service</a:t>
              </a:r>
              <a:endParaRPr lang="ru-RU" dirty="0"/>
            </a:p>
          </p:txBody>
        </p:sp>
      </p:grpSp>
      <p:sp>
        <p:nvSpPr>
          <p:cNvPr id="5" name="Прямоугольник 4"/>
          <p:cNvSpPr/>
          <p:nvPr/>
        </p:nvSpPr>
        <p:spPr>
          <a:xfrm>
            <a:off x="6544647" y="1690688"/>
            <a:ext cx="296747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sudo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systemctl</a:t>
            </a:r>
            <a:r>
              <a:rPr lang="en-US" sz="1400" dirty="0">
                <a:latin typeface="Consolas" panose="020B0609020204030204" pitchFamily="49" charset="0"/>
              </a:rPr>
              <a:t> daemon-reload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544647" y="2180037"/>
            <a:ext cx="3663182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sudo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systemctl</a:t>
            </a:r>
            <a:r>
              <a:rPr lang="en-US" sz="1400" dirty="0">
                <a:latin typeface="Consolas" panose="020B0609020204030204" pitchFamily="49" charset="0"/>
              </a:rPr>
              <a:t> status &lt;</a:t>
            </a:r>
            <a:r>
              <a:rPr lang="ru-RU" sz="1400" dirty="0" err="1">
                <a:latin typeface="Consolas" panose="020B0609020204030204" pitchFamily="49" charset="0"/>
              </a:rPr>
              <a:t>Имя_сервиса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544647" y="2705235"/>
            <a:ext cx="3663182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sudo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systemctl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enable 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ru-RU" sz="1400" dirty="0" err="1">
                <a:latin typeface="Consolas" panose="020B0609020204030204" pitchFamily="49" charset="0"/>
              </a:rPr>
              <a:t>Имя_сервиса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544647" y="3195454"/>
            <a:ext cx="3762568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sudo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systemctl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disable 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ru-RU" sz="1400" dirty="0" err="1">
                <a:latin typeface="Consolas" panose="020B0609020204030204" pitchFamily="49" charset="0"/>
              </a:rPr>
              <a:t>Имя_сервиса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544647" y="4255810"/>
            <a:ext cx="3563796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sudo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systemctl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start 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ru-RU" sz="1400" dirty="0" err="1">
                <a:latin typeface="Consolas" panose="020B0609020204030204" pitchFamily="49" charset="0"/>
              </a:rPr>
              <a:t>Имя_сервиса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544647" y="4738375"/>
            <a:ext cx="3464410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sudo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systemctl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stop 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ru-RU" sz="1400" dirty="0" err="1">
                <a:latin typeface="Consolas" panose="020B0609020204030204" pitchFamily="49" charset="0"/>
              </a:rPr>
              <a:t>Имя_сервиса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544647" y="5720406"/>
            <a:ext cx="3663182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sudo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journalctl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–u 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ru-RU" sz="1400" dirty="0" err="1">
                <a:latin typeface="Consolas" panose="020B0609020204030204" pitchFamily="49" charset="0"/>
              </a:rPr>
              <a:t>Имя_сервиса</a:t>
            </a:r>
            <a:r>
              <a:rPr lang="en-US" sz="1400" dirty="0" smtClean="0">
                <a:latin typeface="Consolas" panose="020B0609020204030204" pitchFamily="49" charset="0"/>
              </a:rPr>
              <a:t>&gt; -r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6175" y="5300876"/>
            <a:ext cx="3429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</a:rPr>
              <a:t>usr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</a:rPr>
              <a:t>sbin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исполнимый файл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06175" y="5854874"/>
            <a:ext cx="4657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</a:rPr>
              <a:t>usr</a:t>
            </a:r>
            <a:r>
              <a:rPr lang="en-US" dirty="0" smtClean="0">
                <a:latin typeface="Consolas" panose="020B0609020204030204" pitchFamily="49" charset="0"/>
              </a:rPr>
              <a:t>/lib/</a:t>
            </a:r>
            <a:r>
              <a:rPr lang="en-US" dirty="0" err="1" smtClean="0">
                <a:latin typeface="Consolas" panose="020B0609020204030204" pitchFamily="49" charset="0"/>
              </a:rPr>
              <a:t>systemd</a:t>
            </a:r>
            <a:r>
              <a:rPr lang="en-US" dirty="0" smtClean="0">
                <a:latin typeface="Consolas" panose="020B0609020204030204" pitchFamily="49" charset="0"/>
              </a:rPr>
              <a:t>/system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ru-RU" dirty="0" smtClean="0"/>
              <a:t>– файл </a:t>
            </a:r>
            <a:r>
              <a:rPr lang="en-US" dirty="0" smtClean="0"/>
              <a:t>.</a:t>
            </a:r>
            <a:r>
              <a:rPr lang="en-US" dirty="0"/>
              <a:t>service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359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4" grpId="0"/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32225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Хост </a:t>
            </a:r>
          </a:p>
          <a:p>
            <a:pPr lvl="1"/>
            <a:r>
              <a:rPr lang="ru-RU" dirty="0" smtClean="0"/>
              <a:t>изолирует приложение от особенностей запуска и остановки </a:t>
            </a:r>
          </a:p>
          <a:p>
            <a:pPr lvl="1"/>
            <a:r>
              <a:rPr lang="ru-RU" dirty="0" smtClean="0"/>
              <a:t>служит точкой доступа </a:t>
            </a:r>
            <a:r>
              <a:rPr lang="ru-RU" dirty="0" smtClean="0"/>
              <a:t>к </a:t>
            </a:r>
            <a:r>
              <a:rPr lang="en-US" dirty="0" smtClean="0"/>
              <a:t>DI </a:t>
            </a:r>
            <a:r>
              <a:rPr lang="ru-RU" dirty="0" smtClean="0"/>
              <a:t>контейнеру</a:t>
            </a:r>
          </a:p>
          <a:p>
            <a:pPr lvl="1"/>
            <a:endParaRPr lang="ru-RU" dirty="0"/>
          </a:p>
          <a:p>
            <a:r>
              <a:rPr lang="en-US" dirty="0" smtClean="0"/>
              <a:t>DI/</a:t>
            </a:r>
            <a:r>
              <a:rPr lang="en-US" dirty="0" err="1" smtClean="0"/>
              <a:t>IoC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позволяют передать инициализацию сервисо</a:t>
            </a:r>
            <a:r>
              <a:rPr lang="ru-RU" dirty="0" smtClean="0"/>
              <a:t>в инфраструктуре (хосту)</a:t>
            </a:r>
          </a:p>
          <a:p>
            <a:pPr lvl="1"/>
            <a:r>
              <a:rPr lang="ru-RU" dirty="0" smtClean="0"/>
              <a:t>есть встроенная (</a:t>
            </a:r>
            <a:r>
              <a:rPr lang="en-US" dirty="0" smtClean="0"/>
              <a:t>MS DI) </a:t>
            </a:r>
            <a:r>
              <a:rPr lang="ru-RU" dirty="0" smtClean="0"/>
              <a:t>и сторонние реализации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Пример. </a:t>
            </a:r>
            <a:r>
              <a:rPr lang="en-US" dirty="0" smtClean="0"/>
              <a:t>Windows Service</a:t>
            </a:r>
            <a:endParaRPr lang="ru-RU" dirty="0"/>
          </a:p>
        </p:txBody>
      </p:sp>
      <p:sp>
        <p:nvSpPr>
          <p:cNvPr id="3" name="Прямоугольник 4"/>
          <p:cNvSpPr/>
          <p:nvPr/>
        </p:nvSpPr>
        <p:spPr>
          <a:xfrm>
            <a:off x="4993415" y="1690688"/>
            <a:ext cx="4191000" cy="509232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64547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MyService.exe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70701" y="2096033"/>
            <a:ext cx="3669932" cy="116955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64547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main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(/* … */)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Application initialization</a:t>
            </a:r>
            <a:endParaRPr kumimoji="0" lang="ru-RU" sz="1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StartServiceCtrlDispatcher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 </a:t>
            </a: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ServiceTable</a:t>
            </a:r>
            <a:r>
              <a:rPr kumimoji="0" lang="ru-RU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Close application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kumimoji="0" lang="ru-RU" sz="1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0701" y="3351959"/>
            <a:ext cx="3669932" cy="224676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64547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void WINAPI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ServiceMain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(/* … */)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hService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=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RegisterServiceCtrlHandlerEx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(…);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// Service initialization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SetServiceStatus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 … 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// Main work cycle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Waiting SCM command</a:t>
            </a:r>
            <a:endParaRPr kumimoji="0" lang="ru-RU" sz="1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// Finish service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SetServiceStatus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 … 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0701" y="5797993"/>
            <a:ext cx="3669932" cy="70788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64547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DWORD WINAPI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HandlerEx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(/* … */)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// …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7" name="Скругленный прямоугольник 10"/>
          <p:cNvSpPr/>
          <p:nvPr/>
        </p:nvSpPr>
        <p:spPr>
          <a:xfrm>
            <a:off x="1930377" y="1690688"/>
            <a:ext cx="1219200" cy="495770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6454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SCM</a:t>
            </a:r>
            <a:endParaRPr kumimoji="0" lang="ru-RU" sz="1867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pSp>
        <p:nvGrpSpPr>
          <p:cNvPr id="8" name="Group 67"/>
          <p:cNvGrpSpPr/>
          <p:nvPr/>
        </p:nvGrpSpPr>
        <p:grpSpPr>
          <a:xfrm>
            <a:off x="3160203" y="2092609"/>
            <a:ext cx="2300144" cy="161932"/>
            <a:chOff x="2937566" y="1573496"/>
            <a:chExt cx="2300144" cy="161932"/>
          </a:xfrm>
        </p:grpSpPr>
        <p:sp>
          <p:nvSpPr>
            <p:cNvPr id="9" name="Овал 21"/>
            <p:cNvSpPr/>
            <p:nvPr/>
          </p:nvSpPr>
          <p:spPr>
            <a:xfrm>
              <a:off x="3629054" y="1573496"/>
              <a:ext cx="140884" cy="136821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39C2D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1</a:t>
              </a:r>
              <a:endParaRPr kumimoji="0" lang="ru-RU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cxnSp>
          <p:nvCxnSpPr>
            <p:cNvPr id="10" name="Прямая со стрелкой 12"/>
            <p:cNvCxnSpPr/>
            <p:nvPr/>
          </p:nvCxnSpPr>
          <p:spPr>
            <a:xfrm>
              <a:off x="2937566" y="1735428"/>
              <a:ext cx="2300144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39C2D7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1" name="Group 68"/>
          <p:cNvGrpSpPr/>
          <p:nvPr/>
        </p:nvGrpSpPr>
        <p:grpSpPr>
          <a:xfrm>
            <a:off x="3160203" y="2472192"/>
            <a:ext cx="2485012" cy="175420"/>
            <a:chOff x="2937566" y="1953079"/>
            <a:chExt cx="2485012" cy="175420"/>
          </a:xfrm>
        </p:grpSpPr>
        <p:sp>
          <p:nvSpPr>
            <p:cNvPr id="12" name="Овал 46"/>
            <p:cNvSpPr/>
            <p:nvPr/>
          </p:nvSpPr>
          <p:spPr>
            <a:xfrm>
              <a:off x="3802406" y="1953079"/>
              <a:ext cx="140884" cy="136821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39C2D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2</a:t>
              </a:r>
              <a:endParaRPr kumimoji="0" lang="ru-RU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cxnSp>
          <p:nvCxnSpPr>
            <p:cNvPr id="13" name="Прямая со стрелкой 14"/>
            <p:cNvCxnSpPr/>
            <p:nvPr/>
          </p:nvCxnSpPr>
          <p:spPr>
            <a:xfrm flipH="1">
              <a:off x="2937566" y="2128499"/>
              <a:ext cx="248501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39C2D7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4" name="Group 69"/>
          <p:cNvGrpSpPr/>
          <p:nvPr/>
        </p:nvGrpSpPr>
        <p:grpSpPr>
          <a:xfrm>
            <a:off x="3160203" y="2723812"/>
            <a:ext cx="2468743" cy="175165"/>
            <a:chOff x="2937566" y="2204699"/>
            <a:chExt cx="2468743" cy="175165"/>
          </a:xfrm>
        </p:grpSpPr>
        <p:sp>
          <p:nvSpPr>
            <p:cNvPr id="15" name="Овал 47"/>
            <p:cNvSpPr/>
            <p:nvPr/>
          </p:nvSpPr>
          <p:spPr>
            <a:xfrm>
              <a:off x="3933854" y="2243043"/>
              <a:ext cx="140884" cy="136821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7F993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16" name="Прямая со стрелкой 39"/>
            <p:cNvCxnSpPr/>
            <p:nvPr/>
          </p:nvCxnSpPr>
          <p:spPr>
            <a:xfrm>
              <a:off x="2937566" y="2204699"/>
              <a:ext cx="246874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7F993A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7" name="Group 70"/>
          <p:cNvGrpSpPr/>
          <p:nvPr/>
        </p:nvGrpSpPr>
        <p:grpSpPr>
          <a:xfrm>
            <a:off x="3160203" y="3133421"/>
            <a:ext cx="2316413" cy="161289"/>
            <a:chOff x="2937566" y="2491461"/>
            <a:chExt cx="2316413" cy="161289"/>
          </a:xfrm>
        </p:grpSpPr>
        <p:sp>
          <p:nvSpPr>
            <p:cNvPr id="18" name="Овал 48"/>
            <p:cNvSpPr/>
            <p:nvPr/>
          </p:nvSpPr>
          <p:spPr>
            <a:xfrm>
              <a:off x="4229455" y="2515929"/>
              <a:ext cx="140884" cy="136821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7F993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8</a:t>
              </a:r>
            </a:p>
          </p:txBody>
        </p:sp>
        <p:cxnSp>
          <p:nvCxnSpPr>
            <p:cNvPr id="19" name="Прямая со стрелкой 36"/>
            <p:cNvCxnSpPr/>
            <p:nvPr/>
          </p:nvCxnSpPr>
          <p:spPr>
            <a:xfrm flipH="1">
              <a:off x="2937566" y="2491461"/>
              <a:ext cx="23164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7F993A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20" name="Group 71"/>
          <p:cNvGrpSpPr/>
          <p:nvPr/>
        </p:nvGrpSpPr>
        <p:grpSpPr>
          <a:xfrm>
            <a:off x="3160203" y="3321581"/>
            <a:ext cx="2300144" cy="189148"/>
            <a:chOff x="2937566" y="2743399"/>
            <a:chExt cx="2300144" cy="189148"/>
          </a:xfrm>
        </p:grpSpPr>
        <p:sp>
          <p:nvSpPr>
            <p:cNvPr id="21" name="Овал 49"/>
            <p:cNvSpPr/>
            <p:nvPr/>
          </p:nvSpPr>
          <p:spPr>
            <a:xfrm>
              <a:off x="3851586" y="2743399"/>
              <a:ext cx="140884" cy="136821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39C2D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22" name="Прямая со стрелкой 23"/>
            <p:cNvCxnSpPr/>
            <p:nvPr/>
          </p:nvCxnSpPr>
          <p:spPr>
            <a:xfrm>
              <a:off x="2937566" y="2930959"/>
              <a:ext cx="2300144" cy="1588"/>
            </a:xfrm>
            <a:prstGeom prst="straightConnector1">
              <a:avLst/>
            </a:prstGeom>
            <a:noFill/>
            <a:ln w="25400" cap="flat" cmpd="sng" algn="ctr">
              <a:solidFill>
                <a:srgbClr val="39C2D7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23" name="Group 72"/>
          <p:cNvGrpSpPr/>
          <p:nvPr/>
        </p:nvGrpSpPr>
        <p:grpSpPr>
          <a:xfrm>
            <a:off x="3160203" y="4040747"/>
            <a:ext cx="2485012" cy="148284"/>
            <a:chOff x="2937566" y="3521634"/>
            <a:chExt cx="2485012" cy="148284"/>
          </a:xfrm>
        </p:grpSpPr>
        <p:sp>
          <p:nvSpPr>
            <p:cNvPr id="24" name="Овал 55"/>
            <p:cNvSpPr/>
            <p:nvPr/>
          </p:nvSpPr>
          <p:spPr>
            <a:xfrm>
              <a:off x="3829016" y="3521634"/>
              <a:ext cx="140884" cy="136821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39C2D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25" name="Прямая со стрелкой 23"/>
            <p:cNvCxnSpPr/>
            <p:nvPr/>
          </p:nvCxnSpPr>
          <p:spPr>
            <a:xfrm flipH="1">
              <a:off x="2937566" y="3669918"/>
              <a:ext cx="248501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39C2D7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26" name="Group 73"/>
          <p:cNvGrpSpPr/>
          <p:nvPr/>
        </p:nvGrpSpPr>
        <p:grpSpPr>
          <a:xfrm>
            <a:off x="3160203" y="4314032"/>
            <a:ext cx="2476878" cy="204627"/>
            <a:chOff x="2937566" y="3794919"/>
            <a:chExt cx="2476878" cy="204627"/>
          </a:xfrm>
        </p:grpSpPr>
        <p:sp>
          <p:nvSpPr>
            <p:cNvPr id="27" name="Овал 59"/>
            <p:cNvSpPr/>
            <p:nvPr/>
          </p:nvSpPr>
          <p:spPr>
            <a:xfrm>
              <a:off x="3859720" y="3862725"/>
              <a:ext cx="140884" cy="136821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39C2D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28" name="Прямая со стрелкой 57"/>
            <p:cNvCxnSpPr/>
            <p:nvPr/>
          </p:nvCxnSpPr>
          <p:spPr>
            <a:xfrm>
              <a:off x="2937566" y="3794919"/>
              <a:ext cx="2476878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39C2D7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29" name="Group 74"/>
          <p:cNvGrpSpPr/>
          <p:nvPr/>
        </p:nvGrpSpPr>
        <p:grpSpPr>
          <a:xfrm>
            <a:off x="3160203" y="4928548"/>
            <a:ext cx="2485012" cy="156585"/>
            <a:chOff x="2937566" y="4409435"/>
            <a:chExt cx="2485012" cy="156585"/>
          </a:xfrm>
        </p:grpSpPr>
        <p:sp>
          <p:nvSpPr>
            <p:cNvPr id="30" name="Овал 61"/>
            <p:cNvSpPr/>
            <p:nvPr/>
          </p:nvSpPr>
          <p:spPr>
            <a:xfrm>
              <a:off x="3829016" y="4409435"/>
              <a:ext cx="140884" cy="136821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7F993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31" name="Прямая со стрелкой 23"/>
            <p:cNvCxnSpPr/>
            <p:nvPr/>
          </p:nvCxnSpPr>
          <p:spPr>
            <a:xfrm flipH="1">
              <a:off x="2937566" y="4566020"/>
              <a:ext cx="248501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7F993A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32" name="Group 75"/>
          <p:cNvGrpSpPr/>
          <p:nvPr/>
        </p:nvGrpSpPr>
        <p:grpSpPr>
          <a:xfrm>
            <a:off x="3160203" y="5160491"/>
            <a:ext cx="2498347" cy="173524"/>
            <a:chOff x="2937566" y="4641378"/>
            <a:chExt cx="2498347" cy="173524"/>
          </a:xfrm>
        </p:grpSpPr>
        <p:sp>
          <p:nvSpPr>
            <p:cNvPr id="33" name="Овал 63"/>
            <p:cNvSpPr/>
            <p:nvPr/>
          </p:nvSpPr>
          <p:spPr>
            <a:xfrm>
              <a:off x="3921143" y="4678081"/>
              <a:ext cx="140884" cy="136821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7F993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34" name="Прямая со стрелкой 62"/>
            <p:cNvCxnSpPr/>
            <p:nvPr/>
          </p:nvCxnSpPr>
          <p:spPr>
            <a:xfrm>
              <a:off x="2937566" y="4641378"/>
              <a:ext cx="2498347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7F993A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35" name="Group 76"/>
          <p:cNvGrpSpPr/>
          <p:nvPr/>
        </p:nvGrpSpPr>
        <p:grpSpPr>
          <a:xfrm>
            <a:off x="3160203" y="5432923"/>
            <a:ext cx="2316413" cy="163712"/>
            <a:chOff x="2937566" y="4913810"/>
            <a:chExt cx="2316413" cy="163712"/>
          </a:xfrm>
        </p:grpSpPr>
        <p:sp>
          <p:nvSpPr>
            <p:cNvPr id="36" name="Овал 65"/>
            <p:cNvSpPr/>
            <p:nvPr/>
          </p:nvSpPr>
          <p:spPr>
            <a:xfrm>
              <a:off x="4026633" y="4940701"/>
              <a:ext cx="140884" cy="136821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7F993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37" name="Прямая со стрелкой 64"/>
            <p:cNvCxnSpPr/>
            <p:nvPr/>
          </p:nvCxnSpPr>
          <p:spPr>
            <a:xfrm flipH="1">
              <a:off x="2937566" y="4913810"/>
              <a:ext cx="23164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7F993A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38" name="Group 77"/>
          <p:cNvGrpSpPr/>
          <p:nvPr/>
        </p:nvGrpSpPr>
        <p:grpSpPr>
          <a:xfrm>
            <a:off x="3160203" y="5792576"/>
            <a:ext cx="2308278" cy="158272"/>
            <a:chOff x="2937566" y="5082963"/>
            <a:chExt cx="2308278" cy="158272"/>
          </a:xfrm>
        </p:grpSpPr>
        <p:sp>
          <p:nvSpPr>
            <p:cNvPr id="39" name="Овал 75"/>
            <p:cNvSpPr/>
            <p:nvPr/>
          </p:nvSpPr>
          <p:spPr>
            <a:xfrm>
              <a:off x="3572409" y="5082963"/>
              <a:ext cx="140884" cy="136821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7F993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40" name="Прямая со стрелкой 68"/>
            <p:cNvCxnSpPr/>
            <p:nvPr/>
          </p:nvCxnSpPr>
          <p:spPr>
            <a:xfrm>
              <a:off x="2937566" y="5241235"/>
              <a:ext cx="2308278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7F993A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1" name="Group 78"/>
          <p:cNvGrpSpPr/>
          <p:nvPr/>
        </p:nvGrpSpPr>
        <p:grpSpPr>
          <a:xfrm>
            <a:off x="3160203" y="6218518"/>
            <a:ext cx="2316413" cy="160955"/>
            <a:chOff x="2937566" y="5537480"/>
            <a:chExt cx="2316413" cy="160955"/>
          </a:xfrm>
        </p:grpSpPr>
        <p:cxnSp>
          <p:nvCxnSpPr>
            <p:cNvPr id="42" name="Прямая со стрелкой 72"/>
            <p:cNvCxnSpPr/>
            <p:nvPr/>
          </p:nvCxnSpPr>
          <p:spPr>
            <a:xfrm flipH="1">
              <a:off x="2937566" y="5698435"/>
              <a:ext cx="23164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7F993A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43" name="Овал 77"/>
            <p:cNvSpPr/>
            <p:nvPr/>
          </p:nvSpPr>
          <p:spPr>
            <a:xfrm>
              <a:off x="3599671" y="5537480"/>
              <a:ext cx="140884" cy="136821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7F993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44" name="Group 83"/>
          <p:cNvGrpSpPr/>
          <p:nvPr/>
        </p:nvGrpSpPr>
        <p:grpSpPr>
          <a:xfrm>
            <a:off x="7452518" y="4622098"/>
            <a:ext cx="1323483" cy="1511124"/>
            <a:chOff x="7229881" y="4102985"/>
            <a:chExt cx="1323483" cy="1511124"/>
          </a:xfrm>
        </p:grpSpPr>
        <p:cxnSp>
          <p:nvCxnSpPr>
            <p:cNvPr id="45" name="Прямая со стрелкой 78"/>
            <p:cNvCxnSpPr/>
            <p:nvPr/>
          </p:nvCxnSpPr>
          <p:spPr>
            <a:xfrm rot="16200000" flipV="1">
              <a:off x="7062027" y="4339249"/>
              <a:ext cx="1442714" cy="1107006"/>
            </a:xfrm>
            <a:prstGeom prst="bentConnector3">
              <a:avLst>
                <a:gd name="adj1" fmla="val 100176"/>
              </a:avLst>
            </a:prstGeom>
            <a:noFill/>
            <a:ln w="25400" cap="flat" cmpd="sng" algn="ctr">
              <a:solidFill>
                <a:srgbClr val="7F993A"/>
              </a:solidFill>
              <a:prstDash val="lgDash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46" name="Овал 94"/>
            <p:cNvSpPr/>
            <p:nvPr/>
          </p:nvSpPr>
          <p:spPr>
            <a:xfrm>
              <a:off x="8412480" y="4102985"/>
              <a:ext cx="140884" cy="136821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7F993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47" name="Freeform 42"/>
          <p:cNvSpPr/>
          <p:nvPr/>
        </p:nvSpPr>
        <p:spPr>
          <a:xfrm>
            <a:off x="8728462" y="3729037"/>
            <a:ext cx="1147539" cy="2257425"/>
          </a:xfrm>
          <a:custGeom>
            <a:avLst/>
            <a:gdLst>
              <a:gd name="connsiteX0" fmla="*/ 0 w 1147539"/>
              <a:gd name="connsiteY0" fmla="*/ 0 h 2095500"/>
              <a:gd name="connsiteX1" fmla="*/ 1143000 w 1147539"/>
              <a:gd name="connsiteY1" fmla="*/ 571500 h 2095500"/>
              <a:gd name="connsiteX2" fmla="*/ 323850 w 1147539"/>
              <a:gd name="connsiteY2" fmla="*/ 2095500 h 20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7539" h="2095500">
                <a:moveTo>
                  <a:pt x="0" y="0"/>
                </a:moveTo>
                <a:cubicBezTo>
                  <a:pt x="544512" y="111125"/>
                  <a:pt x="1089025" y="222250"/>
                  <a:pt x="1143000" y="571500"/>
                </a:cubicBezTo>
                <a:cubicBezTo>
                  <a:pt x="1196975" y="920750"/>
                  <a:pt x="760412" y="1508125"/>
                  <a:pt x="323850" y="2095500"/>
                </a:cubicBezTo>
              </a:path>
            </a:pathLst>
          </a:custGeom>
          <a:noFill/>
          <a:ln w="25400" cap="flat" cmpd="sng" algn="ctr">
            <a:solidFill>
              <a:srgbClr val="0070C0"/>
            </a:solidFill>
            <a:prstDash val="solid"/>
            <a:headEnd type="oval"/>
            <a:tailEnd type="stealth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8" name="Oval Callout 53"/>
          <p:cNvSpPr/>
          <p:nvPr/>
        </p:nvSpPr>
        <p:spPr>
          <a:xfrm>
            <a:off x="9194298" y="1828880"/>
            <a:ext cx="2766900" cy="1368280"/>
          </a:xfrm>
          <a:prstGeom prst="wedgeEllipseCallout">
            <a:avLst>
              <a:gd name="adj1" fmla="val -67307"/>
              <a:gd name="adj2" fmla="val 12379"/>
            </a:avLst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aphicFrame>
        <p:nvGraphicFramePr>
          <p:cNvPr id="4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33021"/>
              </p:ext>
            </p:extLst>
          </p:nvPr>
        </p:nvGraphicFramePr>
        <p:xfrm>
          <a:off x="9598170" y="2161626"/>
          <a:ext cx="2074166" cy="685800"/>
        </p:xfrm>
        <a:graphic>
          <a:graphicData uri="http://schemas.openxmlformats.org/drawingml/2006/table">
            <a:tbl>
              <a:tblPr firstRow="1"/>
              <a:tblGrid>
                <a:gridCol w="1037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900" dirty="0" smtClean="0"/>
                        <a:t>Service Name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254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900" kern="1200" dirty="0" smtClean="0">
                          <a:effectLst/>
                        </a:rPr>
                        <a:t>Service</a:t>
                      </a:r>
                      <a:r>
                        <a:rPr lang="en-US" sz="900" kern="1200" baseline="0" dirty="0" smtClean="0">
                          <a:effectLst/>
                        </a:rPr>
                        <a:t> </a:t>
                      </a:r>
                      <a:r>
                        <a:rPr lang="en-US" sz="900" kern="1200" dirty="0" smtClean="0">
                          <a:effectLst/>
                        </a:rPr>
                        <a:t>Proc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254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900" dirty="0" err="1" smtClean="0"/>
                        <a:t>MyServiceName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254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US" sz="900" dirty="0"/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254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900" dirty="0" smtClean="0"/>
                        <a:t>…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900" dirty="0" smtClean="0"/>
                        <a:t>…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Freeform 39"/>
          <p:cNvSpPr/>
          <p:nvPr/>
        </p:nvSpPr>
        <p:spPr>
          <a:xfrm>
            <a:off x="9040634" y="2452250"/>
            <a:ext cx="3074229" cy="1049172"/>
          </a:xfrm>
          <a:custGeom>
            <a:avLst/>
            <a:gdLst>
              <a:gd name="connsiteX0" fmla="*/ 2337683 w 3074229"/>
              <a:gd name="connsiteY0" fmla="*/ 54690 h 1213107"/>
              <a:gd name="connsiteX1" fmla="*/ 2973787 w 3074229"/>
              <a:gd name="connsiteY1" fmla="*/ 118301 h 1213107"/>
              <a:gd name="connsiteX2" fmla="*/ 2751151 w 3074229"/>
              <a:gd name="connsiteY2" fmla="*/ 1104262 h 1213107"/>
              <a:gd name="connsiteX3" fmla="*/ 0 w 3074229"/>
              <a:gd name="connsiteY3" fmla="*/ 1144019 h 1213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229" h="1213107">
                <a:moveTo>
                  <a:pt x="2337683" y="54690"/>
                </a:moveTo>
                <a:cubicBezTo>
                  <a:pt x="2621279" y="-969"/>
                  <a:pt x="2904876" y="-56628"/>
                  <a:pt x="2973787" y="118301"/>
                </a:cubicBezTo>
                <a:cubicBezTo>
                  <a:pt x="3042698" y="293230"/>
                  <a:pt x="3246782" y="933309"/>
                  <a:pt x="2751151" y="1104262"/>
                </a:cubicBezTo>
                <a:cubicBezTo>
                  <a:pt x="2255520" y="1275215"/>
                  <a:pt x="1127760" y="1209617"/>
                  <a:pt x="0" y="1144019"/>
                </a:cubicBezTo>
              </a:path>
            </a:pathLst>
          </a:custGeom>
          <a:noFill/>
          <a:ln w="25400" cap="flat" cmpd="sng" algn="ctr">
            <a:solidFill>
              <a:srgbClr val="0070C0"/>
            </a:solidFill>
            <a:prstDash val="solid"/>
            <a:headEnd type="oval" w="med" len="med"/>
            <a:tailEnd type="stealth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1" name="Right Arrow 84"/>
          <p:cNvSpPr/>
          <p:nvPr/>
        </p:nvSpPr>
        <p:spPr>
          <a:xfrm>
            <a:off x="912431" y="2093468"/>
            <a:ext cx="978408" cy="484632"/>
          </a:xfrm>
          <a:prstGeom prst="rightArrow">
            <a:avLst/>
          </a:prstGeom>
          <a:solidFill>
            <a:srgbClr val="39C2D7">
              <a:lumMod val="60000"/>
              <a:lumOff val="40000"/>
            </a:srgbClr>
          </a:soli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Start</a:t>
            </a:r>
          </a:p>
        </p:txBody>
      </p:sp>
      <p:sp>
        <p:nvSpPr>
          <p:cNvPr id="52" name="Right Arrow 85"/>
          <p:cNvSpPr/>
          <p:nvPr/>
        </p:nvSpPr>
        <p:spPr>
          <a:xfrm flipH="1">
            <a:off x="912430" y="2578100"/>
            <a:ext cx="978408" cy="484632"/>
          </a:xfrm>
          <a:prstGeom prst="rightArrow">
            <a:avLst/>
          </a:prstGeom>
          <a:solidFill>
            <a:srgbClr val="39C2D7">
              <a:lumMod val="60000"/>
              <a:lumOff val="40000"/>
            </a:srgbClr>
          </a:soli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Started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3" name="Right Arrow 86"/>
          <p:cNvSpPr/>
          <p:nvPr/>
        </p:nvSpPr>
        <p:spPr>
          <a:xfrm>
            <a:off x="905161" y="4947815"/>
            <a:ext cx="978408" cy="484632"/>
          </a:xfrm>
          <a:prstGeom prst="rightArrow">
            <a:avLst/>
          </a:prstGeom>
          <a:solidFill>
            <a:srgbClr val="7F993A"/>
          </a:soli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Stop</a:t>
            </a:r>
          </a:p>
        </p:txBody>
      </p:sp>
      <p:sp>
        <p:nvSpPr>
          <p:cNvPr id="54" name="Right Arrow 87"/>
          <p:cNvSpPr/>
          <p:nvPr/>
        </p:nvSpPr>
        <p:spPr>
          <a:xfrm flipH="1">
            <a:off x="905160" y="5432447"/>
            <a:ext cx="978408" cy="484632"/>
          </a:xfrm>
          <a:prstGeom prst="rightArrow">
            <a:avLst/>
          </a:prstGeom>
          <a:solidFill>
            <a:srgbClr val="7F993A"/>
          </a:soli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Stopped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82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47" grpId="0" animBg="1"/>
      <p:bldP spid="47" grpId="1" animBg="1"/>
      <p:bldP spid="48" grpId="0" animBg="1"/>
      <p:bldP spid="48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Изоляция от особенностей запуска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440676" y="2059868"/>
            <a:ext cx="2668786" cy="1128755"/>
            <a:chOff x="440676" y="2059868"/>
            <a:chExt cx="2668786" cy="112875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3738" y="2059868"/>
              <a:ext cx="1555724" cy="112875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40676" y="2327934"/>
              <a:ext cx="9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Linux </a:t>
              </a:r>
            </a:p>
            <a:p>
              <a:r>
                <a:rPr lang="en-US" dirty="0" smtClean="0"/>
                <a:t>Daemon</a:t>
              </a: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440676" y="3745090"/>
            <a:ext cx="2668786" cy="946265"/>
            <a:chOff x="440676" y="3745090"/>
            <a:chExt cx="2668786" cy="946265"/>
          </a:xfrm>
        </p:grpSpPr>
        <p:pic>
          <p:nvPicPr>
            <p:cNvPr id="1026" name="Picture 2" descr="Picture backgroun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3738" y="3745090"/>
              <a:ext cx="1555724" cy="946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40676" y="3988106"/>
              <a:ext cx="11130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Windows </a:t>
              </a:r>
            </a:p>
            <a:p>
              <a:r>
                <a:rPr lang="en-US" dirty="0" smtClean="0"/>
                <a:t>Service</a:t>
              </a:r>
              <a:endParaRPr lang="ru-RU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440676" y="5460804"/>
            <a:ext cx="2672027" cy="862877"/>
            <a:chOff x="440676" y="5460804"/>
            <a:chExt cx="2672027" cy="862877"/>
          </a:xfrm>
        </p:grpSpPr>
        <p:pic>
          <p:nvPicPr>
            <p:cNvPr id="1028" name="Picture 4" descr="Picture backgroun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3738" y="5460804"/>
              <a:ext cx="1558965" cy="862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40676" y="5762660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Console</a:t>
              </a:r>
              <a:endParaRPr lang="ru-RU" dirty="0"/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5188131" y="1938353"/>
            <a:ext cx="2588965" cy="2631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3423136" y="2163567"/>
            <a:ext cx="978408" cy="766341"/>
            <a:chOff x="3423136" y="2163567"/>
            <a:chExt cx="978408" cy="766341"/>
          </a:xfrm>
        </p:grpSpPr>
        <p:sp>
          <p:nvSpPr>
            <p:cNvPr id="7" name="Стрелка вправо 6"/>
            <p:cNvSpPr/>
            <p:nvPr/>
          </p:nvSpPr>
          <p:spPr>
            <a:xfrm>
              <a:off x="3423136" y="2163567"/>
              <a:ext cx="978408" cy="33956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Start</a:t>
              </a:r>
              <a:endParaRPr lang="ru-RU" sz="1400" dirty="0"/>
            </a:p>
          </p:txBody>
        </p:sp>
        <p:sp>
          <p:nvSpPr>
            <p:cNvPr id="11" name="Стрелка вправо 10"/>
            <p:cNvSpPr/>
            <p:nvPr/>
          </p:nvSpPr>
          <p:spPr>
            <a:xfrm>
              <a:off x="3423136" y="2590344"/>
              <a:ext cx="978408" cy="33956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Stop</a:t>
              </a:r>
              <a:endParaRPr lang="ru-RU" sz="1400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3423136" y="3808603"/>
            <a:ext cx="978408" cy="766341"/>
            <a:chOff x="3423136" y="2163567"/>
            <a:chExt cx="978408" cy="766341"/>
          </a:xfrm>
        </p:grpSpPr>
        <p:sp>
          <p:nvSpPr>
            <p:cNvPr id="17" name="Стрелка вправо 16"/>
            <p:cNvSpPr/>
            <p:nvPr/>
          </p:nvSpPr>
          <p:spPr>
            <a:xfrm>
              <a:off x="3423136" y="2163567"/>
              <a:ext cx="978408" cy="33956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Start</a:t>
              </a:r>
              <a:endParaRPr lang="ru-RU" sz="1400" dirty="0"/>
            </a:p>
          </p:txBody>
        </p:sp>
        <p:sp>
          <p:nvSpPr>
            <p:cNvPr id="18" name="Стрелка вправо 17"/>
            <p:cNvSpPr/>
            <p:nvPr/>
          </p:nvSpPr>
          <p:spPr>
            <a:xfrm>
              <a:off x="3423136" y="2590344"/>
              <a:ext cx="978408" cy="33956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Stop</a:t>
              </a:r>
              <a:endParaRPr lang="ru-RU" sz="1400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3423136" y="5460804"/>
            <a:ext cx="978408" cy="766341"/>
            <a:chOff x="3423136" y="2163567"/>
            <a:chExt cx="978408" cy="766341"/>
          </a:xfrm>
        </p:grpSpPr>
        <p:sp>
          <p:nvSpPr>
            <p:cNvPr id="20" name="Стрелка вправо 19"/>
            <p:cNvSpPr/>
            <p:nvPr/>
          </p:nvSpPr>
          <p:spPr>
            <a:xfrm>
              <a:off x="3423136" y="2163567"/>
              <a:ext cx="978408" cy="33956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Start</a:t>
              </a:r>
              <a:endParaRPr lang="ru-RU" sz="1400" dirty="0"/>
            </a:p>
          </p:txBody>
        </p:sp>
        <p:sp>
          <p:nvSpPr>
            <p:cNvPr id="21" name="Стрелка вправо 20"/>
            <p:cNvSpPr/>
            <p:nvPr/>
          </p:nvSpPr>
          <p:spPr>
            <a:xfrm>
              <a:off x="3423136" y="2590344"/>
              <a:ext cx="978408" cy="33956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Stop</a:t>
              </a:r>
              <a:endParaRPr lang="ru-RU" sz="1400" dirty="0"/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9815147" y="2022106"/>
            <a:ext cx="1670856" cy="780290"/>
            <a:chOff x="9815147" y="2022106"/>
            <a:chExt cx="1670856" cy="780290"/>
          </a:xfrm>
        </p:grpSpPr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147" y="2022106"/>
              <a:ext cx="780290" cy="78029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0710791" y="2114422"/>
              <a:ext cx="7752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Azure </a:t>
              </a:r>
            </a:p>
            <a:p>
              <a:r>
                <a:rPr lang="en-US" dirty="0" smtClean="0"/>
                <a:t>Fabric</a:t>
              </a:r>
            </a:p>
          </p:txBody>
        </p:sp>
      </p:grpSp>
      <p:grpSp>
        <p:nvGrpSpPr>
          <p:cNvPr id="24" name="Группа 23"/>
          <p:cNvGrpSpPr/>
          <p:nvPr/>
        </p:nvGrpSpPr>
        <p:grpSpPr>
          <a:xfrm flipH="1">
            <a:off x="8523065" y="2056072"/>
            <a:ext cx="978408" cy="766341"/>
            <a:chOff x="3423136" y="2163567"/>
            <a:chExt cx="978408" cy="766341"/>
          </a:xfrm>
        </p:grpSpPr>
        <p:sp>
          <p:nvSpPr>
            <p:cNvPr id="25" name="Стрелка вправо 24"/>
            <p:cNvSpPr/>
            <p:nvPr/>
          </p:nvSpPr>
          <p:spPr>
            <a:xfrm>
              <a:off x="3423136" y="2163567"/>
              <a:ext cx="978408" cy="33956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Start</a:t>
              </a:r>
              <a:endParaRPr lang="ru-RU" sz="1400" dirty="0"/>
            </a:p>
          </p:txBody>
        </p:sp>
        <p:sp>
          <p:nvSpPr>
            <p:cNvPr id="26" name="Стрелка вправо 25"/>
            <p:cNvSpPr/>
            <p:nvPr/>
          </p:nvSpPr>
          <p:spPr>
            <a:xfrm>
              <a:off x="3423136" y="2590344"/>
              <a:ext cx="978408" cy="33956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Stop</a:t>
              </a:r>
              <a:endParaRPr lang="ru-RU" sz="1400" dirty="0"/>
            </a:p>
          </p:txBody>
        </p:sp>
      </p:grpSp>
      <p:grpSp>
        <p:nvGrpSpPr>
          <p:cNvPr id="29" name="Группа 28"/>
          <p:cNvGrpSpPr/>
          <p:nvPr/>
        </p:nvGrpSpPr>
        <p:grpSpPr>
          <a:xfrm flipH="1">
            <a:off x="8523065" y="3858264"/>
            <a:ext cx="978408" cy="766341"/>
            <a:chOff x="3423136" y="2163567"/>
            <a:chExt cx="978408" cy="766341"/>
          </a:xfrm>
        </p:grpSpPr>
        <p:sp>
          <p:nvSpPr>
            <p:cNvPr id="30" name="Стрелка вправо 29"/>
            <p:cNvSpPr/>
            <p:nvPr/>
          </p:nvSpPr>
          <p:spPr>
            <a:xfrm>
              <a:off x="3423136" y="2163567"/>
              <a:ext cx="978408" cy="33956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Start</a:t>
              </a:r>
              <a:endParaRPr lang="ru-RU" sz="1400" dirty="0"/>
            </a:p>
          </p:txBody>
        </p:sp>
        <p:sp>
          <p:nvSpPr>
            <p:cNvPr id="31" name="Стрелка вправо 30"/>
            <p:cNvSpPr/>
            <p:nvPr/>
          </p:nvSpPr>
          <p:spPr>
            <a:xfrm>
              <a:off x="3423136" y="2590344"/>
              <a:ext cx="978408" cy="33956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Stop</a:t>
              </a:r>
              <a:endParaRPr lang="ru-RU" sz="1400" dirty="0"/>
            </a:p>
          </p:txBody>
        </p:sp>
      </p:grpSp>
      <p:grpSp>
        <p:nvGrpSpPr>
          <p:cNvPr id="39" name="Группа 38"/>
          <p:cNvGrpSpPr/>
          <p:nvPr/>
        </p:nvGrpSpPr>
        <p:grpSpPr>
          <a:xfrm>
            <a:off x="9691809" y="3704200"/>
            <a:ext cx="2208658" cy="887933"/>
            <a:chOff x="9691809" y="3704200"/>
            <a:chExt cx="2208658" cy="887933"/>
          </a:xfrm>
        </p:grpSpPr>
        <p:sp>
          <p:nvSpPr>
            <p:cNvPr id="28" name="TextBox 27"/>
            <p:cNvSpPr txBox="1"/>
            <p:nvPr/>
          </p:nvSpPr>
          <p:spPr>
            <a:xfrm>
              <a:off x="10644289" y="4045346"/>
              <a:ext cx="1256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Kubernetes</a:t>
              </a:r>
            </a:p>
          </p:txBody>
        </p:sp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91809" y="3704200"/>
              <a:ext cx="915018" cy="887933"/>
            </a:xfrm>
            <a:prstGeom prst="rect">
              <a:avLst/>
            </a:prstGeom>
          </p:spPr>
        </p:pic>
      </p:grpSp>
      <p:grpSp>
        <p:nvGrpSpPr>
          <p:cNvPr id="34" name="Группа 33"/>
          <p:cNvGrpSpPr/>
          <p:nvPr/>
        </p:nvGrpSpPr>
        <p:grpSpPr>
          <a:xfrm flipH="1">
            <a:off x="8523065" y="5438424"/>
            <a:ext cx="978408" cy="766341"/>
            <a:chOff x="3423136" y="2163567"/>
            <a:chExt cx="978408" cy="766341"/>
          </a:xfrm>
        </p:grpSpPr>
        <p:sp>
          <p:nvSpPr>
            <p:cNvPr id="35" name="Стрелка вправо 34"/>
            <p:cNvSpPr/>
            <p:nvPr/>
          </p:nvSpPr>
          <p:spPr>
            <a:xfrm>
              <a:off x="3423136" y="2163567"/>
              <a:ext cx="978408" cy="33956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Start</a:t>
              </a:r>
              <a:endParaRPr lang="ru-RU" sz="1400" dirty="0"/>
            </a:p>
          </p:txBody>
        </p:sp>
        <p:sp>
          <p:nvSpPr>
            <p:cNvPr id="36" name="Стрелка вправо 35"/>
            <p:cNvSpPr/>
            <p:nvPr/>
          </p:nvSpPr>
          <p:spPr>
            <a:xfrm>
              <a:off x="3423136" y="2590344"/>
              <a:ext cx="978408" cy="33956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Stop</a:t>
              </a:r>
              <a:endParaRPr lang="ru-RU" sz="1400" dirty="0"/>
            </a:p>
          </p:txBody>
        </p:sp>
      </p:grpSp>
      <p:grpSp>
        <p:nvGrpSpPr>
          <p:cNvPr id="40" name="Группа 39"/>
          <p:cNvGrpSpPr/>
          <p:nvPr/>
        </p:nvGrpSpPr>
        <p:grpSpPr>
          <a:xfrm>
            <a:off x="9632790" y="5342644"/>
            <a:ext cx="2378231" cy="915447"/>
            <a:chOff x="9632790" y="5342644"/>
            <a:chExt cx="2378231" cy="915447"/>
          </a:xfrm>
        </p:grpSpPr>
        <p:sp>
          <p:nvSpPr>
            <p:cNvPr id="33" name="TextBox 32"/>
            <p:cNvSpPr txBox="1"/>
            <p:nvPr/>
          </p:nvSpPr>
          <p:spPr>
            <a:xfrm>
              <a:off x="10797163" y="5485661"/>
              <a:ext cx="12138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GUI (WPF, </a:t>
              </a:r>
            </a:p>
            <a:p>
              <a:r>
                <a:rPr lang="en-US" dirty="0" err="1" smtClean="0"/>
                <a:t>WinForms</a:t>
              </a:r>
              <a:r>
                <a:rPr lang="en-US" dirty="0" smtClean="0"/>
                <a:t>)</a:t>
              </a:r>
            </a:p>
          </p:txBody>
        </p:sp>
        <p:pic>
          <p:nvPicPr>
            <p:cNvPr id="32" name="Рисунок 3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32790" y="5342644"/>
              <a:ext cx="1033056" cy="915447"/>
            </a:xfrm>
            <a:prstGeom prst="rect">
              <a:avLst/>
            </a:prstGeom>
          </p:spPr>
        </p:pic>
      </p:grpSp>
      <p:sp>
        <p:nvSpPr>
          <p:cNvPr id="23" name="Скругленный прямоугольник 22"/>
          <p:cNvSpPr/>
          <p:nvPr/>
        </p:nvSpPr>
        <p:spPr>
          <a:xfrm>
            <a:off x="4947385" y="5678905"/>
            <a:ext cx="3070459" cy="6447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  <a:endParaRPr lang="ru-RU" dirty="0"/>
          </a:p>
        </p:txBody>
      </p:sp>
      <p:grpSp>
        <p:nvGrpSpPr>
          <p:cNvPr id="41" name="Группа 40"/>
          <p:cNvGrpSpPr/>
          <p:nvPr/>
        </p:nvGrpSpPr>
        <p:grpSpPr>
          <a:xfrm rot="16200000">
            <a:off x="5993409" y="4730302"/>
            <a:ext cx="978408" cy="766341"/>
            <a:chOff x="3423136" y="2163567"/>
            <a:chExt cx="978408" cy="766341"/>
          </a:xfrm>
        </p:grpSpPr>
        <p:sp>
          <p:nvSpPr>
            <p:cNvPr id="42" name="Стрелка вправо 41"/>
            <p:cNvSpPr/>
            <p:nvPr/>
          </p:nvSpPr>
          <p:spPr>
            <a:xfrm>
              <a:off x="3423136" y="2163567"/>
              <a:ext cx="978408" cy="3395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Start</a:t>
              </a:r>
              <a:endParaRPr lang="ru-RU" sz="1400" dirty="0"/>
            </a:p>
          </p:txBody>
        </p:sp>
        <p:sp>
          <p:nvSpPr>
            <p:cNvPr id="43" name="Стрелка вправо 42"/>
            <p:cNvSpPr/>
            <p:nvPr/>
          </p:nvSpPr>
          <p:spPr>
            <a:xfrm>
              <a:off x="3423136" y="2590344"/>
              <a:ext cx="978408" cy="3395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Stop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5677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в разных окружениях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280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IHost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IWebHost</a:t>
            </a:r>
            <a:r>
              <a:rPr lang="en-US" dirty="0" smtClean="0"/>
              <a:t>:</a:t>
            </a:r>
            <a:r>
              <a:rPr lang="ru-RU" dirty="0" smtClean="0"/>
              <a:t> запуск</a:t>
            </a:r>
            <a:r>
              <a:rPr lang="en-US" dirty="0" smtClean="0"/>
              <a:t>/</a:t>
            </a:r>
            <a:r>
              <a:rPr lang="ru-RU" dirty="0" smtClean="0"/>
              <a:t>остановка и сервисы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923012"/>
              </p:ext>
            </p:extLst>
          </p:nvPr>
        </p:nvGraphicFramePr>
        <p:xfrm>
          <a:off x="3147317" y="4556661"/>
          <a:ext cx="765082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566">
                  <a:extLst>
                    <a:ext uri="{9D8B030D-6E8A-4147-A177-3AD203B41FA5}">
                      <a16:colId xmlns:a16="http://schemas.microsoft.com/office/drawing/2014/main" val="4172405527"/>
                    </a:ext>
                  </a:extLst>
                </a:gridCol>
                <a:gridCol w="5106256">
                  <a:extLst>
                    <a:ext uri="{9D8B030D-6E8A-4147-A177-3AD203B41FA5}">
                      <a16:colId xmlns:a16="http://schemas.microsoft.com/office/drawing/2014/main" val="1642341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r>
                        <a:rPr lang="en-US" dirty="0" smtClean="0"/>
                        <a:t> /</a:t>
                      </a:r>
                      <a:r>
                        <a:rPr lang="ru-RU" baseline="0" dirty="0" smtClean="0"/>
                        <a:t> Свойство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Пояснение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3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/ Stop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Запуск и остановка хоста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366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Services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Сервисы, которыми управляет (создает</a:t>
                      </a:r>
                      <a:r>
                        <a:rPr lang="ru-RU" baseline="0" dirty="0" smtClean="0"/>
                        <a:t> и уничтожает</a:t>
                      </a:r>
                      <a:r>
                        <a:rPr lang="ru-RU" dirty="0" smtClean="0"/>
                        <a:t>) хост на протяжении своей работы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878207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88" y="2147362"/>
            <a:ext cx="77247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Сервисы и </a:t>
            </a:r>
            <a:r>
              <a:rPr lang="en-US" dirty="0" smtClean="0"/>
              <a:t>DI/</a:t>
            </a:r>
            <a:r>
              <a:rPr lang="en-US" dirty="0" err="1" smtClean="0"/>
              <a:t>IoC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60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2224</TotalTime>
  <Words>3943</Words>
  <Application>Microsoft Office PowerPoint</Application>
  <PresentationFormat>Широкоэкранный</PresentationFormat>
  <Paragraphs>524</Paragraphs>
  <Slides>49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Trebuchet MS</vt:lpstr>
      <vt:lpstr>Тема Office</vt:lpstr>
      <vt:lpstr>Хостинг и DI</vt:lpstr>
      <vt:lpstr>Agenda</vt:lpstr>
      <vt:lpstr>Хост и сервисы</vt:lpstr>
      <vt:lpstr>Приложения и среды (запуск)</vt:lpstr>
      <vt:lpstr>Пример. Windows Service</vt:lpstr>
      <vt:lpstr>Изоляция от особенностей запуска</vt:lpstr>
      <vt:lpstr>Запуск в разных окружениях</vt:lpstr>
      <vt:lpstr>IHost и IWebHost: запуск/остановка и сервисы</vt:lpstr>
      <vt:lpstr>Сервисы и DI/IoC </vt:lpstr>
      <vt:lpstr>IServiceProvider</vt:lpstr>
      <vt:lpstr>От Service Locator к DI/IoC контейнеру</vt:lpstr>
      <vt:lpstr>Пример (очень искусственный)</vt:lpstr>
      <vt:lpstr>DI/IoC библиотеки</vt:lpstr>
      <vt:lpstr>MS DI и Autofac  </vt:lpstr>
      <vt:lpstr>Как начать</vt:lpstr>
      <vt:lpstr>Основные способы регистрации</vt:lpstr>
      <vt:lpstr>Основные способы регистрации</vt:lpstr>
      <vt:lpstr>Основные способы регистрации</vt:lpstr>
      <vt:lpstr>Множественные регистрации сервиса</vt:lpstr>
      <vt:lpstr>Группа одинаковых регистраций</vt:lpstr>
      <vt:lpstr>Keyed/Named-сервисы</vt:lpstr>
      <vt:lpstr>Жизненный цикл сервисов / Lifetime Scopes</vt:lpstr>
      <vt:lpstr>Lifetime Scopes в MS DI и Autofac</vt:lpstr>
      <vt:lpstr>Указание ЖЦ сервисов</vt:lpstr>
      <vt:lpstr>Хост приложения</vt:lpstr>
      <vt:lpstr>Минимальный пример</vt:lpstr>
      <vt:lpstr>Билдеры и хосты</vt:lpstr>
      <vt:lpstr>Регистрация сервисов</vt:lpstr>
      <vt:lpstr>Хост: сценарии запуска и остановки</vt:lpstr>
      <vt:lpstr>Полезная работа: IHostedService</vt:lpstr>
      <vt:lpstr>IHostedService - пример</vt:lpstr>
      <vt:lpstr>BackgroundService и фоновая обработка</vt:lpstr>
      <vt:lpstr>Обработка заданий/событий</vt:lpstr>
      <vt:lpstr>Очереди заданий</vt:lpstr>
      <vt:lpstr>Каналы (Channel&lt;&gt;)</vt:lpstr>
      <vt:lpstr>Фоновая обработка</vt:lpstr>
      <vt:lpstr>Окружение (environment)</vt:lpstr>
      <vt:lpstr>ЖЦ хоста</vt:lpstr>
      <vt:lpstr>Старт</vt:lpstr>
      <vt:lpstr>Завершение работы</vt:lpstr>
      <vt:lpstr>Консольные (традиционные) приложения</vt:lpstr>
      <vt:lpstr>Хостинг: демоны и Windows Services</vt:lpstr>
      <vt:lpstr>Хостинг: код и публикация</vt:lpstr>
      <vt:lpstr>Профили публикации</vt:lpstr>
      <vt:lpstr>Хостинг Windows Service</vt:lpstr>
      <vt:lpstr>Windows Service</vt:lpstr>
      <vt:lpstr>Хостинг SystemD</vt:lpstr>
      <vt:lpstr>SystemD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Хост и DI</dc:title>
  <dc:creator>Михаил Романов</dc:creator>
  <cp:lastModifiedBy>Михаил Романов</cp:lastModifiedBy>
  <cp:revision>124</cp:revision>
  <dcterms:created xsi:type="dcterms:W3CDTF">2024-09-29T05:47:56Z</dcterms:created>
  <dcterms:modified xsi:type="dcterms:W3CDTF">2024-10-20T15:47:16Z</dcterms:modified>
</cp:coreProperties>
</file>