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2" r:id="rId6"/>
    <p:sldId id="263" r:id="rId7"/>
    <p:sldId id="268" r:id="rId8"/>
    <p:sldId id="264" r:id="rId9"/>
    <p:sldId id="265" r:id="rId10"/>
    <p:sldId id="267" r:id="rId11"/>
    <p:sldId id="269" r:id="rId12"/>
    <p:sldId id="288" r:id="rId13"/>
    <p:sldId id="280" r:id="rId14"/>
    <p:sldId id="281" r:id="rId15"/>
    <p:sldId id="294" r:id="rId16"/>
    <p:sldId id="289" r:id="rId17"/>
    <p:sldId id="284" r:id="rId18"/>
    <p:sldId id="290" r:id="rId19"/>
    <p:sldId id="295" r:id="rId20"/>
    <p:sldId id="296" r:id="rId21"/>
    <p:sldId id="283" r:id="rId22"/>
    <p:sldId id="291" r:id="rId23"/>
    <p:sldId id="282" r:id="rId24"/>
    <p:sldId id="297" r:id="rId25"/>
    <p:sldId id="298" r:id="rId26"/>
    <p:sldId id="285" r:id="rId27"/>
    <p:sldId id="299" r:id="rId28"/>
    <p:sldId id="286" r:id="rId29"/>
    <p:sldId id="300" r:id="rId30"/>
    <p:sldId id="287" r:id="rId31"/>
    <p:sldId id="304" r:id="rId32"/>
    <p:sldId id="293" r:id="rId33"/>
    <p:sldId id="301" r:id="rId34"/>
    <p:sldId id="302" r:id="rId35"/>
    <p:sldId id="305" r:id="rId36"/>
    <p:sldId id="306" r:id="rId37"/>
    <p:sldId id="279" r:id="rId38"/>
    <p:sldId id="292" r:id="rId39"/>
    <p:sldId id="307" r:id="rId40"/>
    <p:sldId id="313" r:id="rId41"/>
    <p:sldId id="308" r:id="rId42"/>
    <p:sldId id="309" r:id="rId43"/>
    <p:sldId id="314" r:id="rId44"/>
    <p:sldId id="312" r:id="rId45"/>
    <p:sldId id="310" r:id="rId46"/>
    <p:sldId id="261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Введение в сериализацию" id="{4C62F6CD-700A-4F63-B54E-3F57103040C4}">
          <p14:sldIdLst>
            <p14:sldId id="259"/>
            <p14:sldId id="260"/>
            <p14:sldId id="262"/>
          </p14:sldIdLst>
        </p14:section>
        <p14:section name="Стандартные и сторонние решения" id="{5CBA65FF-EA86-4333-BD79-9E27649EFBF6}">
          <p14:sldIdLst>
            <p14:sldId id="263"/>
            <p14:sldId id="268"/>
            <p14:sldId id="264"/>
            <p14:sldId id="265"/>
          </p14:sldIdLst>
        </p14:section>
        <p14:section name="Управление сериализацией" id="{D6298BD9-F233-415C-A6E8-35C071F0EA48}">
          <p14:sldIdLst>
            <p14:sldId id="267"/>
            <p14:sldId id="269"/>
            <p14:sldId id="288"/>
            <p14:sldId id="280"/>
          </p14:sldIdLst>
        </p14:section>
        <p14:section name="Имена и порядок элементов" id="{F08F2D41-B422-4EE2-94CE-88B555CC7DF1}">
          <p14:sldIdLst>
            <p14:sldId id="281"/>
            <p14:sldId id="294"/>
            <p14:sldId id="289"/>
          </p14:sldIdLst>
        </p14:section>
        <p14:section name="Иерархии типов. Полифорные объекты" id="{B4188333-7629-4CF7-8E5A-31A8895EA93D}">
          <p14:sldIdLst>
            <p14:sldId id="284"/>
            <p14:sldId id="290"/>
            <p14:sldId id="295"/>
            <p14:sldId id="296"/>
          </p14:sldIdLst>
        </p14:section>
        <p14:section name="Коллекции и массивы" id="{DEFD330D-6D21-43A6-BDBB-A214C114B7E7}">
          <p14:sldIdLst>
            <p14:sldId id="283"/>
            <p14:sldId id="291"/>
          </p14:sldIdLst>
        </p14:section>
        <p14:section name="Перечислимые типы" id="{C3D25650-3CEA-4F5A-AA5E-8A2D04173D50}">
          <p14:sldIdLst>
            <p14:sldId id="282"/>
            <p14:sldId id="297"/>
            <p14:sldId id="298"/>
          </p14:sldIdLst>
        </p14:section>
        <p14:section name="Сериализация графов" id="{F5C8C0F0-560A-4E6D-A97A-9639F5AD7DD8}">
          <p14:sldIdLst>
            <p14:sldId id="285"/>
            <p14:sldId id="299"/>
          </p14:sldIdLst>
        </p14:section>
        <p14:section name="Версионирование" id="{3D3AE977-3C7A-471A-A92D-C77345DC5EE7}">
          <p14:sldIdLst>
            <p14:sldId id="286"/>
            <p14:sldId id="300"/>
          </p14:sldIdLst>
        </p14:section>
        <p14:section name="Кастомизация процесса и low-level API" id="{001B6EA0-BF5E-43EC-9005-BF9058C1A352}">
          <p14:sldIdLst>
            <p14:sldId id="287"/>
            <p14:sldId id="304"/>
          </p14:sldIdLst>
        </p14:section>
        <p14:section name="События сериализации/десериализации" id="{53BF0C57-1ADF-4051-81D1-240F37D8FB2C}">
          <p14:sldIdLst>
            <p14:sldId id="293"/>
            <p14:sldId id="301"/>
          </p14:sldIdLst>
        </p14:section>
        <p14:section name="ISerializable" id="{1CFA9010-A221-4AEF-87EB-1EC0F60EDD99}">
          <p14:sldIdLst>
            <p14:sldId id="302"/>
          </p14:sldIdLst>
        </p14:section>
        <p14:section name="IXmlSerializable" id="{1DC6ABF7-5EC2-420B-A1D9-9F59A5478ED7}">
          <p14:sldIdLst>
            <p14:sldId id="305"/>
          </p14:sldIdLst>
        </p14:section>
        <p14:section name="ISerializationSurrogateProvider" id="{34740668-3F80-45F9-9FDC-1F8DE72CAD03}">
          <p14:sldIdLst>
            <p14:sldId id="306"/>
          </p14:sldIdLst>
        </p14:section>
        <p14:section name="Переносимость" id="{1903FE7F-EC4F-4F2D-85E4-004E3286DFA7}">
          <p14:sldIdLst>
            <p14:sldId id="279"/>
            <p14:sldId id="292"/>
            <p14:sldId id="307"/>
            <p14:sldId id="313"/>
            <p14:sldId id="308"/>
          </p14:sldIdLst>
        </p14:section>
        <p14:section name="Генерация контрактов" id="{D48D83D5-7BA8-42A9-A7FC-9F917357BCC5}">
          <p14:sldIdLst>
            <p14:sldId id="309"/>
            <p14:sldId id="314"/>
          </p14:sldIdLst>
        </p14:section>
        <p14:section name="Генерация из контрактов" id="{D9CF3EE1-7864-409A-81A1-D0C97F91731D}">
          <p14:sldIdLst>
            <p14:sldId id="312"/>
            <p14:sldId id="310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210" autoAdjust="0"/>
  </p:normalViewPr>
  <p:slideViewPr>
    <p:cSldViewPr snapToGrid="0">
      <p:cViewPr varScale="1">
        <p:scale>
          <a:sx n="98" d="100"/>
          <a:sy n="98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5AB60-8852-4AD1-8876-D2D830AC80F0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C8910-DE73-4C2F-B30B-A17FF07874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47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C8910-DE73-4C2F-B30B-A17FF078749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229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https://en.wikipedia.org/wiki/Interface_description_language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C8910-DE73-4C2F-B30B-A17FF078749B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21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21.09.2024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eb_Services_Description_Language" TargetMode="External"/><Relationship Id="rId7" Type="http://schemas.openxmlformats.org/officeDocument/2006/relationships/hyperlink" Target="https://en.wikipedia.org/wiki/Protocol_Buffe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on-schema.org/" TargetMode="External"/><Relationship Id="rId5" Type="http://schemas.openxmlformats.org/officeDocument/2006/relationships/hyperlink" Target="https://en.wikipedia.org/wiki/OpenAPI_Specification" TargetMode="External"/><Relationship Id="rId4" Type="http://schemas.openxmlformats.org/officeDocument/2006/relationships/hyperlink" Target="https://en.wikipedia.org/wiki/XML_Schema_(W3C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&#1057;&#1077;&#1088;&#1080;&#1072;&#1083;&#1080;&#1079;&#1072;&#1094;&#1080;&#1103;" TargetMode="External"/><Relationship Id="rId2" Type="http://schemas.openxmlformats.org/officeDocument/2006/relationships/hyperlink" Target="https://en.wikipedia.org/wiki/Serialization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gpack.org/" TargetMode="External"/><Relationship Id="rId2" Type="http://schemas.openxmlformats.org/officeDocument/2006/relationships/hyperlink" Target="https://protobuf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json.org/" TargetMode="External"/><Relationship Id="rId4" Type="http://schemas.openxmlformats.org/officeDocument/2006/relationships/hyperlink" Target="https://www.w3.org/XM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tocolbuffers/protobuf/tree/main/csharp" TargetMode="External"/><Relationship Id="rId2" Type="http://schemas.openxmlformats.org/officeDocument/2006/relationships/hyperlink" Target="https://github.com/msgpack/msgpack-cl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wtonsoft.com/json" TargetMode="External"/><Relationship Id="rId4" Type="http://schemas.openxmlformats.org/officeDocument/2006/relationships/hyperlink" Target="https://github.com/protobuf-net/protobuf-ne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Сериализация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</a:t>
            </a:r>
            <a:r>
              <a:rPr lang="ru-RU" dirty="0" err="1" smtClean="0"/>
              <a:t>сериализацией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0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</a:t>
            </a:r>
            <a:r>
              <a:rPr lang="ru-RU" dirty="0" err="1" smtClean="0"/>
              <a:t>сериализовать</a:t>
            </a:r>
            <a:r>
              <a:rPr lang="ru-RU" dirty="0" smtClean="0"/>
              <a:t>?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44348"/>
              </p:ext>
            </p:extLst>
          </p:nvPr>
        </p:nvGraphicFramePr>
        <p:xfrm>
          <a:off x="302222" y="1690688"/>
          <a:ext cx="11632686" cy="3906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9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805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30422">
                  <a:extLst>
                    <a:ext uri="{9D8B030D-6E8A-4147-A177-3AD203B41FA5}">
                      <a16:colId xmlns:a16="http://schemas.microsoft.com/office/drawing/2014/main" val="322200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System.Text.Json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Newtonsoft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-net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Пометка типа как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сериализуемого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/>
                        <a:t>*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ProtoContract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Можно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сериализовать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Публичные поля и свойства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Публичные поля и свойства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Публичные и приватные поля и свойства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Публичные и приватные поля и свойства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Публичные и приватные поля и свойства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26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 умолчанию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сериализуются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Публичные поля и свойства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Публичные поля и свойства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Публичные  свойства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Публичные поля и свойства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Смена режима по умолчанию для типа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ProtoContract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ImplicitFields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= … )]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AllFields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AllPublic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6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Пометка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</a:rPr>
                        <a:t>сериализуемых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полей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свойств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JsonInclude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JsonProperty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[</a:t>
                      </a:r>
                      <a:r>
                        <a:rPr lang="en-US" sz="1400" dirty="0" err="1" smtClean="0">
                          <a:effectLst/>
                        </a:rPr>
                        <a:t>ProtoMember</a:t>
                      </a:r>
                      <a:r>
                        <a:rPr lang="en-US" sz="1400" dirty="0" smtClean="0">
                          <a:effectLst/>
                        </a:rPr>
                        <a:t>()]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Пометка НЕ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</a:rPr>
                        <a:t>сериализуемых</a:t>
                      </a:r>
                      <a:endParaRPr lang="ru-RU" sz="1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полей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свойств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XmlIgnore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IgnoreDataMember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JsonIgnore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JsonIgnore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59123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06472" y="5818093"/>
            <a:ext cx="7394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</a:t>
            </a:r>
            <a:r>
              <a:rPr lang="ru-RU" dirty="0" smtClean="0"/>
              <a:t>Для </a:t>
            </a:r>
            <a:r>
              <a:rPr lang="en-US" b="1" dirty="0" smtClean="0"/>
              <a:t>DataContractSerializer</a:t>
            </a:r>
            <a:r>
              <a:rPr lang="en-US" dirty="0" smtClean="0"/>
              <a:t> </a:t>
            </a:r>
            <a:r>
              <a:rPr lang="ru-RU" dirty="0" smtClean="0"/>
              <a:t>можно пометить тип </a:t>
            </a:r>
            <a:r>
              <a:rPr lang="en-US" dirty="0" smtClean="0"/>
              <a:t>[</a:t>
            </a:r>
            <a:r>
              <a:rPr lang="en-US" dirty="0" err="1" smtClean="0"/>
              <a:t>DataContract</a:t>
            </a:r>
            <a:r>
              <a:rPr lang="en-US" dirty="0" smtClean="0"/>
              <a:t>]</a:t>
            </a:r>
            <a:r>
              <a:rPr lang="ru-RU" dirty="0" smtClean="0"/>
              <a:t>, но тогда нужно явно все </a:t>
            </a:r>
            <a:r>
              <a:rPr lang="ru-RU" dirty="0" err="1" smtClean="0"/>
              <a:t>сериализуемые</a:t>
            </a:r>
            <a:r>
              <a:rPr lang="ru-RU" dirty="0" smtClean="0"/>
              <a:t> поля пометить </a:t>
            </a:r>
            <a:r>
              <a:rPr lang="en-US" dirty="0" smtClean="0"/>
              <a:t>[</a:t>
            </a:r>
            <a:r>
              <a:rPr lang="en-US" dirty="0" err="1" smtClean="0"/>
              <a:t>DataMember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51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3711" y="1698616"/>
            <a:ext cx="3416320" cy="110799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XmlIgnore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783318" y="1783254"/>
            <a:ext cx="4570482" cy="9387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3711" y="3121371"/>
            <a:ext cx="5570756" cy="178510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JsonInclude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JsonIgnore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JsonIgnore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fieldB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095283" y="3720051"/>
            <a:ext cx="1338828" cy="6001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fieldB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73711" y="5221234"/>
            <a:ext cx="3416320" cy="1446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ProtoContract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A3_2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ProtoMember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ProtoMember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083418" y="5318293"/>
            <a:ext cx="3416320" cy="127727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ProtoContract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ImplicitFields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ImplicitFields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.AllPublic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A3_1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649050" y="5479875"/>
            <a:ext cx="3078759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i-FI" sz="1400" dirty="0">
                <a:latin typeface="Consolas" panose="020B0609020204030204" pitchFamily="49" charset="0"/>
              </a:rPr>
              <a:t>0000    0A 05 41 41    ..AA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0004    41 41 41 12    AAA.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0008    05 42 42 42    .BBB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000C    42 42          BB  </a:t>
            </a:r>
          </a:p>
        </p:txBody>
      </p:sp>
      <p:sp>
        <p:nvSpPr>
          <p:cNvPr id="3" name="Стрелка вправо 2"/>
          <p:cNvSpPr/>
          <p:nvPr/>
        </p:nvSpPr>
        <p:spPr>
          <a:xfrm>
            <a:off x="5057029" y="201029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6448507" y="37716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7606079" y="57021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Десериализация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10068"/>
              </p:ext>
            </p:extLst>
          </p:nvPr>
        </p:nvGraphicFramePr>
        <p:xfrm>
          <a:off x="334027" y="1946344"/>
          <a:ext cx="11290128" cy="2712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322200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System.Text.Json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Newtonsoft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-net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Позволяет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работать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через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private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internal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set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или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init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Требует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наличия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default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parameterless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) конструктора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Если нет пометки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DataContract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Но не используется никогда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Явное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указание конструктора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JsonConstructor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JsonConstructor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3385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57649" y="5165170"/>
            <a:ext cx="7151317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A_PrimaryAndDefaultConstructor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A_PrimaryAndDefaultConstructor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2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Имена и порядок элементов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02822"/>
              </p:ext>
            </p:extLst>
          </p:nvPr>
        </p:nvGraphicFramePr>
        <p:xfrm>
          <a:off x="334027" y="1946344"/>
          <a:ext cx="11422350" cy="2961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27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322200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System.Text.Json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Newtonsoft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-net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Имя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объекта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типа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XmlType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],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XmlRoot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DataContract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Имя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способ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хранения членов свойств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XmlElement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],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XmlAttribute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JsonPropertyName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JsonProperty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Задание политики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именования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74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Порядок по умолчанию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В порядке объявления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 имени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22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Указание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порядка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XmlElement</a:t>
                      </a:r>
                      <a:r>
                        <a:rPr lang="en-US" sz="1400" dirty="0" smtClean="0"/>
                        <a:t>(Order = )]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(Order =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799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14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Явное задание имен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4044" y="2418568"/>
            <a:ext cx="4259499" cy="224676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XmlType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XmlAttribute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XmlAttribute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XmlElement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61085" y="2741733"/>
            <a:ext cx="6247223" cy="16004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4558110" y="329963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Политики именования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8397" y="3362748"/>
            <a:ext cx="4522392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397" y="1972720"/>
            <a:ext cx="2224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Newtonsoft</a:t>
            </a:r>
            <a:r>
              <a:rPr lang="en-US" b="1" dirty="0" smtClean="0"/>
              <a:t> Json.NET</a:t>
            </a:r>
            <a:endParaRPr lang="ru-RU" b="1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6025941" y="2208337"/>
            <a:ext cx="4660883" cy="1246495"/>
            <a:chOff x="6025941" y="2208337"/>
            <a:chExt cx="4660883" cy="1246495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8491992" y="2208337"/>
              <a:ext cx="2194832" cy="124649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PropertyB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"B"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6025941" y="2208337"/>
              <a:ext cx="23664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DefaultNamingStrategy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5624917" y="3732080"/>
            <a:ext cx="5061907" cy="1246495"/>
            <a:chOff x="5624917" y="3732080"/>
            <a:chExt cx="5061907" cy="1246495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8491992" y="3732080"/>
              <a:ext cx="2194832" cy="124649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propertyB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"B"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624917" y="3732080"/>
              <a:ext cx="27080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CamelCaseNamingStrategy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5720666" y="5255823"/>
            <a:ext cx="5071956" cy="1246495"/>
            <a:chOff x="5720666" y="5255823"/>
            <a:chExt cx="5071956" cy="1246495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491992" y="5255823"/>
              <a:ext cx="2300630" cy="124649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property_a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property_b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"B"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property_c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720666" y="5255823"/>
              <a:ext cx="2671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SnakeCaseNamingStrategy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913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Иерархии типов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07627"/>
              </p:ext>
            </p:extLst>
          </p:nvPr>
        </p:nvGraphicFramePr>
        <p:xfrm>
          <a:off x="334027" y="1946344"/>
          <a:ext cx="11290128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322200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System.Text.Json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Newtonsoft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-net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Указание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дочерних типов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XmlInclude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KnownType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JsonDerivedType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ProtoInclude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Включение поддержки иерархий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Настройка 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TypeNameHandling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(None / Objects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Array / Auto / All)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75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Дискриминатором (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в какой тип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</a:rPr>
                        <a:t>десериализовывать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служит…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XML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а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трибут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XML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а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трибут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Указывается явно, хранится в поле в объекте (по умолчанию 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$type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Имя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типа в поле </a:t>
                      </a:r>
                      <a:r>
                        <a:rPr lang="en-US" sz="1400" b="1" baseline="0" dirty="0" smtClean="0">
                          <a:solidFill>
                            <a:schemeClr val="tx1"/>
                          </a:solidFill>
                        </a:rPr>
                        <a:t>$type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Уникальное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число в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ProtoInclude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3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0558" y="1921089"/>
            <a:ext cx="4756430" cy="35394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KnownType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KnownType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XmlInclude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XmlInclude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8821539" y="232502"/>
            <a:ext cx="3073277" cy="2891511"/>
            <a:chOff x="8821539" y="455264"/>
            <a:chExt cx="3073277" cy="2891511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8821539" y="853785"/>
              <a:ext cx="3073277" cy="249299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ArrayOfA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xsi:type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xsi:type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AAA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CCC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ArrayOfA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8821539" y="455264"/>
              <a:ext cx="112639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/>
                <a:t>XmlSerializer</a:t>
              </a:r>
              <a:endParaRPr lang="ru-RU" sz="1400" dirty="0"/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7462192" y="3690804"/>
            <a:ext cx="4432624" cy="2891511"/>
            <a:chOff x="7462192" y="3690804"/>
            <a:chExt cx="4432624" cy="289151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462192" y="4089325"/>
              <a:ext cx="4432624" cy="249299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ArrayOfHierarhySamples.A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HierarhySamples.A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HierarhySamples.A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HierarhySamples.A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i:type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HierarhySamples.B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BB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HierarhySamples.A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HierarhySamples.A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i:type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HierarhySamples.C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AAA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CCC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PropertyC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HierarhySamples.A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ArrayOfHierarhySamples.A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7462192" y="3690804"/>
              <a:ext cx="18161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DataContractSerializer</a:t>
              </a:r>
              <a:endParaRPr lang="ru-RU" sz="1400" dirty="0"/>
            </a:p>
          </p:txBody>
        </p:sp>
      </p:grp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Иерархии </a:t>
            </a:r>
            <a:r>
              <a:rPr lang="ru-RU" dirty="0"/>
              <a:t>типов</a:t>
            </a:r>
          </a:p>
        </p:txBody>
      </p:sp>
      <p:sp>
        <p:nvSpPr>
          <p:cNvPr id="14" name="Стрелка вправо 13"/>
          <p:cNvSpPr/>
          <p:nvPr/>
        </p:nvSpPr>
        <p:spPr>
          <a:xfrm>
            <a:off x="5930855" y="313100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5686" y="1857785"/>
            <a:ext cx="4259499" cy="35394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JsonDerivedType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JsonDerivedType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8337898" y="638018"/>
            <a:ext cx="3691191" cy="2492990"/>
            <a:chOff x="8337898" y="638018"/>
            <a:chExt cx="3691191" cy="249299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890362" y="638018"/>
              <a:ext cx="2138727" cy="249299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{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typeB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"BB"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"AA"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},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typeC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"CCC"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"AAA"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8337898" y="638018"/>
              <a:ext cx="155246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457189">
                <a:defRPr/>
              </a:pPr>
              <a:r>
                <a:rPr lang="en-US" sz="1400" dirty="0" err="1"/>
                <a:t>System.Text.Json</a:t>
              </a:r>
              <a:endParaRPr lang="en-US" sz="1400" dirty="0"/>
            </a:p>
            <a:p>
              <a:pPr marL="0" lvl="1" defTabSz="457189">
                <a:defRPr/>
              </a:pPr>
              <a:r>
                <a:rPr lang="en-US" sz="1400" dirty="0" err="1"/>
                <a:t>JsonSerializer</a:t>
              </a:r>
              <a:endParaRPr lang="en-US" sz="1400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557446" y="3104280"/>
            <a:ext cx="6471643" cy="3596429"/>
            <a:chOff x="5557446" y="3104280"/>
            <a:chExt cx="6471643" cy="3596429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557446" y="3653721"/>
              <a:ext cx="6471643" cy="304698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ManageSerialization.HierarhySamples+A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ManageSerialization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},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ManageSerialization.HierarhySamples+B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ManageSerialization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"BB"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"AA"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},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ManageSerialization.HierarhySamples+C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ManageSerialization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"CCC"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PropertyA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"AAA"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557446" y="3104280"/>
              <a:ext cx="176789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457189">
                <a:defRPr/>
              </a:pPr>
              <a:r>
                <a:rPr lang="en-US" sz="1400" dirty="0" err="1"/>
                <a:t>Newtonsoft</a:t>
              </a:r>
              <a:endParaRPr lang="en-US" sz="1400" dirty="0"/>
            </a:p>
            <a:p>
              <a:pPr marL="0" lvl="1" defTabSz="457189">
                <a:defRPr/>
              </a:pPr>
              <a:r>
                <a:rPr lang="en-US" sz="1400" dirty="0" err="1"/>
                <a:t>JsonSerializer</a:t>
              </a:r>
              <a:endParaRPr lang="en-US" sz="1400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Пример. Иерархии типов</a:t>
            </a:r>
          </a:p>
        </p:txBody>
      </p:sp>
      <p:sp>
        <p:nvSpPr>
          <p:cNvPr id="14" name="Стрелка вправо 13"/>
          <p:cNvSpPr/>
          <p:nvPr/>
        </p:nvSpPr>
        <p:spPr>
          <a:xfrm>
            <a:off x="5299256" y="23582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0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Общие понятия </a:t>
            </a:r>
            <a:r>
              <a:rPr lang="ru-RU" dirty="0" err="1" smtClean="0"/>
              <a:t>сериализации</a:t>
            </a:r>
            <a:r>
              <a:rPr lang="ru-RU" dirty="0" smtClean="0"/>
              <a:t> и </a:t>
            </a:r>
            <a:r>
              <a:rPr lang="ru-RU" dirty="0" err="1" smtClean="0"/>
              <a:t>десериализации</a:t>
            </a:r>
            <a:endParaRPr lang="ru-RU" dirty="0" smtClean="0"/>
          </a:p>
          <a:p>
            <a:r>
              <a:rPr lang="ru-RU" dirty="0" smtClean="0"/>
              <a:t>Форматы и библиотеки</a:t>
            </a:r>
          </a:p>
          <a:p>
            <a:r>
              <a:rPr lang="ru-RU" dirty="0" smtClean="0"/>
              <a:t>Управление </a:t>
            </a:r>
            <a:r>
              <a:rPr lang="ru-RU" dirty="0" err="1" smtClean="0"/>
              <a:t>сериализацией</a:t>
            </a:r>
            <a:endParaRPr lang="ru-RU" dirty="0" smtClean="0"/>
          </a:p>
          <a:p>
            <a:pPr lvl="1"/>
            <a:r>
              <a:rPr lang="ru-RU" dirty="0" smtClean="0"/>
              <a:t>форматирование</a:t>
            </a:r>
          </a:p>
          <a:p>
            <a:pPr lvl="1"/>
            <a:r>
              <a:rPr lang="ru-RU" dirty="0" smtClean="0"/>
              <a:t>именование</a:t>
            </a:r>
          </a:p>
          <a:p>
            <a:pPr lvl="1"/>
            <a:r>
              <a:rPr lang="ru-RU" dirty="0" smtClean="0"/>
              <a:t>версионность</a:t>
            </a:r>
          </a:p>
          <a:p>
            <a:pPr lvl="1"/>
            <a:r>
              <a:rPr lang="ru-RU" dirty="0" smtClean="0"/>
              <a:t>…</a:t>
            </a:r>
          </a:p>
          <a:p>
            <a:r>
              <a:rPr lang="ru-RU" dirty="0" smtClean="0"/>
              <a:t>Переносимость: </a:t>
            </a:r>
          </a:p>
          <a:p>
            <a:pPr lvl="1"/>
            <a:r>
              <a:rPr lang="ru-RU" dirty="0" smtClean="0"/>
              <a:t>схемы</a:t>
            </a:r>
            <a:r>
              <a:rPr lang="en-US" dirty="0" smtClean="0"/>
              <a:t> / </a:t>
            </a:r>
            <a:r>
              <a:rPr lang="ru-RU" dirty="0" smtClean="0"/>
              <a:t>контракты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ode-first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c</a:t>
            </a:r>
            <a:r>
              <a:rPr lang="en-US" dirty="0" smtClean="0"/>
              <a:t>ontract-first </a:t>
            </a:r>
            <a:r>
              <a:rPr lang="ru-RU" dirty="0"/>
              <a:t>подходы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6436" y="1582966"/>
            <a:ext cx="4947460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ProtoInclude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(200, 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 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ProtoInclude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(300, 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ProtoContract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ProtoMember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ProtoContract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ProtoMember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ProtoContract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ProtoMember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(1)]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Пример. Иерархии типов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769994" y="2706350"/>
            <a:ext cx="3651183" cy="25853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0000    0A 03 0A 01    ....</a:t>
            </a:r>
          </a:p>
          <a:p>
            <a:r>
              <a:rPr lang="pt-BR" dirty="0">
                <a:latin typeface="Consolas" panose="020B0609020204030204" pitchFamily="49" charset="0"/>
              </a:rPr>
              <a:t>0004    41 0A 0B C2    A..Â</a:t>
            </a:r>
          </a:p>
          <a:p>
            <a:r>
              <a:rPr lang="pt-BR" dirty="0">
                <a:latin typeface="Consolas" panose="020B0609020204030204" pitchFamily="49" charset="0"/>
              </a:rPr>
              <a:t>0008    0C 04 0A 02    ....</a:t>
            </a:r>
          </a:p>
          <a:p>
            <a:r>
              <a:rPr lang="pt-BR" dirty="0">
                <a:latin typeface="Consolas" panose="020B0609020204030204" pitchFamily="49" charset="0"/>
              </a:rPr>
              <a:t>000C    42 42 0A 02    BB..</a:t>
            </a:r>
          </a:p>
          <a:p>
            <a:r>
              <a:rPr lang="pt-BR" dirty="0">
                <a:latin typeface="Consolas" panose="020B0609020204030204" pitchFamily="49" charset="0"/>
              </a:rPr>
              <a:t>0010    41 41 0A 0D    AA..</a:t>
            </a:r>
          </a:p>
          <a:p>
            <a:r>
              <a:rPr lang="pt-BR" dirty="0">
                <a:latin typeface="Consolas" panose="020B0609020204030204" pitchFamily="49" charset="0"/>
              </a:rPr>
              <a:t>0014    E2 12 05 0A    â...</a:t>
            </a:r>
          </a:p>
          <a:p>
            <a:r>
              <a:rPr lang="pt-BR" dirty="0">
                <a:latin typeface="Consolas" panose="020B0609020204030204" pitchFamily="49" charset="0"/>
              </a:rPr>
              <a:t>0018    03 43 43 43    .CCC</a:t>
            </a:r>
          </a:p>
          <a:p>
            <a:r>
              <a:rPr lang="pt-BR" dirty="0">
                <a:latin typeface="Consolas" panose="020B0609020204030204" pitchFamily="49" charset="0"/>
              </a:rPr>
              <a:t>001C    0A 03 41 41    ..AA</a:t>
            </a:r>
          </a:p>
          <a:p>
            <a:r>
              <a:rPr lang="pt-BR" dirty="0">
                <a:latin typeface="Consolas" panose="020B0609020204030204" pitchFamily="49" charset="0"/>
              </a:rPr>
              <a:t>0020    41             A   </a:t>
            </a:r>
          </a:p>
        </p:txBody>
      </p:sp>
      <p:sp>
        <p:nvSpPr>
          <p:cNvPr id="14" name="Стрелка вправо 13"/>
          <p:cNvSpPr/>
          <p:nvPr/>
        </p:nvSpPr>
        <p:spPr>
          <a:xfrm>
            <a:off x="6042741" y="339588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0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</a:t>
            </a:r>
            <a:r>
              <a:rPr lang="en-US" dirty="0" smtClean="0"/>
              <a:t>/</a:t>
            </a:r>
            <a:r>
              <a:rPr lang="ru-RU" dirty="0" smtClean="0"/>
              <a:t>массивы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79770"/>
              </p:ext>
            </p:extLst>
          </p:nvPr>
        </p:nvGraphicFramePr>
        <p:xfrm>
          <a:off x="326075" y="2049712"/>
          <a:ext cx="11290128" cy="2499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3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322200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System.Text.Json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Newtonsoft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-net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Поддерживаемые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типы коллекций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IDictionary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IDictionary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IDictionary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Array,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IEnumerable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IDictionary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Управление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</a:rPr>
                        <a:t>сериализацией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коллекций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/>
                        <a:t>XmlArray</a:t>
                      </a:r>
                      <a:r>
                        <a:rPr lang="en-US" sz="1400" dirty="0" smtClean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[CollectionDataContract]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Управление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</a:rPr>
                        <a:t>сериализацией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элементов коллекций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b="0" dirty="0" err="1" smtClean="0"/>
                        <a:t>XmlArrayItem</a:t>
                      </a:r>
                      <a:r>
                        <a:rPr lang="en-US" sz="1400" b="1" dirty="0" smtClean="0"/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[CollectionDataContract]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JsonArray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JsonDictionary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907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0619" y="4540990"/>
            <a:ext cx="4756430" cy="147732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XmlArray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"Cities"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XmlArrayItem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C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716217" y="4614028"/>
            <a:ext cx="2569934" cy="181588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Moscow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Izhevsk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05582" y="1835341"/>
            <a:ext cx="2907849" cy="16004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CollectionSample.B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Moscow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Izhevsk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Minsk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CollectionSample.B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70619" y="1835342"/>
            <a:ext cx="6147837" cy="16004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CollectionDataContract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"Cities"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ItemName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 };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Cities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трелка вправо 6"/>
          <p:cNvSpPr/>
          <p:nvPr/>
        </p:nvSpPr>
        <p:spPr>
          <a:xfrm>
            <a:off x="6972815" y="2519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право 7"/>
          <p:cNvSpPr/>
          <p:nvPr/>
        </p:nvSpPr>
        <p:spPr>
          <a:xfrm>
            <a:off x="5982429" y="527965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3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Перечислимые типы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15329"/>
              </p:ext>
            </p:extLst>
          </p:nvPr>
        </p:nvGraphicFramePr>
        <p:xfrm>
          <a:off x="334027" y="1946344"/>
          <a:ext cx="11290128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5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49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6586">
                  <a:extLst>
                    <a:ext uri="{9D8B030D-6E8A-4147-A177-3AD203B41FA5}">
                      <a16:colId xmlns:a16="http://schemas.microsoft.com/office/drawing/2014/main" val="322200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System.Text.Json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Newtonsoft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-net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По умолчанию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сериализуются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как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Строка (Имя)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Строка (Имя)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Число (Значение)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Число (Значение)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Число (Значение)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Управление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сериализацией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XmlEnum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EnumMember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без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DataContract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на 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enum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– игнорируется)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JsonStringEnumConverter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StringEnumConverter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6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581375"/>
            <a:ext cx="1798890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199" y="2857258"/>
            <a:ext cx="2733441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DataContract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EnumTwo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XmlEnum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EnumMember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XmlEnum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EnumMember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"D2"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5270170"/>
            <a:ext cx="3583032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EnumTwo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EnumTwo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6914401" y="1589865"/>
            <a:ext cx="3413114" cy="1515004"/>
            <a:chOff x="6914401" y="1589865"/>
            <a:chExt cx="3413114" cy="1515004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6914401" y="2089206"/>
              <a:ext cx="3413114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xml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1.0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encoding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utf-8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?&gt;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EnumOne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EnumOne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EnumTwo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EnumTwo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14401" y="1589865"/>
              <a:ext cx="1394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XmlSerializer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6914400" y="3628622"/>
            <a:ext cx="2393605" cy="1365773"/>
            <a:chOff x="6914400" y="3628622"/>
            <a:chExt cx="2393605" cy="1365773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914401" y="4163398"/>
              <a:ext cx="2393604" cy="8309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EnumerationSample.A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EnumOne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EnumOne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EnumTwo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D2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EnumTwo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EnumerationSample.A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14400" y="3628622"/>
              <a:ext cx="2275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DataContractSerializer</a:t>
              </a:r>
              <a:endParaRPr lang="ru-RU" dirty="0"/>
            </a:p>
          </p:txBody>
        </p:sp>
      </p:grpSp>
      <p:sp>
        <p:nvSpPr>
          <p:cNvPr id="13" name="Стрелка вправо 12"/>
          <p:cNvSpPr/>
          <p:nvPr/>
        </p:nvSpPr>
        <p:spPr>
          <a:xfrm>
            <a:off x="4753816" y="35133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9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09499"/>
            <a:ext cx="1798890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3485600"/>
            <a:ext cx="4772460" cy="175432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JsonStringEnumConverter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NSoft.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NSoft.Converters.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StringEnumConverter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EnumOne2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8553590" y="2617330"/>
            <a:ext cx="2550570" cy="1942305"/>
            <a:chOff x="8505464" y="1690688"/>
            <a:chExt cx="2550570" cy="1942305"/>
          </a:xfrm>
        </p:grpSpPr>
        <p:sp>
          <p:nvSpPr>
            <p:cNvPr id="10" name="Rectangle 2"/>
            <p:cNvSpPr>
              <a:spLocks noChangeArrowheads="1"/>
            </p:cNvSpPr>
            <p:nvPr/>
          </p:nvSpPr>
          <p:spPr bwMode="auto">
            <a:xfrm>
              <a:off x="8505464" y="2617330"/>
              <a:ext cx="2194832" cy="1015663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EnumOne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0,</a:t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"EnumOne2"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Two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8505464" y="1690688"/>
              <a:ext cx="14442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JsonSerializer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8505464" y="2109499"/>
              <a:ext cx="25505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NewtonsoftJsonSerializer</a:t>
              </a:r>
              <a:endParaRPr lang="ru-RU" dirty="0"/>
            </a:p>
          </p:txBody>
        </p:sp>
      </p:grpSp>
      <p:sp>
        <p:nvSpPr>
          <p:cNvPr id="14" name="Стрелка вправо 13"/>
          <p:cNvSpPr/>
          <p:nvPr/>
        </p:nvSpPr>
        <p:spPr>
          <a:xfrm>
            <a:off x="6592921" y="371492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6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Сериализация</a:t>
            </a:r>
            <a:r>
              <a:rPr lang="ru-RU" dirty="0" smtClean="0"/>
              <a:t> графов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82325"/>
              </p:ext>
            </p:extLst>
          </p:nvPr>
        </p:nvGraphicFramePr>
        <p:xfrm>
          <a:off x="334027" y="1946344"/>
          <a:ext cx="11290128" cy="2194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322200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System.Text.Json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Newtonsoft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-net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Тип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сериализации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Tree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 /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 /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 /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Tree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поддержка</a:t>
                      </a:r>
                      <a:r>
                        <a:rPr lang="ru-RU" sz="1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Graph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была исключена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Смена типа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сериализации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PreserveObjectReferences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true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ReferenceHandler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ReferenceHandler.Preserve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PreserveReferencesHandling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(None / Objects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Array / All)</a:t>
                      </a:r>
                      <a:endParaRPr lang="ru-RU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5033" y="5129025"/>
            <a:ext cx="3498073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DataContractSerializer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DataContractSerializerSettings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PreserveObjectReferences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937983" y="4533498"/>
            <a:ext cx="4602542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JsonSerializer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JsonSerializerOptions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ReferenceHandler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.Preserve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37983" y="5680072"/>
            <a:ext cx="4602542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JsonSerializer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erialize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JsonSerializerOptions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ReferenceHandler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.Preserve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9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0396" y="2166108"/>
            <a:ext cx="3464410" cy="240065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P1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A1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A2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096000" y="318488"/>
            <a:ext cx="5440836" cy="1754326"/>
            <a:chOff x="6096000" y="318488"/>
            <a:chExt cx="5440836" cy="1754326"/>
          </a:xfrm>
        </p:grpSpPr>
        <p:sp>
          <p:nvSpPr>
            <p:cNvPr id="4" name="Rectangle 2"/>
            <p:cNvSpPr>
              <a:spLocks noChangeArrowheads="1"/>
            </p:cNvSpPr>
            <p:nvPr/>
          </p:nvSpPr>
          <p:spPr bwMode="auto">
            <a:xfrm>
              <a:off x="8123722" y="318488"/>
              <a:ext cx="3413114" cy="17543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xml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1.0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encoding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utf-8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?&gt;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A2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A2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414106"/>
              <a:ext cx="1976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XmlSerializer</a:t>
              </a:r>
              <a:r>
                <a:rPr lang="en-US" dirty="0" smtClean="0"/>
                <a:t> - Tree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5310451" y="2121051"/>
            <a:ext cx="6332263" cy="2369355"/>
            <a:chOff x="5310451" y="2121051"/>
            <a:chExt cx="6332263" cy="2369355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5310451" y="2920746"/>
              <a:ext cx="2648482" cy="15696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GraphSerializationSample.B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A2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A2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GraphSerializationSample.B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229600" y="3105412"/>
              <a:ext cx="3413114" cy="120032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GraphSerializationSample.B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z:Id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z:Id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A1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A2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z:Ref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i:nil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/&gt;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GraphSerializationSample.B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47360" y="2121051"/>
              <a:ext cx="2328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DataContractSerializer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580792" y="2518811"/>
              <a:ext cx="590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Tree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8708417" y="2518811"/>
              <a:ext cx="7602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Graph</a:t>
              </a:r>
              <a:endParaRPr lang="ru-RU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5365192" y="4686555"/>
            <a:ext cx="5021382" cy="2067818"/>
            <a:chOff x="5310451" y="4566765"/>
            <a:chExt cx="5021382" cy="206781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310451" y="5434255"/>
              <a:ext cx="1883849" cy="8309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"A1"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"P1"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1 },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"A2"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"P1"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1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8193106" y="5064923"/>
              <a:ext cx="2138727" cy="15696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"1"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"A1"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"2"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"P1"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1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},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"A2"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ref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"2"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47360" y="4566765"/>
              <a:ext cx="1444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JsonSerializer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5580792" y="4964525"/>
              <a:ext cx="590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Tree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253162" y="4695591"/>
              <a:ext cx="7602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Graph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165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Версионирование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226893"/>
              </p:ext>
            </p:extLst>
          </p:nvPr>
        </p:nvGraphicFramePr>
        <p:xfrm>
          <a:off x="353278" y="1532458"/>
          <a:ext cx="11290128" cy="4546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322200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System.Text.Json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Newtonsoft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-net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Десериализация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для отсутствующих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default(T)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default(T)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default(T)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default(T)</a:t>
                      </a: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5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Управление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dirty="0" err="1" smtClean="0">
                          <a:solidFill>
                            <a:schemeClr val="tx1"/>
                          </a:solidFill>
                        </a:rPr>
                        <a:t>десериализация</a:t>
                      </a: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 для отсутствующих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Задание в конструкторе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Задание в конструкторе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Задание в конструкторе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Задание в конструкторе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550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</a:rPr>
                        <a:t>Сериализация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полей  с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«системным»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значением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ValueType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: +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Reference: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Что считать 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DefaultValue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DefaultValue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83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Управление </a:t>
                      </a:r>
                      <a:r>
                        <a:rPr lang="ru-RU" sz="1400" baseline="0" dirty="0" err="1" smtClean="0">
                          <a:solidFill>
                            <a:schemeClr val="tx1"/>
                          </a:solidFill>
                        </a:rPr>
                        <a:t>сериализацией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полей  с 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 значением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EmitDefaultValue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=false)]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JsonIgnore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(Condition  = 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WhenWritingDefault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)]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JsonProperty</a:t>
                      </a:r>
                      <a:r>
                        <a:rPr lang="en-US" sz="1400" dirty="0" smtClean="0"/>
                        <a:t>(</a:t>
                      </a:r>
                      <a:r>
                        <a:rPr lang="en-US" sz="1400" dirty="0" err="1" smtClean="0"/>
                        <a:t>DefaultValueHandling</a:t>
                      </a:r>
                      <a:r>
                        <a:rPr lang="en-US" sz="1400" dirty="0" smtClean="0"/>
                        <a:t> = Ignore)]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ProtoMember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(3, 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IsRequired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 true)]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3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Обязательные члены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DataMember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IsRequired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=true)]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1400" dirty="0" err="1" smtClean="0">
                          <a:solidFill>
                            <a:schemeClr val="tx1"/>
                          </a:solidFill>
                        </a:rPr>
                        <a:t>JsonRequired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JsonProperty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(Required)]</a:t>
                      </a:r>
                    </a:p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(Default /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AllowNull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/ Always / 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DisallowNull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ProtoMember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(3, 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IsRequired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= true)]</a:t>
                      </a:r>
                      <a:b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4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0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 </a:t>
            </a:r>
            <a:r>
              <a:rPr lang="ru-RU" dirty="0" err="1" smtClean="0"/>
              <a:t>Сериализация</a:t>
            </a:r>
            <a:r>
              <a:rPr lang="ru-RU" dirty="0" smtClean="0"/>
              <a:t> </a:t>
            </a:r>
            <a:r>
              <a:rPr lang="en-US" dirty="0" smtClean="0"/>
              <a:t>default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3904612"/>
            <a:ext cx="6152805" cy="230832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A_Ext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(200)]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DefaultValueHandling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DefaultValueHandling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.Ignore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DefaultValueHandling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DefaultValueHandling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.Ignore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JsonProperty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DefaultValueHandling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DefaultValueHandling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.Ignore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6341272"/>
            <a:ext cx="6386685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SerializeAndDeserialize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A_Ext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200 })!;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1727978"/>
            <a:ext cx="3583032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3116216"/>
            <a:ext cx="4772460" cy="27699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SerializeAndDeserialize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())!;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46720" y="2020922"/>
            <a:ext cx="1713931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IntP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StringP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EnumP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343505" y="5050368"/>
            <a:ext cx="50206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Стрелка вправо 10"/>
          <p:cNvSpPr/>
          <p:nvPr/>
        </p:nvSpPr>
        <p:spPr>
          <a:xfrm>
            <a:off x="6419904" y="23130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>
            <a:off x="7815211" y="496963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9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ru-RU" dirty="0" err="1" smtClean="0"/>
              <a:t>сериализацию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Кастомизация процесса и </a:t>
            </a:r>
            <a:r>
              <a:rPr lang="en-US" dirty="0" smtClean="0"/>
              <a:t>low-level API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7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</a:t>
            </a:r>
            <a:r>
              <a:rPr lang="ru-RU" dirty="0" err="1" smtClean="0"/>
              <a:t>кастомизации</a:t>
            </a:r>
            <a:r>
              <a:rPr lang="ru-RU" dirty="0" smtClean="0"/>
              <a:t> процесса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События </a:t>
            </a:r>
            <a:r>
              <a:rPr lang="ru-RU" dirty="0" err="1" smtClean="0"/>
              <a:t>сериализации</a:t>
            </a:r>
            <a:r>
              <a:rPr lang="en-US" dirty="0" smtClean="0"/>
              <a:t>/</a:t>
            </a:r>
            <a:r>
              <a:rPr lang="ru-RU" dirty="0" err="1" smtClean="0"/>
              <a:t>десериализации</a:t>
            </a:r>
            <a:endParaRPr lang="en-US" dirty="0" smtClean="0"/>
          </a:p>
          <a:p>
            <a:r>
              <a:rPr lang="ru-RU" dirty="0" smtClean="0"/>
              <a:t>Интерфейсы управления</a:t>
            </a:r>
          </a:p>
          <a:p>
            <a:pPr lvl="1"/>
            <a:r>
              <a:rPr lang="en-US" dirty="0" err="1"/>
              <a:t>ISerializable</a:t>
            </a:r>
            <a:r>
              <a:rPr lang="en-US" dirty="0"/>
              <a:t> </a:t>
            </a:r>
          </a:p>
          <a:p>
            <a:pPr lvl="1"/>
            <a:r>
              <a:rPr lang="en-US" dirty="0" err="1" smtClean="0"/>
              <a:t>IXmlSerializable</a:t>
            </a:r>
            <a:endParaRPr lang="en-US" dirty="0" smtClean="0"/>
          </a:p>
          <a:p>
            <a:pPr lvl="1"/>
            <a:r>
              <a:rPr lang="en-US" dirty="0" err="1"/>
              <a:t>ISerializationSurrogateProvider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7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События </a:t>
            </a:r>
            <a:r>
              <a:rPr lang="ru-RU" dirty="0" err="1" smtClean="0"/>
              <a:t>сериализации</a:t>
            </a:r>
            <a:r>
              <a:rPr lang="en-US" dirty="0" smtClean="0"/>
              <a:t>/</a:t>
            </a:r>
            <a:r>
              <a:rPr lang="ru-RU" dirty="0" err="1" smtClean="0"/>
              <a:t>десериализации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705625"/>
              </p:ext>
            </p:extLst>
          </p:nvPr>
        </p:nvGraphicFramePr>
        <p:xfrm>
          <a:off x="334027" y="1946344"/>
          <a:ext cx="11290128" cy="1463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8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81688">
                  <a:extLst>
                    <a:ext uri="{9D8B030D-6E8A-4147-A177-3AD203B41FA5}">
                      <a16:colId xmlns:a16="http://schemas.microsoft.com/office/drawing/2014/main" val="322200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  <a:p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System.Text.Json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Newtonsoft</a:t>
                      </a:r>
                      <a:endParaRPr lang="en-US" sz="1400" dirty="0" smtClean="0"/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JsonSerializer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r>
                        <a:rPr lang="en-US" sz="1400" dirty="0" smtClean="0"/>
                        <a:t>-net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</a:rPr>
                        <a:t>Объявление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br>
                        <a:rPr lang="en-US" sz="1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атрибуты</a:t>
                      </a:r>
                    </a:p>
                    <a:p>
                      <a:r>
                        <a:rPr lang="ru-RU" sz="1400" baseline="0" dirty="0" smtClean="0">
                          <a:solidFill>
                            <a:schemeClr val="tx1"/>
                          </a:solidFill>
                        </a:rPr>
                        <a:t>- интерфейсы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OnSerialized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OnSerializing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OnDeserialized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OnDeserializing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IJsonOnSerialized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IJsonOnSerializing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IJsonOnDeserialized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IJsonOnDeserializing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OnSerialized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OnSerializing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OnDeserialized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ru-RU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OnDeserializing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94" y="3828904"/>
            <a:ext cx="1219200" cy="282715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192" y="3867300"/>
            <a:ext cx="1275554" cy="278875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6400800" y="3828904"/>
            <a:ext cx="4422371" cy="263149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/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DataContract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smtClean="0">
                <a:solidFill>
                  <a:srgbClr val="2B91AF"/>
                </a:solidFill>
                <a:latin typeface="Consolas"/>
              </a:rPr>
              <a:t>My</a:t>
            </a:r>
            <a:r>
              <a:rPr lang="en-US" sz="1100" dirty="0" smtClean="0">
                <a:solidFill>
                  <a:srgbClr val="2B91AF"/>
                </a:solidFill>
                <a:latin typeface="Consolas"/>
              </a:rPr>
              <a:t>Class</a:t>
            </a:r>
            <a:endParaRPr lang="en-GB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  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{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defTabSz="914400"/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{ }</a:t>
            </a:r>
          </a:p>
          <a:p>
            <a:pPr defTabSz="914400"/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OnDeserializing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OnDeserializing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{ }</a:t>
            </a:r>
          </a:p>
          <a:p>
            <a:pPr defTabSz="914400"/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[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OnDeserialized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]</a:t>
            </a:r>
          </a:p>
          <a:p>
            <a:pPr defTabSz="914400"/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   </a:t>
            </a:r>
            <a:r>
              <a:rPr lang="en-GB" sz="11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100" dirty="0" err="1">
                <a:solidFill>
                  <a:prstClr val="black"/>
                </a:solidFill>
                <a:latin typeface="Consolas"/>
              </a:rPr>
              <a:t>OnDeserialized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100" dirty="0" err="1">
                <a:solidFill>
                  <a:srgbClr val="2B91AF"/>
                </a:solidFill>
                <a:latin typeface="Consolas"/>
              </a:rPr>
              <a:t>StreamingContext</a:t>
            </a:r>
            <a:r>
              <a:rPr lang="en-GB" sz="1100" dirty="0">
                <a:solidFill>
                  <a:prstClr val="black"/>
                </a:solidFill>
                <a:latin typeface="Consolas"/>
              </a:rPr>
              <a:t> context</a:t>
            </a:r>
            <a:r>
              <a:rPr lang="en-GB" sz="1100" dirty="0" smtClean="0">
                <a:solidFill>
                  <a:prstClr val="black"/>
                </a:solidFill>
                <a:latin typeface="Consolas"/>
              </a:rPr>
              <a:t>)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  </a:t>
            </a:r>
            <a:r>
              <a:rPr lang="ru-RU" sz="11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  <a:p>
            <a:pPr defTabSz="914400"/>
            <a:r>
              <a:rPr lang="ru-RU" sz="11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1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6558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Пример.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4320" y="1483495"/>
            <a:ext cx="7066358" cy="526297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DataContract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DataMember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DataMember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OnSerializing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OnSerializing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AllocateNamedDataSlot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ToBase64String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.UTF8.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OnSerialized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OnSerialized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GetNamedDataSlot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OnDeserialized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OnDeserialized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.UTF8.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Convert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FromBase64String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813963" y="3118279"/>
            <a:ext cx="4060727" cy="95410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ru-RU" altLang="ru-RU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MTExMTExMTE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5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ISerializable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1536" y="1825625"/>
            <a:ext cx="3232264" cy="241386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Позволяет:</a:t>
            </a:r>
          </a:p>
          <a:p>
            <a:pPr lvl="1"/>
            <a:r>
              <a:rPr lang="ru-RU" dirty="0" smtClean="0"/>
              <a:t>указать список элементов для </a:t>
            </a:r>
            <a:r>
              <a:rPr lang="ru-RU" dirty="0" err="1" smtClean="0"/>
              <a:t>сериализации</a:t>
            </a:r>
            <a:endParaRPr lang="en-US" dirty="0" smtClean="0"/>
          </a:p>
          <a:p>
            <a:pPr lvl="1"/>
            <a:r>
              <a:rPr lang="ru-RU" dirty="0" smtClean="0"/>
              <a:t>указать данные для </a:t>
            </a:r>
            <a:r>
              <a:rPr lang="ru-RU" dirty="0" err="1" smtClean="0"/>
              <a:t>сериализации</a:t>
            </a:r>
            <a:endParaRPr lang="en-US" dirty="0"/>
          </a:p>
          <a:p>
            <a:r>
              <a:rPr lang="ru-RU" dirty="0" smtClean="0"/>
              <a:t>Блокирует базовые механизмы </a:t>
            </a:r>
            <a:r>
              <a:rPr lang="ru-RU" dirty="0" err="1" smtClean="0"/>
              <a:t>сериализации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6507" y="1777998"/>
            <a:ext cx="6896440" cy="341632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SerializationInfo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information,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context)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information.GetString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information.GetInt32(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GetObjectData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SerializationInfo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info,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StreamingContext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context)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info.AddValue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info.AddValue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info.AddValue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.UtcNow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456814"/>
              </p:ext>
            </p:extLst>
          </p:nvPr>
        </p:nvGraphicFramePr>
        <p:xfrm>
          <a:off x="8121536" y="4515275"/>
          <a:ext cx="3824798" cy="1996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3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5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Serializer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+</a:t>
                      </a:r>
                      <a:r>
                        <a:rPr lang="ru-RU" sz="1400" b="0" dirty="0" smtClean="0"/>
                        <a:t> </a:t>
                      </a:r>
                    </a:p>
                    <a:p>
                      <a:pPr algn="ctr"/>
                      <a:r>
                        <a:rPr lang="ru-RU" sz="1100" b="0" dirty="0" smtClean="0"/>
                        <a:t>Без </a:t>
                      </a:r>
                      <a:r>
                        <a:rPr lang="en-US" sz="1100" b="0" dirty="0" smtClean="0"/>
                        <a:t>[</a:t>
                      </a:r>
                      <a:r>
                        <a:rPr lang="en-US" sz="1100" b="0" dirty="0" err="1" smtClean="0"/>
                        <a:t>DataContract</a:t>
                      </a:r>
                      <a:r>
                        <a:rPr lang="en-US" sz="1100" b="0" dirty="0" smtClean="0"/>
                        <a:t>]</a:t>
                      </a:r>
                      <a:endParaRPr lang="en-US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System.Text.Json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JsonSerializer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Newtonsoft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JsonSerializer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+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7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Protobuf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/>
                        <a:t>-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40531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13905" y="5505875"/>
            <a:ext cx="4007828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"AAAAA"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"2024-09-15T11:40:40.5818529Z"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19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IXmlSerializable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1536" y="1825625"/>
            <a:ext cx="3232264" cy="2413866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Полное управление процессом</a:t>
            </a:r>
          </a:p>
          <a:p>
            <a:pPr lvl="1"/>
            <a:r>
              <a:rPr lang="ru-RU" dirty="0" smtClean="0"/>
              <a:t>Внутри </a:t>
            </a:r>
            <a:r>
              <a:rPr lang="ru-RU" dirty="0" err="1" smtClean="0"/>
              <a:t>сериализации</a:t>
            </a:r>
            <a:r>
              <a:rPr lang="ru-RU" dirty="0" smtClean="0"/>
              <a:t> объекта</a:t>
            </a:r>
            <a:endParaRPr lang="en-US" dirty="0"/>
          </a:p>
          <a:p>
            <a:r>
              <a:rPr lang="en-US" dirty="0"/>
              <a:t>Very Low-Level API</a:t>
            </a:r>
          </a:p>
          <a:p>
            <a:r>
              <a:rPr lang="ru-RU" dirty="0" smtClean="0"/>
              <a:t>Частично блокирует базовые механизмы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074545"/>
              </p:ext>
            </p:extLst>
          </p:nvPr>
        </p:nvGraphicFramePr>
        <p:xfrm>
          <a:off x="8121536" y="4515275"/>
          <a:ext cx="3824798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3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5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Serializer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+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/>
                        <a:t>+</a:t>
                      </a:r>
                      <a:r>
                        <a:rPr lang="ru-RU" sz="1800" b="0" dirty="0" smtClean="0"/>
                        <a:t> </a:t>
                      </a:r>
                    </a:p>
                    <a:p>
                      <a:pPr algn="ctr"/>
                      <a:r>
                        <a:rPr lang="ru-RU" sz="1200" b="0" dirty="0" smtClean="0"/>
                        <a:t>Без </a:t>
                      </a:r>
                      <a:r>
                        <a:rPr lang="en-US" sz="1200" b="0" dirty="0" smtClean="0"/>
                        <a:t>[</a:t>
                      </a:r>
                      <a:r>
                        <a:rPr lang="en-US" sz="1200" b="0" dirty="0" err="1" smtClean="0"/>
                        <a:t>DataContract</a:t>
                      </a:r>
                      <a:r>
                        <a:rPr lang="en-US" sz="1200" b="0" dirty="0" smtClean="0"/>
                        <a:t>]</a:t>
                      </a:r>
                      <a:endParaRPr lang="en-US" sz="12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System.Text.Json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JsonSerializer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-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Newtonsoft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JsonSerializer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-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7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Protobuf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-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40531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20164" y="1690688"/>
            <a:ext cx="4942379" cy="470898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IXmlSerializable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PropertyB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XmlSchema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GetSchema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ReadXml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XmlReader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reader)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reader.ReadStartElement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reader.ReadElementContentAsString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WriteXml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XmlWriter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writer)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writer.WriteStartElement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writer.WriteValue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PropertyA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writer.WriteEndElement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1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ISerializationSurrogateProvider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21536" y="1825625"/>
            <a:ext cx="3232264" cy="241386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Позволяет на лету подменить один объект на другой</a:t>
            </a:r>
            <a:endParaRPr lang="en-US" dirty="0"/>
          </a:p>
          <a:p>
            <a:r>
              <a:rPr lang="ru-RU" dirty="0" smtClean="0"/>
              <a:t>Не работает с простыми типами</a:t>
            </a:r>
            <a:r>
              <a:rPr lang="en-US" dirty="0" smtClean="0"/>
              <a:t> </a:t>
            </a:r>
            <a:r>
              <a:rPr lang="en-US" dirty="0"/>
              <a:t>(string, </a:t>
            </a:r>
            <a:r>
              <a:rPr lang="en-US" dirty="0" err="1"/>
              <a:t>int</a:t>
            </a:r>
            <a:r>
              <a:rPr lang="en-US" dirty="0"/>
              <a:t>, …)</a:t>
            </a:r>
          </a:p>
          <a:p>
            <a:endParaRPr lang="ru-RU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942741"/>
              </p:ext>
            </p:extLst>
          </p:nvPr>
        </p:nvGraphicFramePr>
        <p:xfrm>
          <a:off x="8121536" y="4515275"/>
          <a:ext cx="3824798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3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5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Serializer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Support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 smtClean="0"/>
                        <a:t>-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DataContractSerializer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+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System.Text.Json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JsonSerializer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-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Newtonsoft</a:t>
                      </a: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JsonSerializer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-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77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Protobuf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/>
                        <a:t>-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4053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9911" y="1414736"/>
            <a:ext cx="5506636" cy="52168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PersonSurrogate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ISerializationSurrogateProvider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SecurityCredentials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SecurityString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GetSurrogateType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SecurityCredentials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GetObjectToSerialize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targetType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SecurityCredentials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.SecurityString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.Login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.Password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GetDeserializedObject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targetType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SecurityCredentials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scred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SecurityCredentials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scred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creds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scred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.SecurityString.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creds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[0],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creds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 };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350212" y="2266545"/>
            <a:ext cx="2626469" cy="612648"/>
          </a:xfrm>
          <a:prstGeom prst="wedgeRoundRectCallout">
            <a:avLst>
              <a:gd name="adj1" fmla="val -116389"/>
              <a:gd name="adj2" fmla="val 418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Говорим, что если тип</a:t>
            </a:r>
            <a:r>
              <a:rPr lang="en-US" sz="1200" dirty="0" smtClean="0"/>
              <a:t> </a:t>
            </a:r>
            <a:r>
              <a:rPr lang="en-US" sz="1200" dirty="0" err="1" smtClean="0"/>
              <a:t>Credetials</a:t>
            </a:r>
            <a:r>
              <a:rPr lang="ru-RU" sz="1200" dirty="0" smtClean="0"/>
              <a:t>, мы его заменим на </a:t>
            </a:r>
            <a:r>
              <a:rPr lang="en-US" sz="1200" dirty="0" err="1" smtClean="0"/>
              <a:t>SecurityCredentials</a:t>
            </a:r>
            <a:endParaRPr lang="ru-RU" sz="12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5350211" y="3410494"/>
            <a:ext cx="2626469" cy="612648"/>
          </a:xfrm>
          <a:prstGeom prst="wedgeRoundRectCallout">
            <a:avLst>
              <a:gd name="adj1" fmla="val -90093"/>
              <a:gd name="adj2" fmla="val 1645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 </a:t>
            </a:r>
            <a:r>
              <a:rPr lang="ru-RU" sz="1200" dirty="0" err="1" smtClean="0"/>
              <a:t>сериализации</a:t>
            </a:r>
            <a:r>
              <a:rPr lang="ru-RU" sz="1200" dirty="0" smtClean="0"/>
              <a:t> получили </a:t>
            </a:r>
            <a:r>
              <a:rPr lang="en-US" sz="1200" dirty="0" err="1" smtClean="0"/>
              <a:t>Credetials</a:t>
            </a:r>
            <a:r>
              <a:rPr lang="ru-RU" sz="1200" dirty="0" smtClean="0"/>
              <a:t> – перекладываем данные в </a:t>
            </a:r>
            <a:r>
              <a:rPr lang="en-US" sz="1200" dirty="0" err="1" smtClean="0"/>
              <a:t>SecurityCredentials</a:t>
            </a:r>
            <a:r>
              <a:rPr lang="ru-RU" sz="1200" dirty="0" smtClean="0"/>
              <a:t> и возвращаем</a:t>
            </a:r>
            <a:endParaRPr lang="ru-RU" sz="12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5350210" y="5210111"/>
            <a:ext cx="2626469" cy="612648"/>
          </a:xfrm>
          <a:prstGeom prst="wedgeRoundRectCallout">
            <a:avLst>
              <a:gd name="adj1" fmla="val -90093"/>
              <a:gd name="adj2" fmla="val 1645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 </a:t>
            </a:r>
            <a:r>
              <a:rPr lang="ru-RU" sz="1200" dirty="0" err="1" smtClean="0"/>
              <a:t>десериализации</a:t>
            </a:r>
            <a:r>
              <a:rPr lang="ru-RU" sz="1200" dirty="0" smtClean="0"/>
              <a:t>  - наоборот из </a:t>
            </a:r>
            <a:r>
              <a:rPr lang="en-US" sz="1200" dirty="0" err="1" smtClean="0"/>
              <a:t>SecurityCredentials</a:t>
            </a:r>
            <a:r>
              <a:rPr lang="ru-RU" sz="1200" dirty="0" smtClean="0"/>
              <a:t> в</a:t>
            </a:r>
            <a:r>
              <a:rPr lang="en-US" sz="1200" dirty="0" smtClean="0"/>
              <a:t> </a:t>
            </a:r>
            <a:r>
              <a:rPr lang="en-US" sz="1200" dirty="0" err="1" smtClean="0"/>
              <a:t>Credetials</a:t>
            </a:r>
            <a:r>
              <a:rPr lang="ru-RU" sz="1200" dirty="0" smtClean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3332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Переносимость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6851" y="917345"/>
            <a:ext cx="3070071" cy="16158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JsonPropertyName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JsonPropertyName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autor_names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JsonPropertyName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page_count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6851" y="3642459"/>
            <a:ext cx="3182281" cy="247760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Incidunt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nemo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reprehenderit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aspernatur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autor_names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Martine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Toy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1164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],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page_count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517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ducimus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autem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quas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quasi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incidunt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officiis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nihil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dolores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autor_names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Brooklyn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Glover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1815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Shea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Stracke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1159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],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page_count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254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</a:t>
            </a:r>
            <a:b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ru-RU" sz="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Стрелка вниз 5"/>
          <p:cNvSpPr/>
          <p:nvPr/>
        </p:nvSpPr>
        <p:spPr>
          <a:xfrm>
            <a:off x="1685676" y="2772075"/>
            <a:ext cx="484632" cy="631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5688531" y="125128"/>
            <a:ext cx="38501" cy="656443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66922" y="377670"/>
            <a:ext cx="58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.Net</a:t>
            </a:r>
            <a:endParaRPr lang="ru-RU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8855209" y="917344"/>
            <a:ext cx="3070071" cy="16158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JsonPropertyName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JsonPropertyName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autor_names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Authors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ru-RU" sz="9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JsonPropertyName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page_count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Стрелка вниз 11"/>
          <p:cNvSpPr/>
          <p:nvPr/>
        </p:nvSpPr>
        <p:spPr>
          <a:xfrm flipV="1">
            <a:off x="10390244" y="2772075"/>
            <a:ext cx="484632" cy="6314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633847" y="548012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Java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6133333" y="1164029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C++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247742" y="1067776"/>
            <a:ext cx="7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Kotlin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6524708" y="1164029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?</a:t>
            </a:r>
            <a:endParaRPr lang="ru-RU" sz="13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3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0.62266 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3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9" grpId="0"/>
      <p:bldP spid="11" grpId="0" animBg="1"/>
      <p:bldP spid="12" grpId="0" animBg="1"/>
      <p:bldP spid="14" grpId="0"/>
      <p:bldP spid="15" grpId="0"/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Description(Definition) Language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033588"/>
              </p:ext>
            </p:extLst>
          </p:nvPr>
        </p:nvGraphicFramePr>
        <p:xfrm>
          <a:off x="838200" y="1800912"/>
          <a:ext cx="948328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389">
                  <a:extLst>
                    <a:ext uri="{9D8B030D-6E8A-4147-A177-3AD203B41FA5}">
                      <a16:colId xmlns:a16="http://schemas.microsoft.com/office/drawing/2014/main" val="2197704332"/>
                    </a:ext>
                  </a:extLst>
                </a:gridCol>
                <a:gridCol w="4336692">
                  <a:extLst>
                    <a:ext uri="{9D8B030D-6E8A-4147-A177-3AD203B41FA5}">
                      <a16:colId xmlns:a16="http://schemas.microsoft.com/office/drawing/2014/main" val="905076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47157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Формат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baseline="0" dirty="0" err="1" smtClean="0"/>
                        <a:t>сериализации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ru-RU" baseline="0" dirty="0" smtClean="0"/>
                        <a:t> сервиса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формата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сообщений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7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Web Services Description Language</a:t>
                      </a:r>
                      <a:r>
                        <a:rPr lang="ru-RU" b="1" dirty="0" smtClean="0"/>
                        <a:t> (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WSDL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b="1" dirty="0" smtClean="0"/>
                    </a:p>
                    <a:p>
                      <a:r>
                        <a:rPr lang="en-US" dirty="0" smtClean="0">
                          <a:hlinkClick r:id="rId3"/>
                        </a:rPr>
                        <a:t>https://en.wikipedia.org/wiki/Web_Services_Description_Language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XSD (XML Schema Definition)</a:t>
                      </a:r>
                      <a:endParaRPr lang="ru-RU" b="1" dirty="0" smtClean="0"/>
                    </a:p>
                    <a:p>
                      <a:r>
                        <a:rPr lang="en-US" dirty="0" smtClean="0">
                          <a:hlinkClick r:id="rId4"/>
                        </a:rPr>
                        <a:t>https://en.wikipedia.org/wiki/XML_Schema_(W3C)</a:t>
                      </a:r>
                      <a:r>
                        <a:rPr lang="ru-RU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8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OpenAPI</a:t>
                      </a:r>
                      <a:r>
                        <a:rPr lang="en-US" b="1" dirty="0" smtClean="0"/>
                        <a:t> Specification (Swagger Specification)</a:t>
                      </a:r>
                    </a:p>
                    <a:p>
                      <a:r>
                        <a:rPr lang="en-US" dirty="0" smtClean="0">
                          <a:hlinkClick r:id="rId5"/>
                        </a:rPr>
                        <a:t>https://en.wikipedia.org/wiki/OpenAPI_Specification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JSON Schema</a:t>
                      </a:r>
                    </a:p>
                    <a:p>
                      <a:r>
                        <a:rPr lang="en-US" dirty="0" smtClean="0">
                          <a:hlinkClick r:id="rId6"/>
                        </a:rPr>
                        <a:t>https://json-schema.org/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2678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Protocol Buffers</a:t>
                      </a:r>
                    </a:p>
                    <a:p>
                      <a:pPr algn="ctr"/>
                      <a:r>
                        <a:rPr lang="en-US" dirty="0" smtClean="0">
                          <a:hlinkClick r:id="rId7"/>
                        </a:rPr>
                        <a:t>https://en.wikipedia.org/wiki/Protocol_Buffers</a:t>
                      </a:r>
                      <a:r>
                        <a:rPr lang="en-US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76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</a:t>
            </a:r>
            <a:r>
              <a:rPr lang="en-US" dirty="0" smtClean="0"/>
              <a:t> </a:t>
            </a:r>
            <a:r>
              <a:rPr lang="ru-RU" dirty="0" err="1" smtClean="0"/>
              <a:t>сериализация</a:t>
            </a:r>
            <a:r>
              <a:rPr lang="ru-RU" dirty="0" smtClean="0"/>
              <a:t>?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9570" y="1885224"/>
            <a:ext cx="95654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Сериализация</a:t>
            </a:r>
            <a:r>
              <a:rPr lang="ru-RU" dirty="0" smtClean="0"/>
              <a:t> — </a:t>
            </a:r>
            <a:r>
              <a:rPr lang="ru-RU" dirty="0"/>
              <a:t>это процесс преобразования структуры данных или состояния объекта в формат, который может быть сохранен (например, </a:t>
            </a:r>
            <a:r>
              <a:rPr lang="ru-RU" dirty="0" smtClean="0"/>
              <a:t>в виде файла(</a:t>
            </a:r>
            <a:r>
              <a:rPr lang="ru-RU" dirty="0" err="1" smtClean="0"/>
              <a:t>ов</a:t>
            </a:r>
            <a:r>
              <a:rPr lang="ru-RU" dirty="0" smtClean="0"/>
              <a:t>) </a:t>
            </a:r>
            <a:r>
              <a:rPr lang="ru-RU" dirty="0"/>
              <a:t>на </a:t>
            </a:r>
            <a:r>
              <a:rPr lang="ru-RU" dirty="0" smtClean="0"/>
              <a:t>внешних запоминающих </a:t>
            </a:r>
            <a:r>
              <a:rPr lang="ru-RU" dirty="0"/>
              <a:t>устройствах</a:t>
            </a:r>
            <a:r>
              <a:rPr lang="ru-RU" dirty="0" smtClean="0"/>
              <a:t>, или как  буфер(ы) </a:t>
            </a:r>
            <a:r>
              <a:rPr lang="ru-RU" dirty="0"/>
              <a:t>данных </a:t>
            </a:r>
            <a:r>
              <a:rPr lang="ru-RU" dirty="0" smtClean="0"/>
              <a:t>в основной памяти) </a:t>
            </a:r>
            <a:r>
              <a:rPr lang="ru-RU" dirty="0"/>
              <a:t>или передан (например, </a:t>
            </a:r>
            <a:r>
              <a:rPr lang="ru-RU" dirty="0" smtClean="0"/>
              <a:t>в виде потока </a:t>
            </a:r>
            <a:r>
              <a:rPr lang="ru-RU" dirty="0"/>
              <a:t>данных по </a:t>
            </a:r>
            <a:r>
              <a:rPr lang="ru-RU" dirty="0" smtClean="0"/>
              <a:t>компьютерной сети) </a:t>
            </a:r>
            <a:r>
              <a:rPr lang="ru-RU" dirty="0"/>
              <a:t>и восстановлен позже (возможно, в другой компьютерной среде</a:t>
            </a:r>
            <a:r>
              <a:rPr lang="ru-RU" dirty="0" smtClean="0"/>
              <a:t>).</a:t>
            </a:r>
          </a:p>
          <a:p>
            <a:endParaRPr lang="ru-RU" dirty="0" smtClean="0"/>
          </a:p>
          <a:p>
            <a:pPr algn="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en.wikipedia.org/wiki/Serialization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49570" y="4735853"/>
            <a:ext cx="95654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Сериализация</a:t>
            </a:r>
            <a:r>
              <a:rPr lang="ru-RU" dirty="0"/>
              <a:t> (в программировании) — процесс перевода структуры данных в битовую последовательность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 smtClean="0"/>
          </a:p>
          <a:p>
            <a:pPr algn="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ru.wikipedia.org/wiki/</a:t>
            </a:r>
            <a:r>
              <a:rPr lang="ru-RU" dirty="0" smtClean="0">
                <a:hlinkClick r:id="rId3"/>
              </a:rPr>
              <a:t>Сериализация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79" y="327190"/>
            <a:ext cx="2828925" cy="4743450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2673395" y="142524"/>
            <a:ext cx="5458546" cy="5304772"/>
            <a:chOff x="2673395" y="142524"/>
            <a:chExt cx="5458546" cy="530477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673395" y="553649"/>
              <a:ext cx="5458546" cy="489364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&lt;?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xml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1.0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encoding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utf-8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?&gt;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xs:schema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xmlns:tns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http://my.schemas.org/Catalogs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elementFormDefault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qualified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targetNamespace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http://my.schemas.org/Catalogs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xmlns:xs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http://www.w3.org/2001/XMLSchema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xs:element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Catalog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nillable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tns:Catalog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xs:complexType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Catalog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xs:sequence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xs:element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minOccurs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maxOccurs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Books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tns:ArrayOfBook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xs:sequence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xs:complexType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xs:complexType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ArrayOfBook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xs:sequence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xs:element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minOccurs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maxOccurs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unbounded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Book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nillable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tns:Book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xs:sequence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xs:complexType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xs:complexType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Book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xs:sequence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xs:element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minOccurs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maxOccurs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xs:string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xs:element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minOccurs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maxOccurs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Authors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tns:ArrayOfAuthor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xs:element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minOccurs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maxOccurs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Pages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xs:int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xs:sequence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xs:complexType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xs:complexType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ArrayOfAuthor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xs:sequence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xs:element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minOccurs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maxOccurs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unbounded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endPara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ru-RU" sz="8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Author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nillable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tns:Author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xs:sequence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xs:complexType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xs:complexType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Author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xs:sequence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xs:element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minOccurs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maxOccurs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FirstName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xs:string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xs:element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minOccurs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maxOccurs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LastName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xs:string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    &lt;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xs:element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minOccurs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maxOccurs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BirthYear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xs:int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/&gt;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    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xs:sequence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    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xs:complexType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&lt;/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xs:schema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&gt;</a:t>
              </a:r>
              <a:endPara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73395" y="142524"/>
              <a:ext cx="1891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Xml Schema (XSD)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788548" y="90654"/>
            <a:ext cx="3270447" cy="6685332"/>
            <a:chOff x="6788548" y="90654"/>
            <a:chExt cx="3270447" cy="6685332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6788548" y="405011"/>
              <a:ext cx="3270447" cy="637097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schema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"http://json-schema.org/draft-04/schema#"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Catalog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object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additionalProperties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properties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Books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array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ref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"#/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definitions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Book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}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},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definitions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Book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object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additionalProperties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properties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Title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Authors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array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items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"$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ref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"#/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definitions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Author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}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Pages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integer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"int32"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}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Author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object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additionalProperties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properties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FirstName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LastName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string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BirthYear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{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integer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err="1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format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2E75B6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"int32"</a:t>
              </a: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}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}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}</a:t>
              </a:r>
              <a:b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8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91046" y="9065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Json</a:t>
              </a:r>
              <a:r>
                <a:rPr lang="en-US" dirty="0" smtClean="0"/>
                <a:t> Schema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9672666" y="3405832"/>
            <a:ext cx="2371162" cy="3001726"/>
            <a:chOff x="9672666" y="3405832"/>
            <a:chExt cx="2371162" cy="3001726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9672666" y="3853013"/>
              <a:ext cx="2371162" cy="25545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000" dirty="0">
                  <a:latin typeface="Consolas" panose="020B0609020204030204" pitchFamily="49" charset="0"/>
                </a:rPr>
                <a:t>syntax = "proto3";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package </a:t>
              </a:r>
              <a:r>
                <a:rPr lang="en-US" sz="1000" dirty="0" err="1">
                  <a:latin typeface="Consolas" panose="020B0609020204030204" pitchFamily="49" charset="0"/>
                </a:rPr>
                <a:t>Generators.Models</a:t>
              </a:r>
              <a:r>
                <a:rPr lang="en-US" sz="1000" dirty="0">
                  <a:latin typeface="Consolas" panose="020B0609020204030204" pitchFamily="49" charset="0"/>
                </a:rPr>
                <a:t>;</a:t>
              </a:r>
            </a:p>
            <a:p>
              <a:endParaRPr lang="en-US" sz="1000" dirty="0">
                <a:latin typeface="Consolas" panose="020B0609020204030204" pitchFamily="49" charset="0"/>
              </a:endParaRPr>
            </a:p>
            <a:p>
              <a:r>
                <a:rPr lang="en-US" sz="1000" dirty="0">
                  <a:latin typeface="Consolas" panose="020B0609020204030204" pitchFamily="49" charset="0"/>
                </a:rPr>
                <a:t>message Author {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int32 </a:t>
              </a:r>
              <a:r>
                <a:rPr lang="en-US" sz="1000" dirty="0" err="1">
                  <a:latin typeface="Consolas" panose="020B0609020204030204" pitchFamily="49" charset="0"/>
                </a:rPr>
                <a:t>BirthYear</a:t>
              </a:r>
              <a:r>
                <a:rPr lang="en-US" sz="1000" dirty="0">
                  <a:latin typeface="Consolas" panose="020B0609020204030204" pitchFamily="49" charset="0"/>
                </a:rPr>
                <a:t> = 1;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string </a:t>
              </a:r>
              <a:r>
                <a:rPr lang="en-US" sz="1000" dirty="0" err="1">
                  <a:latin typeface="Consolas" panose="020B0609020204030204" pitchFamily="49" charset="0"/>
                </a:rPr>
                <a:t>FirstName</a:t>
              </a:r>
              <a:r>
                <a:rPr lang="en-US" sz="1000" dirty="0">
                  <a:latin typeface="Consolas" panose="020B0609020204030204" pitchFamily="49" charset="0"/>
                </a:rPr>
                <a:t> = 2;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string </a:t>
              </a:r>
              <a:r>
                <a:rPr lang="en-US" sz="1000" dirty="0" err="1">
                  <a:latin typeface="Consolas" panose="020B0609020204030204" pitchFamily="49" charset="0"/>
                </a:rPr>
                <a:t>LastName</a:t>
              </a:r>
              <a:r>
                <a:rPr lang="en-US" sz="1000" dirty="0">
                  <a:latin typeface="Consolas" panose="020B0609020204030204" pitchFamily="49" charset="0"/>
                </a:rPr>
                <a:t> = 3;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message Book {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repeated Author Authors = 1;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int32 Pages = 2;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string Title = 3;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message Catalog {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   repeated Book Books = 1;</a:t>
              </a:r>
            </a:p>
            <a:p>
              <a:r>
                <a:rPr lang="en-US" sz="1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3322" y="3405832"/>
              <a:ext cx="698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Proto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54707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Code-first /</a:t>
            </a:r>
            <a:r>
              <a:rPr lang="ru-RU" dirty="0" smtClean="0"/>
              <a:t> </a:t>
            </a:r>
            <a:r>
              <a:rPr lang="en-US" dirty="0" smtClean="0"/>
              <a:t>Contract-first </a:t>
            </a:r>
            <a:r>
              <a:rPr lang="ru-RU" dirty="0" smtClean="0"/>
              <a:t>подходы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code-first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Первоисточник – код:</a:t>
            </a:r>
          </a:p>
          <a:p>
            <a:pPr lvl="1"/>
            <a:r>
              <a:rPr lang="ru-RU" dirty="0" smtClean="0"/>
              <a:t>структура данных </a:t>
            </a:r>
          </a:p>
          <a:p>
            <a:pPr lvl="1"/>
            <a:r>
              <a:rPr lang="ru-RU" dirty="0" smtClean="0"/>
              <a:t>дополнительная разметка </a:t>
            </a:r>
            <a:r>
              <a:rPr lang="en-US" dirty="0" smtClean="0"/>
              <a:t>/</a:t>
            </a:r>
            <a:r>
              <a:rPr lang="ru-RU" dirty="0" smtClean="0"/>
              <a:t> ограничения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Контракт</a:t>
            </a:r>
            <a:r>
              <a:rPr lang="en-US" dirty="0" smtClean="0"/>
              <a:t>/</a:t>
            </a:r>
            <a:r>
              <a:rPr lang="ru-RU" dirty="0" smtClean="0"/>
              <a:t>схема</a:t>
            </a:r>
          </a:p>
          <a:p>
            <a:pPr lvl="1"/>
            <a:r>
              <a:rPr lang="ru-RU" dirty="0" smtClean="0"/>
              <a:t>отсутствует совсем </a:t>
            </a:r>
            <a:r>
              <a:rPr lang="en-US" dirty="0" smtClean="0"/>
              <a:t>/ </a:t>
            </a:r>
            <a:r>
              <a:rPr lang="ru-RU" dirty="0" smtClean="0"/>
              <a:t>эпизодически создается из кода</a:t>
            </a:r>
          </a:p>
          <a:p>
            <a:pPr lvl="1"/>
            <a:r>
              <a:rPr lang="ru-RU" dirty="0" smtClean="0"/>
              <a:t>может быть не полной</a:t>
            </a:r>
            <a:r>
              <a:rPr lang="en-US" dirty="0" smtClean="0"/>
              <a:t> (</a:t>
            </a:r>
            <a:r>
              <a:rPr lang="ru-RU" dirty="0" smtClean="0"/>
              <a:t>относительно кода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Использование</a:t>
            </a:r>
          </a:p>
          <a:p>
            <a:pPr lvl="1"/>
            <a:r>
              <a:rPr lang="ru-RU" dirty="0" err="1" smtClean="0"/>
              <a:t>сериализация</a:t>
            </a:r>
            <a:r>
              <a:rPr lang="ru-RU" dirty="0" smtClean="0"/>
              <a:t> в одном приложении</a:t>
            </a:r>
          </a:p>
          <a:p>
            <a:pPr lvl="1"/>
            <a:r>
              <a:rPr lang="ru-RU" dirty="0" smtClean="0"/>
              <a:t>отделяемая библиотека</a:t>
            </a:r>
          </a:p>
          <a:p>
            <a:pPr lvl="1"/>
            <a:r>
              <a:rPr lang="ru-RU" dirty="0" smtClean="0"/>
              <a:t>сервисы (метаданные сервиса для клиентов)</a:t>
            </a:r>
          </a:p>
          <a:p>
            <a:pPr lvl="1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contract-first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Первоисточник – схема</a:t>
            </a:r>
            <a:r>
              <a:rPr lang="en-US" dirty="0" smtClean="0"/>
              <a:t>/</a:t>
            </a:r>
            <a:r>
              <a:rPr lang="ru-RU" dirty="0" smtClean="0"/>
              <a:t>контракт</a:t>
            </a:r>
          </a:p>
          <a:p>
            <a:pPr lvl="1"/>
            <a:r>
              <a:rPr lang="ru-RU" dirty="0" smtClean="0"/>
              <a:t>структура и ограничения</a:t>
            </a:r>
          </a:p>
          <a:p>
            <a:pPr lvl="1"/>
            <a:r>
              <a:rPr lang="ru-RU" dirty="0" smtClean="0"/>
              <a:t>создается «вручную» (в специальных редакторах, …)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Код</a:t>
            </a:r>
          </a:p>
          <a:p>
            <a:pPr lvl="1"/>
            <a:r>
              <a:rPr lang="ru-RU" dirty="0" smtClean="0"/>
              <a:t>генерируется для всех клиентов на основе актуального контракта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Использование:</a:t>
            </a:r>
          </a:p>
          <a:p>
            <a:pPr lvl="1"/>
            <a:r>
              <a:rPr lang="ru-RU" dirty="0" smtClean="0"/>
              <a:t>обмен документами в структурированном формате</a:t>
            </a:r>
          </a:p>
          <a:p>
            <a:pPr lvl="1"/>
            <a:r>
              <a:rPr lang="ru-RU" dirty="0" smtClean="0"/>
              <a:t>сервисы (из метаданных сервисов – генерируются клиенты)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77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контрактов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955387"/>
              </p:ext>
            </p:extLst>
          </p:nvPr>
        </p:nvGraphicFramePr>
        <p:xfrm>
          <a:off x="838200" y="1825625"/>
          <a:ext cx="9949625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62">
                  <a:extLst>
                    <a:ext uri="{9D8B030D-6E8A-4147-A177-3AD203B41FA5}">
                      <a16:colId xmlns:a16="http://schemas.microsoft.com/office/drawing/2014/main" val="3008217288"/>
                    </a:ext>
                  </a:extLst>
                </a:gridCol>
                <a:gridCol w="5389563">
                  <a:extLst>
                    <a:ext uri="{9D8B030D-6E8A-4147-A177-3AD203B41FA5}">
                      <a16:colId xmlns:a16="http://schemas.microsoft.com/office/drawing/2014/main" val="12855951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618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Инструмент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8688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XML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xsd.exe, SvcUtil.exe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Работают только со сборками до </a:t>
                      </a:r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Framework 4.8.1</a:t>
                      </a:r>
                      <a:endParaRPr lang="ru-RU" dirty="0" err="1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50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System.Xml.Serialization.</a:t>
                      </a:r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XmlSchemaExporter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</a:t>
                      </a:r>
                      <a:r>
                        <a:rPr lang="en-US" dirty="0" err="1" smtClean="0"/>
                        <a:t>XmlSerializer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339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System.Runtime.Serialization.</a:t>
                      </a:r>
                      <a:r>
                        <a:rPr lang="en-US" b="1" dirty="0" err="1" smtClean="0"/>
                        <a:t>XsdDataContractExporter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</a:t>
                      </a:r>
                      <a:r>
                        <a:rPr lang="en-US" dirty="0" smtClean="0"/>
                        <a:t>DataContractSerializer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156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NuGet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JsonSchema.Net.Generation</a:t>
                      </a:r>
                      <a:endParaRPr lang="en-US" dirty="0" smtClean="0"/>
                    </a:p>
                    <a:p>
                      <a:r>
                        <a:rPr lang="en-US" b="1" dirty="0" err="1" smtClean="0"/>
                        <a:t>JsonSchemaBuilder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Только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System.Text.Json.JsonSerializer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5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NuGet</a:t>
                      </a:r>
                      <a:r>
                        <a:rPr lang="en-US" dirty="0" smtClean="0"/>
                        <a:t>: </a:t>
                      </a:r>
                      <a:r>
                        <a:rPr lang="en-US" b="0" dirty="0" smtClean="0"/>
                        <a:t>NJsonSchema</a:t>
                      </a:r>
                      <a:r>
                        <a:rPr lang="ru-RU" b="0" dirty="0" smtClean="0"/>
                        <a:t> и </a:t>
                      </a:r>
                      <a:r>
                        <a:rPr lang="en-US" b="0" dirty="0" err="1" smtClean="0"/>
                        <a:t>NJsonSchema.NewtonsoftJson</a:t>
                      </a:r>
                      <a:endParaRPr lang="en-US" b="0" dirty="0" smtClean="0"/>
                    </a:p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JsonSchemaGenerator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System.Text.Json.JsonSerializer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и </a:t>
                      </a:r>
                      <a:r>
                        <a:rPr lang="en-US" b="0" dirty="0" err="1" smtClean="0"/>
                        <a:t>Newtonsoft</a:t>
                      </a:r>
                      <a:r>
                        <a:rPr lang="ru-RU" b="0" dirty="0" smtClean="0"/>
                        <a:t>.</a:t>
                      </a:r>
                      <a:r>
                        <a:rPr lang="en-US" b="0" dirty="0" err="1" smtClean="0"/>
                        <a:t>Json</a:t>
                      </a:r>
                      <a:r>
                        <a:rPr lang="ru-RU" b="0" dirty="0" smtClean="0"/>
                        <a:t>.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JsonSerializer</a:t>
                      </a:r>
                      <a:endParaRPr lang="en-US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1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Protobuf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NuGet</a:t>
                      </a:r>
                      <a:r>
                        <a:rPr lang="en-US" dirty="0" smtClean="0"/>
                        <a:t>: </a:t>
                      </a:r>
                      <a:r>
                        <a:rPr lang="en-US" dirty="0" err="1" smtClean="0"/>
                        <a:t>protobuf</a:t>
                      </a:r>
                      <a:r>
                        <a:rPr lang="en-US" dirty="0" smtClean="0"/>
                        <a:t>-net</a:t>
                      </a:r>
                    </a:p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RuntimeTypeModel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6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476655" y="1807086"/>
            <a:ext cx="5949064" cy="2140030"/>
            <a:chOff x="476655" y="1807086"/>
            <a:chExt cx="5949064" cy="2140030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76655" y="2346678"/>
              <a:ext cx="5949064" cy="1600438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RuntimeTypeModel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.UseImplicitZeroDefaults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proto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model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GetSchema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ProtoSyntax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.Default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Path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Combine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exportPath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.Name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proto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WriteAllText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proto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76655" y="1807086"/>
              <a:ext cx="1398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protobuf</a:t>
              </a:r>
              <a:r>
                <a:rPr lang="en-US" dirty="0"/>
                <a:t>-net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5904689" y="3947116"/>
            <a:ext cx="5929671" cy="2716170"/>
            <a:chOff x="5904689" y="3947116"/>
            <a:chExt cx="5929671" cy="2716170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5904689" y="4416517"/>
              <a:ext cx="5849678" cy="224676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JsonSchemaGeneratorSettings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settings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!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forNewtonsoft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?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SystemTextJsonSchemaGeneratorSettings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: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NewtonsoftJsonSchemaGeneratorSettings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generator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JsonSchemaGenerator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settings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jsonSchema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generator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Generate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ToJson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Path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Combine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exportPath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$"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type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.Name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json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WriteAllText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jsonSchema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0357674" y="3947116"/>
              <a:ext cx="1476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NJsonSchema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6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из контрактов</a:t>
            </a:r>
            <a:endParaRPr lang="ru-RU" dirty="0"/>
          </a:p>
        </p:txBody>
      </p:sp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89938"/>
              </p:ext>
            </p:extLst>
          </p:nvPr>
        </p:nvGraphicFramePr>
        <p:xfrm>
          <a:off x="838200" y="1825625"/>
          <a:ext cx="9949625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62">
                  <a:extLst>
                    <a:ext uri="{9D8B030D-6E8A-4147-A177-3AD203B41FA5}">
                      <a16:colId xmlns:a16="http://schemas.microsoft.com/office/drawing/2014/main" val="3008217288"/>
                    </a:ext>
                  </a:extLst>
                </a:gridCol>
                <a:gridCol w="5389563">
                  <a:extLst>
                    <a:ext uri="{9D8B030D-6E8A-4147-A177-3AD203B41FA5}">
                      <a16:colId xmlns:a16="http://schemas.microsoft.com/office/drawing/2014/main" val="128559511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6185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Формат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Инструмент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Примечание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88688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400" dirty="0" smtClean="0"/>
                        <a:t>XML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xsd.exe, SvcUtil.exe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xsd.exe</a:t>
                      </a:r>
                      <a:r>
                        <a:rPr lang="en-US" sz="1400" dirty="0" smtClean="0"/>
                        <a:t> -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XmlSerializer</a:t>
                      </a:r>
                      <a:endParaRPr lang="en-US" sz="14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SvcUtil.exe</a:t>
                      </a:r>
                      <a:r>
                        <a:rPr lang="en-US" sz="1400" dirty="0" smtClean="0"/>
                        <a:t> - 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XmlSerializer</a:t>
                      </a:r>
                      <a:r>
                        <a:rPr lang="en-US" sz="1400" dirty="0" smtClean="0"/>
                        <a:t> </a:t>
                      </a:r>
                      <a:r>
                        <a:rPr lang="ru-RU" sz="1400" dirty="0" smtClean="0"/>
                        <a:t>и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dirty="0" smtClean="0"/>
                        <a:t>DataContractSerializer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4500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System.Xml.Serialization.</a:t>
                      </a:r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XmlSchemaImporter</a:t>
                      </a:r>
                      <a:r>
                        <a:rPr lang="en-US" sz="1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endParaRPr lang="ru-RU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dirty="0" err="1" smtClean="0"/>
                        <a:t>System.Xml.Serialization.</a:t>
                      </a:r>
                      <a:r>
                        <a:rPr lang="en-US" sz="1400" b="1" dirty="0" err="1" smtClean="0"/>
                        <a:t>XmlCodeExporter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b="0" dirty="0" smtClean="0"/>
                        <a:t>+ </a:t>
                      </a:r>
                      <a:r>
                        <a:rPr lang="en-US" sz="1400" b="0" dirty="0" err="1" smtClean="0"/>
                        <a:t>CodeDOM</a:t>
                      </a:r>
                      <a:endParaRPr lang="ru-RU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Для </a:t>
                      </a:r>
                      <a:r>
                        <a:rPr lang="en-US" sz="1400" dirty="0" err="1" smtClean="0"/>
                        <a:t>XmlSerializer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3392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System.Runtime.Serialization.</a:t>
                      </a:r>
                      <a:r>
                        <a:rPr lang="en-US" sz="1400" b="1" dirty="0" err="1" smtClean="0"/>
                        <a:t>XsdDataContractImporter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b="0" dirty="0" smtClean="0"/>
                        <a:t>+ </a:t>
                      </a:r>
                      <a:r>
                        <a:rPr lang="en-US" sz="1400" b="0" dirty="0" err="1" smtClean="0"/>
                        <a:t>CodeDOM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Для </a:t>
                      </a:r>
                      <a:r>
                        <a:rPr lang="en-US" sz="1400" dirty="0" smtClean="0"/>
                        <a:t>DataContractSerializer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415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/>
                        <a:t>NuGet</a:t>
                      </a:r>
                      <a:r>
                        <a:rPr lang="en-US" sz="1400" b="0" dirty="0" smtClean="0"/>
                        <a:t>:</a:t>
                      </a:r>
                      <a:r>
                        <a:rPr lang="en-US" sz="1400" b="0" baseline="0" dirty="0" smtClean="0"/>
                        <a:t> </a:t>
                      </a:r>
                      <a:r>
                        <a:rPr lang="en-US" sz="1400" b="0" baseline="0" dirty="0" err="1" smtClean="0"/>
                        <a:t>dotnet-xscgen</a:t>
                      </a:r>
                      <a:endParaRPr lang="en-US" sz="14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Консольная утилита (</a:t>
                      </a:r>
                      <a:r>
                        <a:rPr lang="en-US" sz="1400" dirty="0" smtClean="0"/>
                        <a:t>.NET Global Tool</a:t>
                      </a:r>
                      <a:r>
                        <a:rPr lang="ru-RU" sz="1400" dirty="0" smtClean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Для </a:t>
                      </a:r>
                      <a:r>
                        <a:rPr lang="en-US" sz="1400" dirty="0" err="1" smtClean="0"/>
                        <a:t>XmlSerializer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302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 smtClean="0"/>
                        <a:t>JSON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NuGet</a:t>
                      </a:r>
                      <a:r>
                        <a:rPr lang="en-US" sz="1400" dirty="0" smtClean="0"/>
                        <a:t>: </a:t>
                      </a:r>
                      <a:r>
                        <a:rPr lang="en-US" sz="1400" dirty="0" err="1" smtClean="0"/>
                        <a:t>Corvus.Json.JsonSchema.TypeGeneratorTool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Консольная утилита (</a:t>
                      </a:r>
                      <a:r>
                        <a:rPr lang="en-US" sz="1400" dirty="0" smtClean="0"/>
                        <a:t>.NET Global Tool</a:t>
                      </a:r>
                      <a:r>
                        <a:rPr lang="ru-RU" sz="1400" dirty="0" smtClean="0"/>
                        <a:t>)</a:t>
                      </a:r>
                    </a:p>
                    <a:p>
                      <a:pPr marL="0" marR="0" lvl="1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Только</a:t>
                      </a:r>
                      <a:r>
                        <a:rPr lang="ru-RU" sz="1400" baseline="0" dirty="0" smtClean="0"/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System.Text.Json.JsonSerializer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</a:t>
                      </a:r>
                      <a:r>
                        <a:rPr lang="ru-RU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много файлов кода на выходе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35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NuGet</a:t>
                      </a:r>
                      <a:r>
                        <a:rPr lang="en-US" sz="1400" dirty="0" smtClean="0"/>
                        <a:t>: </a:t>
                      </a:r>
                      <a:r>
                        <a:rPr lang="en-US" sz="1400" b="0" dirty="0" err="1" smtClean="0"/>
                        <a:t>NJsonSchema.CodeGeneration.CSharp</a:t>
                      </a:r>
                      <a:endParaRPr lang="en-US" sz="1400" b="0" dirty="0" smtClean="0"/>
                    </a:p>
                    <a:p>
                      <a:r>
                        <a:rPr lang="en-US" sz="1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CSharpGenerator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System.Text.Json.JsonSerializer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и </a:t>
                      </a:r>
                      <a:r>
                        <a:rPr lang="en-US" sz="1400" b="0" dirty="0" err="1" smtClean="0"/>
                        <a:t>Newtonsoft</a:t>
                      </a:r>
                      <a:r>
                        <a:rPr lang="ru-RU" sz="1400" b="0" dirty="0" smtClean="0"/>
                        <a:t>.</a:t>
                      </a:r>
                      <a:r>
                        <a:rPr lang="en-US" sz="1400" b="0" dirty="0" err="1" smtClean="0"/>
                        <a:t>Json</a:t>
                      </a:r>
                      <a:r>
                        <a:rPr lang="ru-RU" sz="1400" b="0" dirty="0" smtClean="0"/>
                        <a:t>.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JsonSerializer</a:t>
                      </a:r>
                      <a:endParaRPr lang="en-US" sz="14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1147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400" dirty="0" err="1" smtClean="0"/>
                        <a:t>Protobuf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NuGet</a:t>
                      </a:r>
                      <a:r>
                        <a:rPr lang="en-US" sz="1400" dirty="0" smtClean="0"/>
                        <a:t>: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protobuf-net.Protogen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/>
                        <a:t>Консольная утилита (</a:t>
                      </a:r>
                      <a:r>
                        <a:rPr lang="en-US" sz="1400" dirty="0" smtClean="0"/>
                        <a:t>.NET Global Tool</a:t>
                      </a:r>
                      <a:r>
                        <a:rPr lang="ru-RU" sz="1400" dirty="0" smtClean="0"/>
                        <a:t>)</a:t>
                      </a:r>
                      <a:endParaRPr lang="ru-RU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1443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NuGet</a:t>
                      </a:r>
                      <a:r>
                        <a:rPr lang="en-US" sz="1400" dirty="0" smtClean="0"/>
                        <a:t>: </a:t>
                      </a:r>
                      <a:r>
                        <a:rPr lang="en-US" sz="1400" dirty="0" err="1" smtClean="0"/>
                        <a:t>protobuf-net.MSBuild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MSBuild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ru-RU" sz="1400" baseline="0" dirty="0" smtClean="0"/>
                        <a:t>расширения (добавляется автоматом в проект)</a:t>
                      </a:r>
                      <a:endParaRPr 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94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5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69651" y="1581935"/>
            <a:ext cx="5197257" cy="2855311"/>
            <a:chOff x="369651" y="1581935"/>
            <a:chExt cx="5197257" cy="2855311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369651" y="2128922"/>
              <a:ext cx="5197257" cy="230832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library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!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forNewtonsoft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?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CSharpJsonLibrary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.SystemTextJson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: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CSharpJsonLibrary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.NewtonsoftJson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schema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NJsonSchema.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JsonSchema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FromJsonAsync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schemaString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Result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generator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CSharpGenerator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schema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CSharpGeneratorSettings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{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JsonLibrary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library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});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generator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GenerateFile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535022" y="1581935"/>
              <a:ext cx="1476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NJsonSchema</a:t>
              </a:r>
              <a:endParaRPr lang="ru-RU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870086" y="1690688"/>
            <a:ext cx="6131807" cy="4600880"/>
            <a:chOff x="5956015" y="1683026"/>
            <a:chExt cx="6131807" cy="4600880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5956015" y="2128922"/>
              <a:ext cx="6131807" cy="4154984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schema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XmlSchema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Read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StringReader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xsdSchema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)!;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schemaSet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XmlSchemaSet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schemaSet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schema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schemaSet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Compile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importer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XsdDataContractImporter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(!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importer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CanImport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schemaSet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importer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Import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schemaSet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CSharpCodeProvider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CreateProvider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CSharp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stringWriter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StringWriter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generator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provider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CreateGenerator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stringWriter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generator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GenerateCodeFromCompileUnit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importer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.CodeCompileUnit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stringWriter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System.CodeDom.Compiler.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CodeGeneratorOptions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stringWriter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Close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stringWriter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ToString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9406545" y="1683026"/>
              <a:ext cx="25909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XsdDataContractImporter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2551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 smtClean="0"/>
              <a:t>Сериализация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передача и хранение сложных объектов, без написания чтения</a:t>
            </a:r>
            <a:r>
              <a:rPr lang="en-US" dirty="0" smtClean="0"/>
              <a:t>/</a:t>
            </a:r>
            <a:r>
              <a:rPr lang="ru-RU" dirty="0" smtClean="0"/>
              <a:t>сохранения «врукопашную»</a:t>
            </a:r>
          </a:p>
          <a:p>
            <a:endParaRPr lang="ru-RU" dirty="0" smtClean="0"/>
          </a:p>
          <a:p>
            <a:r>
              <a:rPr lang="ru-RU" dirty="0" smtClean="0"/>
              <a:t>Основные форматы</a:t>
            </a:r>
            <a:r>
              <a:rPr lang="en-US" dirty="0" smtClean="0"/>
              <a:t>: XML, JSON, </a:t>
            </a:r>
            <a:r>
              <a:rPr lang="en-US" dirty="0" err="1" smtClean="0"/>
              <a:t>ProtoBuf</a:t>
            </a:r>
            <a:endParaRPr lang="en-US" dirty="0" smtClean="0"/>
          </a:p>
          <a:p>
            <a:pPr lvl="1"/>
            <a:r>
              <a:rPr lang="ru-RU" dirty="0" smtClean="0"/>
              <a:t>поддержка встроенная и сторонняя</a:t>
            </a:r>
          </a:p>
          <a:p>
            <a:pPr lvl="1"/>
            <a:endParaRPr lang="ru-RU" dirty="0"/>
          </a:p>
          <a:p>
            <a:r>
              <a:rPr lang="ru-RU" dirty="0" smtClean="0"/>
              <a:t>Для обмена метаданными: </a:t>
            </a:r>
            <a:r>
              <a:rPr lang="en-US" dirty="0" smtClean="0"/>
              <a:t>XSD, JSON Schema, </a:t>
            </a:r>
            <a:r>
              <a:rPr lang="en-US" dirty="0" err="1" smtClean="0"/>
              <a:t>ProtoBuf</a:t>
            </a:r>
            <a:endParaRPr lang="en-US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и форматы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199" y="1825625"/>
            <a:ext cx="5339963" cy="4351338"/>
          </a:xfrm>
        </p:spPr>
        <p:txBody>
          <a:bodyPr/>
          <a:lstStyle/>
          <a:p>
            <a:r>
              <a:rPr lang="ru-RU" dirty="0" smtClean="0"/>
              <a:t>Бинарные:</a:t>
            </a:r>
            <a:endParaRPr lang="en-US" dirty="0"/>
          </a:p>
          <a:p>
            <a:pPr lvl="1"/>
            <a:r>
              <a:rPr lang="en-US" dirty="0"/>
              <a:t>Protocol </a:t>
            </a:r>
            <a:r>
              <a:rPr lang="en-US" dirty="0" smtClean="0"/>
              <a:t>Buffers (</a:t>
            </a:r>
            <a:r>
              <a:rPr lang="en-US" dirty="0" err="1" smtClean="0"/>
              <a:t>ProtoBuf</a:t>
            </a:r>
            <a:r>
              <a:rPr lang="en-US" dirty="0" smtClean="0"/>
              <a:t>)</a:t>
            </a:r>
          </a:p>
          <a:p>
            <a:pPr lvl="2"/>
            <a:r>
              <a:rPr lang="en-US" dirty="0">
                <a:hlinkClick r:id="rId2"/>
              </a:rPr>
              <a:t>https://protobuf.dev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MessagePack</a:t>
            </a:r>
            <a:endParaRPr lang="en-US" dirty="0" smtClean="0"/>
          </a:p>
          <a:p>
            <a:pPr lvl="2"/>
            <a:r>
              <a:rPr lang="en-US" dirty="0">
                <a:hlinkClick r:id="rId3"/>
              </a:rPr>
              <a:t>https://msgpack.org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ru-RU" dirty="0"/>
          </a:p>
          <a:p>
            <a:pPr lvl="1"/>
            <a:r>
              <a:rPr lang="ru-RU" dirty="0" smtClean="0"/>
              <a:t>Пользовательский (</a:t>
            </a:r>
            <a:r>
              <a:rPr lang="en-US" dirty="0" smtClean="0"/>
              <a:t>Custom</a:t>
            </a:r>
            <a:r>
              <a:rPr lang="ru-RU" dirty="0" smtClean="0"/>
              <a:t>)</a:t>
            </a:r>
            <a:endParaRPr lang="en-US" dirty="0"/>
          </a:p>
          <a:p>
            <a:r>
              <a:rPr lang="ru-RU" dirty="0" smtClean="0"/>
              <a:t>Текстовые</a:t>
            </a:r>
            <a:r>
              <a:rPr lang="en-US" dirty="0" smtClean="0"/>
              <a:t> (</a:t>
            </a:r>
            <a:r>
              <a:rPr lang="ru-RU" dirty="0" err="1" smtClean="0"/>
              <a:t>человекочитаемые</a:t>
            </a:r>
            <a:r>
              <a:rPr lang="en-US" dirty="0" smtClean="0"/>
              <a:t>):</a:t>
            </a:r>
            <a:endParaRPr lang="en-US" dirty="0"/>
          </a:p>
          <a:p>
            <a:pPr lvl="1"/>
            <a:r>
              <a:rPr lang="en-US" dirty="0" smtClean="0"/>
              <a:t>XML</a:t>
            </a:r>
          </a:p>
          <a:p>
            <a:pPr lvl="2"/>
            <a:r>
              <a:rPr lang="en-US" dirty="0">
                <a:hlinkClick r:id="rId4"/>
              </a:rPr>
              <a:t>https://www.w3.org/XML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/>
              <a:t>JSON</a:t>
            </a:r>
          </a:p>
          <a:p>
            <a:pPr lvl="2"/>
            <a:r>
              <a:rPr lang="en-US" dirty="0">
                <a:hlinkClick r:id="rId5"/>
              </a:rPr>
              <a:t>https://www.json.org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endParaRPr lang="ru-RU" dirty="0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7605" y="719216"/>
            <a:ext cx="5072062" cy="2772533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27533" y="3845840"/>
            <a:ext cx="5452134" cy="1384995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http://www.w3.org/2001/XMLSchema-instance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xmlns:xsd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http://www.w3.org/2001/XMLSchema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Smit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0350695" y="5426046"/>
            <a:ext cx="162897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"Smit"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22,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0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5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</a:t>
            </a:r>
            <a:r>
              <a:rPr lang="ru-RU" dirty="0" err="1" smtClean="0"/>
              <a:t>сериализаторы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Custom Binary</a:t>
            </a:r>
          </a:p>
          <a:p>
            <a:pPr lvl="1"/>
            <a:r>
              <a:rPr lang="en-US" dirty="0" err="1" smtClean="0"/>
              <a:t>System.Runtime.Serialization.Formatters.Binary.</a:t>
            </a:r>
            <a:r>
              <a:rPr lang="en-US" b="1" dirty="0" err="1" smtClean="0"/>
              <a:t>BinaryFormatter</a:t>
            </a:r>
            <a:r>
              <a:rPr lang="ru-RU" dirty="0" smtClean="0"/>
              <a:t> </a:t>
            </a:r>
          </a:p>
          <a:p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System.Runtime.Serialization.Formatters.Soap.</a:t>
            </a:r>
            <a:r>
              <a:rPr lang="en-US" b="1" dirty="0" smtClean="0"/>
              <a:t>SoapFormatter</a:t>
            </a:r>
            <a:r>
              <a:rPr lang="en-US" dirty="0" smtClean="0"/>
              <a:t> </a:t>
            </a:r>
            <a:endParaRPr lang="ru-RU" dirty="0" smtClean="0"/>
          </a:p>
          <a:p>
            <a:pPr lvl="1"/>
            <a:r>
              <a:rPr lang="en-US" dirty="0" err="1" smtClean="0"/>
              <a:t>System.Xml.Serialization.</a:t>
            </a:r>
            <a:r>
              <a:rPr lang="en-US" b="1" dirty="0" err="1" smtClean="0"/>
              <a:t>XmlSerializer</a:t>
            </a:r>
            <a:endParaRPr lang="en-US" b="1" dirty="0" smtClean="0"/>
          </a:p>
          <a:p>
            <a:pPr lvl="1"/>
            <a:r>
              <a:rPr lang="en-US" dirty="0" err="1" smtClean="0"/>
              <a:t>System.Runtime.Serialization.</a:t>
            </a:r>
            <a:r>
              <a:rPr lang="en-US" b="1" dirty="0" err="1" smtClean="0"/>
              <a:t>DataContractSerializer</a:t>
            </a:r>
            <a:endParaRPr lang="en-US" b="1" dirty="0" smtClean="0"/>
          </a:p>
          <a:p>
            <a:pPr lvl="1"/>
            <a:r>
              <a:rPr lang="en-US" dirty="0" err="1" smtClean="0"/>
              <a:t>System.Runtime.Serialization.</a:t>
            </a:r>
            <a:r>
              <a:rPr lang="en-US" b="1" dirty="0" err="1" smtClean="0"/>
              <a:t>NetDataContractSerializer</a:t>
            </a:r>
            <a:endParaRPr lang="en-US" b="1" dirty="0" smtClean="0"/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err="1" smtClean="0"/>
              <a:t>System.Web.Script.Serialization.</a:t>
            </a:r>
            <a:r>
              <a:rPr lang="en-US" b="1" dirty="0" err="1" smtClean="0"/>
              <a:t>JavaScriptSerializer</a:t>
            </a:r>
            <a:r>
              <a:rPr lang="ru-RU" dirty="0" smtClean="0"/>
              <a:t> </a:t>
            </a:r>
          </a:p>
          <a:p>
            <a:pPr lvl="1"/>
            <a:r>
              <a:rPr lang="en-US" dirty="0" err="1" smtClean="0"/>
              <a:t>System.Runtime.Serialization.Json.</a:t>
            </a:r>
            <a:r>
              <a:rPr lang="en-US" b="1" dirty="0" err="1" smtClean="0"/>
              <a:t>DataContractJsonSerializer</a:t>
            </a:r>
            <a:r>
              <a:rPr lang="ru-RU" dirty="0" smtClean="0"/>
              <a:t> </a:t>
            </a:r>
          </a:p>
          <a:p>
            <a:pPr lvl="1"/>
            <a:r>
              <a:rPr lang="en-US" dirty="0" err="1" smtClean="0"/>
              <a:t>System.Text.Json</a:t>
            </a:r>
            <a:r>
              <a:rPr lang="ru-RU" dirty="0" smtClean="0"/>
              <a:t>.</a:t>
            </a:r>
            <a:r>
              <a:rPr lang="en-US" b="1" dirty="0" err="1" smtClean="0"/>
              <a:t>JsonSerializer</a:t>
            </a:r>
            <a:endParaRPr lang="ru-RU" b="1" dirty="0" smtClean="0"/>
          </a:p>
          <a:p>
            <a:pPr lvl="1"/>
            <a:endParaRPr lang="ru-RU" dirty="0" smtClean="0"/>
          </a:p>
          <a:p>
            <a:pPr lvl="1"/>
            <a:endParaRPr lang="en-US" dirty="0" smtClean="0"/>
          </a:p>
          <a:p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6173525" y="1825625"/>
            <a:ext cx="5109376" cy="199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0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Сторонние решения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Binary</a:t>
            </a:r>
          </a:p>
          <a:p>
            <a:pPr lvl="1"/>
            <a:r>
              <a:rPr lang="en-US" dirty="0" err="1" smtClean="0"/>
              <a:t>MessagePack</a:t>
            </a:r>
            <a:endParaRPr lang="en-US" dirty="0" smtClean="0"/>
          </a:p>
          <a:p>
            <a:pPr lvl="2"/>
            <a:r>
              <a:rPr lang="en-US" dirty="0" err="1" smtClean="0"/>
              <a:t>MsgPack</a:t>
            </a:r>
            <a:r>
              <a:rPr lang="ru-RU" dirty="0" smtClean="0"/>
              <a:t> </a:t>
            </a:r>
          </a:p>
          <a:p>
            <a:pPr lvl="3"/>
            <a:r>
              <a:rPr lang="en-US" dirty="0" smtClean="0">
                <a:hlinkClick r:id="rId2"/>
              </a:rPr>
              <a:t>https://github.com/msgpack/msgpack-cli</a:t>
            </a:r>
            <a:endParaRPr lang="en-US" dirty="0" smtClean="0"/>
          </a:p>
          <a:p>
            <a:pPr lvl="1"/>
            <a:r>
              <a:rPr lang="en-US" dirty="0" smtClean="0"/>
              <a:t>Protocol Buffers</a:t>
            </a:r>
          </a:p>
          <a:p>
            <a:pPr lvl="2"/>
            <a:r>
              <a:rPr lang="en-US" dirty="0" smtClean="0"/>
              <a:t>Google </a:t>
            </a:r>
            <a:r>
              <a:rPr lang="en-US" dirty="0" err="1" smtClean="0"/>
              <a:t>Protobuf</a:t>
            </a:r>
            <a:endParaRPr lang="ru-RU" dirty="0" smtClean="0"/>
          </a:p>
          <a:p>
            <a:pPr lvl="3"/>
            <a:r>
              <a:rPr lang="en-US" dirty="0" smtClean="0">
                <a:hlinkClick r:id="rId3"/>
              </a:rPr>
              <a:t>https://github.com/protocolbuffers/protobuf/tree/main/csharp</a:t>
            </a:r>
            <a:endParaRPr lang="en-US" dirty="0" smtClean="0"/>
          </a:p>
          <a:p>
            <a:pPr lvl="2"/>
            <a:r>
              <a:rPr lang="en-US" dirty="0" err="1" smtClean="0"/>
              <a:t>Protobuf</a:t>
            </a:r>
            <a:r>
              <a:rPr lang="en-US" dirty="0" smtClean="0"/>
              <a:t>-net</a:t>
            </a:r>
            <a:endParaRPr lang="ru-RU" dirty="0" smtClean="0"/>
          </a:p>
          <a:p>
            <a:pPr lvl="3"/>
            <a:r>
              <a:rPr lang="en-US" dirty="0" smtClean="0">
                <a:hlinkClick r:id="rId4"/>
              </a:rPr>
              <a:t>https://github.com/protobuf-net/protobuf-net</a:t>
            </a:r>
            <a:r>
              <a:rPr lang="en-US" dirty="0" smtClean="0"/>
              <a:t> </a:t>
            </a:r>
          </a:p>
          <a:p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Json.NET</a:t>
            </a:r>
          </a:p>
          <a:p>
            <a:pPr lvl="2"/>
            <a:r>
              <a:rPr lang="en-US" dirty="0" smtClean="0">
                <a:hlinkClick r:id="rId5"/>
              </a:rPr>
              <a:t>https://www.newtonsoft.com/json</a:t>
            </a:r>
            <a:r>
              <a:rPr lang="en-US" dirty="0" smtClean="0"/>
              <a:t> </a:t>
            </a:r>
          </a:p>
          <a:p>
            <a:r>
              <a:rPr lang="ru-RU" dirty="0" smtClean="0"/>
              <a:t>…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6173525" y="1825625"/>
            <a:ext cx="5109376" cy="1998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870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чего будем отталкиваться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XmlSerializer</a:t>
            </a:r>
            <a:endParaRPr lang="en-US" dirty="0"/>
          </a:p>
          <a:p>
            <a:pPr lvl="1"/>
            <a:r>
              <a:rPr lang="en-US" dirty="0" smtClean="0"/>
              <a:t>DataContractSerializer </a:t>
            </a:r>
          </a:p>
          <a:p>
            <a:r>
              <a:rPr lang="en-US" dirty="0" smtClean="0"/>
              <a:t>JSON</a:t>
            </a:r>
            <a:endParaRPr lang="en-US" dirty="0"/>
          </a:p>
          <a:p>
            <a:pPr lvl="1"/>
            <a:r>
              <a:rPr lang="en-US" dirty="0" err="1" smtClean="0"/>
              <a:t>JsonSerializer</a:t>
            </a:r>
            <a:endParaRPr lang="en-US" dirty="0" smtClean="0"/>
          </a:p>
          <a:p>
            <a:pPr lvl="1"/>
            <a:r>
              <a:rPr lang="en-US" dirty="0" smtClean="0"/>
              <a:t>Json.NET</a:t>
            </a:r>
          </a:p>
          <a:p>
            <a:r>
              <a:rPr lang="en-US" dirty="0" smtClean="0"/>
              <a:t>Binary (</a:t>
            </a:r>
            <a:r>
              <a:rPr lang="en-US" dirty="0"/>
              <a:t>Protocol </a:t>
            </a:r>
            <a:r>
              <a:rPr lang="en-US" dirty="0" smtClean="0"/>
              <a:t>Buffers)</a:t>
            </a:r>
            <a:endParaRPr lang="en-US" dirty="0"/>
          </a:p>
          <a:p>
            <a:pPr lvl="1"/>
            <a:r>
              <a:rPr lang="en-US" dirty="0" err="1"/>
              <a:t>Protobuf</a:t>
            </a:r>
            <a:r>
              <a:rPr lang="en-US" dirty="0"/>
              <a:t>-net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58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Простой старт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441" y="2064661"/>
            <a:ext cx="4676280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XmlSerializer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altLang="ru-RU" sz="1200" dirty="0" smtClean="0">
                <a:solidFill>
                  <a:srgbClr val="1F377F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200" dirty="0" err="1">
                <a:solidFill>
                  <a:srgbClr val="1F377F"/>
                </a:solidFill>
                <a:latin typeface="Consolas" panose="020B0609020204030204" pitchFamily="49" charset="0"/>
              </a:rPr>
              <a:t>persons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71935" y="2066489"/>
            <a:ext cx="5282215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XmlSerializer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65942" y="1531662"/>
            <a:ext cx="2060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XmlSerializer</a:t>
            </a:r>
            <a:endParaRPr lang="ru-RU" sz="28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4441" y="4664195"/>
            <a:ext cx="4676280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.Create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JsonSerializer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altLang="ru-RU" sz="1200" dirty="0" err="1" smtClean="0">
                <a:solidFill>
                  <a:srgbClr val="1F377F"/>
                </a:solidFill>
                <a:latin typeface="Consolas" panose="020B0609020204030204" pitchFamily="49" charset="0"/>
              </a:rPr>
              <a:t>persons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65942" y="3961680"/>
            <a:ext cx="2138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JsonSerializer</a:t>
            </a:r>
            <a:endParaRPr lang="ru-RU" sz="2800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02016" y="4664196"/>
            <a:ext cx="5622052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FileMode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JsonSerializer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Deserialize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63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2834</TotalTime>
  <Words>8226</Words>
  <Application>Microsoft Office PowerPoint</Application>
  <PresentationFormat>Широкоэкранный</PresentationFormat>
  <Paragraphs>691</Paragraphs>
  <Slides>46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Тема Office</vt:lpstr>
      <vt:lpstr>Сериализация</vt:lpstr>
      <vt:lpstr>Agenda</vt:lpstr>
      <vt:lpstr>Введение в сериализацию</vt:lpstr>
      <vt:lpstr>Что такое сериализация? </vt:lpstr>
      <vt:lpstr>Типы и форматы</vt:lpstr>
      <vt:lpstr>Стандартные сериализаторы</vt:lpstr>
      <vt:lpstr>Сторонние решения</vt:lpstr>
      <vt:lpstr>От чего будем отталкиваться</vt:lpstr>
      <vt:lpstr>Простой старт</vt:lpstr>
      <vt:lpstr>Управление сериализацией</vt:lpstr>
      <vt:lpstr>Что сериализовать?</vt:lpstr>
      <vt:lpstr>Примеры</vt:lpstr>
      <vt:lpstr>Десериализация</vt:lpstr>
      <vt:lpstr>Имена и порядок элементов</vt:lpstr>
      <vt:lpstr>Пример. Явное задание имен</vt:lpstr>
      <vt:lpstr>Пример. Политики именования</vt:lpstr>
      <vt:lpstr>Иерархии типов</vt:lpstr>
      <vt:lpstr>Пример. Иерархии типов</vt:lpstr>
      <vt:lpstr>Пример. Иерархии типов</vt:lpstr>
      <vt:lpstr>Пример. Иерархии типов</vt:lpstr>
      <vt:lpstr>Коллекции/массивы</vt:lpstr>
      <vt:lpstr>Примеры</vt:lpstr>
      <vt:lpstr>Перечислимые типы</vt:lpstr>
      <vt:lpstr>Примеры</vt:lpstr>
      <vt:lpstr>Примеры</vt:lpstr>
      <vt:lpstr>Сериализация графов</vt:lpstr>
      <vt:lpstr>Пример</vt:lpstr>
      <vt:lpstr>Версионирование</vt:lpstr>
      <vt:lpstr>Пример. Сериализация default</vt:lpstr>
      <vt:lpstr>Кастомизация процесса и low-level API</vt:lpstr>
      <vt:lpstr>Методы кастомизации процесса</vt:lpstr>
      <vt:lpstr>События сериализации/десериализации</vt:lpstr>
      <vt:lpstr>Пример.</vt:lpstr>
      <vt:lpstr>ISerializable</vt:lpstr>
      <vt:lpstr>IXmlSerializable</vt:lpstr>
      <vt:lpstr>ISerializationSurrogateProvider</vt:lpstr>
      <vt:lpstr>Переносимость </vt:lpstr>
      <vt:lpstr>Презентация PowerPoint</vt:lpstr>
      <vt:lpstr>Interface Description(Definition) Language</vt:lpstr>
      <vt:lpstr>Презентация PowerPoint</vt:lpstr>
      <vt:lpstr>Code-first / Contract-first подходы</vt:lpstr>
      <vt:lpstr>Генерация контрактов</vt:lpstr>
      <vt:lpstr>Примеры</vt:lpstr>
      <vt:lpstr>Генерация из контрактов</vt:lpstr>
      <vt:lpstr>Примеры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Сериализация</dc:title>
  <dc:creator>Михаил Романов</dc:creator>
  <cp:lastModifiedBy>Михаил Романов</cp:lastModifiedBy>
  <cp:revision>125</cp:revision>
  <dcterms:created xsi:type="dcterms:W3CDTF">2024-09-03T11:29:48Z</dcterms:created>
  <dcterms:modified xsi:type="dcterms:W3CDTF">2024-09-21T11:39:27Z</dcterms:modified>
</cp:coreProperties>
</file>