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57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E75E278A-FF0E-49A4-B170-79828D63BBAD}">
          <p14:sldIdLst>
            <p14:sldId id="256"/>
            <p14:sldId id="262"/>
            <p14:sldId id="257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7T02:27:27.864" v="75" actId="790"/>
      <pc:docMkLst>
        <pc:docMk/>
      </pc:docMkLst>
      <pc:sldChg chg="modSp mod modNotes">
        <pc:chgData name="Fake Test User" userId="SID-0" providerId="Test" clId="FakeClientId" dt="2019-08-06T10:58:08.319" v="30" actId="790"/>
        <pc:sldMkLst>
          <pc:docMk/>
          <pc:sldMk cId="2471807738" sldId="256"/>
        </pc:sldMkLst>
        <pc:spChg chg="mod">
          <ac:chgData name="Fake Test User" userId="SID-0" providerId="Test" clId="FakeClientId" dt="2019-08-06T10:58:08.319" v="30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6T10:58:08.319" v="30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7T02:26:51.257" v="74" actId="1036"/>
        <pc:sldMkLst>
          <pc:docMk/>
          <pc:sldMk cId="1328676004" sldId="257"/>
        </pc:sldMkLst>
        <pc:spChg chg="mod">
          <ac:chgData name="Fake Test User" userId="SID-0" providerId="Test" clId="FakeClientId" dt="2019-08-06T10:57:48.910" v="27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6T11:00:00.581" v="40" actId="14100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7T02:26:43.617" v="72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6T11:00:29.767" v="41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7T02:26:51.257" v="74" actId="1036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6T11:00:49.781" v="42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6T10:59:35.146" v="33" actId="14826"/>
        <pc:sldMkLst>
          <pc:docMk/>
          <pc:sldMk cId="2090733893" sldId="262"/>
        </pc:sldMkLst>
        <pc:spChg chg="mod">
          <ac:chgData name="Fake Test User" userId="SID-0" providerId="Test" clId="FakeClientId" dt="2019-08-06T10:57:43.598" v="26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6T10:57:43.598" v="26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6T10:59:16.100" v="32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6T10:59:35.146" v="33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6T10:58:59.835" v="31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7T02:27:27.864" v="75" actId="790"/>
        <pc:sldMkLst>
          <pc:docMk/>
          <pc:sldMk cId="2317502127" sldId="263"/>
        </pc:sldMkLst>
        <pc:spChg chg="mod">
          <ac:chgData name="Fake Test User" userId="SID-0" providerId="Test" clId="FakeClientId" dt="2019-08-06T10:58:02.882" v="29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7T02:21:10.668" v="58" actId="1410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6T10:58:02.882" v="29" actId="79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7T02:25:30.731" v="6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7T02:25:58.979" v="63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modNotes">
        <pc:chgData name="Fake Test User" userId="SID-0" providerId="Test" clId="FakeClientId" dt="2019-08-06T11:01:19.420" v="43" actId="14826"/>
        <pc:sldMkLst>
          <pc:docMk/>
          <pc:sldMk cId="1531532291" sldId="264"/>
        </pc:sldMkLst>
        <pc:spChg chg="mod">
          <ac:chgData name="Fake Test User" userId="SID-0" providerId="Test" clId="FakeClientId" dt="2019-08-06T10:57:57.351" v="28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6T10:57:57.351" v="28" actId="790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6T11:01:19.420" v="43" actId="14826"/>
          <ac:picMkLst>
            <pc:docMk/>
            <pc:sldMk cId="1531532291" sldId="264"/>
            <ac:picMk id="5" creationId="{00000000-0000-0000-0000-000000000000}"/>
          </ac:picMkLst>
        </pc:picChg>
      </pc:sldChg>
      <pc:sldMasterChg chg="modSp mod modSldLayout">
        <pc:chgData name="Fake Test User" userId="SID-0" providerId="Test" clId="FakeClientId" dt="2019-08-06T10:55:52.560" v="17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6T10:54:42.159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6T10:54:42.159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6T10:54:42.159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6T10:54:42.159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6T10:54:42.159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6T10:54:48.439" v="7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4:48.439" v="7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01.110" v="8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01.110" v="8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06.157" v="9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06.157" v="9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11.860" v="1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10:55:11.860" v="1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17.141" v="11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6T10:55:17.141" v="1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22.187" v="1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22.187" v="1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27.546" v="1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6T10:55:27.546" v="1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27.546" v="1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27.546" v="1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33.546" v="14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33.546" v="14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40.686" v="15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40.686" v="15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46.654" v="16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46.654" v="16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10:55:52.560" v="17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10:55:52.560" v="17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2B3D7CA0-C4A8-496D-A4F8-E9AFEE532D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1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11BF71C1-CEBB-4820-AC3C-98BEF67FCB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E514-60F3-429F-A347-03D3C1406553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EC0341D-4C1B-4FC7-ABE7-29CC469D9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1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2CD4014-4441-42A1-8829-265A97360B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9D89B-157B-430C-AF09-B872B7A3AA7F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1905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729564-AA2B-4127-AD39-85959D55B104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noProof="1" dirty="0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29134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6405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noProof="1" dirty="0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00075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517EB0-96A6-405B-91F5-8A586E165513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 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B0DD6-BDC3-46EF-AA84-3C052725C73E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 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155A9-48DE-4655-BA1E-0C4E6081E62C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 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9A24A-E5DC-408F-A580-D4BEC90B1612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 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F37DC-2B5F-4D54-9B95-9DE5F20668EC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Второй уровень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Третий уровень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Второй уровень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Третий уровень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050A4E-D522-4129-B321-53D7CD790E73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Второй уровень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Третий уровень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Второй уровень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Третий уровень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F81F9-0A92-4D85-B67E-4E66CADBA97F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11" name="Прямоугольник 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6597F-4531-4989-BC18-6D6B9DAB02DA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7" name="Прямоугольник 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729524-C98F-42F5-B687-6E986506F236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Второй уровень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Третий уровень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3497B3-86CE-46CB-B438-A17E22334F2F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E66A08-9861-4517-ACCE-1EEDB604D995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E334B57-52A9-4D05-AEB1-E18B7AF10341}" type="datetime1">
              <a:rPr lang="ru-RU" noProof="1" smtClean="0"/>
              <a:t>03.11.2021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2" y="1215618"/>
            <a:ext cx="10515600" cy="2387600"/>
          </a:xfrm>
        </p:spPr>
        <p:txBody>
          <a:bodyPr rtlCol="0">
            <a:normAutofit fontScale="90000"/>
          </a:bodyPr>
          <a:lstStyle/>
          <a:p>
            <a:r>
              <a:rPr lang="ru-RU" sz="2800" noProof="1" smtClean="0"/>
              <a:t>Практическая работа №2.</a:t>
            </a:r>
            <a:br>
              <a:rPr lang="ru-RU" sz="2800" noProof="1" smtClean="0"/>
            </a:br>
            <a:r>
              <a:rPr lang="ru-RU" sz="2800" noProof="1" smtClean="0"/>
              <a:t/>
            </a:r>
            <a:br>
              <a:rPr lang="ru-RU" sz="2800" noProof="1" smtClean="0"/>
            </a:br>
            <a:r>
              <a:rPr lang="ru-RU" sz="2800" noProof="1" smtClean="0"/>
              <a:t>Дисциплина: Технологии интеллектуального анализа данных мониторинга безопасности.</a:t>
            </a:r>
            <a:br>
              <a:rPr lang="ru-RU" sz="2800" noProof="1" smtClean="0"/>
            </a:br>
            <a:r>
              <a:rPr lang="ru-RU" sz="2800" noProof="1"/>
              <a:t/>
            </a:r>
            <a:br>
              <a:rPr lang="ru-RU" sz="2800" noProof="1"/>
            </a:br>
            <a:r>
              <a:rPr lang="ru-RU" sz="2800" noProof="1" smtClean="0"/>
              <a:t>Тема: «Выявление мошенничесвта с помощью платформы </a:t>
            </a:r>
            <a:r>
              <a:rPr lang="en-US" sz="2800" noProof="1" smtClean="0"/>
              <a:t>Knime</a:t>
            </a:r>
            <a:r>
              <a:rPr lang="ru-RU" sz="2800" noProof="1" smtClean="0"/>
              <a:t>»</a:t>
            </a:r>
            <a:endParaRPr lang="ru-RU" sz="2800" noProof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86401" y="5257258"/>
            <a:ext cx="6705599" cy="1137793"/>
          </a:xfrm>
        </p:spPr>
        <p:txBody>
          <a:bodyPr rtlCol="0">
            <a:normAutofit fontScale="85000" lnSpcReduction="20000"/>
          </a:bodyPr>
          <a:lstStyle/>
          <a:p>
            <a:pPr algn="r" rtl="0"/>
            <a:r>
              <a:rPr lang="ru-RU" noProof="1" smtClean="0"/>
              <a:t>Выполнил: Русанов М. А.</a:t>
            </a:r>
          </a:p>
          <a:p>
            <a:pPr algn="r" rtl="0"/>
            <a:r>
              <a:rPr lang="ru-RU" noProof="1" smtClean="0"/>
              <a:t>Проверила: Лапытова О. В.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Исходная модель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434" y="1590671"/>
            <a:ext cx="5092461" cy="4447761"/>
          </a:xfrm>
        </p:spPr>
        <p:txBody>
          <a:bodyPr rtlCol="0">
            <a:normAutofit/>
          </a:bodyPr>
          <a:lstStyle/>
          <a:p>
            <a:pPr algn="just" rtl="0"/>
            <a:r>
              <a:rPr lang="ru-RU" noProof="1" smtClean="0">
                <a:solidFill>
                  <a:schemeClr val="tx1"/>
                </a:solidFill>
                <a:cs typeface="Times New Roman" panose="02020603050405020304" pitchFamily="18" charset="0"/>
              </a:rPr>
              <a:t>Модель основана на алгоритме Случайного леса;</a:t>
            </a:r>
            <a:r>
              <a:rPr lang="en-US" noProof="1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algn="just" rtl="0">
              <a:spcBef>
                <a:spcPts val="0"/>
              </a:spcBef>
            </a:pPr>
            <a:r>
              <a:rPr lang="ru-RU" noProof="1" smtClean="0">
                <a:solidFill>
                  <a:schemeClr val="tx1"/>
                </a:solidFill>
                <a:cs typeface="Times New Roman" panose="02020603050405020304" pitchFamily="18" charset="0"/>
              </a:rPr>
              <a:t>Модель состоит из 100 деревьев (каждое до 10 уровней в глубину);</a:t>
            </a:r>
          </a:p>
          <a:p>
            <a:pPr algn="just" rtl="0">
              <a:spcBef>
                <a:spcPts val="0"/>
              </a:spcBef>
            </a:pPr>
            <a:r>
              <a:rPr lang="ru-RU" noProof="1" smtClean="0">
                <a:solidFill>
                  <a:schemeClr val="tx1"/>
                </a:solidFill>
                <a:cs typeface="Times New Roman" panose="02020603050405020304" pitchFamily="18" charset="0"/>
              </a:rPr>
              <a:t>Выборка поделена на обучающую и тестовую (70% и 30%, соответственно);</a:t>
            </a:r>
          </a:p>
          <a:p>
            <a:pPr algn="just" rtl="0">
              <a:spcBef>
                <a:spcPts val="0"/>
              </a:spcBef>
            </a:pPr>
            <a:r>
              <a:rPr lang="ru-RU" noProof="1" smtClean="0">
                <a:solidFill>
                  <a:schemeClr val="tx1"/>
                </a:solidFill>
                <a:cs typeface="Times New Roman" panose="02020603050405020304" pitchFamily="18" charset="0"/>
              </a:rPr>
              <a:t>Результаты данных были дополнительно профильтрованы пороговым значение 0,3.</a:t>
            </a:r>
          </a:p>
          <a:p>
            <a:pPr rtl="0"/>
            <a:endParaRPr lang="ru-RU" noProof="1"/>
          </a:p>
        </p:txBody>
      </p:sp>
      <p:pic>
        <p:nvPicPr>
          <p:cNvPr id="1026" name="Picture 2" descr="https://cdn.discordapp.com/attachments/900073400012242984/905123589257330810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902" y="1385677"/>
            <a:ext cx="58864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900073400012242984/905123699127123968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902" y="3763593"/>
            <a:ext cx="5886450" cy="29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070558" y="3306568"/>
            <a:ext cx="3503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16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- Модель машинного обучения</a:t>
            </a:r>
            <a:endParaRPr lang="ru-RU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90976" y="6476195"/>
            <a:ext cx="3299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16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- Результаты классификации</a:t>
            </a:r>
            <a:endParaRPr lang="ru-RU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Модификация исходной модели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434" y="1394693"/>
            <a:ext cx="11213768" cy="2126717"/>
          </a:xfrm>
        </p:spPr>
        <p:txBody>
          <a:bodyPr rtlCol="0">
            <a:normAutofit fontScale="92500" lnSpcReduction="10000"/>
          </a:bodyPr>
          <a:lstStyle/>
          <a:p>
            <a:pPr algn="just" rtl="0"/>
            <a:r>
              <a:rPr lang="ru-RU" noProof="1" smtClean="0">
                <a:solidFill>
                  <a:schemeClr val="tx1"/>
                </a:solidFill>
              </a:rPr>
              <a:t>В первом случае выборка была распределена на обучающую и и тестовую в соотношении 80% на 20%, а во втором – 50% на 50%. В обоих случаях порог был снижен до 0,2. Также </a:t>
            </a:r>
            <a:r>
              <a:rPr lang="ru-RU" noProof="1">
                <a:solidFill>
                  <a:schemeClr val="tx1"/>
                </a:solidFill>
              </a:rPr>
              <a:t>к</a:t>
            </a:r>
            <a:r>
              <a:rPr lang="ru-RU" noProof="1" smtClean="0">
                <a:solidFill>
                  <a:schemeClr val="tx1"/>
                </a:solidFill>
              </a:rPr>
              <a:t>оличество деревьев в первом случае было уменьшено на 20, а во втором случае – увеличено на 50.</a:t>
            </a:r>
          </a:p>
          <a:p>
            <a:pPr algn="just" rtl="0"/>
            <a:r>
              <a:rPr lang="ru-RU" noProof="1" smtClean="0">
                <a:solidFill>
                  <a:schemeClr val="tx1"/>
                </a:solidFill>
              </a:rPr>
              <a:t>Во всех двух экспериментах общая точность и коэф. каппа изменялись незначительно. При пороге 0,2 повысилась точность классификации мошеннических транзакций. </a:t>
            </a:r>
            <a:endParaRPr lang="ru-RU" sz="1050" noProof="1"/>
          </a:p>
          <a:p>
            <a:pPr rtl="0"/>
            <a:endParaRPr lang="ru-RU" sz="1100" noProof="1"/>
          </a:p>
          <a:p>
            <a:pPr rtl="0"/>
            <a:endParaRPr lang="ru-RU" noProof="1"/>
          </a:p>
          <a:p>
            <a:pPr rtl="0"/>
            <a:endParaRPr lang="ru-RU" noProof="1"/>
          </a:p>
        </p:txBody>
      </p:sp>
      <p:pic>
        <p:nvPicPr>
          <p:cNvPr id="2050" name="Picture 2" descr="https://cdn.discordapp.com/attachments/900073400012242984/905123910935273502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6" y="3521412"/>
            <a:ext cx="5955102" cy="29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900073400012242984/905123996457128057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98" y="3575917"/>
            <a:ext cx="5695604" cy="27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17514" y="6373834"/>
            <a:ext cx="4455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- Результаты классификации (80% и 20%)</a:t>
            </a:r>
            <a:endParaRPr lang="ru-RU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80840" y="6343056"/>
            <a:ext cx="4455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6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Результаты классификации </a:t>
            </a:r>
            <a:r>
              <a:rPr lang="ru-RU" sz="16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(50</a:t>
            </a:r>
            <a:r>
              <a:rPr lang="ru-RU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% и </a:t>
            </a:r>
            <a:r>
              <a:rPr lang="ru-RU" sz="16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ru-RU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Замена исходного алгоритма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242" y="1825625"/>
            <a:ext cx="4405849" cy="4351338"/>
          </a:xfrm>
        </p:spPr>
        <p:txBody>
          <a:bodyPr rtlCol="0">
            <a:normAutofit/>
          </a:bodyPr>
          <a:lstStyle/>
          <a:p>
            <a:pPr algn="just" rtl="0"/>
            <a:r>
              <a:rPr lang="ru-RU" noProof="1" smtClean="0">
                <a:solidFill>
                  <a:schemeClr val="tx1"/>
                </a:solidFill>
              </a:rPr>
              <a:t>Исходный алгоритм Случайного леса был заменен в первом случае на алгоритм Деревья решений, а во втором – на Линейную регрессию.</a:t>
            </a:r>
          </a:p>
          <a:p>
            <a:pPr algn="just" rtl="0"/>
            <a:r>
              <a:rPr lang="ru-RU" noProof="1" smtClean="0">
                <a:solidFill>
                  <a:schemeClr val="tx1"/>
                </a:solidFill>
              </a:rPr>
              <a:t>Распределение на обучающую и тестовую выборки осталось без изменений (70% и 30%, соответственно).</a:t>
            </a:r>
          </a:p>
          <a:p>
            <a:pPr algn="just" rtl="0"/>
            <a:r>
              <a:rPr lang="ru-RU" noProof="1" smtClean="0">
                <a:solidFill>
                  <a:schemeClr val="tx1"/>
                </a:solidFill>
              </a:rPr>
              <a:t>В случае алгоритма Линейная регрессия был установлен порог, равный 0,1.</a:t>
            </a:r>
            <a:endParaRPr lang="ru-RU" noProof="1">
              <a:solidFill>
                <a:schemeClr val="tx1"/>
              </a:solidFill>
            </a:endParaRPr>
          </a:p>
        </p:txBody>
      </p:sp>
      <p:pic>
        <p:nvPicPr>
          <p:cNvPr id="3074" name="Picture 2" descr="https://cdn.discordapp.com/attachments/900073400012242984/905124107723608135/unkn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66" y="1425968"/>
            <a:ext cx="6495557" cy="228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59808" y="3490873"/>
            <a:ext cx="4530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16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– Модель для алгоритма Деревья Решений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https://cdn.discordapp.com/attachments/900073400012242984/905124174471761970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66" y="4290892"/>
            <a:ext cx="6495557" cy="20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244939" y="6466132"/>
            <a:ext cx="4760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6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– Модель для алгоритма </a:t>
            </a:r>
            <a:r>
              <a:rPr lang="ru-RU" sz="16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434" y="1687601"/>
            <a:ext cx="4750081" cy="4387883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Модель, основанная на Линейной регрессии показала низкую точность при пороге 0,5. Однако снижение порога до 0,1. привело к увеличению общей точности.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Модель, основанная на деревьях решений, показала хорошую точность даже при исходном пороге 0,5.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Однако, обе модели уступают исходной по точности.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s://cdn.discordapp.com/attachments/900073400012242984/905124341635743784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16" y="1344054"/>
            <a:ext cx="5676900" cy="25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595736" y="3672299"/>
            <a:ext cx="4566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7. – Результаты модели 1 (деревья решений)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https://cdn.discordapp.com/attachments/900073400012242984/905124276015870013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16" y="4239685"/>
            <a:ext cx="5676899" cy="238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476152" y="6514132"/>
            <a:ext cx="4805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7. – Результаты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2 (линейная регрессия)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2572804"/>
            <a:ext cx="10610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ru-RU" sz="2400" noProof="1"/>
              <a:t>Была изучена исходная модель классификации.</a:t>
            </a:r>
          </a:p>
          <a:p>
            <a:pPr algn="just">
              <a:lnSpc>
                <a:spcPct val="200000"/>
              </a:lnSpc>
            </a:pPr>
            <a:r>
              <a:rPr lang="ru-RU" sz="2400" noProof="1"/>
              <a:t>Была произведена модификация исходного алгоритма. </a:t>
            </a:r>
          </a:p>
          <a:p>
            <a:pPr algn="just">
              <a:lnSpc>
                <a:spcPct val="200000"/>
              </a:lnSpc>
            </a:pPr>
            <a:r>
              <a:rPr lang="ru-RU" sz="2400" noProof="1"/>
              <a:t>Были рассмотрены алгоритмы Деревья решений и линейная регрессия.</a:t>
            </a:r>
            <a:endParaRPr lang="ru-RU" sz="2400" noProof="1"/>
          </a:p>
        </p:txBody>
      </p:sp>
    </p:spTree>
    <p:extLst>
      <p:ext uri="{BB962C8B-B14F-4D97-AF65-F5344CB8AC3E}">
        <p14:creationId xmlns:p14="http://schemas.microsoft.com/office/powerpoint/2010/main" val="21851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18_TF02923944" id="{FD452A96-9397-4E55-B13E-1287DFC5A149}" vid="{D91014FE-B126-4C64-8B83-8CAA7B08148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Добро пожаловать в PowerPoint!</Template>
  <TotalTime>72</TotalTime>
  <Words>362</Words>
  <Application>Microsoft Office PowerPoint</Application>
  <PresentationFormat>Широкоэкранный</PresentationFormat>
  <Paragraphs>36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Times New Roman</vt:lpstr>
      <vt:lpstr>WelcomeDoc</vt:lpstr>
      <vt:lpstr>Практическая работа №2.  Дисциплина: Технологии интеллектуального анализа данных мониторинга безопасности.  Тема: «Выявление мошенничесвта с помощью платформы Knime»</vt:lpstr>
      <vt:lpstr>Исходная модель</vt:lpstr>
      <vt:lpstr>Модификация исходной модели</vt:lpstr>
      <vt:lpstr>Замена исходного алгоритма</vt:lpstr>
      <vt:lpstr>Результаты тестирования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 в PowerPoint!</dc:title>
  <dc:creator>Михаил</dc:creator>
  <cp:keywords/>
  <cp:lastModifiedBy>Михаил</cp:lastModifiedBy>
  <cp:revision>12</cp:revision>
  <dcterms:created xsi:type="dcterms:W3CDTF">2021-11-03T03:53:45Z</dcterms:created>
  <dcterms:modified xsi:type="dcterms:W3CDTF">2021-11-03T05:20:51Z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