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83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79" r:id="rId14"/>
    <p:sldId id="281" r:id="rId15"/>
    <p:sldId id="276" r:id="rId16"/>
    <p:sldId id="280" r:id="rId17"/>
    <p:sldId id="266" r:id="rId18"/>
    <p:sldId id="277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57E954C-E2D5-493F-9927-07CB6B638D6B}">
          <p14:sldIdLst>
            <p14:sldId id="283"/>
            <p14:sldId id="257"/>
            <p14:sldId id="258"/>
            <p14:sldId id="278"/>
            <p14:sldId id="259"/>
          </p14:sldIdLst>
        </p14:section>
        <p14:section name="Обработка" id="{F290B448-133F-4E65-8871-FE2365F32B29}">
          <p14:sldIdLst>
            <p14:sldId id="260"/>
            <p14:sldId id="261"/>
            <p14:sldId id="262"/>
          </p14:sldIdLst>
        </p14:section>
        <p14:section name="Кластеризация" id="{82D067E8-DF97-46D5-A069-E5344784DE4B}">
          <p14:sldIdLst>
            <p14:sldId id="263"/>
            <p14:sldId id="264"/>
          </p14:sldIdLst>
        </p14:section>
        <p14:section name="Классификация" id="{749EC5A1-75D5-4267-870F-12EDE4CBEB78}">
          <p14:sldIdLst>
            <p14:sldId id="265"/>
            <p14:sldId id="282"/>
            <p14:sldId id="279"/>
            <p14:sldId id="281"/>
          </p14:sldIdLst>
        </p14:section>
        <p14:section name="Регрессия" id="{0B53D7B9-F245-43EA-8252-91314030F311}">
          <p14:sldIdLst>
            <p14:sldId id="276"/>
            <p14:sldId id="280"/>
          </p14:sldIdLst>
        </p14:section>
        <p14:section name="Виджет" id="{7F88D580-D6E4-4353-89FA-F35A5A14BEBD}">
          <p14:sldIdLst>
            <p14:sldId id="266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6812-1650-4C34-82E0-81AF70D8F231}" v="273" dt="2021-04-08T19:29:43.927"/>
    <p1510:client id="{85CB9DBE-7019-4762-A865-735D07616864}" v="3460" dt="2021-04-08T19:30:04.571"/>
    <p1510:client id="{C92B8F55-AE7D-4C8C-A9A8-D1366019B3DA}" v="64" dt="2021-04-08T18:24:24.405"/>
    <p1510:client id="{FB5E8635-C436-4208-9F3F-85AB15F76C14}" v="1183" dt="2021-04-08T19:25:2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8T18:56:33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3016 13441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7A2A5-7FB4-4FF1-9072-49FEA5F42D44}" type="datetimeFigureOut">
              <a:rPr lang="ru-RU"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28B8-C60B-4A81-AD54-AD9424AA2738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3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Добрый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день</a:t>
            </a:r>
            <a:r>
              <a:rPr lang="en-US" dirty="0">
                <a:cs typeface="Calibri"/>
              </a:rPr>
              <a:t>! </a:t>
            </a:r>
            <a:r>
              <a:rPr lang="en-US" dirty="0" err="1">
                <a:cs typeface="Calibri"/>
              </a:rPr>
              <a:t>Представляю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реализацию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модели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предсказаний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опасности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поездки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странам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28B8-C60B-4A81-AD54-AD9424AA2738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28B8-C60B-4A81-AD54-AD9424AA2738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1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4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BEEF0-F851-49A6-AAB6-2A0436DF9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Отчет по проделанной работе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08299A-585D-4D2B-969A-8DE496EA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Выполнил: </a:t>
            </a:r>
            <a:r>
              <a:rPr lang="ru-RU" dirty="0" err="1">
                <a:cs typeface="Arial"/>
              </a:rPr>
              <a:t>Алкаев</a:t>
            </a:r>
            <a:r>
              <a:rPr lang="ru-RU" dirty="0">
                <a:cs typeface="Arial"/>
              </a:rPr>
              <a:t> МИХАИЛ, Санкт-Петербург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CFABB0-EA10-4BC3-AC6E-D0EA1C4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dirty="0"/>
              <a:pPr/>
              <a:t>1</a:t>
            </a:fld>
            <a:endParaRPr lang="ru-RU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4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кластеров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235325" cy="3649133"/>
          </a:xfrm>
        </p:spPr>
        <p:txBody>
          <a:bodyPr/>
          <a:lstStyle/>
          <a:p>
            <a:r>
              <a:rPr lang="ru-RU" i="1" dirty="0">
                <a:cs typeface="Calibri"/>
              </a:rPr>
              <a:t>Тут картинка (можно с </a:t>
            </a:r>
            <a:r>
              <a:rPr lang="ru-RU" i="1" dirty="0" err="1">
                <a:cs typeface="Calibri"/>
              </a:rPr>
              <a:t>kaggle</a:t>
            </a:r>
            <a:r>
              <a:rPr lang="ru-RU" i="1" dirty="0">
                <a:cs typeface="Calibri"/>
              </a:rPr>
              <a:t>)  и рассказать как важно </a:t>
            </a:r>
            <a:r>
              <a:rPr lang="ru-RU" i="1" dirty="0" err="1">
                <a:cs typeface="Calibri"/>
              </a:rPr>
              <a:t>кластеризировать</a:t>
            </a:r>
            <a:r>
              <a:rPr lang="ru-RU" i="1" dirty="0">
                <a:cs typeface="Calibri"/>
              </a:rPr>
              <a:t> и показать точечки, что они стали кластерами и т.д.</a:t>
            </a:r>
            <a:endParaRPr lang="ru-RU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A3B6E0-BFD7-40FD-9497-799A328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E5219D1-4F6E-4011-8740-76F88FDA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540" y="4732867"/>
            <a:ext cx="1792279" cy="12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Уникально точный классификатор</a:t>
            </a:r>
            <a:br>
              <a:rPr lang="ru-RU" dirty="0">
                <a:cs typeface="Calibri Light"/>
              </a:rPr>
            </a:br>
            <a:r>
              <a:rPr lang="ru-RU" sz="1800" dirty="0">
                <a:cs typeface="Calibri Light"/>
              </a:rPr>
              <a:t>или почему точность &gt;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ru-RU"/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E9EC3F7-0594-4115-BB66-DDE6E69F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356" y="4326467"/>
            <a:ext cx="1966243" cy="23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6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Классификация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1" y="2167467"/>
            <a:ext cx="5457825" cy="3649133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Целевая переменная - уровень опасности (красный желтый, зеленый)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C1D7CAF-BBF8-4A9A-A36D-1E64F4B67EE7}"/>
              </a:ext>
            </a:extLst>
          </p:cNvPr>
          <p:cNvSpPr txBox="1">
            <a:spLocks/>
          </p:cNvSpPr>
          <p:nvPr/>
        </p:nvSpPr>
        <p:spPr>
          <a:xfrm>
            <a:off x="6032501" y="2230967"/>
            <a:ext cx="54578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+mn-lt"/>
                <a:cs typeface="+mn-lt"/>
              </a:rPr>
              <a:t>модель 1 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Модель 2 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Модель 3 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85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62D60-E0AF-4E29-926C-ED0B9F05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Выбранная модель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DF939-A188-4E4B-922E-59375605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16CDAA-FD52-41FD-A61A-017F9D3B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Классификации</a:t>
            </a:r>
            <a:r>
              <a:rPr lang="ru-RU">
                <a:cs typeface="Calibri Light"/>
              </a:rPr>
              <a:t> 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1" y="3271053"/>
            <a:ext cx="5457825" cy="2545547"/>
          </a:xfrm>
        </p:spPr>
        <p:txBody>
          <a:bodyPr/>
          <a:lstStyle/>
          <a:p>
            <a:r>
              <a:rPr lang="ru-RU" err="1">
                <a:ea typeface="+mn-lt"/>
                <a:cs typeface="+mn-lt"/>
              </a:rPr>
              <a:t>rfr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C2858-A07D-46C4-A72E-9912F9B914F8}"/>
              </a:ext>
            </a:extLst>
          </p:cNvPr>
          <p:cNvSpPr txBox="1"/>
          <p:nvPr/>
        </p:nvSpPr>
        <p:spPr>
          <a:xfrm>
            <a:off x="686677" y="2061780"/>
            <a:ext cx="50992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cap="all">
                <a:latin typeface="Calibri Light"/>
                <a:cs typeface="Calibri Light"/>
              </a:rPr>
              <a:t>Для классификации были использованы следующие модели:</a:t>
            </a:r>
          </a:p>
        </p:txBody>
      </p:sp>
    </p:spTree>
    <p:extLst>
      <p:ext uri="{BB962C8B-B14F-4D97-AF65-F5344CB8AC3E}">
        <p14:creationId xmlns:p14="http://schemas.microsoft.com/office/powerpoint/2010/main" val="99102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регрессии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cs typeface="Calibri"/>
              </a:rPr>
              <a:t>Тут картинка (можно с </a:t>
            </a:r>
            <a:r>
              <a:rPr lang="ru-RU" i="1" dirty="0" err="1">
                <a:cs typeface="Calibri"/>
              </a:rPr>
              <a:t>kaggle</a:t>
            </a:r>
            <a:r>
              <a:rPr lang="ru-RU" i="1" dirty="0">
                <a:cs typeface="Calibri"/>
              </a:rPr>
              <a:t>)  и рассказать как важно </a:t>
            </a:r>
            <a:r>
              <a:rPr lang="ru-RU" i="1" dirty="0" err="1">
                <a:cs typeface="Calibri"/>
              </a:rPr>
              <a:t>кластеризировать</a:t>
            </a:r>
            <a:r>
              <a:rPr lang="ru-RU" i="1" dirty="0">
                <a:cs typeface="Calibri"/>
              </a:rPr>
              <a:t> и показать точечки, что они стали кластерами и т.д.</a:t>
            </a:r>
            <a:endParaRPr lang="ru-RU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A3B6E0-BFD7-40FD-9497-799A328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5BC252E-F32D-4DEB-872D-C9707DE0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93" y="867292"/>
            <a:ext cx="3458737" cy="2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959225" cy="3649133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Туту списком модели и пару слов описания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16040-D2C9-46F4-A796-89C022C8FD2A}"/>
              </a:ext>
            </a:extLst>
          </p:cNvPr>
          <p:cNvSpPr txBox="1"/>
          <p:nvPr/>
        </p:nvSpPr>
        <p:spPr>
          <a:xfrm>
            <a:off x="7886700" y="34290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Тут точность моделей + метрики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04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Разработка виджета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8068"/>
            <a:ext cx="4606925" cy="1456268"/>
          </a:xfrm>
        </p:spPr>
        <p:txBody>
          <a:bodyPr/>
          <a:lstStyle/>
          <a:p>
            <a:r>
              <a:rPr lang="ru-RU" dirty="0">
                <a:cs typeface="Calibri"/>
              </a:rPr>
              <a:t>Легкое подключение моделей.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Удобное развертывание на сервере.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Множество настроек.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069A6-93FD-4DE7-AD44-AED3C3D1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8E34E6B-0A18-446D-B010-50716A8C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59" y="4956175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Разработка виджета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8"/>
            <a:ext cx="4606925" cy="2235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Реализованные возможности: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- отображение данных по странам;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- выбор даты для отображение;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- цветовая </a:t>
            </a:r>
            <a:r>
              <a:rPr lang="ru-RU" dirty="0" err="1">
                <a:cs typeface="Calibri" panose="020F0502020204030204"/>
              </a:rPr>
              <a:t>индекcация</a:t>
            </a:r>
            <a:r>
              <a:rPr lang="ru-RU" dirty="0">
                <a:cs typeface="Calibri" panose="020F0502020204030204"/>
              </a:rPr>
              <a:t> опасности ( зеленый - безопасно, жёлтый - средняя степень, красный - опасно)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069A6-93FD-4DE7-AD44-AED3C3D1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7A88AF-A331-4A85-A2DF-85F35FCE2F3F}"/>
              </a:ext>
            </a:extLst>
          </p:cNvPr>
          <p:cNvSpPr/>
          <p:nvPr/>
        </p:nvSpPr>
        <p:spPr>
          <a:xfrm>
            <a:off x="5638800" y="2971800"/>
            <a:ext cx="5930900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cs typeface="Calibri"/>
              </a:rPr>
              <a:t>Тут твой скриншот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67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1" y="2844800"/>
            <a:ext cx="10131425" cy="1456267"/>
          </a:xfrm>
        </p:spPr>
        <p:txBody>
          <a:bodyPr/>
          <a:lstStyle/>
          <a:p>
            <a:r>
              <a:rPr lang="ru-RU" dirty="0">
                <a:cs typeface="Calibri Light"/>
              </a:rPr>
              <a:t>Спасибо за внимание!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6B031D-34BF-4A7E-B950-053B41B8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9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964266"/>
          </a:xfrm>
        </p:spPr>
        <p:txBody>
          <a:bodyPr/>
          <a:lstStyle/>
          <a:p>
            <a:r>
              <a:rPr lang="ru-RU" dirty="0">
                <a:cs typeface="Calibri"/>
              </a:rPr>
              <a:t>Предсказание опасности поездки в ту или иную страну на основании количества заболевших COVID-19.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Визуализация прогнозов для лучшего восприятия пользователями.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Прогнозирование количества заболевших на основе точных моделей.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Удобный виджет, который может быть легко встроен на сайт.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FD2364-17EF-47A6-A623-A0A50D1F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4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Подход к решению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236E1D-37DD-42EF-ABB3-F986A7AB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140000">
            <a:off x="6663995" y="902473"/>
            <a:ext cx="4972641" cy="2794207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B07FDD-5401-4922-9A0A-B48533249493}"/>
              </a:ext>
            </a:extLst>
          </p:cNvPr>
          <p:cNvSpPr txBox="1"/>
          <p:nvPr/>
        </p:nvSpPr>
        <p:spPr>
          <a:xfrm>
            <a:off x="771526" y="2066926"/>
            <a:ext cx="40883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Данных много, времени мало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E43DBC-61B5-417A-B759-0A0D44133911}"/>
              </a:ext>
            </a:extLst>
          </p:cNvPr>
          <p:cNvSpPr txBox="1"/>
          <p:nvPr/>
        </p:nvSpPr>
        <p:spPr>
          <a:xfrm>
            <a:off x="770467" y="4140200"/>
            <a:ext cx="7052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Сделать только все необходимое, </a:t>
            </a:r>
            <a:r>
              <a:rPr lang="ru-RU" err="1">
                <a:cs typeface="Calibri"/>
              </a:rPr>
              <a:t>картко</a:t>
            </a:r>
            <a:r>
              <a:rPr lang="ru-RU">
                <a:cs typeface="Calibri"/>
              </a:rPr>
              <a:t> и практично</a:t>
            </a:r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29132176-A101-46E6-9BF9-1D553314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0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Средства разработки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C6DE34EC-5D00-4ACE-A7A1-65291FAAA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2463631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A41834AA-BCFA-481C-814D-D15C2C80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193314"/>
            <a:ext cx="2235030" cy="642571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7" name="Rounded Rectangle 19">
            <a:extLst>
              <a:ext uri="{FF2B5EF4-FFF2-40B4-BE49-F238E27FC236}">
                <a16:creationId xmlns:a16="http://schemas.microsoft.com/office/drawing/2014/main" id="{48EFFFE7-9B37-4873-B0A5-E52E9E8E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5833" y="614085"/>
            <a:ext cx="244915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2B84E29-47E2-417C-A7CE-3CF94459B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132" y="1223840"/>
            <a:ext cx="2226561" cy="25815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65D4D944-3FC5-4904-8207-906EA664C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785" y="614085"/>
            <a:ext cx="244915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70C1CD4-C33D-4B55-8AA0-D80966BB4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084" y="1916212"/>
            <a:ext cx="2226561" cy="1196776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9" name="Rounded Rectangle 27">
            <a:extLst>
              <a:ext uri="{FF2B5EF4-FFF2-40B4-BE49-F238E27FC236}">
                <a16:creationId xmlns:a16="http://schemas.microsoft.com/office/drawing/2014/main" id="{6344950C-9128-4B43-8A6F-03FC0E496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9265" y="614085"/>
            <a:ext cx="244915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23FD16E-CD92-4B1B-BF44-E00E0F822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3564" y="2063722"/>
            <a:ext cx="2226561" cy="901756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29132176-A101-46E6-9BF9-1D553314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Методология работы </a:t>
            </a:r>
            <a:r>
              <a:rPr lang="ru-RU" dirty="0">
                <a:ea typeface="+mj-lt"/>
                <a:cs typeface="+mj-lt"/>
              </a:rPr>
              <a:t>CRISP-DM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Понимание бизнес-целей (</a:t>
            </a:r>
            <a:r>
              <a:rPr lang="ru-RU" i="1" dirty="0" err="1">
                <a:ea typeface="+mn-lt"/>
                <a:cs typeface="+mn-lt"/>
              </a:rPr>
              <a:t>Business</a:t>
            </a:r>
            <a:r>
              <a:rPr lang="ru-RU" i="1" dirty="0">
                <a:ea typeface="+mn-lt"/>
                <a:cs typeface="+mn-lt"/>
              </a:rPr>
              <a:t> </a:t>
            </a:r>
            <a:r>
              <a:rPr lang="ru-RU" i="1" dirty="0" err="1">
                <a:ea typeface="+mn-lt"/>
                <a:cs typeface="+mn-lt"/>
              </a:rPr>
              <a:t>Understanding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Начальное изучение данных (</a:t>
            </a:r>
            <a:r>
              <a:rPr lang="ru-RU" i="1" dirty="0" err="1">
                <a:ea typeface="+mn-lt"/>
                <a:cs typeface="+mn-lt"/>
              </a:rPr>
              <a:t>Data</a:t>
            </a:r>
            <a:r>
              <a:rPr lang="ru-RU" i="1" dirty="0">
                <a:ea typeface="+mn-lt"/>
                <a:cs typeface="+mn-lt"/>
              </a:rPr>
              <a:t> </a:t>
            </a:r>
            <a:r>
              <a:rPr lang="ru-RU" i="1" dirty="0" err="1">
                <a:ea typeface="+mn-lt"/>
                <a:cs typeface="+mn-lt"/>
              </a:rPr>
              <a:t>Understanding</a:t>
            </a:r>
            <a:r>
              <a:rPr lang="ru-RU" dirty="0">
                <a:ea typeface="+mn-lt"/>
                <a:cs typeface="+mn-lt"/>
              </a:rPr>
              <a:t>) 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Подготовка данных (</a:t>
            </a:r>
            <a:r>
              <a:rPr lang="ru-RU" i="1" dirty="0" err="1">
                <a:ea typeface="+mn-lt"/>
                <a:cs typeface="+mn-lt"/>
              </a:rPr>
              <a:t>Data</a:t>
            </a:r>
            <a:r>
              <a:rPr lang="ru-RU" i="1" dirty="0">
                <a:ea typeface="+mn-lt"/>
                <a:cs typeface="+mn-lt"/>
              </a:rPr>
              <a:t> </a:t>
            </a:r>
            <a:r>
              <a:rPr lang="ru-RU" i="1" dirty="0" err="1">
                <a:ea typeface="+mn-lt"/>
                <a:cs typeface="+mn-lt"/>
              </a:rPr>
              <a:t>Preparation</a:t>
            </a:r>
            <a:r>
              <a:rPr lang="ru-RU" dirty="0">
                <a:ea typeface="+mn-lt"/>
                <a:cs typeface="+mn-lt"/>
              </a:rPr>
              <a:t>) 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Моделирование (</a:t>
            </a:r>
            <a:r>
              <a:rPr lang="ru-RU" i="1" dirty="0" err="1">
                <a:ea typeface="+mn-lt"/>
                <a:cs typeface="+mn-lt"/>
              </a:rPr>
              <a:t>Modeling</a:t>
            </a:r>
            <a:r>
              <a:rPr lang="ru-RU" dirty="0">
                <a:ea typeface="+mn-lt"/>
                <a:cs typeface="+mn-lt"/>
              </a:rPr>
              <a:t>) 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Оценка (</a:t>
            </a:r>
            <a:r>
              <a:rPr lang="ru-RU" i="1" dirty="0" err="1">
                <a:ea typeface="+mn-lt"/>
                <a:cs typeface="+mn-lt"/>
              </a:rPr>
              <a:t>Evaluation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Внедрение (</a:t>
            </a:r>
            <a:r>
              <a:rPr lang="ru-RU" i="1" dirty="0" err="1">
                <a:ea typeface="+mn-lt"/>
                <a:cs typeface="+mn-lt"/>
              </a:rPr>
              <a:t>Deployment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B23C7E-3B12-4E6A-AE1C-FF8326EF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5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Начальное изучение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8000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cs typeface="Calibri"/>
              </a:rPr>
              <a:t>Данные туда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7B363-0408-47A8-92E7-57F597675127}"/>
              </a:ext>
            </a:extLst>
          </p:cNvPr>
          <p:cNvSpPr txBox="1"/>
          <p:nvPr/>
        </p:nvSpPr>
        <p:spPr>
          <a:xfrm>
            <a:off x="751418" y="4519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Посмотрел сям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0E2F62-D7D8-46A4-81EB-8E329BF8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4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исходных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027332" cy="3239532"/>
          </a:xfrm>
        </p:spPr>
        <p:txBody>
          <a:bodyPr/>
          <a:lstStyle/>
          <a:p>
            <a:pPr marL="0" indent="0">
              <a:buNone/>
            </a:pPr>
            <a:r>
              <a:rPr lang="ru-RU" i="1" dirty="0">
                <a:cs typeface="Calibri" panose="020F0502020204030204"/>
              </a:rPr>
              <a:t>Только графики на слайде, пояснить какие оси и что представлено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1E1B-7FD3-46AD-A9D4-5E57DB98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13E3030-89A7-4513-A916-81D1738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33" y="2810563"/>
            <a:ext cx="3645285" cy="2050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EAD64-84DB-4A01-959E-AA01364A5506}"/>
              </a:ext>
            </a:extLst>
          </p:cNvPr>
          <p:cNvSpPr txBox="1"/>
          <p:nvPr/>
        </p:nvSpPr>
        <p:spPr>
          <a:xfrm>
            <a:off x="8314267" y="50122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(очень важный график)</a:t>
            </a:r>
          </a:p>
        </p:txBody>
      </p:sp>
    </p:spTree>
    <p:extLst>
      <p:ext uri="{BB962C8B-B14F-4D97-AF65-F5344CB8AC3E}">
        <p14:creationId xmlns:p14="http://schemas.microsoft.com/office/powerpoint/2010/main" val="360128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Предобработка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что-то удалил / добавил / расчет RT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4A0CEA-148C-4E08-B848-7CE06388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ECE098D-7C24-460E-9C39-D8630B63DC3E}"/>
                  </a:ext>
                </a:extLst>
              </p14:cNvPr>
              <p14:cNvContentPartPr/>
              <p14:nvPr/>
            </p14:nvContentPartPr>
            <p14:xfrm>
              <a:off x="-898768" y="4884614"/>
              <a:ext cx="9525" cy="9525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ECE098D-7C24-460E-9C39-D8630B63D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75018" y="4408364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80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КЛастеризация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95825" cy="3649133"/>
          </a:xfrm>
        </p:spPr>
        <p:txBody>
          <a:bodyPr/>
          <a:lstStyle/>
          <a:p>
            <a:r>
              <a:rPr lang="ru-RU" dirty="0">
                <a:cs typeface="Calibri"/>
              </a:rPr>
              <a:t>Туту списком модели и пару слов описания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3559C-CF3F-403A-87AB-DF3AF66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9969E-A5A8-4DEE-AEF6-84AB73708EEC}"/>
              </a:ext>
            </a:extLst>
          </p:cNvPr>
          <p:cNvSpPr txBox="1"/>
          <p:nvPr/>
        </p:nvSpPr>
        <p:spPr>
          <a:xfrm>
            <a:off x="6735234" y="3776133"/>
            <a:ext cx="4229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Тут точность моделей + метрики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72320E5-496C-462F-844D-DA4156D5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6985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8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21000">
        <p:wipe/>
      </p:transition>
    </mc:Choice>
    <mc:Fallback>
      <p:transition spd="slow" advTm="21000"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346</Words>
  <Application>Microsoft Office PowerPoint</Application>
  <PresentationFormat>Широкоэкранный</PresentationFormat>
  <Paragraphs>79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Отчет по проделанной работе</vt:lpstr>
      <vt:lpstr>Актуальность работы</vt:lpstr>
      <vt:lpstr>Подход к решению</vt:lpstr>
      <vt:lpstr>Средства разработки</vt:lpstr>
      <vt:lpstr>Методология работы CRISP-DM</vt:lpstr>
      <vt:lpstr>Начальное изучение данных</vt:lpstr>
      <vt:lpstr>Визуализация исходных данных</vt:lpstr>
      <vt:lpstr>Предобработка</vt:lpstr>
      <vt:lpstr>КЛастеризация</vt:lpstr>
      <vt:lpstr>Визуализация кластеров</vt:lpstr>
      <vt:lpstr>Уникально точный классификатор или почему точность &gt; 1</vt:lpstr>
      <vt:lpstr>Классификация </vt:lpstr>
      <vt:lpstr>Выбранная модель </vt:lpstr>
      <vt:lpstr>Визуализация Классификации </vt:lpstr>
      <vt:lpstr>Визуализация регрессии </vt:lpstr>
      <vt:lpstr>РЕГРЕССИЯ</vt:lpstr>
      <vt:lpstr>Разработка виджета</vt:lpstr>
      <vt:lpstr>Разработка виджета</vt:lpstr>
      <vt:lpstr>Спасибо за внимание!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Бережков</dc:creator>
  <cp:lastModifiedBy>Mihail alkaev</cp:lastModifiedBy>
  <cp:revision>1456</cp:revision>
  <dcterms:created xsi:type="dcterms:W3CDTF">2021-04-08T18:18:31Z</dcterms:created>
  <dcterms:modified xsi:type="dcterms:W3CDTF">2021-04-08T20:05:47Z</dcterms:modified>
</cp:coreProperties>
</file>