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1" r:id="rId4"/>
    <p:sldId id="260" r:id="rId5"/>
    <p:sldId id="261" r:id="rId6"/>
    <p:sldId id="262" r:id="rId7"/>
    <p:sldId id="263" r:id="rId8"/>
    <p:sldId id="264" r:id="rId9"/>
    <p:sldId id="265" r:id="rId10"/>
    <p:sldId id="272" r:id="rId11"/>
    <p:sldId id="266" r:id="rId12"/>
    <p:sldId id="267" r:id="rId13"/>
    <p:sldId id="273" r:id="rId14"/>
    <p:sldId id="268" r:id="rId15"/>
    <p:sldId id="270"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Roboto" charset="0"/>
      <p:regular r:id="rId22"/>
      <p:bold r:id="rId23"/>
      <p:italic r:id="rId24"/>
      <p:boldItalic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00"/>
    <a:srgbClr val="FCEDE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9380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9421b2981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9421b2981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9421b2981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9421b2981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9421b2981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9421b2981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9421b298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9421b298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9421b298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9421b298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9421b2981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9421b2981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9421b2981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9421b2981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9421b2981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9421b2981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9421b2981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9421b2981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9421b2981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9421b2981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9421b2981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9421b2981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a:gsLst>
            <a:gs pos="0">
              <a:srgbClr val="FFC102"/>
            </a:gs>
            <a:gs pos="100000">
              <a:srgbClr val="795C0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0449" y="944217"/>
            <a:ext cx="6158707" cy="131196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b" anchorCtr="0">
            <a:normAutofit/>
          </a:bodyPr>
          <a:lstStyle/>
          <a:p>
            <a:pPr marL="0" lvl="0" indent="0" algn="ctr" rtl="0">
              <a:spcBef>
                <a:spcPts val="0"/>
              </a:spcBef>
              <a:spcAft>
                <a:spcPts val="0"/>
              </a:spcAft>
              <a:buNone/>
            </a:pPr>
            <a:r>
              <a:rPr lang="en" sz="7200" b="1" i="1" dirty="0">
                <a:solidFill>
                  <a:schemeClr val="tx1"/>
                </a:solidFill>
                <a:latin typeface="Calibri" pitchFamily="34" charset="0"/>
                <a:ea typeface="Calibri" pitchFamily="34" charset="0"/>
                <a:cs typeface="Calibri" pitchFamily="34" charset="0"/>
              </a:rPr>
              <a:t>Proiect final</a:t>
            </a:r>
            <a:endParaRPr sz="7200" b="1" i="1" dirty="0">
              <a:solidFill>
                <a:schemeClr val="tx1"/>
              </a:solidFill>
              <a:latin typeface="Calibri" pitchFamily="34" charset="0"/>
              <a:ea typeface="Calibri" pitchFamily="34" charset="0"/>
              <a:cs typeface="Calibri" pitchFamily="34" charset="0"/>
            </a:endParaRPr>
          </a:p>
        </p:txBody>
      </p:sp>
      <p:sp>
        <p:nvSpPr>
          <p:cNvPr id="55" name="Google Shape;55;p13"/>
          <p:cNvSpPr txBox="1">
            <a:spLocks noGrp="1"/>
          </p:cNvSpPr>
          <p:nvPr>
            <p:ph type="subTitle" idx="1"/>
          </p:nvPr>
        </p:nvSpPr>
        <p:spPr>
          <a:xfrm>
            <a:off x="3359427" y="2882347"/>
            <a:ext cx="5062257" cy="21617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a:bodyPr>
          <a:lstStyle/>
          <a:p>
            <a:pPr marL="0" lvl="0" indent="0" algn="ctr" rtl="0">
              <a:spcBef>
                <a:spcPts val="0"/>
              </a:spcBef>
              <a:spcAft>
                <a:spcPts val="0"/>
              </a:spcAft>
              <a:buNone/>
            </a:pPr>
            <a:r>
              <a:rPr lang="en" sz="4000" b="1" i="1" baseline="-25000" dirty="0">
                <a:solidFill>
                  <a:srgbClr val="FCE5CD"/>
                </a:solidFill>
                <a:latin typeface="Calibri" pitchFamily="34" charset="0"/>
                <a:ea typeface="Calibri" pitchFamily="34" charset="0"/>
                <a:cs typeface="Calibri" pitchFamily="34" charset="0"/>
                <a:sym typeface="Roboto"/>
              </a:rPr>
              <a:t>Mihaila </a:t>
            </a:r>
            <a:r>
              <a:rPr lang="en" sz="4000" b="1" i="1" baseline="-25000" dirty="0" smtClean="0">
                <a:solidFill>
                  <a:srgbClr val="FCE5CD"/>
                </a:solidFill>
                <a:latin typeface="Calibri" pitchFamily="34" charset="0"/>
                <a:ea typeface="Calibri" pitchFamily="34" charset="0"/>
                <a:cs typeface="Calibri" pitchFamily="34" charset="0"/>
                <a:sym typeface="Roboto"/>
              </a:rPr>
              <a:t>Alexandra-Georgiana</a:t>
            </a: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smtClean="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r>
              <a:rPr lang="en" sz="4000" b="1" i="1" baseline="-25000" dirty="0" smtClean="0">
                <a:solidFill>
                  <a:srgbClr val="FCE5CD"/>
                </a:solidFill>
                <a:latin typeface="Calibri" pitchFamily="34" charset="0"/>
                <a:ea typeface="Calibri" pitchFamily="34" charset="0"/>
                <a:cs typeface="Calibri" pitchFamily="34" charset="0"/>
                <a:sym typeface="Roboto"/>
              </a:rPr>
              <a:t>Data</a:t>
            </a:r>
            <a:endParaRPr lang="en" sz="4000" b="1" i="1" baseline="-25000" dirty="0">
              <a:solidFill>
                <a:srgbClr val="FCE5CD"/>
              </a:solidFill>
              <a:latin typeface="Calibri" pitchFamily="34" charset="0"/>
              <a:ea typeface="Calibri" pitchFamily="34" charset="0"/>
              <a:cs typeface="Calibri" pitchFamily="34" charset="0"/>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6" y="130176"/>
            <a:ext cx="3899383"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6" y="2535859"/>
            <a:ext cx="436324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214" y="130176"/>
            <a:ext cx="4728726"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022" y="2535859"/>
            <a:ext cx="4361918" cy="253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11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3"/>
          <p:cNvSpPr txBox="1">
            <a:spLocks noGrp="1"/>
          </p:cNvSpPr>
          <p:nvPr>
            <p:ph type="body" idx="1"/>
          </p:nvPr>
        </p:nvSpPr>
        <p:spPr>
          <a:xfrm>
            <a:off x="311700" y="0"/>
            <a:ext cx="8520600" cy="36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b="1" dirty="0">
                <a:solidFill>
                  <a:schemeClr val="bg1"/>
                </a:solidFill>
                <a:latin typeface="Calibri" pitchFamily="34" charset="0"/>
                <a:ea typeface="Calibri" pitchFamily="34" charset="0"/>
                <a:cs typeface="Calibri" pitchFamily="34" charset="0"/>
              </a:rPr>
              <a:t>Matricea</a:t>
            </a:r>
            <a:r>
              <a:rPr lang="en" sz="1400" b="1" dirty="0">
                <a:solidFill>
                  <a:schemeClr val="dk1"/>
                </a:solidFill>
                <a:latin typeface="Calibri" pitchFamily="34" charset="0"/>
                <a:ea typeface="Calibri" pitchFamily="34" charset="0"/>
                <a:cs typeface="Calibri" pitchFamily="34" charset="0"/>
              </a:rPr>
              <a:t> </a:t>
            </a:r>
            <a:r>
              <a:rPr lang="en" sz="1400" b="1" dirty="0">
                <a:solidFill>
                  <a:schemeClr val="bg1"/>
                </a:solidFill>
                <a:latin typeface="Calibri" pitchFamily="34" charset="0"/>
                <a:ea typeface="Calibri" pitchFamily="34" charset="0"/>
                <a:cs typeface="Calibri" pitchFamily="34" charset="0"/>
              </a:rPr>
              <a:t>trasabilitatii                                                                                                                          Raport Dashboards</a:t>
            </a:r>
            <a:endParaRPr sz="1400" b="1" dirty="0">
              <a:solidFill>
                <a:schemeClr val="bg1"/>
              </a:solidFill>
              <a:latin typeface="Calibri" pitchFamily="34" charset="0"/>
              <a:ea typeface="Calibri" pitchFamily="34" charset="0"/>
              <a:cs typeface="Calibri"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035" y="396088"/>
            <a:ext cx="5774635" cy="469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05" y="304455"/>
            <a:ext cx="2761904" cy="478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4"/>
          <p:cNvSpPr txBox="1">
            <a:spLocks noGrp="1"/>
          </p:cNvSpPr>
          <p:nvPr>
            <p:ph type="body" idx="1"/>
          </p:nvPr>
        </p:nvSpPr>
        <p:spPr>
          <a:xfrm>
            <a:off x="331578" y="0"/>
            <a:ext cx="8520600" cy="474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i="1" dirty="0">
                <a:solidFill>
                  <a:schemeClr val="bg1"/>
                </a:solidFill>
                <a:latin typeface="Calibri" pitchFamily="34" charset="0"/>
                <a:ea typeface="Calibri" pitchFamily="34" charset="0"/>
                <a:cs typeface="Calibri" pitchFamily="34" charset="0"/>
              </a:rPr>
              <a:t>Analiza de risc</a:t>
            </a:r>
            <a:endParaRPr sz="1400" b="1" i="1" dirty="0">
              <a:solidFill>
                <a:schemeClr val="bg1"/>
              </a:solidFill>
              <a:latin typeface="Calibri" pitchFamily="34" charset="0"/>
              <a:ea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37506923"/>
              </p:ext>
            </p:extLst>
          </p:nvPr>
        </p:nvGraphicFramePr>
        <p:xfrm>
          <a:off x="149085" y="539750"/>
          <a:ext cx="8825950" cy="3368924"/>
        </p:xfrm>
        <a:graphic>
          <a:graphicData uri="http://schemas.openxmlformats.org/drawingml/2006/table">
            <a:tbl>
              <a:tblPr firstRow="1" bandRow="1">
                <a:tableStyleId>{5C22544A-7EE6-4342-B048-85BDC9FD1C3A}</a:tableStyleId>
              </a:tblPr>
              <a:tblGrid>
                <a:gridCol w="695741"/>
                <a:gridCol w="2834639"/>
                <a:gridCol w="3486648"/>
                <a:gridCol w="765313"/>
                <a:gridCol w="1043609"/>
              </a:tblGrid>
              <a:tr h="659351">
                <a:tc>
                  <a:txBody>
                    <a:bodyPr/>
                    <a:lstStyle/>
                    <a:p>
                      <a:r>
                        <a:rPr lang="en-US" sz="1600" dirty="0" smtClean="0">
                          <a:latin typeface="Calibri" pitchFamily="34" charset="0"/>
                          <a:ea typeface="Calibri" pitchFamily="34" charset="0"/>
                          <a:cs typeface="Calibri" pitchFamily="34" charset="0"/>
                        </a:rPr>
                        <a:t>Nr</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600" dirty="0" err="1" smtClean="0">
                          <a:latin typeface="Calibri" pitchFamily="34" charset="0"/>
                          <a:ea typeface="Calibri" pitchFamily="34" charset="0"/>
                          <a:cs typeface="Calibri" pitchFamily="34" charset="0"/>
                        </a:rPr>
                        <a:t>Risc</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400" dirty="0" err="1" smtClean="0">
                          <a:latin typeface="Calibri" pitchFamily="34" charset="0"/>
                          <a:ea typeface="Calibri" pitchFamily="34" charset="0"/>
                          <a:cs typeface="Calibri" pitchFamily="34" charset="0"/>
                        </a:rPr>
                        <a:t>Consecinta</a:t>
                      </a:r>
                      <a:endParaRPr lang="en-US" sz="14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dirty="0" smtClean="0"/>
                        <a:t>Impact</a:t>
                      </a:r>
                      <a:endParaRPr lang="en-US" dirty="0"/>
                    </a:p>
                  </a:txBody>
                  <a:tcPr>
                    <a:blipFill>
                      <a:blip r:embed="rId3"/>
                      <a:tile tx="0" ty="0" sx="100000" sy="100000" flip="none" algn="tl"/>
                    </a:blipFill>
                  </a:tcPr>
                </a:tc>
                <a:tc>
                  <a:txBody>
                    <a:bodyPr/>
                    <a:lstStyle/>
                    <a:p>
                      <a:r>
                        <a:rPr lang="en-US" sz="1200" dirty="0" err="1" smtClean="0">
                          <a:latin typeface="Calibri" pitchFamily="34" charset="0"/>
                          <a:ea typeface="Calibri" pitchFamily="34" charset="0"/>
                          <a:cs typeface="Calibri" pitchFamily="34" charset="0"/>
                        </a:rPr>
                        <a:t>Probabilitate</a:t>
                      </a:r>
                      <a:endParaRPr lang="en-US" sz="1200" dirty="0">
                        <a:latin typeface="Calibri" pitchFamily="34" charset="0"/>
                        <a:ea typeface="Calibri" pitchFamily="34" charset="0"/>
                        <a:cs typeface="Calibri" pitchFamily="34" charset="0"/>
                      </a:endParaRPr>
                    </a:p>
                  </a:txBody>
                  <a:tcPr>
                    <a:blipFill>
                      <a:blip r:embed="rId3"/>
                      <a:tile tx="0" ty="0" sx="100000" sy="100000" flip="none" algn="tl"/>
                    </a:blipFill>
                  </a:tcPr>
                </a:tc>
              </a:tr>
              <a:tr h="659351">
                <a:tc>
                  <a:txBody>
                    <a:bodyPr/>
                    <a:lstStyle/>
                    <a:p>
                      <a:r>
                        <a:rPr lang="en-US" b="1" dirty="0" smtClean="0">
                          <a:solidFill>
                            <a:schemeClr val="bg1"/>
                          </a:solidFill>
                        </a:rPr>
                        <a:t>1</a:t>
                      </a:r>
                      <a:endParaRPr lang="en-US" b="1" dirty="0">
                        <a:solidFill>
                          <a:schemeClr val="bg1"/>
                        </a:solidFill>
                      </a:endParaRPr>
                    </a:p>
                  </a:txBody>
                  <a:tcPr>
                    <a:solidFill>
                      <a:schemeClr val="bg1">
                        <a:lumMod val="10000"/>
                        <a:lumOff val="90000"/>
                      </a:schemeClr>
                    </a:solidFill>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Vulnerabilități de securitate</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I</a:t>
                      </a:r>
                      <a:r>
                        <a:rPr lang="vi-VN" sz="1400" b="0" i="0" u="none" strike="noStrike" cap="none" dirty="0" smtClean="0">
                          <a:solidFill>
                            <a:schemeClr val="bg1"/>
                          </a:solidFill>
                          <a:effectLst/>
                          <a:latin typeface="Calibri" pitchFamily="34" charset="0"/>
                          <a:ea typeface="Calibri" pitchFamily="34" charset="0"/>
                          <a:cs typeface="Calibri" pitchFamily="34" charset="0"/>
                          <a:sym typeface="Arial"/>
                        </a:rPr>
                        <a:t>mpact semnificativ asupra confidențialității și securității tale.</a:t>
                      </a:r>
                      <a:endParaRPr lang="en-US" sz="1400"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3</a:t>
                      </a:r>
                      <a:endParaRPr lang="en-US" b="1"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2</a:t>
                      </a:r>
                      <a:endParaRPr lang="en-US" b="1" dirty="0">
                        <a:solidFill>
                          <a:schemeClr val="bg1"/>
                        </a:solidFill>
                      </a:endParaRPr>
                    </a:p>
                  </a:txBody>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Fraudă sau phishing</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Pierderi financiare sau compromiterea securității utilizatorului.</a:t>
                      </a:r>
                      <a:endParaRPr lang="en-US" dirty="0">
                        <a:solidFill>
                          <a:schemeClr val="bg1"/>
                        </a:solidFill>
                        <a:latin typeface="Calibri" pitchFamily="34" charset="0"/>
                        <a:ea typeface="Calibri" pitchFamily="34" charset="0"/>
                        <a:cs typeface="Calibri" pitchFamily="34" charset="0"/>
                      </a:endParaRPr>
                    </a:p>
                  </a:txBody>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tc>
                <a:tc>
                  <a:txBody>
                    <a:bodyPr/>
                    <a:lstStyle/>
                    <a:p>
                      <a:r>
                        <a:rPr lang="en-US" sz="1400" b="1" i="0" u="none" strike="noStrike" cap="none" dirty="0" smtClean="0">
                          <a:solidFill>
                            <a:schemeClr val="bg1"/>
                          </a:solidFill>
                          <a:effectLst/>
                          <a:latin typeface="+mn-lt"/>
                          <a:ea typeface="+mn-ea"/>
                          <a:cs typeface="+mn-cs"/>
                          <a:sym typeface="Arial"/>
                        </a:rPr>
                        <a:t>4</a:t>
                      </a:r>
                      <a:endParaRPr lang="en-US" b="1" dirty="0">
                        <a:solidFill>
                          <a:schemeClr val="bg1"/>
                        </a:solidFill>
                      </a:endParaRPr>
                    </a:p>
                  </a:txBody>
                  <a:tcPr/>
                </a:tc>
              </a:tr>
              <a:tr h="659351">
                <a:tc>
                  <a:txBody>
                    <a:bodyPr/>
                    <a:lstStyle/>
                    <a:p>
                      <a:r>
                        <a:rPr lang="en-US" b="1" dirty="0" smtClean="0">
                          <a:solidFill>
                            <a:schemeClr val="bg1"/>
                          </a:solidFill>
                        </a:rPr>
                        <a:t>3</a:t>
                      </a:r>
                      <a:endParaRPr lang="en-US" b="1" dirty="0">
                        <a:solidFill>
                          <a:schemeClr val="bg1"/>
                        </a:solidFill>
                      </a:endParaRPr>
                    </a:p>
                  </a:txBody>
                  <a:tcPr>
                    <a:solidFill>
                      <a:schemeClr val="bg1">
                        <a:lumMod val="10000"/>
                        <a:lumOff val="90000"/>
                      </a:schemeClr>
                    </a:solidFill>
                  </a:tcPr>
                </a:tc>
                <a:tc>
                  <a:txBody>
                    <a:bodyPr/>
                    <a:lstStyle/>
                    <a:p>
                      <a:r>
                        <a:rPr lang="en-US" b="1" dirty="0" err="1" smtClean="0">
                          <a:solidFill>
                            <a:schemeClr val="bg1"/>
                          </a:solidFill>
                          <a:latin typeface="Calibri" pitchFamily="34" charset="0"/>
                          <a:ea typeface="Calibri" pitchFamily="34" charset="0"/>
                          <a:cs typeface="Calibri" pitchFamily="34" charset="0"/>
                        </a:rPr>
                        <a:t>Eșecuri</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în</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sistemul</a:t>
                      </a:r>
                      <a:r>
                        <a:rPr lang="en-US" b="1" dirty="0" smtClean="0">
                          <a:solidFill>
                            <a:schemeClr val="bg1"/>
                          </a:solidFill>
                          <a:latin typeface="Calibri" pitchFamily="34" charset="0"/>
                          <a:ea typeface="Calibri" pitchFamily="34" charset="0"/>
                          <a:cs typeface="Calibri" pitchFamily="34" charset="0"/>
                        </a:rPr>
                        <a:t> de </a:t>
                      </a:r>
                      <a:r>
                        <a:rPr lang="en-US" b="1" dirty="0" err="1" smtClean="0">
                          <a:solidFill>
                            <a:schemeClr val="bg1"/>
                          </a:solidFill>
                          <a:latin typeface="Calibri" pitchFamily="34" charset="0"/>
                          <a:ea typeface="Calibri" pitchFamily="34" charset="0"/>
                          <a:cs typeface="Calibri" pitchFamily="34" charset="0"/>
                        </a:rPr>
                        <a:t>securitate</a:t>
                      </a:r>
                      <a:r>
                        <a:rPr lang="en-US" b="1" dirty="0" smtClean="0">
                          <a:solidFill>
                            <a:schemeClr val="bg1"/>
                          </a:solidFill>
                          <a:latin typeface="Calibri" pitchFamily="34" charset="0"/>
                          <a:ea typeface="Calibri" pitchFamily="34" charset="0"/>
                          <a:cs typeface="Calibri" pitchFamily="34" charset="0"/>
                        </a:rPr>
                        <a:t> al site-</a:t>
                      </a:r>
                      <a:r>
                        <a:rPr lang="en-US" b="1" dirty="0" err="1" smtClean="0">
                          <a:solidFill>
                            <a:schemeClr val="bg1"/>
                          </a:solidFill>
                          <a:latin typeface="Calibri" pitchFamily="34" charset="0"/>
                          <a:ea typeface="Calibri" pitchFamily="34" charset="0"/>
                          <a:cs typeface="Calibri" pitchFamily="34" charset="0"/>
                        </a:rPr>
                        <a:t>ului</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it-IT" dirty="0" smtClean="0">
                          <a:solidFill>
                            <a:schemeClr val="bg1"/>
                          </a:solidFill>
                          <a:latin typeface="Calibri" pitchFamily="34" charset="0"/>
                          <a:ea typeface="Calibri" pitchFamily="34" charset="0"/>
                          <a:cs typeface="Calibri" pitchFamily="34" charset="0"/>
                        </a:rPr>
                        <a:t>Expunerea datelor personale ale utilizatorilor și la potențiale pierderi financiare sau de confidențialitate.</a:t>
                      </a:r>
                      <a:endParaRPr lang="en-US"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b="0" dirty="0" smtClean="0">
                          <a:solidFill>
                            <a:schemeClr val="bg1"/>
                          </a:solidFill>
                        </a:rPr>
                        <a:t>5</a:t>
                      </a:r>
                      <a:endParaRPr lang="en-US" b="0" dirty="0">
                        <a:solidFill>
                          <a:schemeClr val="bg1"/>
                        </a:solidFill>
                      </a:endParaRPr>
                    </a:p>
                  </a:txBody>
                  <a:tcPr>
                    <a:solidFill>
                      <a:schemeClr val="bg1">
                        <a:lumMod val="10000"/>
                        <a:lumOff val="90000"/>
                      </a:schemeClr>
                    </a:solidFill>
                  </a:tcPr>
                </a:tc>
                <a:tc>
                  <a:txBody>
                    <a:bodyPr/>
                    <a:lstStyle/>
                    <a:p>
                      <a:r>
                        <a:rPr lang="en-US" b="0" dirty="0" smtClean="0">
                          <a:solidFill>
                            <a:schemeClr val="bg1"/>
                          </a:solidFill>
                        </a:rPr>
                        <a:t>3</a:t>
                      </a:r>
                      <a:endParaRPr lang="en-US" b="0"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4</a:t>
                      </a:r>
                      <a:endParaRPr lang="en-US" b="1" dirty="0">
                        <a:solidFill>
                          <a:schemeClr val="bg1"/>
                        </a:solidFill>
                      </a:endParaRPr>
                    </a:p>
                  </a:txBody>
                  <a:tcPr/>
                </a:tc>
                <a:tc>
                  <a:txBody>
                    <a:bodyPr/>
                    <a:lstStyle/>
                    <a:p>
                      <a:r>
                        <a:rPr lang="vi-VN" b="1" dirty="0" smtClean="0">
                          <a:solidFill>
                            <a:schemeClr val="bg1"/>
                          </a:solidFill>
                          <a:latin typeface="Calibri" pitchFamily="34" charset="0"/>
                          <a:ea typeface="Calibri" pitchFamily="34" charset="0"/>
                          <a:cs typeface="Calibri" pitchFamily="34" charset="0"/>
                        </a:rPr>
                        <a:t>Utilizarea necorespunzătoare a datelor personale</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b="0" dirty="0" smtClean="0">
                          <a:solidFill>
                            <a:schemeClr val="bg1"/>
                          </a:solidFill>
                          <a:latin typeface="Calibri" pitchFamily="34" charset="0"/>
                          <a:ea typeface="Calibri" pitchFamily="34" charset="0"/>
                          <a:cs typeface="Calibri" pitchFamily="34" charset="0"/>
                        </a:rPr>
                        <a:t>Expunerea  la riscuri suplimentare de securitate și confidențialitate.</a:t>
                      </a:r>
                      <a:endParaRPr lang="en-US" b="0" dirty="0">
                        <a:solidFill>
                          <a:schemeClr val="bg1"/>
                        </a:solidFill>
                        <a:latin typeface="Calibri" pitchFamily="34" charset="0"/>
                        <a:ea typeface="Calibri" pitchFamily="34" charset="0"/>
                        <a:cs typeface="Calibri" pitchFamily="34" charset="0"/>
                      </a:endParaRPr>
                    </a:p>
                  </a:txBody>
                  <a:tcPr/>
                </a:tc>
                <a:tc>
                  <a:txBody>
                    <a:bodyPr/>
                    <a:lstStyle/>
                    <a:p>
                      <a:r>
                        <a:rPr lang="en-US" b="1" dirty="0" smtClean="0">
                          <a:solidFill>
                            <a:schemeClr val="bg1"/>
                          </a:solidFill>
                        </a:rPr>
                        <a:t>4</a:t>
                      </a:r>
                      <a:endParaRPr lang="en-US" b="1" dirty="0">
                        <a:solidFill>
                          <a:schemeClr val="bg1"/>
                        </a:solidFill>
                      </a:endParaRPr>
                    </a:p>
                  </a:txBody>
                  <a:tcPr/>
                </a:tc>
                <a:tc>
                  <a:txBody>
                    <a:bodyPr/>
                    <a:lstStyle/>
                    <a:p>
                      <a:r>
                        <a:rPr lang="en-US" b="1" dirty="0" smtClean="0">
                          <a:solidFill>
                            <a:schemeClr val="bg1"/>
                          </a:solidFill>
                        </a:rPr>
                        <a:t>2</a:t>
                      </a:r>
                      <a:endParaRPr lang="en-US" b="1" dirty="0">
                        <a:solidFill>
                          <a:schemeClr val="bg1"/>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513" y="89452"/>
            <a:ext cx="8905461" cy="487017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114300" indent="0">
              <a:buNone/>
            </a:pPr>
            <a:r>
              <a:rPr lang="en-US" sz="1600" b="1" dirty="0" err="1" smtClean="0">
                <a:solidFill>
                  <a:schemeClr val="tx1"/>
                </a:solidFill>
                <a:latin typeface="Calibri" pitchFamily="34" charset="0"/>
                <a:ea typeface="Calibri" pitchFamily="34" charset="0"/>
                <a:cs typeface="Calibri" pitchFamily="34" charset="0"/>
              </a:rPr>
              <a:t>Concluzie</a:t>
            </a:r>
            <a:endParaRPr lang="en-US" sz="1600" b="1" dirty="0" smtClean="0">
              <a:solidFill>
                <a:schemeClr val="tx1"/>
              </a:solidFill>
              <a:latin typeface="Calibri" pitchFamily="34" charset="0"/>
              <a:ea typeface="Calibri" pitchFamily="34" charset="0"/>
              <a:cs typeface="Calibri" pitchFamily="34" charset="0"/>
            </a:endParaRPr>
          </a:p>
          <a:p>
            <a:pPr marL="114300" indent="0">
              <a:buNone/>
            </a:pPr>
            <a:r>
              <a:rPr lang="en-US" sz="1400" dirty="0" smtClean="0">
                <a:solidFill>
                  <a:schemeClr val="bg1"/>
                </a:solidFill>
                <a:latin typeface="Calibri" pitchFamily="34" charset="0"/>
                <a:ea typeface="Calibri" pitchFamily="34" charset="0"/>
                <a:cs typeface="Calibri" pitchFamily="34" charset="0"/>
              </a:rPr>
              <a:t>S</a:t>
            </a:r>
            <a:r>
              <a:rPr lang="vi-VN" sz="1400" dirty="0" smtClean="0">
                <a:solidFill>
                  <a:schemeClr val="bg1"/>
                </a:solidFill>
                <a:latin typeface="Calibri" pitchFamily="34" charset="0"/>
                <a:ea typeface="Calibri" pitchFamily="34" charset="0"/>
                <a:cs typeface="Calibri" pitchFamily="34" charset="0"/>
              </a:rPr>
              <a:t>tory-uri totale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  3</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de story-</a:t>
            </a:r>
            <a:r>
              <a:rPr lang="en-US" sz="1400" dirty="0" err="1" smtClean="0">
                <a:solidFill>
                  <a:schemeClr val="bg1"/>
                </a:solidFill>
                <a:latin typeface="Calibri" pitchFamily="34" charset="0"/>
                <a:ea typeface="Calibri" pitchFamily="34" charset="0"/>
                <a:cs typeface="Calibri" pitchFamily="34" charset="0"/>
              </a:rPr>
              <a:t>uri</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acoperite</a:t>
            </a:r>
            <a:r>
              <a:rPr lang="en-US" sz="1400" dirty="0" smtClean="0">
                <a:solidFill>
                  <a:schemeClr val="bg1"/>
                </a:solidFill>
                <a:latin typeface="Calibri" pitchFamily="34" charset="0"/>
                <a:ea typeface="Calibri" pitchFamily="34" charset="0"/>
                <a:cs typeface="Calibri" pitchFamily="34" charset="0"/>
              </a:rPr>
              <a:t> de </a:t>
            </a:r>
            <a:r>
              <a:rPr lang="en-US" sz="1400" dirty="0" err="1" smtClean="0">
                <a:solidFill>
                  <a:schemeClr val="bg1"/>
                </a:solidFill>
                <a:latin typeface="Calibri" pitchFamily="34" charset="0"/>
                <a:ea typeface="Calibri" pitchFamily="34" charset="0"/>
                <a:cs typeface="Calibri" pitchFamily="34" charset="0"/>
              </a:rPr>
              <a:t>teste</a:t>
            </a:r>
            <a:r>
              <a:rPr lang="en-US" sz="1400" dirty="0" smtClean="0">
                <a:solidFill>
                  <a:schemeClr val="bg1"/>
                </a:solidFill>
                <a:latin typeface="Calibri" pitchFamily="34" charset="0"/>
                <a:ea typeface="Calibri" pitchFamily="34" charset="0"/>
                <a:cs typeface="Calibri" pitchFamily="34" charset="0"/>
              </a:rPr>
              <a:t> : </a:t>
            </a:r>
            <a:r>
              <a:rPr lang="en-US" sz="1400" b="1" dirty="0" smtClean="0">
                <a:solidFill>
                  <a:schemeClr val="tx1"/>
                </a:solidFill>
                <a:latin typeface="Calibri" pitchFamily="34" charset="0"/>
                <a:ea typeface="Calibri" pitchFamily="34" charset="0"/>
                <a:cs typeface="Calibri" pitchFamily="34" charset="0"/>
              </a:rPr>
              <a:t>3 </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 </a:t>
            </a:r>
            <a:r>
              <a:rPr lang="vi-VN" sz="1400" dirty="0">
                <a:solidFill>
                  <a:schemeClr val="bg1"/>
                </a:solidFill>
                <a:latin typeface="Calibri" pitchFamily="34" charset="0"/>
                <a:ea typeface="Calibri" pitchFamily="34" charset="0"/>
                <a:cs typeface="Calibri" pitchFamily="34" charset="0"/>
              </a:rPr>
              <a:t>total de teste scrise vs </a:t>
            </a:r>
            <a:r>
              <a:rPr lang="vi-VN" sz="1400" dirty="0" smtClean="0">
                <a:solidFill>
                  <a:schemeClr val="bg1"/>
                </a:solidFill>
                <a:latin typeface="Calibri" pitchFamily="34" charset="0"/>
                <a:ea typeface="Calibri" pitchFamily="34" charset="0"/>
                <a:cs typeface="Calibri" pitchFamily="34" charset="0"/>
              </a:rPr>
              <a:t>executate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45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scrise</a:t>
            </a:r>
            <a:r>
              <a:rPr lang="en-US" sz="1400" b="1" dirty="0" smtClean="0">
                <a:solidFill>
                  <a:schemeClr val="tx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43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executate</a:t>
            </a:r>
            <a:r>
              <a:rPr lang="en-US" sz="1400" b="1" dirty="0" smtClean="0">
                <a:solidFill>
                  <a:schemeClr val="tx1"/>
                </a:solidFill>
                <a:latin typeface="Calibri" pitchFamily="34" charset="0"/>
                <a:ea typeface="Calibri" pitchFamily="34" charset="0"/>
                <a:cs typeface="Calibri" pitchFamily="34" charset="0"/>
              </a:rPr>
              <a:t> cu success</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de </a:t>
            </a:r>
            <a:r>
              <a:rPr lang="vi-VN" sz="1400" dirty="0">
                <a:solidFill>
                  <a:schemeClr val="bg1"/>
                </a:solidFill>
                <a:latin typeface="Calibri" pitchFamily="34" charset="0"/>
                <a:ea typeface="Calibri" pitchFamily="34" charset="0"/>
                <a:cs typeface="Calibri" pitchFamily="34" charset="0"/>
              </a:rPr>
              <a:t>bug-uri </a:t>
            </a:r>
            <a:r>
              <a:rPr lang="vi-VN" sz="1400" dirty="0" smtClean="0">
                <a:solidFill>
                  <a:schemeClr val="bg1"/>
                </a:solidFill>
                <a:latin typeface="Calibri" pitchFamily="34" charset="0"/>
                <a:ea typeface="Calibri" pitchFamily="34" charset="0"/>
                <a:cs typeface="Calibri" pitchFamily="34" charset="0"/>
              </a:rPr>
              <a:t>identificate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2</a:t>
            </a:r>
          </a:p>
          <a:p>
            <a:pPr marL="114300" indent="0">
              <a:buNone/>
            </a:pPr>
            <a:r>
              <a:rPr lang="en-US" sz="1400" b="1" dirty="0" err="1" smtClean="0">
                <a:solidFill>
                  <a:schemeClr val="tx1"/>
                </a:solidFill>
                <a:latin typeface="Calibri" pitchFamily="34" charset="0"/>
                <a:ea typeface="Calibri" pitchFamily="34" charset="0"/>
                <a:cs typeface="Calibri" pitchFamily="34" charset="0"/>
              </a:rPr>
              <a:t>Toate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defectele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gasite</a:t>
            </a:r>
            <a:r>
              <a:rPr lang="en-US" sz="1400" b="1" dirty="0" smtClean="0">
                <a:solidFill>
                  <a:schemeClr val="tx1"/>
                </a:solidFill>
                <a:latin typeface="Calibri" pitchFamily="34" charset="0"/>
                <a:ea typeface="Calibri" pitchFamily="34" charset="0"/>
                <a:cs typeface="Calibri" pitchFamily="34" charset="0"/>
              </a:rPr>
              <a:t> au un </a:t>
            </a:r>
            <a:r>
              <a:rPr lang="en-US" sz="1400" b="1" dirty="0" err="1" smtClean="0">
                <a:solidFill>
                  <a:schemeClr val="tx1"/>
                </a:solidFill>
                <a:latin typeface="Calibri" pitchFamily="34" charset="0"/>
                <a:ea typeface="Calibri" pitchFamily="34" charset="0"/>
                <a:cs typeface="Calibri" pitchFamily="34" charset="0"/>
              </a:rPr>
              <a:t>risc</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si</a:t>
            </a:r>
            <a:r>
              <a:rPr lang="en-US" sz="1400" b="1" dirty="0" smtClean="0">
                <a:solidFill>
                  <a:schemeClr val="tx1"/>
                </a:solidFill>
                <a:latin typeface="Calibri" pitchFamily="34" charset="0"/>
                <a:ea typeface="Calibri" pitchFamily="34" charset="0"/>
                <a:cs typeface="Calibri" pitchFamily="34" charset="0"/>
              </a:rPr>
              <a:t> o </a:t>
            </a:r>
            <a:r>
              <a:rPr lang="en-US" sz="1400" b="1" dirty="0" err="1" smtClean="0">
                <a:solidFill>
                  <a:schemeClr val="tx1"/>
                </a:solidFill>
                <a:latin typeface="Calibri" pitchFamily="34" charset="0"/>
                <a:ea typeface="Calibri" pitchFamily="34" charset="0"/>
                <a:cs typeface="Calibri" pitchFamily="34" charset="0"/>
              </a:rPr>
              <a:t>severitate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scazuta</a:t>
            </a:r>
            <a:r>
              <a:rPr lang="en-US" sz="1400" b="1" dirty="0" smtClean="0">
                <a:solidFill>
                  <a:schemeClr val="tx1"/>
                </a:solidFill>
                <a:latin typeface="Calibri" pitchFamily="34" charset="0"/>
                <a:ea typeface="Calibri" pitchFamily="34" charset="0"/>
                <a:cs typeface="Calibri" pitchFamily="34" charset="0"/>
              </a:rPr>
              <a:t> , pot fi fixate ulterior.</a:t>
            </a:r>
          </a:p>
          <a:p>
            <a:pPr marL="114300" indent="0">
              <a:buNone/>
            </a:pPr>
            <a:endParaRPr lang="en-US" sz="1400" b="1" dirty="0">
              <a:solidFill>
                <a:schemeClr val="tx1"/>
              </a:solidFill>
              <a:latin typeface="Calibri" pitchFamily="34" charset="0"/>
              <a:ea typeface="Calibri" pitchFamily="34" charset="0"/>
              <a:cs typeface="Calibri" pitchFamily="34" charset="0"/>
            </a:endParaRPr>
          </a:p>
          <a:p>
            <a:pPr marL="114300" indent="0">
              <a:buNone/>
            </a:pPr>
            <a:r>
              <a:rPr lang="en-US" sz="1400" b="1" dirty="0" err="1">
                <a:solidFill>
                  <a:schemeClr val="tx1"/>
                </a:solidFill>
                <a:latin typeface="Calibri" pitchFamily="34" charset="0"/>
                <a:ea typeface="Calibri" pitchFamily="34" charset="0"/>
                <a:cs typeface="Calibri" pitchFamily="34" charset="0"/>
              </a:rPr>
              <a:t>Raportul</a:t>
            </a:r>
            <a:r>
              <a:rPr lang="en-US" sz="1400" b="1" dirty="0">
                <a:solidFill>
                  <a:schemeClr val="tx1"/>
                </a:solidFill>
                <a:latin typeface="Calibri" pitchFamily="34" charset="0"/>
                <a:ea typeface="Calibri" pitchFamily="34" charset="0"/>
                <a:cs typeface="Calibri" pitchFamily="34" charset="0"/>
              </a:rPr>
              <a:t> de </a:t>
            </a:r>
            <a:endParaRPr lang="en-US" sz="1400" b="1" dirty="0" smtClean="0">
              <a:solidFill>
                <a:schemeClr val="tx1"/>
              </a:solidFill>
              <a:latin typeface="Calibri" pitchFamily="34" charset="0"/>
              <a:ea typeface="Calibri" pitchFamily="34" charset="0"/>
              <a:cs typeface="Calibri" pitchFamily="34" charset="0"/>
            </a:endParaRPr>
          </a:p>
          <a:p>
            <a:pPr marL="114300" indent="0">
              <a:buNone/>
            </a:pPr>
            <a:r>
              <a:rPr lang="en-US" sz="1400" b="1" dirty="0" smtClean="0">
                <a:solidFill>
                  <a:schemeClr val="tx1"/>
                </a:solidFill>
                <a:latin typeface="Calibri" pitchFamily="34" charset="0"/>
                <a:ea typeface="Calibri" pitchFamily="34" charset="0"/>
                <a:cs typeface="Calibri" pitchFamily="34" charset="0"/>
              </a:rPr>
              <a:t>defect</a:t>
            </a:r>
            <a:endParaRPr lang="en-US" sz="1400" b="1" dirty="0">
              <a:solidFill>
                <a:schemeClr val="tx1"/>
              </a:solidFill>
              <a:latin typeface="Calibri" pitchFamily="34" charset="0"/>
              <a:ea typeface="Calibri" pitchFamily="34" charset="0"/>
              <a:cs typeface="Calibri" pitchFamily="34" charset="0"/>
            </a:endParaRPr>
          </a:p>
          <a:p>
            <a:pPr marL="114300" indent="0">
              <a:buNone/>
            </a:pPr>
            <a:endParaRPr lang="en-US" sz="1400" b="1" dirty="0" smtClean="0">
              <a:solidFill>
                <a:schemeClr val="tx1"/>
              </a:solidFill>
              <a:latin typeface="Calibri" pitchFamily="34" charset="0"/>
              <a:ea typeface="Calibri" pitchFamily="34" charset="0"/>
              <a:cs typeface="Calibri" pitchFamily="34" charset="0"/>
            </a:endParaRPr>
          </a:p>
          <a:p>
            <a:pPr marL="114300" indent="0">
              <a:buNone/>
            </a:pPr>
            <a:endParaRPr lang="en-US" sz="1400" b="1" dirty="0">
              <a:solidFill>
                <a:schemeClr val="tx1"/>
              </a:solidFill>
              <a:latin typeface="Calibri" pitchFamily="34" charset="0"/>
              <a:ea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651" y="1789044"/>
            <a:ext cx="5158271" cy="324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147" y="2569922"/>
            <a:ext cx="4114799" cy="168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8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26757" y="0"/>
            <a:ext cx="6920086" cy="3240157"/>
          </a:xfrm>
          <a:prstGeom prst="rect">
            <a:avLst/>
          </a:prstGeom>
          <a:noFill/>
          <a:ln>
            <a:noFill/>
          </a:ln>
        </p:spPr>
      </p:pic>
      <p:pic>
        <p:nvPicPr>
          <p:cNvPr id="151" name="Google Shape;151;p25"/>
          <p:cNvPicPr preferRelativeResize="0"/>
          <p:nvPr/>
        </p:nvPicPr>
        <p:blipFill>
          <a:blip r:embed="rId4">
            <a:alphaModFix/>
          </a:blip>
          <a:stretch>
            <a:fillRect/>
          </a:stretch>
        </p:blipFill>
        <p:spPr>
          <a:xfrm>
            <a:off x="206270" y="3240157"/>
            <a:ext cx="4842808" cy="1903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rot="10800000" flipH="1">
            <a:off x="-748150" y="1319917"/>
            <a:ext cx="456900" cy="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7"/>
          <p:cNvSpPr txBox="1">
            <a:spLocks noGrp="1"/>
          </p:cNvSpPr>
          <p:nvPr>
            <p:ph type="body" idx="1"/>
          </p:nvPr>
        </p:nvSpPr>
        <p:spPr>
          <a:xfrm>
            <a:off x="1152939" y="1600200"/>
            <a:ext cx="7205870" cy="16012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marL="0" lvl="0" indent="0" algn="l" rtl="0">
              <a:spcBef>
                <a:spcPts val="0"/>
              </a:spcBef>
              <a:spcAft>
                <a:spcPts val="1200"/>
              </a:spcAft>
              <a:buNone/>
            </a:pPr>
            <a:r>
              <a:rPr lang="en" sz="4800" b="1" i="1" dirty="0">
                <a:solidFill>
                  <a:schemeClr val="dk1"/>
                </a:solidFill>
                <a:latin typeface="Calibri" pitchFamily="34" charset="0"/>
                <a:ea typeface="Calibri" pitchFamily="34" charset="0"/>
                <a:cs typeface="Calibri" pitchFamily="34" charset="0"/>
              </a:rPr>
              <a:t>Multumesc pentru atentie !</a:t>
            </a:r>
            <a:endParaRPr sz="4800" b="1" i="1" dirty="0">
              <a:solidFill>
                <a:schemeClr val="dk1"/>
              </a:solidFill>
              <a:latin typeface="Calibri" pitchFamily="34" charset="0"/>
              <a:ea typeface="Calibri" pitchFamily="34" charset="0"/>
              <a:cs typeface="Calibri" pitchFamily="34" charset="0"/>
            </a:endParaRPr>
          </a:p>
        </p:txBody>
      </p:sp>
      <p:sp>
        <p:nvSpPr>
          <p:cNvPr id="164" name="Google Shape;164;p27"/>
          <p:cNvSpPr txBox="1"/>
          <p:nvPr/>
        </p:nvSpPr>
        <p:spPr>
          <a:xfrm>
            <a:off x="526774" y="4423625"/>
            <a:ext cx="8279296" cy="61552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spAutoFit/>
          </a:bodyPr>
          <a:lstStyle/>
          <a:p>
            <a:pPr lvl="0"/>
            <a:r>
              <a:rPr lang="en" sz="2800" b="1" dirty="0">
                <a:solidFill>
                  <a:schemeClr val="lt2"/>
                </a:solidFill>
                <a:latin typeface="Calibri" pitchFamily="34" charset="0"/>
                <a:ea typeface="Calibri" pitchFamily="34" charset="0"/>
                <a:cs typeface="Calibri" pitchFamily="34" charset="0"/>
              </a:rPr>
              <a:t>Link </a:t>
            </a:r>
            <a:r>
              <a:rPr lang="en" sz="2800" b="1" dirty="0" smtClean="0">
                <a:solidFill>
                  <a:schemeClr val="lt2"/>
                </a:solidFill>
                <a:latin typeface="Calibri" pitchFamily="34" charset="0"/>
                <a:ea typeface="Calibri" pitchFamily="34" charset="0"/>
                <a:cs typeface="Calibri" pitchFamily="34" charset="0"/>
              </a:rPr>
              <a:t>github   </a:t>
            </a:r>
            <a:r>
              <a:rPr lang="en-US" sz="2800" b="1" dirty="0">
                <a:solidFill>
                  <a:schemeClr val="tx1"/>
                </a:solidFill>
                <a:latin typeface="Calibri" pitchFamily="34" charset="0"/>
                <a:ea typeface="Calibri" pitchFamily="34" charset="0"/>
                <a:cs typeface="Calibri" pitchFamily="34" charset="0"/>
              </a:rPr>
              <a:t>https://github.com/MihailaAlexandra</a:t>
            </a:r>
            <a:endParaRPr sz="2800" b="1" dirty="0">
              <a:solidFill>
                <a:schemeClr val="tx1"/>
              </a:solidFill>
              <a:latin typeface="Calibri" pitchFamily="34" charset="0"/>
              <a:ea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79513"/>
            <a:ext cx="8520600" cy="5168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i="1" dirty="0">
                <a:latin typeface="Calibri" pitchFamily="34" charset="0"/>
                <a:ea typeface="Calibri" pitchFamily="34" charset="0"/>
                <a:cs typeface="Calibri" pitchFamily="34" charset="0"/>
              </a:rPr>
              <a:t>Partea I</a:t>
            </a:r>
            <a:endParaRPr b="1" i="1" dirty="0">
              <a:latin typeface="Calibri" pitchFamily="34" charset="0"/>
              <a:ea typeface="Calibri" pitchFamily="34" charset="0"/>
              <a:cs typeface="Calibri" pitchFamily="34" charset="0"/>
            </a:endParaRPr>
          </a:p>
        </p:txBody>
      </p:sp>
      <p:sp>
        <p:nvSpPr>
          <p:cNvPr id="62" name="Google Shape;62;p14"/>
          <p:cNvSpPr txBox="1">
            <a:spLocks noGrp="1"/>
          </p:cNvSpPr>
          <p:nvPr>
            <p:ph type="body" idx="1"/>
          </p:nvPr>
        </p:nvSpPr>
        <p:spPr>
          <a:xfrm>
            <a:off x="-1" y="516835"/>
            <a:ext cx="9144001" cy="4626665"/>
          </a:xfrm>
          <a:prstGeom prst="rect">
            <a:avLst/>
          </a:prstGeom>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i="1" dirty="0">
                <a:solidFill>
                  <a:srgbClr val="000000"/>
                </a:solidFill>
                <a:latin typeface="+mn-lt"/>
                <a:ea typeface="Georgia"/>
                <a:cs typeface="Georgia"/>
                <a:sym typeface="Georgia"/>
              </a:rPr>
              <a:t> </a:t>
            </a:r>
            <a:r>
              <a:rPr lang="en" sz="1400" b="1" i="1" dirty="0">
                <a:solidFill>
                  <a:schemeClr val="lt1"/>
                </a:solidFill>
                <a:latin typeface="Calibri" pitchFamily="34" charset="0"/>
                <a:ea typeface="Calibri" pitchFamily="34" charset="0"/>
                <a:cs typeface="Calibri" pitchFamily="34" charset="0"/>
              </a:rPr>
              <a:t>1.Explicați pe scurt ce sunt cerințele de business, la ce ne folosesc și cine le </a:t>
            </a:r>
            <a:r>
              <a:rPr lang="en" sz="1400" b="1" i="1" dirty="0" smtClean="0">
                <a:solidFill>
                  <a:schemeClr val="lt1"/>
                </a:solidFill>
                <a:latin typeface="Calibri" pitchFamily="34" charset="0"/>
                <a:ea typeface="Calibri" pitchFamily="34" charset="0"/>
                <a:cs typeface="Calibri" pitchFamily="34" charset="0"/>
              </a:rPr>
              <a:t>creează</a:t>
            </a:r>
            <a:endParaRPr lang="en" sz="1400" b="1" i="1" dirty="0">
              <a:solidFill>
                <a:schemeClr val="lt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Cerințele </a:t>
            </a:r>
            <a:r>
              <a:rPr lang="en" sz="1400" b="1" dirty="0">
                <a:solidFill>
                  <a:schemeClr val="dk1"/>
                </a:solidFill>
                <a:latin typeface="Calibri" pitchFamily="34" charset="0"/>
                <a:ea typeface="Calibri" pitchFamily="34" charset="0"/>
                <a:cs typeface="Calibri" pitchFamily="34" charset="0"/>
              </a:rPr>
              <a:t>de business reprezintă</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descrieri detaliate ale necesităților și obiectivelor unei </a:t>
            </a:r>
            <a:r>
              <a:rPr lang="en" sz="1400" dirty="0" smtClean="0">
                <a:solidFill>
                  <a:srgbClr val="000000"/>
                </a:solidFill>
                <a:latin typeface="Calibri" pitchFamily="34" charset="0"/>
                <a:ea typeface="Calibri" pitchFamily="34" charset="0"/>
                <a:cs typeface="Calibri" pitchFamily="34" charset="0"/>
              </a:rPr>
              <a:t>afaceri/organizații </a:t>
            </a:r>
            <a:r>
              <a:rPr lang="en" sz="1400" dirty="0">
                <a:solidFill>
                  <a:srgbClr val="000000"/>
                </a:solidFill>
                <a:latin typeface="Calibri" pitchFamily="34" charset="0"/>
                <a:ea typeface="Calibri" pitchFamily="34" charset="0"/>
                <a:cs typeface="Calibri" pitchFamily="34" charset="0"/>
              </a:rPr>
              <a:t>în contextul dezvoltării și implementării unui sistem software. </a:t>
            </a:r>
            <a:endParaRPr lang="en" sz="1400"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tx1"/>
                </a:solidFill>
                <a:latin typeface="Calibri" pitchFamily="34" charset="0"/>
                <a:ea typeface="Calibri" pitchFamily="34" charset="0"/>
                <a:cs typeface="Calibri" pitchFamily="34" charset="0"/>
              </a:rPr>
              <a:t>Sunt utilizate </a:t>
            </a:r>
            <a:r>
              <a:rPr lang="en" sz="1400" b="1" dirty="0">
                <a:solidFill>
                  <a:schemeClr val="tx1"/>
                </a:solidFill>
                <a:latin typeface="Calibri" pitchFamily="34" charset="0"/>
                <a:ea typeface="Calibri" pitchFamily="34" charset="0"/>
                <a:cs typeface="Calibri" pitchFamily="34" charset="0"/>
              </a:rPr>
              <a:t>pentru a</a:t>
            </a:r>
            <a:r>
              <a:rPr lang="en" sz="1400" dirty="0" smtClean="0">
                <a:solidFill>
                  <a:srgbClr val="000000"/>
                </a:solidFill>
                <a:latin typeface="Calibri" pitchFamily="34" charset="0"/>
                <a:ea typeface="Calibri" pitchFamily="34" charset="0"/>
                <a:cs typeface="Calibri" pitchFamily="34" charset="0"/>
              </a:rPr>
              <a:t>: defini </a:t>
            </a:r>
            <a:r>
              <a:rPr lang="en" sz="1400" dirty="0">
                <a:solidFill>
                  <a:srgbClr val="000000"/>
                </a:solidFill>
                <a:latin typeface="Calibri" pitchFamily="34" charset="0"/>
                <a:ea typeface="Calibri" pitchFamily="34" charset="0"/>
                <a:cs typeface="Calibri" pitchFamily="34" charset="0"/>
              </a:rPr>
              <a:t>obiectivele de testare,prioritiza testele,masura acoperirea testelor,valideze conformitatea sistemului cu cerințele de business</a:t>
            </a:r>
            <a:r>
              <a:rPr lang="en" sz="1400"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0"/>
              </a:spcAft>
              <a:buNone/>
            </a:pPr>
            <a:r>
              <a:rPr lang="en" sz="1400" dirty="0" smtClean="0">
                <a:solidFill>
                  <a:srgbClr val="000000"/>
                </a:solidFill>
                <a:latin typeface="Calibri" pitchFamily="34" charset="0"/>
                <a:ea typeface="Calibri" pitchFamily="34" charset="0"/>
                <a:cs typeface="Calibri" pitchFamily="34" charset="0"/>
              </a:rPr>
              <a:t> </a:t>
            </a:r>
            <a:r>
              <a:rPr lang="en" sz="1400" b="1" dirty="0" smtClean="0">
                <a:solidFill>
                  <a:schemeClr val="tx1"/>
                </a:solidFill>
                <a:latin typeface="Calibri" pitchFamily="34" charset="0"/>
                <a:ea typeface="Calibri" pitchFamily="34" charset="0"/>
                <a:cs typeface="Calibri" pitchFamily="34" charset="0"/>
              </a:rPr>
              <a:t>Sunt create </a:t>
            </a:r>
            <a:r>
              <a:rPr lang="en" sz="1400" dirty="0" smtClean="0">
                <a:solidFill>
                  <a:srgbClr val="000000"/>
                </a:solidFill>
                <a:latin typeface="Calibri" pitchFamily="34" charset="0"/>
                <a:ea typeface="Calibri" pitchFamily="34" charset="0"/>
                <a:cs typeface="Calibri" pitchFamily="34" charset="0"/>
              </a:rPr>
              <a:t>de </a:t>
            </a:r>
            <a:r>
              <a:rPr lang="en" sz="1400" dirty="0">
                <a:solidFill>
                  <a:srgbClr val="000000"/>
                </a:solidFill>
                <a:latin typeface="Calibri" pitchFamily="34" charset="0"/>
                <a:ea typeface="Calibri" pitchFamily="34" charset="0"/>
                <a:cs typeface="Calibri" pitchFamily="34" charset="0"/>
              </a:rPr>
              <a:t>manageri de </a:t>
            </a:r>
            <a:r>
              <a:rPr lang="en" sz="1400" dirty="0" smtClean="0">
                <a:solidFill>
                  <a:srgbClr val="000000"/>
                </a:solidFill>
                <a:latin typeface="Calibri" pitchFamily="34" charset="0"/>
                <a:ea typeface="Calibri" pitchFamily="34" charset="0"/>
                <a:cs typeface="Calibri" pitchFamily="34" charset="0"/>
              </a:rPr>
              <a:t>produs,analiști </a:t>
            </a:r>
            <a:r>
              <a:rPr lang="en" sz="1400" dirty="0">
                <a:solidFill>
                  <a:srgbClr val="000000"/>
                </a:solidFill>
                <a:latin typeface="Calibri" pitchFamily="34" charset="0"/>
                <a:ea typeface="Calibri" pitchFamily="34" charset="0"/>
                <a:cs typeface="Calibri" pitchFamily="34" charset="0"/>
              </a:rPr>
              <a:t>de afaceri și alte echipe relevante din cadrul organizației</a:t>
            </a:r>
            <a:r>
              <a:rPr lang="en" sz="1400" dirty="0" smtClean="0">
                <a:solidFill>
                  <a:srgbClr val="000000"/>
                </a:solidFill>
                <a:latin typeface="Calibri" pitchFamily="34" charset="0"/>
                <a:ea typeface="Calibri" pitchFamily="34" charset="0"/>
                <a:cs typeface="Calibri" pitchFamily="34" charset="0"/>
              </a:rPr>
              <a:t>.</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lang="en"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2. Explicați diferența între un test condition și test case</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Testul </a:t>
            </a:r>
            <a:r>
              <a:rPr lang="en" sz="1400" b="1" dirty="0">
                <a:solidFill>
                  <a:schemeClr val="dk1"/>
                </a:solidFill>
                <a:latin typeface="Calibri" pitchFamily="34" charset="0"/>
                <a:ea typeface="Calibri" pitchFamily="34" charset="0"/>
                <a:cs typeface="Calibri" pitchFamily="34" charset="0"/>
              </a:rPr>
              <a:t>condiție</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se referă la verificarea unei condiții sau situații generale, în timp ce </a:t>
            </a:r>
            <a:r>
              <a:rPr lang="en" sz="1400" b="1" dirty="0">
                <a:solidFill>
                  <a:schemeClr val="dk1"/>
                </a:solidFill>
                <a:latin typeface="Calibri" pitchFamily="34" charset="0"/>
                <a:ea typeface="Calibri" pitchFamily="34" charset="0"/>
                <a:cs typeface="Calibri" pitchFamily="34" charset="0"/>
              </a:rPr>
              <a:t>testul de caz</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oferă o descriere detaliată a unui scenariu specific de testare și a pașilor </a:t>
            </a:r>
            <a:r>
              <a:rPr lang="en" sz="1400" dirty="0" smtClean="0">
                <a:solidFill>
                  <a:srgbClr val="000000"/>
                </a:solidFill>
                <a:latin typeface="Calibri" pitchFamily="34" charset="0"/>
                <a:ea typeface="Calibri" pitchFamily="34" charset="0"/>
                <a:cs typeface="Calibri" pitchFamily="34" charset="0"/>
              </a:rPr>
              <a:t>necesari </a:t>
            </a:r>
            <a:r>
              <a:rPr lang="en" sz="1400" dirty="0">
                <a:solidFill>
                  <a:srgbClr val="000000"/>
                </a:solidFill>
                <a:latin typeface="Calibri" pitchFamily="34" charset="0"/>
                <a:ea typeface="Calibri" pitchFamily="34" charset="0"/>
                <a:cs typeface="Calibri" pitchFamily="34" charset="0"/>
              </a:rPr>
              <a:t>pentru a-l executa</a:t>
            </a:r>
            <a:r>
              <a:rPr lang="en" sz="1400" dirty="0" smtClean="0">
                <a:solidFill>
                  <a:srgbClr val="000000"/>
                </a:solidFill>
                <a:latin typeface="Calibri" pitchFamily="34" charset="0"/>
                <a:ea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98783"/>
            <a:ext cx="8520600" cy="4770782"/>
          </a:xfrm>
        </p:spPr>
        <p:txBody>
          <a:bodyPr/>
          <a:lstStyle/>
          <a:p>
            <a:pPr marL="114300" lvl="0" indent="0">
              <a:buNone/>
            </a:pPr>
            <a:r>
              <a:rPr lang="en-US" sz="1400" b="1" i="1" dirty="0" smtClean="0">
                <a:solidFill>
                  <a:schemeClr val="bg1"/>
                </a:solidFill>
                <a:latin typeface="Calibri" pitchFamily="34" charset="0"/>
                <a:ea typeface="Calibri" pitchFamily="34" charset="0"/>
                <a:cs typeface="Calibri" pitchFamily="34" charset="0"/>
              </a:rPr>
              <a:t>3. </a:t>
            </a:r>
            <a:r>
              <a:rPr lang="en-US" sz="1400" b="1" i="1" dirty="0" err="1">
                <a:solidFill>
                  <a:schemeClr val="bg1"/>
                </a:solidFill>
                <a:latin typeface="Calibri" pitchFamily="34" charset="0"/>
                <a:ea typeface="Calibri" pitchFamily="34" charset="0"/>
                <a:cs typeface="Calibri" pitchFamily="34" charset="0"/>
              </a:rPr>
              <a:t>Enumerați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și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explicați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scurt</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etapele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procesului</a:t>
            </a:r>
            <a:r>
              <a:rPr lang="en-US" sz="1400" b="1" i="1" dirty="0">
                <a:solidFill>
                  <a:schemeClr val="bg1"/>
                </a:solidFill>
                <a:latin typeface="Calibri" pitchFamily="34" charset="0"/>
                <a:ea typeface="Calibri" pitchFamily="34" charset="0"/>
                <a:cs typeface="Calibri" pitchFamily="34" charset="0"/>
              </a:rPr>
              <a:t> de </a:t>
            </a:r>
            <a:r>
              <a:rPr lang="en-US" sz="1400" b="1" i="1" dirty="0" err="1">
                <a:solidFill>
                  <a:schemeClr val="bg1"/>
                </a:solidFill>
                <a:latin typeface="Calibri" pitchFamily="34" charset="0"/>
                <a:ea typeface="Calibri" pitchFamily="34" charset="0"/>
                <a:cs typeface="Calibri" pitchFamily="34" charset="0"/>
              </a:rPr>
              <a:t>testare</a:t>
            </a:r>
            <a:endParaRPr lang="en-US" sz="1400" i="1" dirty="0">
              <a:solidFill>
                <a:schemeClr val="bg1"/>
              </a:solidFill>
              <a:latin typeface="Calibri" pitchFamily="34" charset="0"/>
              <a:ea typeface="Calibri" pitchFamily="34" charset="0"/>
              <a:cs typeface="Calibri" pitchFamily="34" charset="0"/>
            </a:endParaRPr>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6027315"/>
              </p:ext>
            </p:extLst>
          </p:nvPr>
        </p:nvGraphicFramePr>
        <p:xfrm>
          <a:off x="129210" y="542677"/>
          <a:ext cx="8945216" cy="3383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1277888"/>
                <a:gridCol w="1475249"/>
                <a:gridCol w="1143000"/>
                <a:gridCol w="1123122"/>
                <a:gridCol w="1431235"/>
                <a:gridCol w="1216834"/>
                <a:gridCol w="1277888"/>
              </a:tblGrid>
              <a:tr h="453603">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PLANIFICARE</a:t>
                      </a:r>
                      <a:endParaRPr lang="en-US" sz="1400"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FCEDE0"/>
                          </a:solidFill>
                          <a:latin typeface="Calibri" pitchFamily="34" charset="0"/>
                          <a:ea typeface="Calibri" pitchFamily="34" charset="0"/>
                          <a:cs typeface="Calibri" pitchFamily="34" charset="0"/>
                        </a:rPr>
                        <a:t>MONITORIZARE SI CONTROL</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ANALIZA</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DESIGN</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IMPLEMENTARE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EXECUTIE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INCHIDERE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21898">
                <a:tc>
                  <a:txBody>
                    <a:bodyPr/>
                    <a:lstStyle/>
                    <a:p>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Stabilirea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obiectivelor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identificarea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Monitorizarea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progresului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testarii,controlul</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activitatilor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testare,gestionarea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rezolvarea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problemelor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t/>
                      </a:r>
                      <a:br>
                        <a:rPr lang="en-US"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Identificarea scenariilor de testare si determinarea strategiei si a prioritatilor.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1" i="0" u="none" strike="noStrike" cap="none" dirty="0" smtClean="0">
                          <a:solidFill>
                            <a:schemeClr val="bg1"/>
                          </a:solidFill>
                          <a:effectLst/>
                          <a:latin typeface="+mn-lt"/>
                          <a:ea typeface="+mn-ea"/>
                          <a:cs typeface="+mn-cs"/>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Proiectarea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test-</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caseurilor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detaliate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solidFill>
                            <a:schemeClr val="bg1"/>
                          </a:solidFill>
                        </a:rPr>
                        <a:t/>
                      </a:r>
                      <a:br>
                        <a:rPr lang="en-US" dirty="0" smtClean="0">
                          <a:solidFill>
                            <a:schemeClr val="bg1"/>
                          </a:solidFill>
                        </a:rPr>
                      </a:b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Pregatirea mediului de testare si implementarea test-caseurilor.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Efectuarea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inregistrarea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rezultatelor</a:t>
                      </a:r>
                      <a:r>
                        <a:rPr lang="en-US" sz="1400" b="0" i="0" u="none" strike="noStrike" cap="none" dirty="0" smtClean="0">
                          <a:solidFill>
                            <a:schemeClr val="dk1"/>
                          </a:solidFill>
                          <a:effectLst/>
                          <a:latin typeface="+mn-lt"/>
                          <a:ea typeface="+mn-ea"/>
                          <a:cs typeface="+mn-cs"/>
                          <a:sym typeface="Arial"/>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Evaluarea rezultatelor , verificarea indeplinirii obiectivelor si a criteriilor de testare, finalizarea raportului si a documentatiei.</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t/>
                      </a:r>
                      <a:br>
                        <a:rPr lang="it-IT"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419" y="3996757"/>
            <a:ext cx="8637104" cy="1384995"/>
          </a:xfrm>
          <a:prstGeom prst="rect">
            <a:avLst/>
          </a:prstGeom>
        </p:spPr>
        <p:txBody>
          <a:bodyPr wrap="square">
            <a:spAutoFit/>
          </a:bodyPr>
          <a:lstStyle/>
          <a:p>
            <a:r>
              <a:rPr lang="vi-VN" b="1" i="1" dirty="0">
                <a:latin typeface="Calibri" pitchFamily="34" charset="0"/>
                <a:ea typeface="Calibri" pitchFamily="34" charset="0"/>
                <a:cs typeface="Calibri" pitchFamily="34" charset="0"/>
              </a:rPr>
              <a:t>4.Explicați diferența între retesting și regression testing</a:t>
            </a:r>
            <a:endParaRPr lang="vi-VN" i="1" dirty="0">
              <a:latin typeface="Calibri" pitchFamily="34" charset="0"/>
              <a:ea typeface="Calibri" pitchFamily="34" charset="0"/>
              <a:cs typeface="Calibri" pitchFamily="34" charset="0"/>
            </a:endParaRPr>
          </a:p>
          <a:p>
            <a:r>
              <a:rPr lang="vi-VN" b="1" dirty="0">
                <a:latin typeface="Calibri" pitchFamily="34" charset="0"/>
                <a:ea typeface="Calibri" pitchFamily="34" charset="0"/>
                <a:cs typeface="Calibri" pitchFamily="34" charset="0"/>
              </a:rPr>
              <a:t> </a:t>
            </a:r>
            <a:r>
              <a:rPr lang="vi-VN" b="1" dirty="0">
                <a:solidFill>
                  <a:srgbClr val="FCEDE0"/>
                </a:solidFill>
                <a:latin typeface="Calibri" pitchFamily="34" charset="0"/>
                <a:ea typeface="Calibri" pitchFamily="34" charset="0"/>
                <a:cs typeface="Calibri" pitchFamily="34" charset="0"/>
              </a:rPr>
              <a:t>Retesting-ul</a:t>
            </a:r>
            <a:r>
              <a:rPr lang="vi-VN" b="1" dirty="0">
                <a:latin typeface="Calibri" pitchFamily="34" charset="0"/>
                <a:ea typeface="Calibri" pitchFamily="34" charset="0"/>
                <a:cs typeface="Calibri" pitchFamily="34" charset="0"/>
              </a:rPr>
              <a:t> </a:t>
            </a:r>
            <a:r>
              <a:rPr lang="vi-VN" dirty="0">
                <a:latin typeface="Calibri" pitchFamily="34" charset="0"/>
                <a:ea typeface="Calibri" pitchFamily="34" charset="0"/>
                <a:cs typeface="Calibri" pitchFamily="34" charset="0"/>
              </a:rPr>
              <a:t>se concentrează pe confirmarea corectitudinii remedierii unor defecte cunoscute, în timp ce </a:t>
            </a:r>
            <a:r>
              <a:rPr lang="vi-VN" b="1" dirty="0">
                <a:solidFill>
                  <a:srgbClr val="FCEDE0"/>
                </a:solidFill>
                <a:latin typeface="Calibri" pitchFamily="34" charset="0"/>
                <a:ea typeface="Calibri" pitchFamily="34" charset="0"/>
                <a:cs typeface="Calibri" pitchFamily="34" charset="0"/>
              </a:rPr>
              <a:t>regression testing-ul </a:t>
            </a:r>
            <a:r>
              <a:rPr lang="vi-VN" dirty="0">
                <a:latin typeface="Calibri" pitchFamily="34" charset="0"/>
                <a:ea typeface="Calibri" pitchFamily="34" charset="0"/>
                <a:cs typeface="Calibri" pitchFamily="34" charset="0"/>
              </a:rPr>
              <a:t>vizează prevenirea apariției regresiunilor și asigurarea că modificările recente nu au afectat negativ funcționalitățile existente ale sistemului.</a:t>
            </a:r>
          </a:p>
          <a:p>
            <a:r>
              <a:rPr lang="vi-VN" dirty="0">
                <a:latin typeface="Calibri" pitchFamily="34" charset="0"/>
                <a:ea typeface="Calibri" pitchFamily="34" charset="0"/>
                <a:cs typeface="Calibri" pitchFamily="34" charset="0"/>
              </a:rPr>
              <a:t/>
            </a:r>
            <a:br>
              <a:rPr lang="vi-VN" dirty="0">
                <a:latin typeface="Calibri" pitchFamily="34" charset="0"/>
                <a:ea typeface="Calibri" pitchFamily="34" charset="0"/>
                <a:cs typeface="Calibri" pitchFamily="34" charset="0"/>
              </a:rPr>
            </a:b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57354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7"/>
          <p:cNvSpPr txBox="1">
            <a:spLocks noGrp="1"/>
          </p:cNvSpPr>
          <p:nvPr>
            <p:ph type="body" idx="1"/>
          </p:nvPr>
        </p:nvSpPr>
        <p:spPr>
          <a:xfrm>
            <a:off x="311700" y="0"/>
            <a:ext cx="8520600" cy="4915200"/>
          </a:xfrm>
          <a:prstGeom prst="rect">
            <a:avLst/>
          </a:prstGeom>
          <a:noFill/>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dirty="0" smtClean="0">
                <a:solidFill>
                  <a:srgbClr val="000000"/>
                </a:solidFill>
                <a:latin typeface="Calibri" pitchFamily="34" charset="0"/>
                <a:ea typeface="Calibri" pitchFamily="34" charset="0"/>
                <a:cs typeface="Calibri" pitchFamily="34" charset="0"/>
              </a:rPr>
              <a:t>5</a:t>
            </a:r>
            <a:r>
              <a:rPr lang="en" sz="1400" b="1" i="1" dirty="0" smtClean="0">
                <a:solidFill>
                  <a:srgbClr val="000000"/>
                </a:solidFill>
                <a:latin typeface="Calibri" pitchFamily="34" charset="0"/>
                <a:ea typeface="Calibri" pitchFamily="34" charset="0"/>
                <a:cs typeface="Calibri" pitchFamily="34" charset="0"/>
              </a:rPr>
              <a:t>. Explicați diferența între functional testing și non-functional testing</a:t>
            </a:r>
            <a:endParaRPr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7030A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funcțională </a:t>
            </a:r>
            <a:r>
              <a:rPr lang="en" sz="1400" dirty="0">
                <a:solidFill>
                  <a:schemeClr val="lt1"/>
                </a:solidFill>
                <a:latin typeface="Calibri" pitchFamily="34" charset="0"/>
                <a:ea typeface="Calibri" pitchFamily="34" charset="0"/>
                <a:cs typeface="Calibri" pitchFamily="34" charset="0"/>
              </a:rPr>
              <a:t>se axează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verificarea comportamentului funcțional al sistemului, în timp ce</a:t>
            </a:r>
            <a:r>
              <a:rPr lang="en" sz="1400" dirty="0">
                <a:solidFill>
                  <a:schemeClr val="dk1"/>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non-funcțională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evaluarea altor caracteristici ale sistemului, cum ar fi performanța, securitatea și fiabilitatea. Ambele tipuri de teste sunt esențiale pentru asigurarea calității și funcționalității unui sistem software.</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dirty="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6. Explicați diferența între blackbox testing și whitebox testing</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a:solidFill>
                  <a:schemeClr val="dk1"/>
                </a:solidFill>
                <a:latin typeface="Calibri" pitchFamily="34" charset="0"/>
                <a:ea typeface="Calibri" pitchFamily="34" charset="0"/>
                <a:cs typeface="Calibri" pitchFamily="34" charset="0"/>
              </a:rPr>
              <a:t>Blackbox testing</a:t>
            </a:r>
            <a:r>
              <a:rPr lang="en" sz="1400" b="1" dirty="0">
                <a:solidFill>
                  <a:srgbClr val="808080"/>
                </a:solidFill>
                <a:latin typeface="Calibri" pitchFamily="34" charset="0"/>
                <a:ea typeface="Calibri" pitchFamily="34" charset="0"/>
                <a:cs typeface="Calibri" pitchFamily="34" charset="0"/>
              </a:rPr>
              <a:t>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e comportamentul extern al sistemului, în timp </a:t>
            </a:r>
            <a:r>
              <a:rPr lang="en" sz="1400" dirty="0">
                <a:solidFill>
                  <a:schemeClr val="lt1"/>
                </a:solidFill>
                <a:latin typeface="Calibri" pitchFamily="34" charset="0"/>
                <a:ea typeface="Calibri" pitchFamily="34" charset="0"/>
                <a:cs typeface="Calibri" pitchFamily="34" charset="0"/>
              </a:rPr>
              <a:t>ce</a:t>
            </a:r>
            <a:r>
              <a:rPr lang="en" sz="1400" b="1" dirty="0">
                <a:solidFill>
                  <a:srgbClr val="80808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whitebox testing </a:t>
            </a:r>
            <a:r>
              <a:rPr lang="en" sz="1400" dirty="0">
                <a:solidFill>
                  <a:schemeClr val="lt1"/>
                </a:solidFill>
                <a:latin typeface="Calibri" pitchFamily="34" charset="0"/>
                <a:ea typeface="Calibri" pitchFamily="34" charset="0"/>
                <a:cs typeface="Calibri" pitchFamily="34" charset="0"/>
              </a:rPr>
              <a:t>examinează și evaluează </a:t>
            </a:r>
            <a:r>
              <a:rPr lang="en" sz="1400" dirty="0">
                <a:solidFill>
                  <a:srgbClr val="000000"/>
                </a:solidFill>
                <a:latin typeface="Calibri" pitchFamily="34" charset="0"/>
                <a:ea typeface="Calibri" pitchFamily="34" charset="0"/>
                <a:cs typeface="Calibri" pitchFamily="34" charset="0"/>
              </a:rPr>
              <a:t>logică internă a codului sursă. Ambele abordări sunt esențiale în procesul de testare și contribuie la asigurarea calității și fiabilității software-ului.</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a:solidFill>
                  <a:srgbClr val="000000"/>
                </a:solidFill>
                <a:latin typeface="Calibri" pitchFamily="34" charset="0"/>
                <a:ea typeface="Calibri" pitchFamily="34" charset="0"/>
                <a:cs typeface="Calibri" pitchFamily="34" charset="0"/>
              </a:rPr>
              <a:t> 7.Enumerați tehnicile de testare și grupați-le în funcție de categorie (blackbox, whitebox,experience-based</a:t>
            </a:r>
            <a:r>
              <a:rPr lang="en" sz="1400" b="1" i="1"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1200"/>
              </a:spcAft>
              <a:buNone/>
            </a:pPr>
            <a:endParaRPr sz="1200" b="1" i="1" dirty="0">
              <a:solidFill>
                <a:srgbClr val="000000"/>
              </a:solidFill>
            </a:endParaRPr>
          </a:p>
        </p:txBody>
      </p:sp>
      <p:pic>
        <p:nvPicPr>
          <p:cNvPr id="88" name="Google Shape;88;p17"/>
          <p:cNvPicPr preferRelativeResize="0"/>
          <p:nvPr/>
        </p:nvPicPr>
        <p:blipFill>
          <a:blip r:embed="rId3">
            <a:alphaModFix/>
          </a:blip>
          <a:stretch>
            <a:fillRect/>
          </a:stretch>
        </p:blipFill>
        <p:spPr>
          <a:xfrm>
            <a:off x="517347" y="3192201"/>
            <a:ext cx="4641062" cy="185687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21800" y="80475"/>
            <a:ext cx="5371850" cy="4839000"/>
          </a:xfrm>
          <a:prstGeom prst="rect">
            <a:avLst/>
          </a:prstGeom>
          <a:noFill/>
          <a:ln>
            <a:noFill/>
          </a:ln>
        </p:spPr>
      </p:pic>
      <p:sp>
        <p:nvSpPr>
          <p:cNvPr id="96" name="Google Shape;96;p18"/>
          <p:cNvSpPr txBox="1"/>
          <p:nvPr/>
        </p:nvSpPr>
        <p:spPr>
          <a:xfrm>
            <a:off x="5624150" y="70741"/>
            <a:ext cx="3519850" cy="4869967"/>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8. Explicați diferența între verification și validation</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Verification se concentrează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este construit corect, în timp ce </a:t>
            </a:r>
            <a:r>
              <a:rPr lang="en" b="1" dirty="0">
                <a:solidFill>
                  <a:schemeClr val="dk1"/>
                </a:solidFill>
                <a:latin typeface="Calibri" pitchFamily="34" charset="0"/>
                <a:ea typeface="Calibri" pitchFamily="34" charset="0"/>
                <a:cs typeface="Calibri" pitchFamily="34" charset="0"/>
              </a:rPr>
              <a:t>validation se concentrează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construit este cel corect, adică dacă îndeplinește nevoile și așteptările utilizatorilor săi. Ambele procese sunt esențiale pentru asigurarea calității și succesului produsului software.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9. Explicați diferența între positive testing și negative testing și dați câte un exemplu din fiecare</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Positive testing-ul validează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comportamentul corect al sistemului, în timp ce </a:t>
            </a:r>
            <a:r>
              <a:rPr lang="en" b="1" dirty="0">
                <a:solidFill>
                  <a:schemeClr val="dk1"/>
                </a:solidFill>
                <a:latin typeface="Calibri" pitchFamily="34" charset="0"/>
                <a:ea typeface="Calibri" pitchFamily="34" charset="0"/>
                <a:cs typeface="Calibri" pitchFamily="34" charset="0"/>
              </a:rPr>
              <a:t>negative testing-ul explorează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modul în care sistemul se comportă în fața intrărilor invalide sau neașteptate.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dirty="0"/>
          </a:p>
          <a:p>
            <a:pPr marL="0" lvl="0" indent="0" algn="l" rtl="0">
              <a:spcBef>
                <a:spcPts val="1200"/>
              </a:spcBef>
              <a:spcAft>
                <a:spcPts val="0"/>
              </a:spcAft>
              <a:buNone/>
            </a:pPr>
            <a:endParaRPr sz="1800" dirty="0">
              <a:solidFill>
                <a:schemeClr val="l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170325" y="330575"/>
            <a:ext cx="8737800" cy="4546500"/>
          </a:xfrm>
          <a:prstGeom prst="rect">
            <a:avLst/>
          </a:prstGeom>
        </p:spPr>
        <p:txBody>
          <a:bodyPr spcFirstLastPara="1" wrap="square" lIns="91425" tIns="91425" rIns="91425" bIns="91425" anchor="t" anchorCtr="0">
            <a:normAutofit fontScale="25000" lnSpcReduction="20000"/>
          </a:bodyPr>
          <a:lstStyle/>
          <a:p>
            <a:pPr marL="0" lvl="0" indent="0" algn="l" rtl="0">
              <a:lnSpc>
                <a:spcPct val="107916"/>
              </a:lnSpc>
              <a:spcBef>
                <a:spcPts val="1200"/>
              </a:spcBef>
              <a:spcAft>
                <a:spcPts val="0"/>
              </a:spcAft>
              <a:buNone/>
            </a:pPr>
            <a:r>
              <a:rPr lang="en" sz="5600" b="1" u="sng" dirty="0">
                <a:solidFill>
                  <a:schemeClr val="dk1"/>
                </a:solidFill>
                <a:latin typeface="Calibri" pitchFamily="34" charset="0"/>
                <a:ea typeface="Calibri" pitchFamily="34" charset="0"/>
                <a:cs typeface="Calibri" pitchFamily="34" charset="0"/>
              </a:rPr>
              <a:t>Exemplu Positive Testing (Testare pozitivă):</a:t>
            </a:r>
            <a:r>
              <a:rPr lang="en" sz="5600" dirty="0">
                <a:solidFill>
                  <a:srgbClr val="000000"/>
                </a:solidFill>
                <a:latin typeface="Calibri" pitchFamily="34" charset="0"/>
                <a:ea typeface="Calibri" pitchFamily="34" charset="0"/>
                <a:cs typeface="Calibri" pitchFamily="34" charset="0"/>
              </a:rPr>
              <a:t> Pentru un formular de înregistrare într-o aplicație web, positive testing-ul ar implica introducerea unui set de date valide în toate câmpurile (nume, prenume, adresă de email, etc.) și verificarea dacă datele sunt procesate corect și utilizatorul este înregistrat cu succes în sistem.</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u="sng" dirty="0">
                <a:solidFill>
                  <a:schemeClr val="dk1"/>
                </a:solidFill>
                <a:latin typeface="Calibri" pitchFamily="34" charset="0"/>
                <a:ea typeface="Calibri" pitchFamily="34" charset="0"/>
                <a:cs typeface="Calibri" pitchFamily="34" charset="0"/>
              </a:rPr>
              <a:t>Exemplu Negative Testing (Testare negativă):</a:t>
            </a:r>
            <a:r>
              <a:rPr lang="en" sz="5600" dirty="0">
                <a:solidFill>
                  <a:srgbClr val="000000"/>
                </a:solidFill>
                <a:latin typeface="Calibri" pitchFamily="34" charset="0"/>
                <a:ea typeface="Calibri" pitchFamily="34" charset="0"/>
                <a:cs typeface="Calibri" pitchFamily="34" charset="0"/>
              </a:rPr>
              <a:t> Pentru același formular de înregistrare, negative testing-ul ar implica introducerea unor date invalide sau incomplete în câmpurile formularului (de exemplu, un număr de telefon invalid, o adresă de email lipsă de la @, etc.) și verificarea dacă sistemul validează și gestionează corect aceste cazuri de eroare, afișând mesaje de eroare corespunzătoare și prevenind înregistrarea utilizatorului cu date invalide.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i="1" dirty="0">
                <a:solidFill>
                  <a:srgbClr val="000000"/>
                </a:solidFill>
                <a:latin typeface="Calibri" pitchFamily="34" charset="0"/>
                <a:ea typeface="Calibri" pitchFamily="34" charset="0"/>
                <a:cs typeface="Calibri" pitchFamily="34" charset="0"/>
              </a:rPr>
              <a:t>10. Enumerați și explicați pe scurt nivelurile de testare</a:t>
            </a:r>
            <a:endParaRPr sz="56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bg1"/>
                </a:solidFill>
                <a:latin typeface="Calibri" pitchFamily="34" charset="0"/>
                <a:ea typeface="Calibri" pitchFamily="34" charset="0"/>
                <a:cs typeface="Calibri" pitchFamily="34" charset="0"/>
              </a:rPr>
              <a:t>Unit Testing (Testare la nivel de unitate),Integration Testing (Testare la nivel de integrare),System Testing (Testare la nivel de sistem),Acceptance Testing (Testare de acceptanță)</a:t>
            </a:r>
            <a:endParaRPr sz="5600" b="1" dirty="0">
              <a:solidFill>
                <a:schemeClr val="bg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1.Unit Testing (Testare la nivel de unitate)</a:t>
            </a:r>
            <a:r>
              <a:rPr lang="en" sz="5600" b="1" dirty="0">
                <a:solidFill>
                  <a:schemeClr val="lt1"/>
                </a:solidFill>
                <a:latin typeface="Calibri" pitchFamily="34" charset="0"/>
                <a:ea typeface="Calibri" pitchFamily="34" charset="0"/>
                <a:cs typeface="Calibri" pitchFamily="34" charset="0"/>
              </a:rPr>
              <a:t>:</a:t>
            </a:r>
            <a:r>
              <a:rPr lang="en" sz="5600" dirty="0">
                <a:solidFill>
                  <a:srgbClr val="000000"/>
                </a:solidFill>
                <a:latin typeface="Calibri" pitchFamily="34" charset="0"/>
                <a:ea typeface="Calibri" pitchFamily="34" charset="0"/>
                <a:cs typeface="Calibri" pitchFamily="34" charset="0"/>
              </a:rPr>
              <a:t>Scopul principal este de a verifica corectitudinea și funcționalitatea fiecărei unități de cod în mod individual.</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rgbClr val="80808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2.Integration Testing (Testare la nivel de integrare):</a:t>
            </a:r>
            <a:r>
              <a:rPr lang="en" sz="5600" dirty="0">
                <a:solidFill>
                  <a:srgbClr val="000000"/>
                </a:solidFill>
                <a:latin typeface="Calibri" pitchFamily="34" charset="0"/>
                <a:ea typeface="Calibri" pitchFamily="34" charset="0"/>
                <a:cs typeface="Calibri" pitchFamily="34" charset="0"/>
              </a:rPr>
              <a:t>Scopul principal este de a verifica interacțiunile și interfețele dintre unitățile integrate și de a asigura că acestea funcționează împreună corespunzător. </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tx1"/>
                </a:solidFill>
                <a:latin typeface="Calibri" pitchFamily="34" charset="0"/>
                <a:ea typeface="Calibri" pitchFamily="34" charset="0"/>
                <a:cs typeface="Calibri" pitchFamily="34" charset="0"/>
              </a:rPr>
              <a:t>3.System Testing (Testare la nivel de sistem):</a:t>
            </a:r>
            <a:r>
              <a:rPr lang="en" sz="5600" dirty="0">
                <a:solidFill>
                  <a:srgbClr val="000000"/>
                </a:solidFill>
                <a:latin typeface="Calibri" pitchFamily="34" charset="0"/>
                <a:ea typeface="Calibri" pitchFamily="34" charset="0"/>
                <a:cs typeface="Calibri" pitchFamily="34" charset="0"/>
              </a:rPr>
              <a:t>Scopul principal este de a verifica funcționalitatea, performanța și comportamentul sistemului în întregime.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4.Acceptance Testing (Testare de acceptanță):</a:t>
            </a:r>
            <a:r>
              <a:rPr lang="en" sz="5600" dirty="0">
                <a:solidFill>
                  <a:srgbClr val="000000"/>
                </a:solidFill>
                <a:latin typeface="Calibri" pitchFamily="34" charset="0"/>
                <a:ea typeface="Calibri" pitchFamily="34" charset="0"/>
                <a:cs typeface="Calibri" pitchFamily="34" charset="0"/>
              </a:rPr>
              <a:t>Scopul principal este de a valida că sistemul este "cel corect" și că îndeplinește necesitățile și obiectivele inițiale ale utilizatorilor.</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b="1" dirty="0">
              <a:solidFill>
                <a:schemeClr val="lt1"/>
              </a:solidFill>
            </a:endParaRPr>
          </a:p>
          <a:p>
            <a:pPr marL="0" lvl="0" indent="0" algn="l" rtl="0">
              <a:lnSpc>
                <a:spcPct val="107916"/>
              </a:lnSpc>
              <a:spcBef>
                <a:spcPts val="1200"/>
              </a:spcBef>
              <a:spcAft>
                <a:spcPts val="1200"/>
              </a:spcAft>
              <a:buNone/>
            </a:pPr>
            <a:endParaRPr sz="12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69600"/>
            <a:ext cx="8520600" cy="43729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lvl="0"/>
            <a:r>
              <a:rPr lang="en" sz="2400" b="1" i="1" dirty="0">
                <a:latin typeface="Calibri" pitchFamily="34" charset="0"/>
                <a:ea typeface="Calibri" pitchFamily="34" charset="0"/>
                <a:cs typeface="Calibri" pitchFamily="34" charset="0"/>
              </a:rPr>
              <a:t>Partea II </a:t>
            </a:r>
            <a:r>
              <a:rPr lang="en" sz="2400" b="1" i="1" dirty="0" smtClean="0">
                <a:latin typeface="Calibri" pitchFamily="34" charset="0"/>
                <a:ea typeface="Calibri" pitchFamily="34" charset="0"/>
                <a:cs typeface="Calibri" pitchFamily="34" charset="0"/>
              </a:rPr>
              <a:t> </a:t>
            </a:r>
            <a:r>
              <a:rPr lang="en" sz="1400" dirty="0">
                <a:solidFill>
                  <a:schemeClr val="bg1"/>
                </a:solidFill>
                <a:latin typeface="Calibri" pitchFamily="34" charset="0"/>
                <a:ea typeface="Calibri" pitchFamily="34" charset="0"/>
                <a:cs typeface="Calibri" pitchFamily="34" charset="0"/>
              </a:rPr>
              <a:t>-</a:t>
            </a:r>
            <a:r>
              <a:rPr lang="en" sz="1400" dirty="0" smtClean="0">
                <a:solidFill>
                  <a:schemeClr val="bg1"/>
                </a:solidFill>
                <a:latin typeface="Calibri" pitchFamily="34" charset="0"/>
                <a:ea typeface="Calibri" pitchFamily="34" charset="0"/>
                <a:cs typeface="Calibri" pitchFamily="34" charset="0"/>
              </a:rPr>
              <a:t>SHEIN-My Account</a:t>
            </a:r>
            <a:r>
              <a:rPr lang="en" sz="1400" dirty="0" smtClean="0">
                <a:solidFill>
                  <a:schemeClr val="bg1"/>
                </a:solidFill>
                <a:latin typeface="Times New Roman" pitchFamily="18" charset="0"/>
                <a:ea typeface="Calibri" pitchFamily="34" charset="0"/>
                <a:cs typeface="Times New Roman" pitchFamily="18" charset="0"/>
              </a:rPr>
              <a:t> (</a:t>
            </a:r>
            <a:r>
              <a:rPr lang="en-US" sz="1400" dirty="0" smtClean="0">
                <a:solidFill>
                  <a:schemeClr val="bg1"/>
                </a:solidFill>
                <a:latin typeface="Calibri" pitchFamily="34" charset="0"/>
                <a:ea typeface="Calibri" pitchFamily="34" charset="0"/>
                <a:cs typeface="Calibri" pitchFamily="34" charset="0"/>
              </a:rPr>
              <a:t>website </a:t>
            </a:r>
            <a:r>
              <a:rPr lang="en-US" sz="1400" dirty="0" err="1" smtClean="0">
                <a:solidFill>
                  <a:schemeClr val="bg1"/>
                </a:solidFill>
                <a:latin typeface="Calibri" pitchFamily="34" charset="0"/>
                <a:ea typeface="Calibri" pitchFamily="34" charset="0"/>
                <a:cs typeface="Calibri" pitchFamily="34" charset="0"/>
              </a:rPr>
              <a:t>gestionat</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prin</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intermediul </a:t>
            </a:r>
            <a:r>
              <a:rPr lang="vi-VN" sz="1400" dirty="0">
                <a:solidFill>
                  <a:schemeClr val="bg1"/>
                </a:solidFill>
                <a:latin typeface="Calibri" pitchFamily="34" charset="0"/>
                <a:ea typeface="Calibri" pitchFamily="34" charset="0"/>
                <a:cs typeface="Calibri" pitchFamily="34" charset="0"/>
              </a:rPr>
              <a:t>aplicației JIRA și al pluginului </a:t>
            </a:r>
            <a:r>
              <a:rPr lang="vi-VN" sz="1400" dirty="0" smtClean="0">
                <a:solidFill>
                  <a:schemeClr val="bg1"/>
                </a:solidFill>
                <a:latin typeface="Calibri" pitchFamily="34" charset="0"/>
                <a:ea typeface="Calibri" pitchFamily="34" charset="0"/>
                <a:cs typeface="Calibri" pitchFamily="34" charset="0"/>
              </a:rPr>
              <a:t>Zephyr</a:t>
            </a:r>
            <a:r>
              <a:rPr lang="en-US" sz="1400" dirty="0" smtClean="0">
                <a:solidFill>
                  <a:schemeClr val="bg1"/>
                </a:solidFill>
                <a:latin typeface="Calibri" pitchFamily="34" charset="0"/>
                <a:ea typeface="Calibri" pitchFamily="34" charset="0"/>
                <a:cs typeface="Calibri" pitchFamily="34" charset="0"/>
              </a:rPr>
              <a:t>)</a:t>
            </a:r>
            <a:endParaRPr sz="1400" dirty="0">
              <a:solidFill>
                <a:schemeClr val="bg1"/>
              </a:solidFill>
              <a:latin typeface="Calibri" pitchFamily="34" charset="0"/>
              <a:ea typeface="Calibri" pitchFamily="34" charset="0"/>
              <a:cs typeface="Calibri" pitchFamily="34" charset="0"/>
            </a:endParaRPr>
          </a:p>
        </p:txBody>
      </p:sp>
      <p:sp>
        <p:nvSpPr>
          <p:cNvPr id="108" name="Google Shape;108;p20"/>
          <p:cNvSpPr txBox="1">
            <a:spLocks noGrp="1"/>
          </p:cNvSpPr>
          <p:nvPr>
            <p:ph type="body" idx="1"/>
          </p:nvPr>
        </p:nvSpPr>
        <p:spPr>
          <a:xfrm>
            <a:off x="311700" y="566530"/>
            <a:ext cx="8389800" cy="41790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latin typeface="Calibri" pitchFamily="34" charset="0"/>
                <a:ea typeface="Calibri" pitchFamily="34" charset="0"/>
                <a:cs typeface="Calibri" pitchFamily="34" charset="0"/>
              </a:rPr>
              <a:t>Cerinte de business</a:t>
            </a:r>
            <a:endParaRPr sz="1400" b="1" dirty="0">
              <a:solidFill>
                <a:schemeClr val="dk1"/>
              </a:solidFill>
              <a:latin typeface="Calibri" pitchFamily="34" charset="0"/>
              <a:ea typeface="Calibri" pitchFamily="34" charset="0"/>
              <a:cs typeface="Calibri" pitchFamily="34" charset="0"/>
            </a:endParaRPr>
          </a:p>
          <a:p>
            <a:pPr marL="0" lvl="0" indent="0" algn="l" rtl="0">
              <a:spcBef>
                <a:spcPts val="1200"/>
              </a:spcBef>
              <a:spcAft>
                <a:spcPts val="1200"/>
              </a:spcAft>
              <a:buNone/>
            </a:pPr>
            <a:endParaRPr sz="1200" b="1" dirty="0">
              <a:solidFill>
                <a:schemeClr val="dk1"/>
              </a:solidFill>
            </a:endParaRPr>
          </a:p>
        </p:txBody>
      </p:sp>
      <p:sp>
        <p:nvSpPr>
          <p:cNvPr id="109" name="Google Shape;109;p20"/>
          <p:cNvSpPr txBox="1">
            <a:spLocks noGrp="1"/>
          </p:cNvSpPr>
          <p:nvPr>
            <p:ph type="body" idx="1"/>
          </p:nvPr>
        </p:nvSpPr>
        <p:spPr>
          <a:xfrm>
            <a:off x="61750" y="765700"/>
            <a:ext cx="8389800" cy="407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b="1" dirty="0">
              <a:solidFill>
                <a:schemeClr val="dk1"/>
              </a:solidFill>
            </a:endParaRPr>
          </a:p>
          <a:p>
            <a:pPr marL="0" lvl="0" indent="0" algn="l" rtl="0">
              <a:spcBef>
                <a:spcPts val="1200"/>
              </a:spcBef>
              <a:spcAft>
                <a:spcPts val="1200"/>
              </a:spcAft>
              <a:buNone/>
            </a:pPr>
            <a:endParaRPr sz="1200" b="1" dirty="0">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7" y="1063488"/>
            <a:ext cx="4357064" cy="398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697" y="1063489"/>
            <a:ext cx="4363278" cy="398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311700" y="200074"/>
            <a:ext cx="8520600" cy="4943426"/>
          </a:xfrm>
          <a:prstGeom prst="rect">
            <a:avLst/>
          </a:prstGeom>
          <a:noFill/>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900" b="1" i="1" dirty="0">
                <a:solidFill>
                  <a:schemeClr val="tx1"/>
                </a:solidFill>
                <a:latin typeface="Calibri" pitchFamily="34" charset="0"/>
                <a:ea typeface="Calibri" pitchFamily="34" charset="0"/>
                <a:cs typeface="Calibri" pitchFamily="34" charset="0"/>
              </a:rPr>
              <a:t>Condițiile de testare</a:t>
            </a:r>
            <a:endParaRPr sz="2900" b="1" i="1" dirty="0">
              <a:solidFill>
                <a:schemeClr val="tx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successfully register with unique email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rejects invalid email formats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prevents registration with an email already in use.</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all required fields are filled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enforces password strength requirements (e.g., minimum length, special characters)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deactivate or delete the account.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log in with correct email/username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provides error message after multiple failed attempts.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persistence of login state across sessions when "Remember Me" option is selected.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remains logged in during active session and is logged out after session expiration or manual logout.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Facebook.</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Google. </a:t>
            </a:r>
            <a:endParaRPr sz="2900" dirty="0">
              <a:solidFill>
                <a:schemeClr val="bg1"/>
              </a:solidFill>
              <a:latin typeface="Calibri" pitchFamily="34" charset="0"/>
              <a:ea typeface="Calibri" pitchFamily="34" charset="0"/>
              <a:cs typeface="Calibri" pitchFamily="34" charset="0"/>
            </a:endParaRPr>
          </a:p>
          <a:p>
            <a:pPr marL="0" lvl="0" indent="0" algn="l" rtl="0">
              <a:spcBef>
                <a:spcPts val="1200"/>
              </a:spcBef>
              <a:spcAft>
                <a:spcPts val="0"/>
              </a:spcAft>
              <a:buNone/>
            </a:pPr>
            <a:endParaRPr sz="4502" dirty="0">
              <a:solidFill>
                <a:srgbClr val="0D0D0D"/>
              </a:solidFill>
              <a:highlight>
                <a:srgbClr val="FFFFFF"/>
              </a:highlight>
            </a:endParaRPr>
          </a:p>
          <a:p>
            <a:pPr marL="0" lvl="0" indent="0" algn="l" rtl="0">
              <a:spcBef>
                <a:spcPts val="1200"/>
              </a:spcBef>
              <a:spcAft>
                <a:spcPts val="1200"/>
              </a:spcAft>
              <a:buNone/>
            </a:pPr>
            <a:endParaRPr sz="12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2"/>
          <p:cNvSpPr txBox="1">
            <a:spLocks noGrp="1"/>
          </p:cNvSpPr>
          <p:nvPr>
            <p:ph type="body" idx="1"/>
          </p:nvPr>
        </p:nvSpPr>
        <p:spPr>
          <a:xfrm>
            <a:off x="98044" y="0"/>
            <a:ext cx="8520600" cy="50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b="1" dirty="0">
                <a:solidFill>
                  <a:schemeClr val="tx1"/>
                </a:solidFill>
              </a:rPr>
              <a:t>Cazurile de testare</a:t>
            </a:r>
            <a:endParaRPr sz="1200" b="1" dirty="0">
              <a:solidFill>
                <a:schemeClr val="tx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9926"/>
            <a:ext cx="4710871" cy="232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63687"/>
            <a:ext cx="4710871" cy="251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7418" y="339926"/>
            <a:ext cx="4396582" cy="250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697" y="2842591"/>
            <a:ext cx="4395303" cy="234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1051</Words>
  <Application>Microsoft Office PowerPoint</Application>
  <PresentationFormat>On-screen Show (16:9)</PresentationFormat>
  <Paragraphs>108</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Wingdings</vt:lpstr>
      <vt:lpstr>Times New Roman</vt:lpstr>
      <vt:lpstr>Calibri</vt:lpstr>
      <vt:lpstr>Roboto</vt:lpstr>
      <vt:lpstr>Georgia</vt:lpstr>
      <vt:lpstr>Simple Dark</vt:lpstr>
      <vt:lpstr>Proiect final</vt:lpstr>
      <vt:lpstr>Partea I</vt:lpstr>
      <vt:lpstr>PowerPoint Presentation</vt:lpstr>
      <vt:lpstr>PowerPoint Presentation</vt:lpstr>
      <vt:lpstr>PowerPoint Presentation</vt:lpstr>
      <vt:lpstr>PowerPoint Presentation</vt:lpstr>
      <vt:lpstr>Partea II  -SHEIN-My Account (website gestionat prin intermediul aplicației JIRA și al pluginului Zephyr)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cp:lastModifiedBy>Alexandra</cp:lastModifiedBy>
  <cp:revision>37</cp:revision>
  <dcterms:modified xsi:type="dcterms:W3CDTF">2024-05-07T09:13:11Z</dcterms:modified>
</cp:coreProperties>
</file>