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colae\Desktop\Facultate%20munca\Anul%20I\Semestrul%20II\Structuri%20de%20date\Proiect%201%20-%20SD\SD%20-%20Exce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Testul 1</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Sheet1!$A$1:$F$1</c:f>
              <c:strCache>
                <c:ptCount val="6"/>
                <c:pt idx="0">
                  <c:v>Count Sort</c:v>
                </c:pt>
                <c:pt idx="1">
                  <c:v>Merge Sort</c:v>
                </c:pt>
                <c:pt idx="2">
                  <c:v>Quick Sort</c:v>
                </c:pt>
                <c:pt idx="3">
                  <c:v>Radix Sort</c:v>
                </c:pt>
                <c:pt idx="4">
                  <c:v>Shell Sort</c:v>
                </c:pt>
                <c:pt idx="5">
                  <c:v>Sortarea din sistem</c:v>
                </c:pt>
              </c:strCache>
            </c:strRef>
          </c:cat>
          <c:val>
            <c:numRef>
              <c:f>Sheet1!$A$2:$F$2</c:f>
              <c:numCache>
                <c:formatCode>General</c:formatCode>
                <c:ptCount val="6"/>
                <c:pt idx="0">
                  <c:v>4988</c:v>
                </c:pt>
                <c:pt idx="1">
                  <c:v>1996</c:v>
                </c:pt>
                <c:pt idx="2">
                  <c:v>1994</c:v>
                </c:pt>
                <c:pt idx="3">
                  <c:v>998</c:v>
                </c:pt>
                <c:pt idx="4">
                  <c:v>1994</c:v>
                </c:pt>
                <c:pt idx="5">
                  <c:v>1994</c:v>
                </c:pt>
              </c:numCache>
            </c:numRef>
          </c:val>
          <c:extLst>
            <c:ext xmlns:c16="http://schemas.microsoft.com/office/drawing/2014/chart" uri="{C3380CC4-5D6E-409C-BE32-E72D297353CC}">
              <c16:uniqueId val="{00000000-FE90-4BD1-BA97-14A00D275B80}"/>
            </c:ext>
          </c:extLst>
        </c:ser>
        <c:dLbls>
          <c:showLegendKey val="0"/>
          <c:showVal val="0"/>
          <c:showCatName val="0"/>
          <c:showSerName val="0"/>
          <c:showPercent val="0"/>
          <c:showBubbleSize val="0"/>
        </c:dLbls>
        <c:gapWidth val="219"/>
        <c:overlap val="-27"/>
        <c:axId val="995766975"/>
        <c:axId val="995769471"/>
      </c:barChart>
      <c:catAx>
        <c:axId val="995766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769471"/>
        <c:crosses val="autoZero"/>
        <c:auto val="1"/>
        <c:lblAlgn val="ctr"/>
        <c:lblOffset val="100"/>
        <c:noMultiLvlLbl val="0"/>
      </c:catAx>
      <c:valAx>
        <c:axId val="995769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766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MD"/>
              <a:t>Testul</a:t>
            </a:r>
            <a:r>
              <a:rPr lang="ro-MD" baseline="0"/>
              <a:t> 7</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Sheet1!$B$1:$F$1</c:f>
              <c:strCache>
                <c:ptCount val="5"/>
                <c:pt idx="0">
                  <c:v>Merge Sort</c:v>
                </c:pt>
                <c:pt idx="1">
                  <c:v>Quick Sort</c:v>
                </c:pt>
                <c:pt idx="2">
                  <c:v>Radix Sort</c:v>
                </c:pt>
                <c:pt idx="3">
                  <c:v>Shell Sort</c:v>
                </c:pt>
                <c:pt idx="4">
                  <c:v>Sortarea din sistem</c:v>
                </c:pt>
              </c:strCache>
            </c:strRef>
          </c:cat>
          <c:val>
            <c:numRef>
              <c:f>Sheet1!$B$8:$F$8</c:f>
              <c:numCache>
                <c:formatCode>General</c:formatCode>
                <c:ptCount val="5"/>
                <c:pt idx="0">
                  <c:v>3301804</c:v>
                </c:pt>
                <c:pt idx="1">
                  <c:v>2998521</c:v>
                </c:pt>
                <c:pt idx="2">
                  <c:v>3505660</c:v>
                </c:pt>
                <c:pt idx="3">
                  <c:v>7378415</c:v>
                </c:pt>
                <c:pt idx="4">
                  <c:v>3931623</c:v>
                </c:pt>
              </c:numCache>
            </c:numRef>
          </c:val>
          <c:extLst>
            <c:ext xmlns:c16="http://schemas.microsoft.com/office/drawing/2014/chart" uri="{C3380CC4-5D6E-409C-BE32-E72D297353CC}">
              <c16:uniqueId val="{00000000-7809-4C5F-804D-87AA2D571F87}"/>
            </c:ext>
          </c:extLst>
        </c:ser>
        <c:dLbls>
          <c:showLegendKey val="0"/>
          <c:showVal val="0"/>
          <c:showCatName val="0"/>
          <c:showSerName val="0"/>
          <c:showPercent val="0"/>
          <c:showBubbleSize val="0"/>
        </c:dLbls>
        <c:gapWidth val="219"/>
        <c:overlap val="-27"/>
        <c:axId val="997934303"/>
        <c:axId val="997932639"/>
      </c:barChart>
      <c:catAx>
        <c:axId val="997934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932639"/>
        <c:crosses val="autoZero"/>
        <c:auto val="1"/>
        <c:lblAlgn val="ctr"/>
        <c:lblOffset val="100"/>
        <c:noMultiLvlLbl val="0"/>
      </c:catAx>
      <c:valAx>
        <c:axId val="997932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934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MD" dirty="0"/>
              <a:t>Testul</a:t>
            </a:r>
            <a:r>
              <a:rPr lang="ro-MD" baseline="0" dirty="0"/>
              <a:t> 8</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(Sheet1!$A$1:$B$1,Sheet1!$D$1:$F$1)</c:f>
              <c:strCache>
                <c:ptCount val="5"/>
                <c:pt idx="0">
                  <c:v>Count Sort</c:v>
                </c:pt>
                <c:pt idx="1">
                  <c:v>Merge Sort</c:v>
                </c:pt>
                <c:pt idx="2">
                  <c:v>Radix Sort</c:v>
                </c:pt>
                <c:pt idx="3">
                  <c:v>Shell Sort</c:v>
                </c:pt>
                <c:pt idx="4">
                  <c:v>Sortarea din sistem</c:v>
                </c:pt>
              </c:strCache>
            </c:strRef>
          </c:cat>
          <c:val>
            <c:numRef>
              <c:f>(Sheet1!$A$9:$B$9,Sheet1!$D$9:$F$9)</c:f>
              <c:numCache>
                <c:formatCode>General</c:formatCode>
                <c:ptCount val="5"/>
                <c:pt idx="0">
                  <c:v>6516045</c:v>
                </c:pt>
                <c:pt idx="1">
                  <c:v>1884160</c:v>
                </c:pt>
                <c:pt idx="2">
                  <c:v>2766717</c:v>
                </c:pt>
                <c:pt idx="3">
                  <c:v>964466</c:v>
                </c:pt>
                <c:pt idx="4">
                  <c:v>1718470</c:v>
                </c:pt>
              </c:numCache>
            </c:numRef>
          </c:val>
          <c:extLst>
            <c:ext xmlns:c16="http://schemas.microsoft.com/office/drawing/2014/chart" uri="{C3380CC4-5D6E-409C-BE32-E72D297353CC}">
              <c16:uniqueId val="{00000000-CB99-44E4-A611-CF0DC57C1704}"/>
            </c:ext>
          </c:extLst>
        </c:ser>
        <c:dLbls>
          <c:showLegendKey val="0"/>
          <c:showVal val="0"/>
          <c:showCatName val="0"/>
          <c:showSerName val="0"/>
          <c:showPercent val="0"/>
          <c:showBubbleSize val="0"/>
        </c:dLbls>
        <c:gapWidth val="219"/>
        <c:overlap val="-27"/>
        <c:axId val="1299187615"/>
        <c:axId val="1299185535"/>
      </c:barChart>
      <c:catAx>
        <c:axId val="129918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9185535"/>
        <c:crosses val="autoZero"/>
        <c:auto val="1"/>
        <c:lblAlgn val="ctr"/>
        <c:lblOffset val="100"/>
        <c:noMultiLvlLbl val="0"/>
      </c:catAx>
      <c:valAx>
        <c:axId val="1299185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9187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MD" dirty="0"/>
              <a:t>Testul</a:t>
            </a:r>
            <a:r>
              <a:rPr lang="ro-MD" baseline="0" dirty="0"/>
              <a:t> 9</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(Sheet1!$A$1:$B$1,Sheet1!$D$1:$F$1)</c:f>
              <c:strCache>
                <c:ptCount val="5"/>
                <c:pt idx="0">
                  <c:v>Count Sort</c:v>
                </c:pt>
                <c:pt idx="1">
                  <c:v>Merge Sort</c:v>
                </c:pt>
                <c:pt idx="2">
                  <c:v>Radix Sort</c:v>
                </c:pt>
                <c:pt idx="3">
                  <c:v>Shell Sort</c:v>
                </c:pt>
                <c:pt idx="4">
                  <c:v>Sortarea din sistem</c:v>
                </c:pt>
              </c:strCache>
            </c:strRef>
          </c:cat>
          <c:val>
            <c:numRef>
              <c:f>(Sheet1!$A$10:$B$10,Sheet1!$D$10:$F$10)</c:f>
              <c:numCache>
                <c:formatCode>General</c:formatCode>
                <c:ptCount val="5"/>
                <c:pt idx="0">
                  <c:v>27771871</c:v>
                </c:pt>
                <c:pt idx="1">
                  <c:v>17249619</c:v>
                </c:pt>
                <c:pt idx="2">
                  <c:v>14134938</c:v>
                </c:pt>
                <c:pt idx="3">
                  <c:v>31955453</c:v>
                </c:pt>
                <c:pt idx="4">
                  <c:v>21310519</c:v>
                </c:pt>
              </c:numCache>
            </c:numRef>
          </c:val>
          <c:extLst>
            <c:ext xmlns:c16="http://schemas.microsoft.com/office/drawing/2014/chart" uri="{C3380CC4-5D6E-409C-BE32-E72D297353CC}">
              <c16:uniqueId val="{00000000-AA03-4C85-930C-EA8A97B912FC}"/>
            </c:ext>
          </c:extLst>
        </c:ser>
        <c:dLbls>
          <c:showLegendKey val="0"/>
          <c:showVal val="0"/>
          <c:showCatName val="0"/>
          <c:showSerName val="0"/>
          <c:showPercent val="0"/>
          <c:showBubbleSize val="0"/>
        </c:dLbls>
        <c:gapWidth val="219"/>
        <c:overlap val="-27"/>
        <c:axId val="1254322751"/>
        <c:axId val="1254323167"/>
      </c:barChart>
      <c:catAx>
        <c:axId val="1254322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323167"/>
        <c:crosses val="autoZero"/>
        <c:auto val="1"/>
        <c:lblAlgn val="ctr"/>
        <c:lblOffset val="100"/>
        <c:noMultiLvlLbl val="0"/>
      </c:catAx>
      <c:valAx>
        <c:axId val="1254323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322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Testul</a:t>
            </a:r>
            <a:r>
              <a:rPr lang="en-US" baseline="0"/>
              <a:t> 10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(Sheet1!$B$1,Sheet1!$D$1:$F$1)</c:f>
              <c:strCache>
                <c:ptCount val="4"/>
                <c:pt idx="0">
                  <c:v>Merge Sort</c:v>
                </c:pt>
                <c:pt idx="1">
                  <c:v>Radix Sort</c:v>
                </c:pt>
                <c:pt idx="2">
                  <c:v>Shell Sort</c:v>
                </c:pt>
                <c:pt idx="3">
                  <c:v>Sortarea din sistem</c:v>
                </c:pt>
              </c:strCache>
            </c:strRef>
          </c:cat>
          <c:val>
            <c:numRef>
              <c:f>(Sheet1!$B$11,Sheet1!$D$11:$F$11)</c:f>
              <c:numCache>
                <c:formatCode>General</c:formatCode>
                <c:ptCount val="4"/>
                <c:pt idx="0">
                  <c:v>22175022</c:v>
                </c:pt>
                <c:pt idx="1">
                  <c:v>31326895</c:v>
                </c:pt>
                <c:pt idx="2">
                  <c:v>67337417</c:v>
                </c:pt>
                <c:pt idx="3">
                  <c:v>26642218</c:v>
                </c:pt>
              </c:numCache>
            </c:numRef>
          </c:val>
          <c:extLst>
            <c:ext xmlns:c16="http://schemas.microsoft.com/office/drawing/2014/chart" uri="{C3380CC4-5D6E-409C-BE32-E72D297353CC}">
              <c16:uniqueId val="{00000000-342C-4DB5-BE5D-F017243BDD05}"/>
            </c:ext>
          </c:extLst>
        </c:ser>
        <c:dLbls>
          <c:showLegendKey val="0"/>
          <c:showVal val="0"/>
          <c:showCatName val="0"/>
          <c:showSerName val="0"/>
          <c:showPercent val="0"/>
          <c:showBubbleSize val="0"/>
        </c:dLbls>
        <c:gapWidth val="219"/>
        <c:overlap val="-27"/>
        <c:axId val="1307832223"/>
        <c:axId val="1307830975"/>
      </c:barChart>
      <c:catAx>
        <c:axId val="1307832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830975"/>
        <c:crosses val="autoZero"/>
        <c:auto val="1"/>
        <c:lblAlgn val="ctr"/>
        <c:lblOffset val="100"/>
        <c:noMultiLvlLbl val="0"/>
      </c:catAx>
      <c:valAx>
        <c:axId val="130783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832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Testul</a:t>
            </a:r>
            <a:r>
              <a:rPr lang="en-US" baseline="0"/>
              <a:t> 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Sheet1!$A$1:$F$1</c:f>
              <c:strCache>
                <c:ptCount val="6"/>
                <c:pt idx="0">
                  <c:v>Count Sort</c:v>
                </c:pt>
                <c:pt idx="1">
                  <c:v>Merge Sort</c:v>
                </c:pt>
                <c:pt idx="2">
                  <c:v>Quick Sort</c:v>
                </c:pt>
                <c:pt idx="3">
                  <c:v>Radix Sort</c:v>
                </c:pt>
                <c:pt idx="4">
                  <c:v>Shell Sort</c:v>
                </c:pt>
                <c:pt idx="5">
                  <c:v>Sortarea din sistem</c:v>
                </c:pt>
              </c:strCache>
            </c:strRef>
          </c:cat>
          <c:val>
            <c:numRef>
              <c:f>Sheet1!$A$3:$F$3</c:f>
              <c:numCache>
                <c:formatCode>General</c:formatCode>
                <c:ptCount val="6"/>
                <c:pt idx="0">
                  <c:v>857709</c:v>
                </c:pt>
                <c:pt idx="1">
                  <c:v>1996</c:v>
                </c:pt>
                <c:pt idx="2">
                  <c:v>1994</c:v>
                </c:pt>
                <c:pt idx="3">
                  <c:v>2992</c:v>
                </c:pt>
                <c:pt idx="4">
                  <c:v>2993</c:v>
                </c:pt>
                <c:pt idx="5">
                  <c:v>1995</c:v>
                </c:pt>
              </c:numCache>
            </c:numRef>
          </c:val>
          <c:extLst>
            <c:ext xmlns:c16="http://schemas.microsoft.com/office/drawing/2014/chart" uri="{C3380CC4-5D6E-409C-BE32-E72D297353CC}">
              <c16:uniqueId val="{00000000-77F1-44EA-9CFB-A12D91235B02}"/>
            </c:ext>
          </c:extLst>
        </c:ser>
        <c:dLbls>
          <c:showLegendKey val="0"/>
          <c:showVal val="0"/>
          <c:showCatName val="0"/>
          <c:showSerName val="0"/>
          <c:showPercent val="0"/>
          <c:showBubbleSize val="0"/>
        </c:dLbls>
        <c:gapWidth val="219"/>
        <c:overlap val="-27"/>
        <c:axId val="990072191"/>
        <c:axId val="990075935"/>
      </c:barChart>
      <c:catAx>
        <c:axId val="990072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075935"/>
        <c:crosses val="autoZero"/>
        <c:auto val="1"/>
        <c:lblAlgn val="ctr"/>
        <c:lblOffset val="100"/>
        <c:noMultiLvlLbl val="0"/>
      </c:catAx>
      <c:valAx>
        <c:axId val="990075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072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Testul</a:t>
            </a:r>
            <a:r>
              <a:rPr lang="en-US" baseline="0"/>
              <a:t> 2 - Fara Counting Sort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Sheet1!$B$1:$F$1</c:f>
              <c:strCache>
                <c:ptCount val="5"/>
                <c:pt idx="0">
                  <c:v>Merge Sort</c:v>
                </c:pt>
                <c:pt idx="1">
                  <c:v>Quick Sort</c:v>
                </c:pt>
                <c:pt idx="2">
                  <c:v>Radix Sort</c:v>
                </c:pt>
                <c:pt idx="3">
                  <c:v>Shell Sort</c:v>
                </c:pt>
                <c:pt idx="4">
                  <c:v>Sortarea din sistem</c:v>
                </c:pt>
              </c:strCache>
            </c:strRef>
          </c:cat>
          <c:val>
            <c:numRef>
              <c:f>Sheet1!$B$3:$F$3</c:f>
              <c:numCache>
                <c:formatCode>General</c:formatCode>
                <c:ptCount val="5"/>
                <c:pt idx="0">
                  <c:v>1996</c:v>
                </c:pt>
                <c:pt idx="1">
                  <c:v>1994</c:v>
                </c:pt>
                <c:pt idx="2">
                  <c:v>2992</c:v>
                </c:pt>
                <c:pt idx="3">
                  <c:v>2993</c:v>
                </c:pt>
                <c:pt idx="4">
                  <c:v>1995</c:v>
                </c:pt>
              </c:numCache>
            </c:numRef>
          </c:val>
          <c:extLst>
            <c:ext xmlns:c16="http://schemas.microsoft.com/office/drawing/2014/chart" uri="{C3380CC4-5D6E-409C-BE32-E72D297353CC}">
              <c16:uniqueId val="{00000000-4F55-41AB-AC86-E091F38FB7D6}"/>
            </c:ext>
          </c:extLst>
        </c:ser>
        <c:dLbls>
          <c:showLegendKey val="0"/>
          <c:showVal val="0"/>
          <c:showCatName val="0"/>
          <c:showSerName val="0"/>
          <c:showPercent val="0"/>
          <c:showBubbleSize val="0"/>
        </c:dLbls>
        <c:gapWidth val="219"/>
        <c:overlap val="-27"/>
        <c:axId val="1301072639"/>
        <c:axId val="1301070975"/>
      </c:barChart>
      <c:catAx>
        <c:axId val="130107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070975"/>
        <c:crosses val="autoZero"/>
        <c:auto val="1"/>
        <c:lblAlgn val="ctr"/>
        <c:lblOffset val="100"/>
        <c:noMultiLvlLbl val="0"/>
      </c:catAx>
      <c:valAx>
        <c:axId val="130107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072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Testul</a:t>
            </a:r>
            <a:r>
              <a:rPr lang="en-US" baseline="0"/>
              <a:t> 3</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Sheet1!$B$1:$F$1</c:f>
              <c:strCache>
                <c:ptCount val="5"/>
                <c:pt idx="0">
                  <c:v>Merge Sort</c:v>
                </c:pt>
                <c:pt idx="1">
                  <c:v>Quick Sort</c:v>
                </c:pt>
                <c:pt idx="2">
                  <c:v>Radix Sort</c:v>
                </c:pt>
                <c:pt idx="3">
                  <c:v>Shell Sort</c:v>
                </c:pt>
                <c:pt idx="4">
                  <c:v>Sortarea din sistem</c:v>
                </c:pt>
              </c:strCache>
            </c:strRef>
          </c:cat>
          <c:val>
            <c:numRef>
              <c:f>Sheet1!$B$4:$F$4</c:f>
              <c:numCache>
                <c:formatCode>General</c:formatCode>
                <c:ptCount val="5"/>
                <c:pt idx="0">
                  <c:v>13967</c:v>
                </c:pt>
                <c:pt idx="1">
                  <c:v>6169615</c:v>
                </c:pt>
                <c:pt idx="2">
                  <c:v>21899</c:v>
                </c:pt>
                <c:pt idx="3">
                  <c:v>11971</c:v>
                </c:pt>
                <c:pt idx="4">
                  <c:v>13971</c:v>
                </c:pt>
              </c:numCache>
            </c:numRef>
          </c:val>
          <c:extLst>
            <c:ext xmlns:c16="http://schemas.microsoft.com/office/drawing/2014/chart" uri="{C3380CC4-5D6E-409C-BE32-E72D297353CC}">
              <c16:uniqueId val="{00000000-8B36-453D-821E-6D115ED30D26}"/>
            </c:ext>
          </c:extLst>
        </c:ser>
        <c:dLbls>
          <c:showLegendKey val="0"/>
          <c:showVal val="0"/>
          <c:showCatName val="0"/>
          <c:showSerName val="0"/>
          <c:showPercent val="0"/>
          <c:showBubbleSize val="0"/>
        </c:dLbls>
        <c:gapWidth val="219"/>
        <c:overlap val="-27"/>
        <c:axId val="996895407"/>
        <c:axId val="996906639"/>
      </c:barChart>
      <c:catAx>
        <c:axId val="99689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6906639"/>
        <c:crosses val="autoZero"/>
        <c:auto val="1"/>
        <c:lblAlgn val="ctr"/>
        <c:lblOffset val="100"/>
        <c:noMultiLvlLbl val="0"/>
      </c:catAx>
      <c:valAx>
        <c:axId val="996906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6895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Testul</a:t>
            </a:r>
            <a:r>
              <a:rPr lang="en-US" baseline="0"/>
              <a:t> 3 - Fara Quick Sort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(Sheet1!$B$1,Sheet1!$D$1:$F$1)</c:f>
              <c:strCache>
                <c:ptCount val="4"/>
                <c:pt idx="0">
                  <c:v>Merge Sort</c:v>
                </c:pt>
                <c:pt idx="1">
                  <c:v>Radix Sort</c:v>
                </c:pt>
                <c:pt idx="2">
                  <c:v>Shell Sort</c:v>
                </c:pt>
                <c:pt idx="3">
                  <c:v>Sortarea din sistem</c:v>
                </c:pt>
              </c:strCache>
            </c:strRef>
          </c:cat>
          <c:val>
            <c:numRef>
              <c:f>(Sheet1!$B$3,Sheet1!$D$3:$F$3)</c:f>
              <c:numCache>
                <c:formatCode>General</c:formatCode>
                <c:ptCount val="4"/>
                <c:pt idx="0">
                  <c:v>1996</c:v>
                </c:pt>
                <c:pt idx="1">
                  <c:v>2992</c:v>
                </c:pt>
                <c:pt idx="2">
                  <c:v>2993</c:v>
                </c:pt>
                <c:pt idx="3">
                  <c:v>1995</c:v>
                </c:pt>
              </c:numCache>
            </c:numRef>
          </c:val>
          <c:extLst>
            <c:ext xmlns:c16="http://schemas.microsoft.com/office/drawing/2014/chart" uri="{C3380CC4-5D6E-409C-BE32-E72D297353CC}">
              <c16:uniqueId val="{00000000-1390-4762-842D-A1324C299494}"/>
            </c:ext>
          </c:extLst>
        </c:ser>
        <c:dLbls>
          <c:showLegendKey val="0"/>
          <c:showVal val="0"/>
          <c:showCatName val="0"/>
          <c:showSerName val="0"/>
          <c:showPercent val="0"/>
          <c:showBubbleSize val="0"/>
        </c:dLbls>
        <c:gapWidth val="219"/>
        <c:overlap val="-27"/>
        <c:axId val="1254325247"/>
        <c:axId val="1254323583"/>
      </c:barChart>
      <c:catAx>
        <c:axId val="1254325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323583"/>
        <c:crosses val="autoZero"/>
        <c:auto val="1"/>
        <c:lblAlgn val="ctr"/>
        <c:lblOffset val="100"/>
        <c:noMultiLvlLbl val="0"/>
      </c:catAx>
      <c:valAx>
        <c:axId val="1254323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325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Testul</a:t>
            </a:r>
            <a:r>
              <a:rPr lang="en-US" baseline="0"/>
              <a:t> 4</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Sheet1!$B$1:$F$1</c:f>
              <c:strCache>
                <c:ptCount val="5"/>
                <c:pt idx="0">
                  <c:v>Merge Sort</c:v>
                </c:pt>
                <c:pt idx="1">
                  <c:v>Quick Sort</c:v>
                </c:pt>
                <c:pt idx="2">
                  <c:v>Radix Sort</c:v>
                </c:pt>
                <c:pt idx="3">
                  <c:v>Shell Sort</c:v>
                </c:pt>
                <c:pt idx="4">
                  <c:v>Sortarea din sistem</c:v>
                </c:pt>
              </c:strCache>
            </c:strRef>
          </c:cat>
          <c:val>
            <c:numRef>
              <c:f>Sheet1!$B$5:$F$5</c:f>
              <c:numCache>
                <c:formatCode>General</c:formatCode>
                <c:ptCount val="5"/>
                <c:pt idx="0">
                  <c:v>23936</c:v>
                </c:pt>
                <c:pt idx="1">
                  <c:v>20944</c:v>
                </c:pt>
                <c:pt idx="2">
                  <c:v>31915</c:v>
                </c:pt>
                <c:pt idx="3">
                  <c:v>36903</c:v>
                </c:pt>
                <c:pt idx="4">
                  <c:v>28922</c:v>
                </c:pt>
              </c:numCache>
            </c:numRef>
          </c:val>
          <c:extLst>
            <c:ext xmlns:c16="http://schemas.microsoft.com/office/drawing/2014/chart" uri="{C3380CC4-5D6E-409C-BE32-E72D297353CC}">
              <c16:uniqueId val="{00000000-8C9E-4D62-B96F-C6E3A9704AD5}"/>
            </c:ext>
          </c:extLst>
        </c:ser>
        <c:dLbls>
          <c:showLegendKey val="0"/>
          <c:showVal val="0"/>
          <c:showCatName val="0"/>
          <c:showSerName val="0"/>
          <c:showPercent val="0"/>
          <c:showBubbleSize val="0"/>
        </c:dLbls>
        <c:gapWidth val="219"/>
        <c:overlap val="-27"/>
        <c:axId val="1252859183"/>
        <c:axId val="1252857103"/>
      </c:barChart>
      <c:catAx>
        <c:axId val="1252859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857103"/>
        <c:crosses val="autoZero"/>
        <c:auto val="1"/>
        <c:lblAlgn val="ctr"/>
        <c:lblOffset val="100"/>
        <c:noMultiLvlLbl val="0"/>
      </c:catAx>
      <c:valAx>
        <c:axId val="1252857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859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Testul</a:t>
            </a:r>
            <a:r>
              <a:rPr lang="en-US" baseline="0" dirty="0"/>
              <a:t> 5</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Sheet1!$A$1:$F$1</c:f>
              <c:strCache>
                <c:ptCount val="6"/>
                <c:pt idx="0">
                  <c:v>Count Sort</c:v>
                </c:pt>
                <c:pt idx="1">
                  <c:v>Merge Sort</c:v>
                </c:pt>
                <c:pt idx="2">
                  <c:v>Quick Sort</c:v>
                </c:pt>
                <c:pt idx="3">
                  <c:v>Radix Sort</c:v>
                </c:pt>
                <c:pt idx="4">
                  <c:v>Shell Sort</c:v>
                </c:pt>
                <c:pt idx="5">
                  <c:v>Sortarea din sistem</c:v>
                </c:pt>
              </c:strCache>
            </c:strRef>
          </c:cat>
          <c:val>
            <c:numRef>
              <c:f>Sheet1!$A$6:$F$6</c:f>
              <c:numCache>
                <c:formatCode>General</c:formatCode>
                <c:ptCount val="6"/>
                <c:pt idx="0">
                  <c:v>1096561</c:v>
                </c:pt>
                <c:pt idx="1">
                  <c:v>285258</c:v>
                </c:pt>
                <c:pt idx="2">
                  <c:v>258306</c:v>
                </c:pt>
                <c:pt idx="3">
                  <c:v>283201</c:v>
                </c:pt>
                <c:pt idx="4">
                  <c:v>538532</c:v>
                </c:pt>
                <c:pt idx="5">
                  <c:v>348098</c:v>
                </c:pt>
              </c:numCache>
            </c:numRef>
          </c:val>
          <c:extLst>
            <c:ext xmlns:c16="http://schemas.microsoft.com/office/drawing/2014/chart" uri="{C3380CC4-5D6E-409C-BE32-E72D297353CC}">
              <c16:uniqueId val="{00000000-298B-4000-9EA8-E864DC05A07E}"/>
            </c:ext>
          </c:extLst>
        </c:ser>
        <c:dLbls>
          <c:showLegendKey val="0"/>
          <c:showVal val="0"/>
          <c:showCatName val="0"/>
          <c:showSerName val="0"/>
          <c:showPercent val="0"/>
          <c:showBubbleSize val="0"/>
        </c:dLbls>
        <c:gapWidth val="219"/>
        <c:overlap val="-27"/>
        <c:axId val="1252017471"/>
        <c:axId val="1252018719"/>
      </c:barChart>
      <c:catAx>
        <c:axId val="1252017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018719"/>
        <c:crosses val="autoZero"/>
        <c:auto val="1"/>
        <c:lblAlgn val="ctr"/>
        <c:lblOffset val="100"/>
        <c:noMultiLvlLbl val="0"/>
      </c:catAx>
      <c:valAx>
        <c:axId val="1252018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017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Testul</a:t>
            </a:r>
            <a:r>
              <a:rPr lang="en-US" baseline="0" dirty="0"/>
              <a:t> 5 – F</a:t>
            </a:r>
            <a:r>
              <a:rPr lang="ro-MD" baseline="0" dirty="0"/>
              <a:t>ără Counting Sort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Sheet1!$B$1:$F$1</c:f>
              <c:strCache>
                <c:ptCount val="5"/>
                <c:pt idx="0">
                  <c:v>Merge Sort</c:v>
                </c:pt>
                <c:pt idx="1">
                  <c:v>Quick Sort</c:v>
                </c:pt>
                <c:pt idx="2">
                  <c:v>Radix Sort</c:v>
                </c:pt>
                <c:pt idx="3">
                  <c:v>Shell Sort</c:v>
                </c:pt>
                <c:pt idx="4">
                  <c:v>Sortarea din sistem</c:v>
                </c:pt>
              </c:strCache>
            </c:strRef>
          </c:cat>
          <c:val>
            <c:numRef>
              <c:f>Sheet1!$B$6:$F$6</c:f>
              <c:numCache>
                <c:formatCode>General</c:formatCode>
                <c:ptCount val="5"/>
                <c:pt idx="0">
                  <c:v>285258</c:v>
                </c:pt>
                <c:pt idx="1">
                  <c:v>258306</c:v>
                </c:pt>
                <c:pt idx="2">
                  <c:v>283201</c:v>
                </c:pt>
                <c:pt idx="3">
                  <c:v>538532</c:v>
                </c:pt>
                <c:pt idx="4">
                  <c:v>348098</c:v>
                </c:pt>
              </c:numCache>
            </c:numRef>
          </c:val>
          <c:extLst>
            <c:ext xmlns:c16="http://schemas.microsoft.com/office/drawing/2014/chart" uri="{C3380CC4-5D6E-409C-BE32-E72D297353CC}">
              <c16:uniqueId val="{00000000-EB0C-4ABD-95B1-34362522A1E1}"/>
            </c:ext>
          </c:extLst>
        </c:ser>
        <c:dLbls>
          <c:showLegendKey val="0"/>
          <c:showVal val="0"/>
          <c:showCatName val="0"/>
          <c:showSerName val="0"/>
          <c:showPercent val="0"/>
          <c:showBubbleSize val="0"/>
        </c:dLbls>
        <c:gapWidth val="219"/>
        <c:overlap val="-27"/>
        <c:axId val="884212607"/>
        <c:axId val="884214271"/>
      </c:barChart>
      <c:catAx>
        <c:axId val="884212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4214271"/>
        <c:crosses val="autoZero"/>
        <c:auto val="1"/>
        <c:lblAlgn val="ctr"/>
        <c:lblOffset val="100"/>
        <c:noMultiLvlLbl val="0"/>
      </c:catAx>
      <c:valAx>
        <c:axId val="884214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421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MD"/>
              <a:t>Testul</a:t>
            </a:r>
            <a:r>
              <a:rPr lang="ro-MD" baseline="0"/>
              <a:t> 6</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Sheet1!$B$1:$F$1</c:f>
              <c:strCache>
                <c:ptCount val="5"/>
                <c:pt idx="0">
                  <c:v>Merge Sort</c:v>
                </c:pt>
                <c:pt idx="1">
                  <c:v>Quick Sort</c:v>
                </c:pt>
                <c:pt idx="2">
                  <c:v>Radix Sort</c:v>
                </c:pt>
                <c:pt idx="3">
                  <c:v>Shell Sort</c:v>
                </c:pt>
                <c:pt idx="4">
                  <c:v>Sortarea din sistem</c:v>
                </c:pt>
              </c:strCache>
            </c:strRef>
          </c:cat>
          <c:val>
            <c:numRef>
              <c:f>Sheet1!$B$7:$F$7</c:f>
              <c:numCache>
                <c:formatCode>General</c:formatCode>
                <c:ptCount val="5"/>
                <c:pt idx="0">
                  <c:v>282185</c:v>
                </c:pt>
                <c:pt idx="1">
                  <c:v>255830</c:v>
                </c:pt>
                <c:pt idx="2">
                  <c:v>313160</c:v>
                </c:pt>
                <c:pt idx="3">
                  <c:v>519611</c:v>
                </c:pt>
                <c:pt idx="4">
                  <c:v>344110</c:v>
                </c:pt>
              </c:numCache>
            </c:numRef>
          </c:val>
          <c:extLst>
            <c:ext xmlns:c16="http://schemas.microsoft.com/office/drawing/2014/chart" uri="{C3380CC4-5D6E-409C-BE32-E72D297353CC}">
              <c16:uniqueId val="{00000000-4E5A-40A8-9AC9-5F773096B593}"/>
            </c:ext>
          </c:extLst>
        </c:ser>
        <c:dLbls>
          <c:showLegendKey val="0"/>
          <c:showVal val="0"/>
          <c:showCatName val="0"/>
          <c:showSerName val="0"/>
          <c:showPercent val="0"/>
          <c:showBubbleSize val="0"/>
        </c:dLbls>
        <c:gapWidth val="219"/>
        <c:overlap val="-27"/>
        <c:axId val="1173749007"/>
        <c:axId val="1189452143"/>
      </c:barChart>
      <c:catAx>
        <c:axId val="117374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9452143"/>
        <c:crosses val="autoZero"/>
        <c:auto val="1"/>
        <c:lblAlgn val="ctr"/>
        <c:lblOffset val="100"/>
        <c:noMultiLvlLbl val="0"/>
      </c:catAx>
      <c:valAx>
        <c:axId val="1189452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3749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CAC0-580E-4757-A969-88EE8D6CB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D588CD-5B92-404A-A779-B6FAC4A8B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67737C-35B3-4039-A196-5CA6CE6C2D9A}"/>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5" name="Footer Placeholder 4">
            <a:extLst>
              <a:ext uri="{FF2B5EF4-FFF2-40B4-BE49-F238E27FC236}">
                <a16:creationId xmlns:a16="http://schemas.microsoft.com/office/drawing/2014/main" id="{CD32BA2B-9D9D-40E3-A700-A0929B3FF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E258C-6669-45F9-8790-A2A8F4A9878C}"/>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97473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3127-49A8-4BA3-B88B-9CE9D384C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C11249-F065-480D-814C-5BE735DC14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5F563-A4DB-474C-BBF3-DFE3628E9569}"/>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5" name="Footer Placeholder 4">
            <a:extLst>
              <a:ext uri="{FF2B5EF4-FFF2-40B4-BE49-F238E27FC236}">
                <a16:creationId xmlns:a16="http://schemas.microsoft.com/office/drawing/2014/main" id="{159B3D57-AF4D-43FD-B447-7FCA5F0BF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9C8A9-C535-4B16-867F-1516F5B389E9}"/>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108490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4E012-915C-4B3D-AA01-698FCCFE76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23A55C-40B2-453E-BD1A-7A31A89A1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5D220-8DBC-468E-8651-7EDA25400EE6}"/>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5" name="Footer Placeholder 4">
            <a:extLst>
              <a:ext uri="{FF2B5EF4-FFF2-40B4-BE49-F238E27FC236}">
                <a16:creationId xmlns:a16="http://schemas.microsoft.com/office/drawing/2014/main" id="{FCCCC8A2-E461-40A3-B628-13FA5B8F6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F1DAC-E202-4EE5-A85C-A8D544E625BC}"/>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339031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3472-A328-46EB-8E1C-68F37ED10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064F6-69A7-4B1D-BCE1-20200A162C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D3243-6DEF-4046-A74E-BB1455BD0172}"/>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5" name="Footer Placeholder 4">
            <a:extLst>
              <a:ext uri="{FF2B5EF4-FFF2-40B4-BE49-F238E27FC236}">
                <a16:creationId xmlns:a16="http://schemas.microsoft.com/office/drawing/2014/main" id="{EE020788-B47C-4DAF-8855-A196BBF3B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A7F6B-1D77-4EEC-B500-077CABAC08C9}"/>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238525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4C06-1527-4430-990E-DDAEE256A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3B8559-01E8-4991-A55B-59A567736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8266B-DFCF-415A-8B37-9C91F3F47C7D}"/>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5" name="Footer Placeholder 4">
            <a:extLst>
              <a:ext uri="{FF2B5EF4-FFF2-40B4-BE49-F238E27FC236}">
                <a16:creationId xmlns:a16="http://schemas.microsoft.com/office/drawing/2014/main" id="{F9B2081E-272B-435B-A15D-D1DE81979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E5A18-5A6B-4577-B432-39367FEEB516}"/>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212483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A488-7448-4E21-BD89-FDC59A850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641F2-B6B8-43E1-882C-07CB7E98B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92DDF-25AF-4737-A410-FC83F8FAE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574E9-C082-441B-B481-5C406B89BBCC}"/>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6" name="Footer Placeholder 5">
            <a:extLst>
              <a:ext uri="{FF2B5EF4-FFF2-40B4-BE49-F238E27FC236}">
                <a16:creationId xmlns:a16="http://schemas.microsoft.com/office/drawing/2014/main" id="{DB0A027E-712C-4F22-A823-D85B5BCAC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5A2CB-00DA-4F71-99F8-561D432D05B0}"/>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386847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1342-10B4-4FE4-A034-5B6C494EA0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F61DE8-26A4-4DE8-A0BD-1C9E235B2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8D94DD-9D64-4217-9BC5-97D77DD69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77A56C-E669-4ABD-882C-1A55BB624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BC203-8B8E-4798-83C8-D142E8762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1653BD-D001-4E46-9E43-0C5285F6B915}"/>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8" name="Footer Placeholder 7">
            <a:extLst>
              <a:ext uri="{FF2B5EF4-FFF2-40B4-BE49-F238E27FC236}">
                <a16:creationId xmlns:a16="http://schemas.microsoft.com/office/drawing/2014/main" id="{8F4FC65E-1CBF-4012-80D7-A5F6F2BF0F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714C5-2D3A-4EDE-B547-5B161DDC3DDC}"/>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404543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39D1-B2D4-48CA-870D-44078D144E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C9CC7B-03F5-4C17-A0EC-13AC73879DA1}"/>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4" name="Footer Placeholder 3">
            <a:extLst>
              <a:ext uri="{FF2B5EF4-FFF2-40B4-BE49-F238E27FC236}">
                <a16:creationId xmlns:a16="http://schemas.microsoft.com/office/drawing/2014/main" id="{238E9E8E-D9FE-4E52-B06B-F7CF9CAE87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75C0B2-A2C2-4633-BEBF-728538A02EF0}"/>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263891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B23D0-27EC-4A78-9B8D-E2F4154B4F27}"/>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3" name="Footer Placeholder 2">
            <a:extLst>
              <a:ext uri="{FF2B5EF4-FFF2-40B4-BE49-F238E27FC236}">
                <a16:creationId xmlns:a16="http://schemas.microsoft.com/office/drawing/2014/main" id="{173EBFB7-0665-4207-A62C-344726926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801E0B-612D-4465-AD43-EB08A7B99D42}"/>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360809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81C4-2129-4C8E-8180-6042FF216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C5CE9-54E3-428A-85BD-4A4EE982C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F4960-49AF-4526-B48C-DD513AC38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7BB18-0671-43E7-BC03-1C2AA49CE442}"/>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6" name="Footer Placeholder 5">
            <a:extLst>
              <a:ext uri="{FF2B5EF4-FFF2-40B4-BE49-F238E27FC236}">
                <a16:creationId xmlns:a16="http://schemas.microsoft.com/office/drawing/2014/main" id="{3AA8E43D-8410-42E3-98F3-EDE9D066A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9EC2F-70D6-4F6B-9794-71DAB59349A7}"/>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68000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E1FA-379E-47BB-B094-A5034E4F7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F65468-3B00-4218-8E70-2AF7E6F57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119BE-29E5-45D7-A8D8-05D80D356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E533F-11E9-42E6-A6F6-A5233821EF2C}"/>
              </a:ext>
            </a:extLst>
          </p:cNvPr>
          <p:cNvSpPr>
            <a:spLocks noGrp="1"/>
          </p:cNvSpPr>
          <p:nvPr>
            <p:ph type="dt" sz="half" idx="10"/>
          </p:nvPr>
        </p:nvSpPr>
        <p:spPr/>
        <p:txBody>
          <a:bodyPr/>
          <a:lstStyle/>
          <a:p>
            <a:fld id="{6EA65A8F-ED25-4CA4-B598-8DE897CD177F}" type="datetimeFigureOut">
              <a:rPr lang="en-US" smtClean="0"/>
              <a:t>3/14/2022</a:t>
            </a:fld>
            <a:endParaRPr lang="en-US"/>
          </a:p>
        </p:txBody>
      </p:sp>
      <p:sp>
        <p:nvSpPr>
          <p:cNvPr id="6" name="Footer Placeholder 5">
            <a:extLst>
              <a:ext uri="{FF2B5EF4-FFF2-40B4-BE49-F238E27FC236}">
                <a16:creationId xmlns:a16="http://schemas.microsoft.com/office/drawing/2014/main" id="{14F9B42D-DEEC-4BCA-8E28-1F8A16458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DBFCB-61B5-473C-B213-D24F536C73F4}"/>
              </a:ext>
            </a:extLst>
          </p:cNvPr>
          <p:cNvSpPr>
            <a:spLocks noGrp="1"/>
          </p:cNvSpPr>
          <p:nvPr>
            <p:ph type="sldNum" sz="quarter" idx="12"/>
          </p:nvPr>
        </p:nvSpPr>
        <p:spPr/>
        <p:txBody>
          <a:bodyPr/>
          <a:lstStyle/>
          <a:p>
            <a:fld id="{A494EA0F-B6C6-4F37-B907-F50573A01D04}" type="slidenum">
              <a:rPr lang="en-US" smtClean="0"/>
              <a:t>‹#›</a:t>
            </a:fld>
            <a:endParaRPr lang="en-US"/>
          </a:p>
        </p:txBody>
      </p:sp>
    </p:spTree>
    <p:extLst>
      <p:ext uri="{BB962C8B-B14F-4D97-AF65-F5344CB8AC3E}">
        <p14:creationId xmlns:p14="http://schemas.microsoft.com/office/powerpoint/2010/main" val="103993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42041-ABB1-4869-A071-513794513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A0E09-972D-4808-8E94-493A427DB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017F8-630B-4FB9-A077-F47ACE04B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65A8F-ED25-4CA4-B598-8DE897CD177F}" type="datetimeFigureOut">
              <a:rPr lang="en-US" smtClean="0"/>
              <a:t>3/14/2022</a:t>
            </a:fld>
            <a:endParaRPr lang="en-US"/>
          </a:p>
        </p:txBody>
      </p:sp>
      <p:sp>
        <p:nvSpPr>
          <p:cNvPr id="5" name="Footer Placeholder 4">
            <a:extLst>
              <a:ext uri="{FF2B5EF4-FFF2-40B4-BE49-F238E27FC236}">
                <a16:creationId xmlns:a16="http://schemas.microsoft.com/office/drawing/2014/main" id="{D3B7C586-2652-45B2-A248-710204CF6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B77121-648A-458E-9481-0180FF922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4EA0F-B6C6-4F37-B907-F50573A01D04}" type="slidenum">
              <a:rPr lang="en-US" smtClean="0"/>
              <a:t>‹#›</a:t>
            </a:fld>
            <a:endParaRPr lang="en-US"/>
          </a:p>
        </p:txBody>
      </p:sp>
    </p:spTree>
    <p:extLst>
      <p:ext uri="{BB962C8B-B14F-4D97-AF65-F5344CB8AC3E}">
        <p14:creationId xmlns:p14="http://schemas.microsoft.com/office/powerpoint/2010/main" val="422661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588F-0EBF-4B81-BA65-C28419AC9D19}"/>
              </a:ext>
            </a:extLst>
          </p:cNvPr>
          <p:cNvSpPr>
            <a:spLocks noGrp="1"/>
          </p:cNvSpPr>
          <p:nvPr>
            <p:ph type="ctrTitle"/>
          </p:nvPr>
        </p:nvSpPr>
        <p:spPr>
          <a:xfrm>
            <a:off x="1524000" y="169682"/>
            <a:ext cx="9144000" cy="1124982"/>
          </a:xfrm>
        </p:spPr>
        <p:txBody>
          <a:bodyPr/>
          <a:lstStyle/>
          <a:p>
            <a:r>
              <a:rPr lang="en-US" dirty="0" err="1"/>
              <a:t>Proiectul</a:t>
            </a:r>
            <a:r>
              <a:rPr lang="en-US" dirty="0"/>
              <a:t> 1</a:t>
            </a:r>
          </a:p>
        </p:txBody>
      </p:sp>
      <p:sp>
        <p:nvSpPr>
          <p:cNvPr id="3" name="Subtitle 2">
            <a:extLst>
              <a:ext uri="{FF2B5EF4-FFF2-40B4-BE49-F238E27FC236}">
                <a16:creationId xmlns:a16="http://schemas.microsoft.com/office/drawing/2014/main" id="{025A7E85-7362-4742-A7CD-6FA3DD94B6C8}"/>
              </a:ext>
            </a:extLst>
          </p:cNvPr>
          <p:cNvSpPr>
            <a:spLocks noGrp="1"/>
          </p:cNvSpPr>
          <p:nvPr>
            <p:ph type="subTitle" idx="1"/>
          </p:nvPr>
        </p:nvSpPr>
        <p:spPr>
          <a:xfrm>
            <a:off x="1278903" y="1396165"/>
            <a:ext cx="9144000" cy="366647"/>
          </a:xfrm>
        </p:spPr>
        <p:txBody>
          <a:bodyPr>
            <a:normAutofit fontScale="92500" lnSpcReduction="10000"/>
          </a:bodyPr>
          <a:lstStyle/>
          <a:p>
            <a:r>
              <a:rPr lang="en-US" dirty="0"/>
              <a:t>Sort</a:t>
            </a:r>
            <a:r>
              <a:rPr lang="ro-MD" dirty="0"/>
              <a:t>ări</a:t>
            </a:r>
            <a:endParaRPr lang="en-US" dirty="0"/>
          </a:p>
        </p:txBody>
      </p:sp>
      <p:sp>
        <p:nvSpPr>
          <p:cNvPr id="4" name="TextBox 3">
            <a:extLst>
              <a:ext uri="{FF2B5EF4-FFF2-40B4-BE49-F238E27FC236}">
                <a16:creationId xmlns:a16="http://schemas.microsoft.com/office/drawing/2014/main" id="{744B10D8-7C26-49E1-9DE0-42B6A9010816}"/>
              </a:ext>
            </a:extLst>
          </p:cNvPr>
          <p:cNvSpPr txBox="1"/>
          <p:nvPr/>
        </p:nvSpPr>
        <p:spPr>
          <a:xfrm>
            <a:off x="468198" y="5277169"/>
            <a:ext cx="3435364" cy="369332"/>
          </a:xfrm>
          <a:prstGeom prst="rect">
            <a:avLst/>
          </a:prstGeom>
          <a:noFill/>
        </p:spPr>
        <p:txBody>
          <a:bodyPr wrap="none" rtlCol="0">
            <a:spAutoFit/>
          </a:bodyPr>
          <a:lstStyle/>
          <a:p>
            <a:r>
              <a:rPr lang="ro-MD" dirty="0"/>
              <a:t>Proiect realizat de</a:t>
            </a:r>
            <a:r>
              <a:rPr lang="en-US" dirty="0"/>
              <a:t>: </a:t>
            </a:r>
            <a:r>
              <a:rPr lang="ro-MD" dirty="0"/>
              <a:t>Mihăilă Nicolae</a:t>
            </a:r>
            <a:endParaRPr lang="en-US" dirty="0"/>
          </a:p>
        </p:txBody>
      </p:sp>
    </p:spTree>
    <p:extLst>
      <p:ext uri="{BB962C8B-B14F-4D97-AF65-F5344CB8AC3E}">
        <p14:creationId xmlns:p14="http://schemas.microsoft.com/office/powerpoint/2010/main" val="37514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AC11-44FA-4827-ABEA-E1B0CBF9D9A9}"/>
              </a:ext>
            </a:extLst>
          </p:cNvPr>
          <p:cNvSpPr>
            <a:spLocks noGrp="1"/>
          </p:cNvSpPr>
          <p:nvPr>
            <p:ph type="title"/>
          </p:nvPr>
        </p:nvSpPr>
        <p:spPr>
          <a:xfrm>
            <a:off x="12995635" y="1084083"/>
            <a:ext cx="381000" cy="502911"/>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4020CE7B-8C62-4E61-859D-BDA6F5FA867B}"/>
              </a:ext>
            </a:extLst>
          </p:cNvPr>
          <p:cNvSpPr>
            <a:spLocks noGrp="1"/>
          </p:cNvSpPr>
          <p:nvPr>
            <p:ph idx="1"/>
          </p:nvPr>
        </p:nvSpPr>
        <p:spPr>
          <a:xfrm flipH="1" flipV="1">
            <a:off x="12682979" y="5168294"/>
            <a:ext cx="693656" cy="176703"/>
          </a:xfrm>
        </p:spPr>
        <p:txBody>
          <a:bodyPr>
            <a:normAutofit fontScale="25000" lnSpcReduction="20000"/>
          </a:bodyPr>
          <a:lstStyle/>
          <a:p>
            <a:pPr marL="0" indent="0">
              <a:buNone/>
            </a:pPr>
            <a:r>
              <a:rPr lang="en-US" dirty="0"/>
              <a:t> </a:t>
            </a:r>
          </a:p>
        </p:txBody>
      </p:sp>
      <p:graphicFrame>
        <p:nvGraphicFramePr>
          <p:cNvPr id="4" name="Chart 3">
            <a:extLst>
              <a:ext uri="{FF2B5EF4-FFF2-40B4-BE49-F238E27FC236}">
                <a16:creationId xmlns:a16="http://schemas.microsoft.com/office/drawing/2014/main" id="{E6E588FB-8727-4D44-A250-9CF085ED7B39}"/>
              </a:ext>
            </a:extLst>
          </p:cNvPr>
          <p:cNvGraphicFramePr>
            <a:graphicFrameLocks/>
          </p:cNvGraphicFramePr>
          <p:nvPr>
            <p:extLst>
              <p:ext uri="{D42A27DB-BD31-4B8C-83A1-F6EECF244321}">
                <p14:modId xmlns:p14="http://schemas.microsoft.com/office/powerpoint/2010/main" val="3976469932"/>
              </p:ext>
            </p:extLst>
          </p:nvPr>
        </p:nvGraphicFramePr>
        <p:xfrm>
          <a:off x="1122183" y="-3606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B02D8B6-DDED-4A0A-A06B-25755A7630E7}"/>
              </a:ext>
            </a:extLst>
          </p:cNvPr>
          <p:cNvGraphicFramePr>
            <a:graphicFrameLocks/>
          </p:cNvGraphicFramePr>
          <p:nvPr>
            <p:extLst>
              <p:ext uri="{D42A27DB-BD31-4B8C-83A1-F6EECF244321}">
                <p14:modId xmlns:p14="http://schemas.microsoft.com/office/powerpoint/2010/main" val="1917348847"/>
              </p:ext>
            </p:extLst>
          </p:nvPr>
        </p:nvGraphicFramePr>
        <p:xfrm>
          <a:off x="1122183" y="331472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9E34AC9-1F86-4DB7-9BFC-D296FE57CBF8}"/>
              </a:ext>
            </a:extLst>
          </p:cNvPr>
          <p:cNvGraphicFramePr>
            <a:graphicFrameLocks/>
          </p:cNvGraphicFramePr>
          <p:nvPr>
            <p:extLst>
              <p:ext uri="{D42A27DB-BD31-4B8C-83A1-F6EECF244321}">
                <p14:modId xmlns:p14="http://schemas.microsoft.com/office/powerpoint/2010/main" val="760982380"/>
              </p:ext>
            </p:extLst>
          </p:nvPr>
        </p:nvGraphicFramePr>
        <p:xfrm>
          <a:off x="6497817" y="331472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43964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5283-05C3-44B0-99A6-E50DC4D33C91}"/>
              </a:ext>
            </a:extLst>
          </p:cNvPr>
          <p:cNvSpPr>
            <a:spLocks noGrp="1"/>
          </p:cNvSpPr>
          <p:nvPr>
            <p:ph type="title"/>
          </p:nvPr>
        </p:nvSpPr>
        <p:spPr>
          <a:xfrm>
            <a:off x="12584783" y="313392"/>
            <a:ext cx="956035" cy="1009651"/>
          </a:xfrm>
        </p:spPr>
        <p:txBody>
          <a:bodyPr/>
          <a:lstStyle/>
          <a:p>
            <a:r>
              <a:rPr lang="en-US" dirty="0"/>
              <a:t> </a:t>
            </a:r>
          </a:p>
        </p:txBody>
      </p:sp>
      <p:sp>
        <p:nvSpPr>
          <p:cNvPr id="3" name="Content Placeholder 2">
            <a:extLst>
              <a:ext uri="{FF2B5EF4-FFF2-40B4-BE49-F238E27FC236}">
                <a16:creationId xmlns:a16="http://schemas.microsoft.com/office/drawing/2014/main" id="{675D7E18-08FF-4940-BB2A-E6E9E3E50453}"/>
              </a:ext>
            </a:extLst>
          </p:cNvPr>
          <p:cNvSpPr>
            <a:spLocks noGrp="1"/>
          </p:cNvSpPr>
          <p:nvPr>
            <p:ph idx="1"/>
          </p:nvPr>
        </p:nvSpPr>
        <p:spPr>
          <a:xfrm>
            <a:off x="12224601" y="3148552"/>
            <a:ext cx="720364" cy="1209037"/>
          </a:xfrm>
        </p:spPr>
        <p:txBody>
          <a:bodyPr/>
          <a:lstStyle/>
          <a:p>
            <a:pPr marL="0" indent="0">
              <a:buNone/>
            </a:pPr>
            <a:r>
              <a:rPr lang="en-US" dirty="0"/>
              <a:t> </a:t>
            </a:r>
          </a:p>
        </p:txBody>
      </p:sp>
      <p:graphicFrame>
        <p:nvGraphicFramePr>
          <p:cNvPr id="4" name="Chart 3">
            <a:extLst>
              <a:ext uri="{FF2B5EF4-FFF2-40B4-BE49-F238E27FC236}">
                <a16:creationId xmlns:a16="http://schemas.microsoft.com/office/drawing/2014/main" id="{82BDFA0D-C1A6-4EDF-BCD7-FB4F6B8738D0}"/>
              </a:ext>
            </a:extLst>
          </p:cNvPr>
          <p:cNvGraphicFramePr>
            <a:graphicFrameLocks/>
          </p:cNvGraphicFramePr>
          <p:nvPr>
            <p:extLst>
              <p:ext uri="{D42A27DB-BD31-4B8C-83A1-F6EECF244321}">
                <p14:modId xmlns:p14="http://schemas.microsoft.com/office/powerpoint/2010/main" val="3382317959"/>
              </p:ext>
            </p:extLst>
          </p:nvPr>
        </p:nvGraphicFramePr>
        <p:xfrm>
          <a:off x="633167" y="31339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2F83379-E3A6-4792-8DCE-FB3200BAAC4F}"/>
              </a:ext>
            </a:extLst>
          </p:cNvPr>
          <p:cNvGraphicFramePr>
            <a:graphicFrameLocks/>
          </p:cNvGraphicFramePr>
          <p:nvPr>
            <p:extLst>
              <p:ext uri="{D42A27DB-BD31-4B8C-83A1-F6EECF244321}">
                <p14:modId xmlns:p14="http://schemas.microsoft.com/office/powerpoint/2010/main" val="2114565984"/>
              </p:ext>
            </p:extLst>
          </p:nvPr>
        </p:nvGraphicFramePr>
        <p:xfrm>
          <a:off x="6096000" y="31339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C992510-DE14-4950-9A76-CEC89BB1E8C4}"/>
              </a:ext>
            </a:extLst>
          </p:cNvPr>
          <p:cNvGraphicFramePr>
            <a:graphicFrameLocks/>
          </p:cNvGraphicFramePr>
          <p:nvPr>
            <p:extLst>
              <p:ext uri="{D42A27DB-BD31-4B8C-83A1-F6EECF244321}">
                <p14:modId xmlns:p14="http://schemas.microsoft.com/office/powerpoint/2010/main" val="4197088202"/>
              </p:ext>
            </p:extLst>
          </p:nvPr>
        </p:nvGraphicFramePr>
        <p:xfrm>
          <a:off x="633167" y="3575116"/>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57027B6-83FD-473E-95B2-02991D3C956C}"/>
              </a:ext>
            </a:extLst>
          </p:cNvPr>
          <p:cNvGraphicFramePr>
            <a:graphicFrameLocks/>
          </p:cNvGraphicFramePr>
          <p:nvPr>
            <p:extLst>
              <p:ext uri="{D42A27DB-BD31-4B8C-83A1-F6EECF244321}">
                <p14:modId xmlns:p14="http://schemas.microsoft.com/office/powerpoint/2010/main" val="4159990646"/>
              </p:ext>
            </p:extLst>
          </p:nvPr>
        </p:nvGraphicFramePr>
        <p:xfrm>
          <a:off x="6096000" y="375307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0623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F7BE-927D-4655-9377-ACECD1E1F874}"/>
              </a:ext>
            </a:extLst>
          </p:cNvPr>
          <p:cNvSpPr>
            <a:spLocks noGrp="1"/>
          </p:cNvSpPr>
          <p:nvPr>
            <p:ph type="title"/>
          </p:nvPr>
        </p:nvSpPr>
        <p:spPr>
          <a:xfrm>
            <a:off x="12509368" y="806547"/>
            <a:ext cx="531829" cy="1077946"/>
          </a:xfrm>
        </p:spPr>
        <p:txBody>
          <a:bodyPr/>
          <a:lstStyle/>
          <a:p>
            <a:r>
              <a:rPr lang="en-US" dirty="0"/>
              <a:t> </a:t>
            </a:r>
          </a:p>
        </p:txBody>
      </p:sp>
      <p:sp>
        <p:nvSpPr>
          <p:cNvPr id="3" name="Content Placeholder 2">
            <a:extLst>
              <a:ext uri="{FF2B5EF4-FFF2-40B4-BE49-F238E27FC236}">
                <a16:creationId xmlns:a16="http://schemas.microsoft.com/office/drawing/2014/main" id="{C62F066F-F1C5-4711-99C8-4D660857A897}"/>
              </a:ext>
            </a:extLst>
          </p:cNvPr>
          <p:cNvSpPr>
            <a:spLocks noGrp="1"/>
          </p:cNvSpPr>
          <p:nvPr>
            <p:ph idx="1"/>
          </p:nvPr>
        </p:nvSpPr>
        <p:spPr>
          <a:xfrm>
            <a:off x="12443381" y="4477398"/>
            <a:ext cx="456413" cy="992220"/>
          </a:xfrm>
        </p:spPr>
        <p:txBody>
          <a:bodyPr/>
          <a:lstStyle/>
          <a:p>
            <a:pPr marL="0" indent="0">
              <a:buNone/>
            </a:pPr>
            <a:r>
              <a:rPr lang="en-US" dirty="0"/>
              <a:t> </a:t>
            </a:r>
          </a:p>
        </p:txBody>
      </p:sp>
      <p:graphicFrame>
        <p:nvGraphicFramePr>
          <p:cNvPr id="5" name="Chart 4">
            <a:extLst>
              <a:ext uri="{FF2B5EF4-FFF2-40B4-BE49-F238E27FC236}">
                <a16:creationId xmlns:a16="http://schemas.microsoft.com/office/drawing/2014/main" id="{FDB180DB-F8A1-4B96-A9B3-21E112322D21}"/>
              </a:ext>
            </a:extLst>
          </p:cNvPr>
          <p:cNvGraphicFramePr>
            <a:graphicFrameLocks/>
          </p:cNvGraphicFramePr>
          <p:nvPr>
            <p:extLst>
              <p:ext uri="{D42A27DB-BD31-4B8C-83A1-F6EECF244321}">
                <p14:modId xmlns:p14="http://schemas.microsoft.com/office/powerpoint/2010/main" val="1922747090"/>
              </p:ext>
            </p:extLst>
          </p:nvPr>
        </p:nvGraphicFramePr>
        <p:xfrm>
          <a:off x="656734" y="20169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30FB6DC7-066F-4CC4-9F4F-11C3361FA85C}"/>
              </a:ext>
            </a:extLst>
          </p:cNvPr>
          <p:cNvGraphicFramePr>
            <a:graphicFrameLocks/>
          </p:cNvGraphicFramePr>
          <p:nvPr>
            <p:extLst>
              <p:ext uri="{D42A27DB-BD31-4B8C-83A1-F6EECF244321}">
                <p14:modId xmlns:p14="http://schemas.microsoft.com/office/powerpoint/2010/main" val="2895663338"/>
              </p:ext>
            </p:extLst>
          </p:nvPr>
        </p:nvGraphicFramePr>
        <p:xfrm>
          <a:off x="6583051" y="20169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2ECA4F04-5E68-4625-A4D4-8B860D1F866B}"/>
              </a:ext>
            </a:extLst>
          </p:cNvPr>
          <p:cNvGraphicFramePr>
            <a:graphicFrameLocks/>
          </p:cNvGraphicFramePr>
          <p:nvPr>
            <p:extLst>
              <p:ext uri="{D42A27DB-BD31-4B8C-83A1-F6EECF244321}">
                <p14:modId xmlns:p14="http://schemas.microsoft.com/office/powerpoint/2010/main" val="618761111"/>
              </p:ext>
            </p:extLst>
          </p:nvPr>
        </p:nvGraphicFramePr>
        <p:xfrm>
          <a:off x="656734"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5502F6CC-99FC-4848-9499-2E302BE47CD0}"/>
              </a:ext>
            </a:extLst>
          </p:cNvPr>
          <p:cNvGraphicFramePr>
            <a:graphicFrameLocks/>
          </p:cNvGraphicFramePr>
          <p:nvPr>
            <p:extLst>
              <p:ext uri="{D42A27DB-BD31-4B8C-83A1-F6EECF244321}">
                <p14:modId xmlns:p14="http://schemas.microsoft.com/office/powerpoint/2010/main" val="277582359"/>
              </p:ext>
            </p:extLst>
          </p:nvPr>
        </p:nvGraphicFramePr>
        <p:xfrm>
          <a:off x="6550057" y="34290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4246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CE55-7E09-4111-9854-1FBDF4768915}"/>
              </a:ext>
            </a:extLst>
          </p:cNvPr>
          <p:cNvSpPr>
            <a:spLocks noGrp="1"/>
          </p:cNvSpPr>
          <p:nvPr>
            <p:ph type="title"/>
          </p:nvPr>
        </p:nvSpPr>
        <p:spPr>
          <a:xfrm>
            <a:off x="10943616" y="856034"/>
            <a:ext cx="410183" cy="834654"/>
          </a:xfrm>
        </p:spPr>
        <p:txBody>
          <a:bodyPr/>
          <a:lstStyle/>
          <a:p>
            <a:r>
              <a:rPr lang="ro-MD" dirty="0"/>
              <a:t> </a:t>
            </a:r>
            <a:endParaRPr lang="en-US" dirty="0"/>
          </a:p>
        </p:txBody>
      </p:sp>
      <p:sp>
        <p:nvSpPr>
          <p:cNvPr id="3" name="Content Placeholder 2">
            <a:extLst>
              <a:ext uri="{FF2B5EF4-FFF2-40B4-BE49-F238E27FC236}">
                <a16:creationId xmlns:a16="http://schemas.microsoft.com/office/drawing/2014/main" id="{6530F893-2143-4E45-8994-662C8A72E281}"/>
              </a:ext>
            </a:extLst>
          </p:cNvPr>
          <p:cNvSpPr>
            <a:spLocks noGrp="1"/>
          </p:cNvSpPr>
          <p:nvPr>
            <p:ph idx="1"/>
          </p:nvPr>
        </p:nvSpPr>
        <p:spPr>
          <a:xfrm>
            <a:off x="12847831" y="3761595"/>
            <a:ext cx="410184" cy="680835"/>
          </a:xfrm>
        </p:spPr>
        <p:txBody>
          <a:bodyPr/>
          <a:lstStyle/>
          <a:p>
            <a:pPr marL="0" indent="0">
              <a:buNone/>
            </a:pPr>
            <a:r>
              <a:rPr lang="ro-MD" dirty="0"/>
              <a:t> </a:t>
            </a:r>
            <a:endParaRPr lang="en-US" dirty="0"/>
          </a:p>
        </p:txBody>
      </p:sp>
      <p:graphicFrame>
        <p:nvGraphicFramePr>
          <p:cNvPr id="4" name="Chart 3">
            <a:extLst>
              <a:ext uri="{FF2B5EF4-FFF2-40B4-BE49-F238E27FC236}">
                <a16:creationId xmlns:a16="http://schemas.microsoft.com/office/drawing/2014/main" id="{2B875FB6-F586-42EE-BAF1-30753D029722}"/>
              </a:ext>
            </a:extLst>
          </p:cNvPr>
          <p:cNvGraphicFramePr>
            <a:graphicFrameLocks/>
          </p:cNvGraphicFramePr>
          <p:nvPr>
            <p:extLst>
              <p:ext uri="{D42A27DB-BD31-4B8C-83A1-F6EECF244321}">
                <p14:modId xmlns:p14="http://schemas.microsoft.com/office/powerpoint/2010/main" val="3734417660"/>
              </p:ext>
            </p:extLst>
          </p:nvPr>
        </p:nvGraphicFramePr>
        <p:xfrm>
          <a:off x="702013" y="31908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094E016-B105-4BF7-9C49-D5FE306BABB5}"/>
              </a:ext>
            </a:extLst>
          </p:cNvPr>
          <p:cNvGraphicFramePr>
            <a:graphicFrameLocks/>
          </p:cNvGraphicFramePr>
          <p:nvPr>
            <p:extLst>
              <p:ext uri="{D42A27DB-BD31-4B8C-83A1-F6EECF244321}">
                <p14:modId xmlns:p14="http://schemas.microsoft.com/office/powerpoint/2010/main" val="1267670503"/>
              </p:ext>
            </p:extLst>
          </p:nvPr>
        </p:nvGraphicFramePr>
        <p:xfrm>
          <a:off x="6917987" y="31908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280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808A-B884-4964-A1A4-ACD82A7D550D}"/>
              </a:ext>
            </a:extLst>
          </p:cNvPr>
          <p:cNvSpPr>
            <a:spLocks noGrp="1"/>
          </p:cNvSpPr>
          <p:nvPr>
            <p:ph type="title"/>
          </p:nvPr>
        </p:nvSpPr>
        <p:spPr>
          <a:xfrm>
            <a:off x="3790753" y="18255"/>
            <a:ext cx="4610493" cy="1325563"/>
          </a:xfrm>
        </p:spPr>
        <p:txBody>
          <a:bodyPr/>
          <a:lstStyle/>
          <a:p>
            <a:r>
              <a:rPr lang="ro-MD" dirty="0"/>
              <a:t>Chestiuni Generale</a:t>
            </a:r>
            <a:endParaRPr lang="en-US" dirty="0"/>
          </a:p>
        </p:txBody>
      </p:sp>
      <p:sp>
        <p:nvSpPr>
          <p:cNvPr id="3" name="Content Placeholder 2">
            <a:extLst>
              <a:ext uri="{FF2B5EF4-FFF2-40B4-BE49-F238E27FC236}">
                <a16:creationId xmlns:a16="http://schemas.microsoft.com/office/drawing/2014/main" id="{3F7EFC9F-E05F-4F01-BDD7-414A58CCDC5A}"/>
              </a:ext>
            </a:extLst>
          </p:cNvPr>
          <p:cNvSpPr>
            <a:spLocks noGrp="1"/>
          </p:cNvSpPr>
          <p:nvPr>
            <p:ph idx="1"/>
          </p:nvPr>
        </p:nvSpPr>
        <p:spPr>
          <a:xfrm>
            <a:off x="838199" y="1175174"/>
            <a:ext cx="10515600" cy="5348173"/>
          </a:xfrm>
        </p:spPr>
        <p:txBody>
          <a:bodyPr>
            <a:normAutofit/>
          </a:bodyPr>
          <a:lstStyle/>
          <a:p>
            <a:pPr marL="0" indent="0">
              <a:buNone/>
            </a:pPr>
            <a:r>
              <a:rPr lang="ro-MD" dirty="0"/>
              <a:t>Algoritmii de sortare ce au fost folosiți în realizarea proiectului suntȘ</a:t>
            </a:r>
          </a:p>
          <a:p>
            <a:r>
              <a:rPr lang="ro-MD" dirty="0"/>
              <a:t>Count Sort</a:t>
            </a:r>
          </a:p>
          <a:p>
            <a:r>
              <a:rPr lang="ro-MD" dirty="0"/>
              <a:t>Merge Sort</a:t>
            </a:r>
          </a:p>
          <a:p>
            <a:r>
              <a:rPr lang="ro-MD" dirty="0"/>
              <a:t>Quick Sort</a:t>
            </a:r>
          </a:p>
          <a:p>
            <a:r>
              <a:rPr lang="ro-MD" dirty="0"/>
              <a:t>Shell Sort</a:t>
            </a:r>
          </a:p>
          <a:p>
            <a:r>
              <a:rPr lang="ro-MD" dirty="0"/>
              <a:t>Radix Sort</a:t>
            </a:r>
          </a:p>
          <a:p>
            <a:pPr marL="0" indent="0">
              <a:buNone/>
            </a:pPr>
            <a:endParaRPr lang="ro-MD" dirty="0"/>
          </a:p>
          <a:p>
            <a:pPr marL="0" indent="0">
              <a:buNone/>
            </a:pPr>
            <a:r>
              <a:rPr lang="ro-MD" dirty="0"/>
              <a:t>	Fiecare algoritm rulează pe n teste comune. Scopul acestei alegeri este evidențierea cazurilor în care un algoritm este favorabil.</a:t>
            </a:r>
          </a:p>
          <a:p>
            <a:pPr marL="0" indent="0">
              <a:buNone/>
            </a:pPr>
            <a:r>
              <a:rPr lang="en-US" dirty="0"/>
              <a:t>	</a:t>
            </a:r>
            <a:r>
              <a:rPr lang="ro-MD" dirty="0"/>
              <a:t>Pentru verificarea corectitudinii sortărilor, se folosește un subprogram care verifică regula v</a:t>
            </a:r>
            <a:r>
              <a:rPr lang="en-US" dirty="0"/>
              <a:t>[</a:t>
            </a:r>
            <a:r>
              <a:rPr lang="ro-MD" dirty="0"/>
              <a:t>i</a:t>
            </a:r>
            <a:r>
              <a:rPr lang="en-US" dirty="0"/>
              <a:t>]</a:t>
            </a:r>
            <a:r>
              <a:rPr lang="ro-MD" dirty="0"/>
              <a:t> </a:t>
            </a:r>
            <a:r>
              <a:rPr lang="en-US" dirty="0"/>
              <a:t>&lt;= </a:t>
            </a:r>
            <a:r>
              <a:rPr lang="ro-MD" dirty="0"/>
              <a:t>v</a:t>
            </a:r>
            <a:r>
              <a:rPr lang="en-US" dirty="0"/>
              <a:t>[</a:t>
            </a:r>
            <a:r>
              <a:rPr lang="ro-MD" dirty="0"/>
              <a:t>i+1</a:t>
            </a:r>
            <a:r>
              <a:rPr lang="en-US" dirty="0"/>
              <a:t>]</a:t>
            </a:r>
            <a:r>
              <a:rPr lang="ro-MD" dirty="0"/>
              <a:t> , oricare ar fi i din </a:t>
            </a:r>
            <a:r>
              <a:rPr lang="en-US" dirty="0"/>
              <a:t>[</a:t>
            </a:r>
            <a:r>
              <a:rPr lang="ro-MD" dirty="0"/>
              <a:t>0,n-2</a:t>
            </a:r>
            <a:r>
              <a:rPr lang="en-US"/>
              <a:t>]</a:t>
            </a:r>
            <a:endParaRPr lang="en-US" dirty="0"/>
          </a:p>
        </p:txBody>
      </p:sp>
    </p:spTree>
    <p:extLst>
      <p:ext uri="{BB962C8B-B14F-4D97-AF65-F5344CB8AC3E}">
        <p14:creationId xmlns:p14="http://schemas.microsoft.com/office/powerpoint/2010/main" val="366579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9E87-9096-458D-AAAC-619892CEA9F9}"/>
              </a:ext>
            </a:extLst>
          </p:cNvPr>
          <p:cNvSpPr>
            <a:spLocks noGrp="1"/>
          </p:cNvSpPr>
          <p:nvPr>
            <p:ph type="title"/>
          </p:nvPr>
        </p:nvSpPr>
        <p:spPr>
          <a:xfrm>
            <a:off x="3866168" y="18255"/>
            <a:ext cx="4459664" cy="1325563"/>
          </a:xfrm>
        </p:spPr>
        <p:txBody>
          <a:bodyPr/>
          <a:lstStyle/>
          <a:p>
            <a:r>
              <a:rPr lang="ro-MD" dirty="0"/>
              <a:t>Chestiuni Generale</a:t>
            </a:r>
            <a:endParaRPr lang="en-US" dirty="0"/>
          </a:p>
        </p:txBody>
      </p:sp>
      <p:sp>
        <p:nvSpPr>
          <p:cNvPr id="3" name="Content Placeholder 2">
            <a:extLst>
              <a:ext uri="{FF2B5EF4-FFF2-40B4-BE49-F238E27FC236}">
                <a16:creationId xmlns:a16="http://schemas.microsoft.com/office/drawing/2014/main" id="{73B735E0-9F2E-40B0-9A7F-DAF036D11484}"/>
              </a:ext>
            </a:extLst>
          </p:cNvPr>
          <p:cNvSpPr>
            <a:spLocks noGrp="1"/>
          </p:cNvSpPr>
          <p:nvPr>
            <p:ph idx="1"/>
          </p:nvPr>
        </p:nvSpPr>
        <p:spPr>
          <a:xfrm>
            <a:off x="838200" y="1343818"/>
            <a:ext cx="10515600" cy="4351338"/>
          </a:xfrm>
        </p:spPr>
        <p:txBody>
          <a:bodyPr>
            <a:normAutofit lnSpcReduction="10000"/>
          </a:bodyPr>
          <a:lstStyle/>
          <a:p>
            <a:pPr marL="0" indent="0">
              <a:buNone/>
            </a:pPr>
            <a:r>
              <a:rPr lang="ro-MD" dirty="0"/>
              <a:t>	Citirile din fișiere și scrierile în fișiere nu sunt luate în considerare în calculul timpului de execuție a sortării.</a:t>
            </a:r>
            <a:endParaRPr lang="en-US" dirty="0"/>
          </a:p>
          <a:p>
            <a:pPr marL="0" indent="0">
              <a:buNone/>
            </a:pPr>
            <a:r>
              <a:rPr lang="en-US" dirty="0"/>
              <a:t>	</a:t>
            </a:r>
            <a:r>
              <a:rPr lang="ro-MD" dirty="0"/>
              <a:t>Se folosește o funcție pentru generarea aleatorie a numerelor. În funcție se setează intervalul de valori dorite.</a:t>
            </a:r>
          </a:p>
          <a:p>
            <a:pPr marL="0" indent="0">
              <a:buNone/>
            </a:pPr>
            <a:r>
              <a:rPr lang="ro-MD" dirty="0"/>
              <a:t>	Elementele sunt indexate de la 0.</a:t>
            </a:r>
          </a:p>
          <a:p>
            <a:pPr marL="0" indent="0">
              <a:buNone/>
            </a:pPr>
            <a:r>
              <a:rPr lang="ro-MD" dirty="0"/>
              <a:t>	Se folosesc array-uri pentru prelucrarea datelor.</a:t>
            </a:r>
          </a:p>
          <a:p>
            <a:pPr marL="0" indent="0">
              <a:buNone/>
            </a:pPr>
            <a:endParaRPr lang="ro-MD" dirty="0"/>
          </a:p>
          <a:p>
            <a:pPr marL="0" indent="0">
              <a:buNone/>
            </a:pPr>
            <a:r>
              <a:rPr lang="ro-MD" dirty="0"/>
              <a:t>	La final, voi prezenta o ilustrare grafică a algoritmilor de sortare. Sper că ajută în înțelegerea modului intern de prelucrare a datelor. Acea ilustrare nu îmi aparține mie.</a:t>
            </a:r>
            <a:endParaRPr lang="en-US" dirty="0"/>
          </a:p>
        </p:txBody>
      </p:sp>
    </p:spTree>
    <p:extLst>
      <p:ext uri="{BB962C8B-B14F-4D97-AF65-F5344CB8AC3E}">
        <p14:creationId xmlns:p14="http://schemas.microsoft.com/office/powerpoint/2010/main" val="227340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5EB3-7D4A-4F24-B97C-646C7B3E87B4}"/>
              </a:ext>
            </a:extLst>
          </p:cNvPr>
          <p:cNvSpPr>
            <a:spLocks noGrp="1"/>
          </p:cNvSpPr>
          <p:nvPr>
            <p:ph type="title"/>
          </p:nvPr>
        </p:nvSpPr>
        <p:spPr>
          <a:xfrm>
            <a:off x="4771141" y="0"/>
            <a:ext cx="2649718" cy="1325563"/>
          </a:xfrm>
        </p:spPr>
        <p:txBody>
          <a:bodyPr/>
          <a:lstStyle/>
          <a:p>
            <a:r>
              <a:rPr lang="ro-MD" dirty="0"/>
              <a:t>Count Sort</a:t>
            </a:r>
            <a:endParaRPr lang="en-US" dirty="0"/>
          </a:p>
        </p:txBody>
      </p:sp>
      <p:sp>
        <p:nvSpPr>
          <p:cNvPr id="3" name="Content Placeholder 2">
            <a:extLst>
              <a:ext uri="{FF2B5EF4-FFF2-40B4-BE49-F238E27FC236}">
                <a16:creationId xmlns:a16="http://schemas.microsoft.com/office/drawing/2014/main" id="{3928A8F0-EE44-4D8E-895F-137A9D7A2A01}"/>
              </a:ext>
            </a:extLst>
          </p:cNvPr>
          <p:cNvSpPr>
            <a:spLocks noGrp="1"/>
          </p:cNvSpPr>
          <p:nvPr>
            <p:ph idx="1"/>
          </p:nvPr>
        </p:nvSpPr>
        <p:spPr/>
        <p:txBody>
          <a:bodyPr>
            <a:normAutofit lnSpcReduction="10000"/>
          </a:bodyPr>
          <a:lstStyle/>
          <a:p>
            <a:pPr marL="0" indent="0">
              <a:buNone/>
            </a:pPr>
            <a:r>
              <a:rPr lang="ro-MD" dirty="0"/>
              <a:t>	Count Sort este un algoritm de sortare bazat pe numărare. El calculează frecvențele aparițiilor valorilor și le redă în ordinea sortată, fără a sorta propriu-zis niște valori.</a:t>
            </a:r>
          </a:p>
          <a:p>
            <a:pPr marL="0" indent="0">
              <a:buNone/>
            </a:pPr>
            <a:r>
              <a:rPr lang="ro-MD" dirty="0"/>
              <a:t>Complexitate</a:t>
            </a:r>
            <a:endParaRPr lang="en-US" dirty="0"/>
          </a:p>
          <a:p>
            <a:pPr marL="0" indent="0">
              <a:buNone/>
            </a:pPr>
            <a:r>
              <a:rPr lang="en-US" dirty="0"/>
              <a:t>-temporal</a:t>
            </a:r>
            <a:r>
              <a:rPr lang="ro-MD" dirty="0"/>
              <a:t>ă</a:t>
            </a:r>
            <a:r>
              <a:rPr lang="en-US" dirty="0"/>
              <a:t>:</a:t>
            </a:r>
            <a:r>
              <a:rPr lang="ro-MD" dirty="0"/>
              <a:t> O(n+k)</a:t>
            </a:r>
            <a:r>
              <a:rPr lang="en-US" dirty="0"/>
              <a:t>,</a:t>
            </a:r>
            <a:r>
              <a:rPr lang="ro-MD" dirty="0"/>
              <a:t> unde k = numărul de valori parcurse = </a:t>
            </a:r>
            <a:r>
              <a:rPr lang="en-US" dirty="0"/>
              <a:t>[</a:t>
            </a:r>
            <a:r>
              <a:rPr lang="ro-MD" dirty="0"/>
              <a:t>min,max</a:t>
            </a:r>
            <a:r>
              <a:rPr lang="en-US" dirty="0"/>
              <a:t>]</a:t>
            </a:r>
          </a:p>
          <a:p>
            <a:pPr marL="0" indent="0">
              <a:buNone/>
            </a:pPr>
            <a:r>
              <a:rPr lang="en-US" dirty="0"/>
              <a:t>-spatial</a:t>
            </a:r>
            <a:r>
              <a:rPr lang="ro-MD" dirty="0"/>
              <a:t>ă</a:t>
            </a:r>
            <a:r>
              <a:rPr lang="en-US" dirty="0"/>
              <a:t>: </a:t>
            </a:r>
            <a:r>
              <a:rPr lang="ro-MD" dirty="0"/>
              <a:t>Depinde de implementare. Aici O(max). </a:t>
            </a:r>
          </a:p>
          <a:p>
            <a:pPr marL="0" indent="0">
              <a:buNone/>
            </a:pPr>
            <a:r>
              <a:rPr lang="ro-MD" dirty="0"/>
              <a:t>Avantaje</a:t>
            </a:r>
            <a:r>
              <a:rPr lang="en-US" dirty="0"/>
              <a:t>:</a:t>
            </a:r>
            <a:r>
              <a:rPr lang="ro-MD" dirty="0"/>
              <a:t> Este foarte eficient ca timp atunci când intervalul de valori ale datelor este mic.</a:t>
            </a:r>
          </a:p>
          <a:p>
            <a:pPr marL="0" indent="0">
              <a:buNone/>
            </a:pPr>
            <a:r>
              <a:rPr lang="ro-MD" dirty="0"/>
              <a:t>Dezavantaje</a:t>
            </a:r>
            <a:r>
              <a:rPr lang="en-US" dirty="0"/>
              <a:t>:</a:t>
            </a:r>
            <a:r>
              <a:rPr lang="ro-MD" dirty="0"/>
              <a:t> Timpul de rulare și spațiul de memorie ocupat depind foarte mult de natura datelor. </a:t>
            </a:r>
            <a:endParaRPr lang="en-US" dirty="0"/>
          </a:p>
        </p:txBody>
      </p:sp>
    </p:spTree>
    <p:extLst>
      <p:ext uri="{BB962C8B-B14F-4D97-AF65-F5344CB8AC3E}">
        <p14:creationId xmlns:p14="http://schemas.microsoft.com/office/powerpoint/2010/main" val="294012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8784-429B-46B6-8BC6-E4E850D598F2}"/>
              </a:ext>
            </a:extLst>
          </p:cNvPr>
          <p:cNvSpPr>
            <a:spLocks noGrp="1"/>
          </p:cNvSpPr>
          <p:nvPr>
            <p:ph type="title"/>
          </p:nvPr>
        </p:nvSpPr>
        <p:spPr>
          <a:xfrm>
            <a:off x="4705153" y="91747"/>
            <a:ext cx="2781693" cy="1325563"/>
          </a:xfrm>
        </p:spPr>
        <p:txBody>
          <a:bodyPr/>
          <a:lstStyle/>
          <a:p>
            <a:r>
              <a:rPr lang="ro-MD" dirty="0"/>
              <a:t>Merge Sort</a:t>
            </a:r>
            <a:endParaRPr lang="en-US" dirty="0"/>
          </a:p>
        </p:txBody>
      </p:sp>
      <p:sp>
        <p:nvSpPr>
          <p:cNvPr id="3" name="Content Placeholder 2">
            <a:extLst>
              <a:ext uri="{FF2B5EF4-FFF2-40B4-BE49-F238E27FC236}">
                <a16:creationId xmlns:a16="http://schemas.microsoft.com/office/drawing/2014/main" id="{7896AB42-35E9-47D0-BC28-F2F42CB3626F}"/>
              </a:ext>
            </a:extLst>
          </p:cNvPr>
          <p:cNvSpPr>
            <a:spLocks noGrp="1"/>
          </p:cNvSpPr>
          <p:nvPr>
            <p:ph idx="1"/>
          </p:nvPr>
        </p:nvSpPr>
        <p:spPr>
          <a:xfrm>
            <a:off x="838200" y="1825624"/>
            <a:ext cx="10515600" cy="4810845"/>
          </a:xfrm>
        </p:spPr>
        <p:txBody>
          <a:bodyPr>
            <a:normAutofit fontScale="92500" lnSpcReduction="10000"/>
          </a:bodyPr>
          <a:lstStyle/>
          <a:p>
            <a:pPr marL="0" indent="0">
              <a:buNone/>
            </a:pPr>
            <a:r>
              <a:rPr lang="ro-MD" dirty="0"/>
              <a:t>	Merge Sort este un algoritm de sortare bazat pe tehnica Divide et Impera. El împarte repetat vectorul de sortat în două jumătăți până ajunge la vectori cu un singur element, după care aplică interclasarea pentru a construi soluția finală.</a:t>
            </a:r>
          </a:p>
          <a:p>
            <a:pPr marL="0" indent="0">
              <a:buNone/>
            </a:pPr>
            <a:r>
              <a:rPr lang="ro-MD" dirty="0"/>
              <a:t>Complexitate </a:t>
            </a:r>
          </a:p>
          <a:p>
            <a:pPr marL="0" indent="0">
              <a:buNone/>
            </a:pPr>
            <a:r>
              <a:rPr lang="ro-MD" dirty="0"/>
              <a:t>-temporală</a:t>
            </a:r>
            <a:r>
              <a:rPr lang="en-US" dirty="0"/>
              <a:t>:</a:t>
            </a:r>
            <a:r>
              <a:rPr lang="ro-MD" dirty="0"/>
              <a:t> O(n*logn)</a:t>
            </a:r>
          </a:p>
          <a:p>
            <a:pPr marL="0" indent="0">
              <a:buNone/>
            </a:pPr>
            <a:r>
              <a:rPr lang="ro-MD" dirty="0"/>
              <a:t>-spațială</a:t>
            </a:r>
            <a:r>
              <a:rPr lang="en-US" dirty="0"/>
              <a:t>:</a:t>
            </a:r>
            <a:r>
              <a:rPr lang="ro-MD" dirty="0"/>
              <a:t> O(n)</a:t>
            </a:r>
          </a:p>
          <a:p>
            <a:pPr marL="0" indent="0">
              <a:buNone/>
            </a:pPr>
            <a:r>
              <a:rPr lang="ro-MD" dirty="0"/>
              <a:t>Avantaje</a:t>
            </a:r>
            <a:r>
              <a:rPr lang="en-US" dirty="0"/>
              <a:t>:</a:t>
            </a:r>
            <a:r>
              <a:rPr lang="ro-MD" dirty="0"/>
              <a:t> Merge Sort este un algoritm de sortare stabil și eficient ca timp de execuție. Indiferent de natura datelor, el va executa n*logn pasi.</a:t>
            </a:r>
          </a:p>
          <a:p>
            <a:pPr marL="0" indent="0">
              <a:buNone/>
            </a:pPr>
            <a:r>
              <a:rPr lang="ro-MD" dirty="0"/>
              <a:t>Dezavantaje</a:t>
            </a:r>
            <a:r>
              <a:rPr lang="en-US" dirty="0"/>
              <a:t>:</a:t>
            </a:r>
            <a:r>
              <a:rPr lang="ro-MD" dirty="0"/>
              <a:t> Merge Sort crează vectori auxiliari în momentul interclasării, ceea ce nu este eficient ca spațiu de memorie utilizat. De asemenea, Merge Sort pierde timp prin scrieri si accesări de elemente în vectorul auxiliar.</a:t>
            </a:r>
            <a:endParaRPr lang="en-US" dirty="0"/>
          </a:p>
        </p:txBody>
      </p:sp>
    </p:spTree>
    <p:extLst>
      <p:ext uri="{BB962C8B-B14F-4D97-AF65-F5344CB8AC3E}">
        <p14:creationId xmlns:p14="http://schemas.microsoft.com/office/powerpoint/2010/main" val="87145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A112-3E22-4D52-8BE0-5D600B746E9F}"/>
              </a:ext>
            </a:extLst>
          </p:cNvPr>
          <p:cNvSpPr>
            <a:spLocks noGrp="1"/>
          </p:cNvSpPr>
          <p:nvPr>
            <p:ph type="title"/>
          </p:nvPr>
        </p:nvSpPr>
        <p:spPr>
          <a:xfrm>
            <a:off x="838200" y="18255"/>
            <a:ext cx="10515600" cy="1325563"/>
          </a:xfrm>
        </p:spPr>
        <p:txBody>
          <a:bodyPr>
            <a:normAutofit fontScale="90000"/>
          </a:bodyPr>
          <a:lstStyle/>
          <a:p>
            <a:pPr algn="ctr"/>
            <a:r>
              <a:rPr lang="ro-MD" dirty="0"/>
              <a:t>Quick Sort </a:t>
            </a:r>
            <a:br>
              <a:rPr lang="ro-MD" dirty="0"/>
            </a:br>
            <a:r>
              <a:rPr lang="ro-MD" dirty="0"/>
              <a:t>(implementat prin doi pointer-i stanga și dreapta)</a:t>
            </a:r>
            <a:endParaRPr lang="en-US" dirty="0"/>
          </a:p>
        </p:txBody>
      </p:sp>
      <p:sp>
        <p:nvSpPr>
          <p:cNvPr id="3" name="Content Placeholder 2">
            <a:extLst>
              <a:ext uri="{FF2B5EF4-FFF2-40B4-BE49-F238E27FC236}">
                <a16:creationId xmlns:a16="http://schemas.microsoft.com/office/drawing/2014/main" id="{EA081EC7-0A60-4B8F-9DC0-9773FAF40694}"/>
              </a:ext>
            </a:extLst>
          </p:cNvPr>
          <p:cNvSpPr>
            <a:spLocks noGrp="1"/>
          </p:cNvSpPr>
          <p:nvPr>
            <p:ph idx="1"/>
          </p:nvPr>
        </p:nvSpPr>
        <p:spPr>
          <a:xfrm>
            <a:off x="0" y="1545996"/>
            <a:ext cx="12192000" cy="4996206"/>
          </a:xfrm>
        </p:spPr>
        <p:txBody>
          <a:bodyPr>
            <a:normAutofit/>
          </a:bodyPr>
          <a:lstStyle/>
          <a:p>
            <a:pPr marL="0" indent="0">
              <a:buNone/>
            </a:pPr>
            <a:r>
              <a:rPr lang="ro-MD" dirty="0"/>
              <a:t>	Quick Sort este un algoritm de sortare bazat pe metoda Divide et Impera. El funcționează prin alegerea unui pivot și rearanjarea datelor din vector relativ la acesta. Vectorul se împarte apoi în doi subvectori delimitați de pivot și se reaplică procesul.</a:t>
            </a:r>
          </a:p>
          <a:p>
            <a:pPr marL="0" indent="0">
              <a:buNone/>
            </a:pPr>
            <a:r>
              <a:rPr lang="ro-MD" dirty="0"/>
              <a:t>Complexitate</a:t>
            </a:r>
          </a:p>
          <a:p>
            <a:pPr marL="0" indent="0">
              <a:buNone/>
            </a:pPr>
            <a:r>
              <a:rPr lang="ro-MD" dirty="0"/>
              <a:t>-temporală</a:t>
            </a:r>
            <a:r>
              <a:rPr lang="en-US" dirty="0"/>
              <a:t>:</a:t>
            </a:r>
            <a:r>
              <a:rPr lang="ro-MD" dirty="0"/>
              <a:t> best/average case O(n*logn)  worst O(n^2)</a:t>
            </a:r>
          </a:p>
          <a:p>
            <a:pPr marL="0" indent="0">
              <a:buNone/>
            </a:pPr>
            <a:r>
              <a:rPr lang="ro-MD" dirty="0"/>
              <a:t>-spațială</a:t>
            </a:r>
            <a:r>
              <a:rPr lang="en-US" dirty="0"/>
              <a:t>:</a:t>
            </a:r>
            <a:r>
              <a:rPr lang="ro-MD" dirty="0"/>
              <a:t> O(1). Nu se folosesc tablouri adiționale.</a:t>
            </a:r>
          </a:p>
          <a:p>
            <a:pPr marL="0" indent="0">
              <a:buNone/>
            </a:pPr>
            <a:r>
              <a:rPr lang="ro-MD" dirty="0"/>
              <a:t>Avantaje</a:t>
            </a:r>
            <a:r>
              <a:rPr lang="en-US" dirty="0"/>
              <a:t>:</a:t>
            </a:r>
            <a:r>
              <a:rPr lang="ro-MD" dirty="0"/>
              <a:t> Quick Sort este un algoritm eficient ca spațiu de memorie utilizat și prin alegerea potrivită a pivotului se asigură complexitatea O(n*logn).</a:t>
            </a:r>
          </a:p>
          <a:p>
            <a:pPr marL="0" indent="0">
              <a:buNone/>
            </a:pPr>
            <a:r>
              <a:rPr lang="ro-MD" dirty="0"/>
              <a:t>Dezavantaje</a:t>
            </a:r>
            <a:r>
              <a:rPr lang="en-US" dirty="0"/>
              <a:t>:</a:t>
            </a:r>
            <a:r>
              <a:rPr lang="ro-MD" dirty="0"/>
              <a:t> Quick Sort este instabil și dacă alegerea pivotului este nefavorabilă (mereu se alege elementul maxim sau cel minim) complexitatea devine O(n^2).</a:t>
            </a:r>
            <a:endParaRPr lang="en-US" dirty="0"/>
          </a:p>
        </p:txBody>
      </p:sp>
    </p:spTree>
    <p:extLst>
      <p:ext uri="{BB962C8B-B14F-4D97-AF65-F5344CB8AC3E}">
        <p14:creationId xmlns:p14="http://schemas.microsoft.com/office/powerpoint/2010/main" val="371128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77CC-1301-459A-A88B-7491AACCAE90}"/>
              </a:ext>
            </a:extLst>
          </p:cNvPr>
          <p:cNvSpPr>
            <a:spLocks noGrp="1"/>
          </p:cNvSpPr>
          <p:nvPr>
            <p:ph type="title"/>
          </p:nvPr>
        </p:nvSpPr>
        <p:spPr>
          <a:xfrm>
            <a:off x="4931397" y="0"/>
            <a:ext cx="2329206" cy="1325563"/>
          </a:xfrm>
        </p:spPr>
        <p:txBody>
          <a:bodyPr/>
          <a:lstStyle/>
          <a:p>
            <a:r>
              <a:rPr lang="en-US" dirty="0"/>
              <a:t>Shell Sort</a:t>
            </a:r>
          </a:p>
        </p:txBody>
      </p:sp>
      <p:sp>
        <p:nvSpPr>
          <p:cNvPr id="3" name="Content Placeholder 2">
            <a:extLst>
              <a:ext uri="{FF2B5EF4-FFF2-40B4-BE49-F238E27FC236}">
                <a16:creationId xmlns:a16="http://schemas.microsoft.com/office/drawing/2014/main" id="{DBCEABD6-2CDA-4CF1-909D-E496452CB086}"/>
              </a:ext>
            </a:extLst>
          </p:cNvPr>
          <p:cNvSpPr>
            <a:spLocks noGrp="1"/>
          </p:cNvSpPr>
          <p:nvPr>
            <p:ph idx="1"/>
          </p:nvPr>
        </p:nvSpPr>
        <p:spPr>
          <a:xfrm>
            <a:off x="0" y="1253330"/>
            <a:ext cx="12192000" cy="5604669"/>
          </a:xfrm>
        </p:spPr>
        <p:txBody>
          <a:bodyPr>
            <a:normAutofit lnSpcReduction="10000"/>
          </a:bodyPr>
          <a:lstStyle/>
          <a:p>
            <a:pPr marL="0" indent="0">
              <a:buNone/>
            </a:pPr>
            <a:r>
              <a:rPr lang="ro-MD" dirty="0"/>
              <a:t>	</a:t>
            </a:r>
            <a:r>
              <a:rPr lang="en-US" dirty="0"/>
              <a:t>Shell Sort </a:t>
            </a:r>
            <a:r>
              <a:rPr lang="en-US" dirty="0" err="1"/>
              <a:t>este</a:t>
            </a:r>
            <a:r>
              <a:rPr lang="en-US" dirty="0"/>
              <a:t> un </a:t>
            </a:r>
            <a:r>
              <a:rPr lang="en-US" dirty="0" err="1"/>
              <a:t>algoritm</a:t>
            </a:r>
            <a:r>
              <a:rPr lang="en-US" dirty="0"/>
              <a:t> de </a:t>
            </a:r>
            <a:r>
              <a:rPr lang="en-US" dirty="0" err="1"/>
              <a:t>sortare</a:t>
            </a:r>
            <a:r>
              <a:rPr lang="en-US" dirty="0"/>
              <a:t> </a:t>
            </a:r>
            <a:r>
              <a:rPr lang="en-US" dirty="0" err="1"/>
              <a:t>bazat</a:t>
            </a:r>
            <a:r>
              <a:rPr lang="en-US" dirty="0"/>
              <a:t> pe </a:t>
            </a:r>
            <a:r>
              <a:rPr lang="en-US" dirty="0" err="1"/>
              <a:t>selec</a:t>
            </a:r>
            <a:r>
              <a:rPr lang="ro-MD" dirty="0"/>
              <a:t>ție. El funcționează asemănător unui algoritm de tip Insertion Sort, dar alege diverse distanțe pentru a ajunge la datele de la capătul vectorului mai repede.</a:t>
            </a:r>
            <a:r>
              <a:rPr lang="en-US" dirty="0"/>
              <a:t> </a:t>
            </a:r>
            <a:r>
              <a:rPr lang="ro-MD" dirty="0"/>
              <a:t>Exista mai multe secvențe de sortare folosite. Cea implementată este n/2,n/4,n/8... 1.</a:t>
            </a:r>
          </a:p>
          <a:p>
            <a:pPr marL="0" indent="0">
              <a:buNone/>
            </a:pPr>
            <a:r>
              <a:rPr lang="ro-MD" dirty="0"/>
              <a:t>Complexitate</a:t>
            </a:r>
          </a:p>
          <a:p>
            <a:pPr marL="0" indent="0">
              <a:buNone/>
            </a:pPr>
            <a:r>
              <a:rPr lang="ro-MD" dirty="0"/>
              <a:t>-temporală</a:t>
            </a:r>
            <a:r>
              <a:rPr lang="en-US" dirty="0"/>
              <a:t>:</a:t>
            </a:r>
            <a:r>
              <a:rPr lang="ro-MD" dirty="0"/>
              <a:t> best/average case O(n*logn) worst O(n^2). Timpul de executare depinde foarte mult de distanțele alese în sortare.</a:t>
            </a:r>
            <a:endParaRPr lang="en-US" dirty="0"/>
          </a:p>
          <a:p>
            <a:pPr marL="0" indent="0">
              <a:buNone/>
            </a:pPr>
            <a:r>
              <a:rPr lang="en-US" dirty="0"/>
              <a:t>-spa</a:t>
            </a:r>
            <a:r>
              <a:rPr lang="ro-MD" dirty="0"/>
              <a:t>țială</a:t>
            </a:r>
            <a:r>
              <a:rPr lang="en-US" dirty="0"/>
              <a:t>:</a:t>
            </a:r>
            <a:r>
              <a:rPr lang="ro-MD" dirty="0"/>
              <a:t> O(1). Nu folosește tablouri adiționale.</a:t>
            </a:r>
          </a:p>
          <a:p>
            <a:pPr marL="0" indent="0">
              <a:buNone/>
            </a:pPr>
            <a:r>
              <a:rPr lang="ro-MD" dirty="0"/>
              <a:t>Avantaje</a:t>
            </a:r>
            <a:r>
              <a:rPr lang="en-US" dirty="0"/>
              <a:t>:</a:t>
            </a:r>
            <a:r>
              <a:rPr lang="ro-MD" dirty="0"/>
              <a:t> Funcționează extrem de efficient atunci când în vector nu sunt multe inversiuni. Nu necesită memorie adițională.</a:t>
            </a:r>
          </a:p>
          <a:p>
            <a:pPr marL="0" indent="0">
              <a:buNone/>
            </a:pPr>
            <a:r>
              <a:rPr lang="ro-MD" dirty="0"/>
              <a:t>Dezavantaje</a:t>
            </a:r>
            <a:r>
              <a:rPr lang="en-US" dirty="0"/>
              <a:t>:</a:t>
            </a:r>
            <a:r>
              <a:rPr lang="ro-MD" dirty="0"/>
              <a:t> Dacă numărul de inversiuni din vector este foarte mare</a:t>
            </a:r>
            <a:r>
              <a:rPr lang="en-US" dirty="0"/>
              <a:t> </a:t>
            </a:r>
            <a:r>
              <a:rPr lang="en-US" dirty="0" err="1"/>
              <a:t>sau</a:t>
            </a:r>
            <a:r>
              <a:rPr lang="en-US" dirty="0"/>
              <a:t> </a:t>
            </a:r>
            <a:r>
              <a:rPr lang="en-US" dirty="0" err="1"/>
              <a:t>dac</a:t>
            </a:r>
            <a:r>
              <a:rPr lang="ro-MD" dirty="0"/>
              <a:t>ă alegerea spațiilor dintre elemente nu este optimă, se poate ajunge la o complexitate de O(n^2)</a:t>
            </a:r>
            <a:endParaRPr lang="en-US" dirty="0"/>
          </a:p>
        </p:txBody>
      </p:sp>
    </p:spTree>
    <p:extLst>
      <p:ext uri="{BB962C8B-B14F-4D97-AF65-F5344CB8AC3E}">
        <p14:creationId xmlns:p14="http://schemas.microsoft.com/office/powerpoint/2010/main" val="211818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5C78-F2A9-4040-8BEA-620C828CC6A5}"/>
              </a:ext>
            </a:extLst>
          </p:cNvPr>
          <p:cNvSpPr>
            <a:spLocks noGrp="1"/>
          </p:cNvSpPr>
          <p:nvPr>
            <p:ph type="title"/>
          </p:nvPr>
        </p:nvSpPr>
        <p:spPr>
          <a:xfrm>
            <a:off x="3994411" y="0"/>
            <a:ext cx="4203177" cy="1325563"/>
          </a:xfrm>
        </p:spPr>
        <p:txBody>
          <a:bodyPr/>
          <a:lstStyle/>
          <a:p>
            <a:r>
              <a:rPr lang="ro-RO" dirty="0"/>
              <a:t>Radix Sort (LSD)</a:t>
            </a:r>
            <a:endParaRPr lang="en-US" dirty="0"/>
          </a:p>
        </p:txBody>
      </p:sp>
      <p:sp>
        <p:nvSpPr>
          <p:cNvPr id="3" name="Content Placeholder 2">
            <a:extLst>
              <a:ext uri="{FF2B5EF4-FFF2-40B4-BE49-F238E27FC236}">
                <a16:creationId xmlns:a16="http://schemas.microsoft.com/office/drawing/2014/main" id="{210856DF-0723-49AE-884A-628C81ED8965}"/>
              </a:ext>
            </a:extLst>
          </p:cNvPr>
          <p:cNvSpPr>
            <a:spLocks noGrp="1"/>
          </p:cNvSpPr>
          <p:nvPr>
            <p:ph idx="1"/>
          </p:nvPr>
        </p:nvSpPr>
        <p:spPr>
          <a:xfrm>
            <a:off x="0" y="1253330"/>
            <a:ext cx="12192000" cy="5604669"/>
          </a:xfrm>
        </p:spPr>
        <p:txBody>
          <a:bodyPr>
            <a:normAutofit fontScale="92500" lnSpcReduction="20000"/>
          </a:bodyPr>
          <a:lstStyle/>
          <a:p>
            <a:pPr marL="0" indent="0">
              <a:buNone/>
            </a:pPr>
            <a:r>
              <a:rPr lang="ro-RO" dirty="0"/>
              <a:t>	Radix Sort este un algoritm de sortare bazat pe distribuție. El funcționează prin sortarea elementelor după cifrele lor și gruparea valorilor în ,,bucket-uri</a:t>
            </a:r>
            <a:r>
              <a:rPr lang="en-US" dirty="0"/>
              <a:t>”</a:t>
            </a:r>
            <a:r>
              <a:rPr lang="ro-RO" dirty="0"/>
              <a:t>. LSD Radix Sort ia în considerare cifrele de la unități încolo, iar această metodă este mai eficientă decât MSD Radix Sort</a:t>
            </a:r>
            <a:r>
              <a:rPr lang="ro-RO"/>
              <a:t>, deoarece nu pierde timp și spațiu prin rezolvarea pașilor intermediari făcuți de MSD Radix Sort </a:t>
            </a:r>
            <a:r>
              <a:rPr lang="ro-RO" dirty="0"/>
              <a:t>. Radix Sort poate funcționa pe diverse baze de enumerație, dar cel implementat folosește baza zece.</a:t>
            </a:r>
          </a:p>
          <a:p>
            <a:pPr marL="0" indent="0">
              <a:buNone/>
            </a:pPr>
            <a:r>
              <a:rPr lang="ro-RO" dirty="0"/>
              <a:t>Complexitate</a:t>
            </a:r>
          </a:p>
          <a:p>
            <a:pPr>
              <a:buFontTx/>
              <a:buChar char="-"/>
            </a:pPr>
            <a:r>
              <a:rPr lang="ro-RO" dirty="0"/>
              <a:t>Temporală</a:t>
            </a:r>
            <a:r>
              <a:rPr lang="en-US" dirty="0"/>
              <a:t>:</a:t>
            </a:r>
            <a:r>
              <a:rPr lang="ro-RO" dirty="0"/>
              <a:t> O(d*(n+b))</a:t>
            </a:r>
          </a:p>
          <a:p>
            <a:pPr>
              <a:buFontTx/>
              <a:buChar char="-"/>
            </a:pPr>
            <a:r>
              <a:rPr lang="ro-RO" dirty="0"/>
              <a:t>Spațială</a:t>
            </a:r>
            <a:r>
              <a:rPr lang="en-US" dirty="0"/>
              <a:t>:</a:t>
            </a:r>
            <a:r>
              <a:rPr lang="ro-RO" dirty="0"/>
              <a:t> O(n+b). Un vector auxiliar de n elemente unde reținem elementele sortate după o anumită cifră și un vector de b elemente pe care îl folosim pentru gruparea elementelor</a:t>
            </a:r>
          </a:p>
          <a:p>
            <a:pPr marL="0" indent="0">
              <a:buNone/>
            </a:pPr>
            <a:r>
              <a:rPr lang="ro-RO" dirty="0"/>
              <a:t>unde d= numărul de cifre al</a:t>
            </a:r>
            <a:r>
              <a:rPr lang="en-US" dirty="0"/>
              <a:t>e</a:t>
            </a:r>
            <a:r>
              <a:rPr lang="ro-RO" dirty="0"/>
              <a:t> elementului maxim, b = baza de enumerație folosită.</a:t>
            </a:r>
          </a:p>
          <a:p>
            <a:pPr marL="0" indent="0">
              <a:buNone/>
            </a:pPr>
            <a:r>
              <a:rPr lang="ro-RO" dirty="0"/>
              <a:t>Avantaje</a:t>
            </a:r>
            <a:r>
              <a:rPr lang="en-US" dirty="0"/>
              <a:t>:</a:t>
            </a:r>
            <a:r>
              <a:rPr lang="ro-RO" dirty="0"/>
              <a:t> Radix Sort este un algoritm foarte rapid și este optim atunci când </a:t>
            </a:r>
            <a:r>
              <a:rPr lang="en-US" dirty="0"/>
              <a:t>se </a:t>
            </a:r>
            <a:r>
              <a:rPr lang="ro-MD" dirty="0"/>
              <a:t>sortează după cifre, litere sau alte componente ordonate.</a:t>
            </a:r>
            <a:endParaRPr lang="ro-RO" dirty="0"/>
          </a:p>
          <a:p>
            <a:pPr marL="0" indent="0">
              <a:buNone/>
            </a:pPr>
            <a:r>
              <a:rPr lang="ro-RO" dirty="0"/>
              <a:t>Dezavantaje</a:t>
            </a:r>
            <a:r>
              <a:rPr lang="en-US" dirty="0"/>
              <a:t>:</a:t>
            </a:r>
            <a:r>
              <a:rPr lang="ro-RO" dirty="0"/>
              <a:t> Radix Sort necesită doi vectori auxiliari. Unul redus ca dimensiune, pentru asocierea fiecărui număr într-un </a:t>
            </a:r>
            <a:r>
              <a:rPr lang="en-US" dirty="0"/>
              <a:t>,,</a:t>
            </a:r>
            <a:r>
              <a:rPr lang="ro-RO" dirty="0"/>
              <a:t>bucket</a:t>
            </a:r>
            <a:r>
              <a:rPr lang="en-US" dirty="0"/>
              <a:t>”</a:t>
            </a:r>
            <a:r>
              <a:rPr lang="ro-RO" dirty="0"/>
              <a:t>, și unul de dimensiune egală cu numărul de elemente, el reținând ordinea stabilită de cifra evaluată în acel moment.</a:t>
            </a:r>
            <a:endParaRPr lang="en-US" dirty="0"/>
          </a:p>
        </p:txBody>
      </p:sp>
    </p:spTree>
    <p:extLst>
      <p:ext uri="{BB962C8B-B14F-4D97-AF65-F5344CB8AC3E}">
        <p14:creationId xmlns:p14="http://schemas.microsoft.com/office/powerpoint/2010/main" val="85542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6027-91E0-4F8D-89B0-F7CCD806D02C}"/>
              </a:ext>
            </a:extLst>
          </p:cNvPr>
          <p:cNvSpPr>
            <a:spLocks noGrp="1"/>
          </p:cNvSpPr>
          <p:nvPr>
            <p:ph type="title"/>
          </p:nvPr>
        </p:nvSpPr>
        <p:spPr>
          <a:xfrm>
            <a:off x="3517376" y="18255"/>
            <a:ext cx="5157247" cy="1325563"/>
          </a:xfrm>
        </p:spPr>
        <p:txBody>
          <a:bodyPr/>
          <a:lstStyle/>
          <a:p>
            <a:r>
              <a:rPr lang="ro-RO" dirty="0"/>
              <a:t>Timpii de sortare</a:t>
            </a:r>
            <a:endParaRPr lang="en-US" dirty="0"/>
          </a:p>
        </p:txBody>
      </p:sp>
      <p:sp>
        <p:nvSpPr>
          <p:cNvPr id="3" name="Content Placeholder 2">
            <a:extLst>
              <a:ext uri="{FF2B5EF4-FFF2-40B4-BE49-F238E27FC236}">
                <a16:creationId xmlns:a16="http://schemas.microsoft.com/office/drawing/2014/main" id="{A436A5BA-5F20-4CD8-8A0F-79FAC656AD59}"/>
              </a:ext>
            </a:extLst>
          </p:cNvPr>
          <p:cNvSpPr>
            <a:spLocks noGrp="1"/>
          </p:cNvSpPr>
          <p:nvPr>
            <p:ph idx="1"/>
          </p:nvPr>
        </p:nvSpPr>
        <p:spPr>
          <a:xfrm>
            <a:off x="0" y="1145348"/>
            <a:ext cx="12192000" cy="5694397"/>
          </a:xfrm>
        </p:spPr>
        <p:txBody>
          <a:bodyPr>
            <a:normAutofit fontScale="85000" lnSpcReduction="10000"/>
          </a:bodyPr>
          <a:lstStyle/>
          <a:p>
            <a:pPr marL="0" indent="0">
              <a:buNone/>
            </a:pPr>
            <a:r>
              <a:rPr lang="ro-RO" dirty="0"/>
              <a:t>	Ultimele slide-uri sunt dedicate comparării timpilor de sortare ale algoritmilor aleși. Structura testelor pe care algoritmii au rulat este următoarea</a:t>
            </a:r>
            <a:r>
              <a:rPr lang="en-US" dirty="0"/>
              <a:t>:</a:t>
            </a:r>
            <a:endParaRPr lang="ro-RO" dirty="0"/>
          </a:p>
          <a:p>
            <a:r>
              <a:rPr lang="ro-RO" dirty="0"/>
              <a:t>Testul 1</a:t>
            </a:r>
            <a:r>
              <a:rPr lang="en-US" dirty="0"/>
              <a:t>: </a:t>
            </a:r>
            <a:r>
              <a:rPr lang="it-IT" dirty="0"/>
              <a:t>10^4 numere. Valori pe 32 de biti. Numere generate aleator din intervalul [0,100]</a:t>
            </a:r>
            <a:endParaRPr lang="ro-RO" dirty="0"/>
          </a:p>
          <a:p>
            <a:r>
              <a:rPr lang="ro-RO" dirty="0"/>
              <a:t>Testul 2</a:t>
            </a:r>
            <a:r>
              <a:rPr lang="en-US" dirty="0"/>
              <a:t>: </a:t>
            </a:r>
            <a:r>
              <a:rPr lang="it-IT" dirty="0"/>
              <a:t>10^4 numere. Valori pe 32 de biti. Numere generate aleator</a:t>
            </a:r>
            <a:endParaRPr lang="ro-RO" dirty="0"/>
          </a:p>
          <a:p>
            <a:r>
              <a:rPr lang="ro-RO" dirty="0"/>
              <a:t>Testul 3</a:t>
            </a:r>
            <a:r>
              <a:rPr lang="en-US" dirty="0"/>
              <a:t>: </a:t>
            </a:r>
            <a:r>
              <a:rPr lang="it-IT" dirty="0"/>
              <a:t>10^5 numere. Valori pe 32 de biti. Numere generate aleator, dar cu un numar redus de inversiuni.</a:t>
            </a:r>
            <a:endParaRPr lang="ro-RO" dirty="0"/>
          </a:p>
          <a:p>
            <a:r>
              <a:rPr lang="ro-RO" dirty="0"/>
              <a:t>Testul 4</a:t>
            </a:r>
            <a:r>
              <a:rPr lang="en-US" dirty="0"/>
              <a:t>: </a:t>
            </a:r>
            <a:r>
              <a:rPr lang="it-IT" dirty="0"/>
              <a:t>10^5 numere. Valori pe 64 de biti. Numere generate aleator.</a:t>
            </a:r>
            <a:endParaRPr lang="ro-RO" dirty="0"/>
          </a:p>
          <a:p>
            <a:r>
              <a:rPr lang="ro-RO" dirty="0"/>
              <a:t>Testul 5</a:t>
            </a:r>
            <a:r>
              <a:rPr lang="en-US" dirty="0"/>
              <a:t>: </a:t>
            </a:r>
            <a:r>
              <a:rPr lang="it-IT" dirty="0"/>
              <a:t>10^6 numere. valori pe 32 de biti. Numere generate aleator.</a:t>
            </a:r>
            <a:endParaRPr lang="ro-RO" dirty="0"/>
          </a:p>
          <a:p>
            <a:r>
              <a:rPr lang="ro-RO" dirty="0"/>
              <a:t>Testul 6</a:t>
            </a:r>
            <a:r>
              <a:rPr lang="en-US" dirty="0"/>
              <a:t>: </a:t>
            </a:r>
            <a:r>
              <a:rPr lang="it-IT" dirty="0"/>
              <a:t>10^6 numere. Valori pe 64 de biti. Numere generate aleator.</a:t>
            </a:r>
            <a:endParaRPr lang="ro-RO" dirty="0"/>
          </a:p>
          <a:p>
            <a:r>
              <a:rPr lang="ro-RO" dirty="0"/>
              <a:t>Testul 7</a:t>
            </a:r>
            <a:r>
              <a:rPr lang="en-US" dirty="0"/>
              <a:t>: </a:t>
            </a:r>
            <a:r>
              <a:rPr lang="it-IT" dirty="0"/>
              <a:t>10^7 numere. Valori pe 32 de biti. Numere generate aleator.</a:t>
            </a:r>
            <a:endParaRPr lang="ro-RO" dirty="0"/>
          </a:p>
          <a:p>
            <a:r>
              <a:rPr lang="ro-RO" dirty="0"/>
              <a:t>Testul 8</a:t>
            </a:r>
            <a:r>
              <a:rPr lang="en-US" dirty="0"/>
              <a:t>: </a:t>
            </a:r>
            <a:r>
              <a:rPr lang="it-IT" dirty="0"/>
              <a:t>10^7 numere. Valori pe 64 de biti. Numere generate aleator, dar cu un numar redus de inversiuni</a:t>
            </a:r>
            <a:endParaRPr lang="ro-RO" dirty="0"/>
          </a:p>
          <a:p>
            <a:r>
              <a:rPr lang="ro-RO" dirty="0"/>
              <a:t>Testul 9</a:t>
            </a:r>
            <a:r>
              <a:rPr lang="en-US" dirty="0"/>
              <a:t>: </a:t>
            </a:r>
            <a:r>
              <a:rPr lang="it-IT" dirty="0"/>
              <a:t>10^8 numere. Valori pe 32 de biti. Numere generate aleator din intervalul [0,1000]</a:t>
            </a:r>
            <a:endParaRPr lang="ro-RO" dirty="0"/>
          </a:p>
          <a:p>
            <a:r>
              <a:rPr lang="ro-RO" dirty="0"/>
              <a:t>Testul 10</a:t>
            </a:r>
            <a:r>
              <a:rPr lang="en-US" dirty="0"/>
              <a:t>: </a:t>
            </a:r>
            <a:r>
              <a:rPr lang="it-IT" dirty="0"/>
              <a:t>10^8 numere. Valori pe 64 de biti. Numere generate aleator</a:t>
            </a:r>
            <a:endParaRPr lang="en-US" dirty="0"/>
          </a:p>
        </p:txBody>
      </p:sp>
    </p:spTree>
    <p:extLst>
      <p:ext uri="{BB962C8B-B14F-4D97-AF65-F5344CB8AC3E}">
        <p14:creationId xmlns:p14="http://schemas.microsoft.com/office/powerpoint/2010/main" val="23542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1210</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Proiectul 1</vt:lpstr>
      <vt:lpstr>Chestiuni Generale</vt:lpstr>
      <vt:lpstr>Chestiuni Generale</vt:lpstr>
      <vt:lpstr>Count Sort</vt:lpstr>
      <vt:lpstr>Merge Sort</vt:lpstr>
      <vt:lpstr>Quick Sort  (implementat prin doi pointer-i stanga și dreapta)</vt:lpstr>
      <vt:lpstr>Shell Sort</vt:lpstr>
      <vt:lpstr>Radix Sort (LSD)</vt:lpstr>
      <vt:lpstr>Timpii de sortare</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Proiectul 1</dc:title>
  <dc:creator>Nicolae   Mihaila</dc:creator>
  <cp:lastModifiedBy>Nicolae   Mihaila</cp:lastModifiedBy>
  <cp:revision>13</cp:revision>
  <dcterms:created xsi:type="dcterms:W3CDTF">2022-03-07T15:54:24Z</dcterms:created>
  <dcterms:modified xsi:type="dcterms:W3CDTF">2022-03-14T13:54:30Z</dcterms:modified>
</cp:coreProperties>
</file>