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Average"/>
      <p:regular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Oswald-regular.fntdata"/><Relationship Id="rId27" Type="http://schemas.openxmlformats.org/officeDocument/2006/relationships/font" Target="fonts/Averag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swa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</a:pPr>
            <a:r>
              <a:rPr lang="en"/>
              <a:t>This is the CISR Decoder detailed Block Diagram.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None/>
            </a:pPr>
            <a:r>
              <a:rPr lang="en"/>
              <a:t>Everything is parameterized. For each channel, there will be one counter. The initial value of each counter is the index of the corresponding channel minus one.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None/>
            </a:pPr>
            <a:r>
              <a:rPr lang="en"/>
              <a:t>For example, the rowID1 will have 0 as the initial value. Then these counter take rowLengths from rowLength FIFO and will generate the countVector.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None/>
            </a:pPr>
            <a:r>
              <a:rPr lang="en"/>
              <a:t>If any of the counters reach 0, the FindLowestZero block will find the 0 with the lowest index and send the newRowValue to that counter.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If multiple counters reach 0 at the same time, FindLowestZero block makes sure the channel has lower index gets lower rowID.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</a:pPr>
            <a:r>
              <a:rPr lang="en"/>
              <a:t>This is the CISR Decoder detailed Block Diagram.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None/>
            </a:pPr>
            <a:r>
              <a:rPr lang="en"/>
              <a:t>Everything is parameterized. For each channel, there will be one counter. The initial value of each counter is the index of the corresponding channel minus one.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None/>
            </a:pPr>
            <a:r>
              <a:rPr lang="en"/>
              <a:t>For example, the rowID1 will have 0 as the initial value. Then these counter take rowLengths from rowLength FIFO and will generate the countVector.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None/>
            </a:pPr>
            <a:r>
              <a:rPr lang="en"/>
              <a:t>If any of the counters reach 0, the FindLowestZero block will find the 0 with the lowest index and send the newRowValue to that counter.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If multiple counters reach 0 at the same time, FindLowestZero block makes sure the channel has lower index gets lower rowID.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0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Running sparse neural networks on FPGAs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Team 3735928559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Dealing with biases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775" y="1225987"/>
            <a:ext cx="7646449" cy="3269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Final NN architecture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784-250-150-10 architecture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250 so the index fits in one byte - useful for COE storing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Trained on MNIST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1290 epochs, pruning 3% every 10 epochs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98.04% connections pruned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Max accuracy: 98.68%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Acc. after pruning: 96.24%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First layer: 3971 out of 196000 connections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Second layer: 759 out of 37500 connections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Third layer: 29 out of 1500 connections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Pruning this layer causes a lot of loss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1405" y="1987700"/>
            <a:ext cx="3521349" cy="281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9693"/>
            <a:ext cx="9144001" cy="4984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CISR decoder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Controls which sum goes to which output vector cell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Assigns row IDs to channels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Problems arise when two channels finish at the same time - </a:t>
            </a:r>
            <a:br>
              <a:rPr lang="en"/>
            </a:br>
            <a:r>
              <a:rPr b="1" lang="en"/>
              <a:t>Have to assign IDs to both, but the lower one has to get the ID first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0988"/>
            <a:ext cx="9143999" cy="4981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9693"/>
            <a:ext cx="9144001" cy="4984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Banked vector buffer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574" y="1017725"/>
            <a:ext cx="6776851" cy="381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Banked vector buffer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424069"/>
            <a:ext cx="8520601" cy="2873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9693"/>
            <a:ext cx="9144001" cy="4984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Tradeoffs</a:t>
            </a:r>
          </a:p>
        </p:txBody>
      </p:sp>
      <p:grpSp>
        <p:nvGrpSpPr>
          <p:cNvPr id="180" name="Shape 180"/>
          <p:cNvGrpSpPr/>
          <p:nvPr/>
        </p:nvGrpSpPr>
        <p:grpSpPr>
          <a:xfrm>
            <a:off x="431925" y="1304875"/>
            <a:ext cx="2628924" cy="3416400"/>
            <a:chOff x="431925" y="1304875"/>
            <a:chExt cx="2628924" cy="3416400"/>
          </a:xfrm>
        </p:grpSpPr>
        <p:sp>
          <p:nvSpPr>
            <p:cNvPr id="181" name="Shape 181"/>
            <p:cNvSpPr txBox="1"/>
            <p:nvPr/>
          </p:nvSpPr>
          <p:spPr>
            <a:xfrm>
              <a:off x="431925" y="1304875"/>
              <a:ext cx="2628899" cy="4640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31950" y="1304875"/>
              <a:ext cx="2628899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Shape 183"/>
          <p:cNvSpPr txBox="1"/>
          <p:nvPr>
            <p:ph idx="4294967295" type="body"/>
          </p:nvPr>
        </p:nvSpPr>
        <p:spPr>
          <a:xfrm>
            <a:off x="506425" y="1304875"/>
            <a:ext cx="2494499" cy="46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Accuracy vs power</a:t>
            </a:r>
          </a:p>
        </p:txBody>
      </p:sp>
      <p:sp>
        <p:nvSpPr>
          <p:cNvPr id="184" name="Shape 184"/>
          <p:cNvSpPr txBox="1"/>
          <p:nvPr>
            <p:ph idx="4294967295" type="body"/>
          </p:nvPr>
        </p:nvSpPr>
        <p:spPr>
          <a:xfrm>
            <a:off x="508325" y="1850300"/>
            <a:ext cx="2478600" cy="279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#bits per weights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Severity of pruning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Implementing softmax?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Currently using 8 bit values</a:t>
            </a:r>
          </a:p>
          <a:p>
            <a:pPr indent="-330200" lvl="0" marL="457200">
              <a:spcBef>
                <a:spcPts val="0"/>
              </a:spcBef>
              <a:buSzPct val="100000"/>
            </a:pPr>
            <a:r>
              <a:rPr lang="en" sz="1600"/>
              <a:t>Could push it to 4-5</a:t>
            </a:r>
          </a:p>
        </p:txBody>
      </p:sp>
      <p:grpSp>
        <p:nvGrpSpPr>
          <p:cNvPr id="185" name="Shape 185"/>
          <p:cNvGrpSpPr/>
          <p:nvPr/>
        </p:nvGrpSpPr>
        <p:grpSpPr>
          <a:xfrm>
            <a:off x="3320450" y="1304875"/>
            <a:ext cx="2632499" cy="3416400"/>
            <a:chOff x="3320450" y="1304875"/>
            <a:chExt cx="2632499" cy="3416400"/>
          </a:xfrm>
        </p:grpSpPr>
        <p:sp>
          <p:nvSpPr>
            <p:cNvPr id="186" name="Shape 186"/>
            <p:cNvSpPr txBox="1"/>
            <p:nvPr/>
          </p:nvSpPr>
          <p:spPr>
            <a:xfrm>
              <a:off x="3324050" y="1304875"/>
              <a:ext cx="2628899" cy="4640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3320450" y="1304875"/>
              <a:ext cx="2628899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Shape 188"/>
          <p:cNvSpPr txBox="1"/>
          <p:nvPr>
            <p:ph idx="4294967295" type="body"/>
          </p:nvPr>
        </p:nvSpPr>
        <p:spPr>
          <a:xfrm>
            <a:off x="3389450" y="1304875"/>
            <a:ext cx="2494499" cy="46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Channel number</a:t>
            </a:r>
          </a:p>
        </p:txBody>
      </p:sp>
      <p:sp>
        <p:nvSpPr>
          <p:cNvPr id="189" name="Shape 189"/>
          <p:cNvSpPr txBox="1"/>
          <p:nvPr>
            <p:ph idx="4294967295" type="body"/>
          </p:nvPr>
        </p:nvSpPr>
        <p:spPr>
          <a:xfrm>
            <a:off x="3396775" y="1850300"/>
            <a:ext cx="2478600" cy="279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Increases design size of all components linearly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Increases latency of some components logarithmically</a:t>
            </a:r>
          </a:p>
          <a:p>
            <a:pPr indent="-330200" lvl="0" marL="457200">
              <a:spcBef>
                <a:spcPts val="0"/>
              </a:spcBef>
              <a:buSzPct val="100000"/>
              <a:buNone/>
            </a:pPr>
            <a:r>
              <a:rPr lang="en" sz="1600"/>
              <a:t>What works individually, breaks memory budget in integration</a:t>
            </a:r>
          </a:p>
        </p:txBody>
      </p:sp>
      <p:grpSp>
        <p:nvGrpSpPr>
          <p:cNvPr id="190" name="Shape 190"/>
          <p:cNvGrpSpPr/>
          <p:nvPr/>
        </p:nvGrpSpPr>
        <p:grpSpPr>
          <a:xfrm>
            <a:off x="6212550" y="1304875"/>
            <a:ext cx="2632499" cy="3416400"/>
            <a:chOff x="6212550" y="1304875"/>
            <a:chExt cx="2632499" cy="3416400"/>
          </a:xfrm>
        </p:grpSpPr>
        <p:sp>
          <p:nvSpPr>
            <p:cNvPr id="191" name="Shape 191"/>
            <p:cNvSpPr/>
            <p:nvPr/>
          </p:nvSpPr>
          <p:spPr>
            <a:xfrm>
              <a:off x="6215400" y="1304875"/>
              <a:ext cx="2628899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 txBox="1"/>
            <p:nvPr/>
          </p:nvSpPr>
          <p:spPr>
            <a:xfrm>
              <a:off x="6212550" y="1304875"/>
              <a:ext cx="2632499" cy="4640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Shape 193"/>
          <p:cNvSpPr txBox="1"/>
          <p:nvPr>
            <p:ph idx="4294967295" type="body"/>
          </p:nvPr>
        </p:nvSpPr>
        <p:spPr>
          <a:xfrm>
            <a:off x="6272475" y="1304875"/>
            <a:ext cx="2494499" cy="46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Vector input width</a:t>
            </a:r>
          </a:p>
        </p:txBody>
      </p:sp>
      <p:sp>
        <p:nvSpPr>
          <p:cNvPr id="194" name="Shape 194"/>
          <p:cNvSpPr txBox="1"/>
          <p:nvPr>
            <p:ph idx="4294967295" type="body"/>
          </p:nvPr>
        </p:nvSpPr>
        <p:spPr>
          <a:xfrm>
            <a:off x="6286400" y="1850300"/>
            <a:ext cx="2478600" cy="279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BRAM is a big constraint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Design can’t scale for larger networks</a:t>
            </a:r>
          </a:p>
          <a:p>
            <a:pPr indent="-330200" lvl="0" marL="457200">
              <a:spcBef>
                <a:spcPts val="0"/>
              </a:spcBef>
              <a:buSzPct val="100000"/>
            </a:pPr>
            <a:r>
              <a:rPr lang="en" sz="1600"/>
              <a:t>Need to split the input - a lot of extra logic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Short intro into neural networks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Sets of neurons grouped in layers, neurons connected between layers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Each connection performs one multiplication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Neurons sum inputs from all the connections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172" y="2424675"/>
            <a:ext cx="3108100" cy="205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3625" y="2346175"/>
            <a:ext cx="3414123" cy="24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Successes &amp; failures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CISR decoding is a lot harder than anticipated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Working with memory is easier than anticipated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Generate statements could be more powerful - some verilog that we could generate with python is not possible to make with generate statements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Softmax takes a lot more logic than anticipated - had to abandon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Where we are currently?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All modules implemented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BRAM and DRAM working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CISR working and tested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BVB working and tested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Channels and summers working and tested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But together causing problems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Nice-to-haves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Working on VGA output of the input images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Working on python templating the verilog files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Working on splitting the BVB so that BRAM isn’t an issue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Working on a one-push solution for generating code, synthesizing, and flashing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Amount of BRAM is a big constraint - we have logic we can’t utilize without more BRAM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FIFOs made our lives much easier - sprinkle them everywhere!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Wish we knew about the CoreGen earlier!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Integrate early! Memory will bite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Neural networks are require lots of computation, power, and time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They are also pretty useful - even Uber made an AI team last week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Most neural networks are heavily overparameterized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Several approaches ease computation: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Smaller networks?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Quantizing weights to 16, 8, even 1 bit?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Pruning neurons?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Pruning connections?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Pruning connections results in sparse matrices</a:t>
            </a:r>
            <a:br>
              <a:rPr b="1" lang="en"/>
            </a:br>
            <a:r>
              <a:rPr b="1" lang="en"/>
              <a:t>Sparse matrix operations are not well suited to CPUS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Neural network power usage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Storing weights is much more expensive than doing the calculation!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800" y="1877524"/>
            <a:ext cx="7962398" cy="254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goals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Build an efficient sparse matrix - vector multiplication accelerator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Build an end-to-end solution for running neural nets on the FPGA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Design the network in software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Train the network on a GPU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Generate the verilog code for the specific network and store weights in configuration files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Allow multi-layer computation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Preferably this should be a one-click solution: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Choose layer sizes and dataset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Train the weights and biases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When done, generate verilog and conf files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Synthesize, or just update conf files if the configuration didn’t change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Flash it to the board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Requirements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Power consumption is the main issue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Reduce the amount of memory needed for storing weights as much as possible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Provide an </a:t>
            </a:r>
            <a:r>
              <a:rPr b="1" lang="en"/>
              <a:t>easy </a:t>
            </a:r>
            <a:r>
              <a:rPr lang="en"/>
              <a:t>solution for running neural nets on the FPGA, for users without FPGA knowledge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Provide a parametric design, allow choosing the tradeoff between power and accuracy</a:t>
            </a:r>
          </a:p>
          <a:p>
            <a:pPr indent="-228600" lvl="0" marL="457200">
              <a:spcBef>
                <a:spcPts val="0"/>
              </a:spcBef>
            </a:pPr>
            <a:r>
              <a:rPr b="1" lang="en"/>
              <a:t>A good user interface is make-it-or-break-it for open-source projects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9693"/>
            <a:ext cx="9144001" cy="4984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CISR encoding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1" cy="3354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ROM generation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137" y="1152474"/>
            <a:ext cx="763972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