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 w="36720"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 w="36720"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Clic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k 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form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61D6BFA-E4CF-45C7-8AA3-188D82069EC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Trainer top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2560320" y="2651760"/>
            <a:ext cx="5383800" cy="2926080"/>
          </a:xfrm>
          <a:prstGeom prst="rect">
            <a:avLst/>
          </a:prstGeom>
          <a:solidFill>
            <a:srgbClr val="e0e9f0"/>
          </a:solidFill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TextShape 3"/>
          <p:cNvSpPr txBox="1"/>
          <p:nvPr/>
        </p:nvSpPr>
        <p:spPr>
          <a:xfrm>
            <a:off x="2800800" y="2686320"/>
            <a:ext cx="1936080" cy="57528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Trainer_top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2897280" y="3116160"/>
            <a:ext cx="1353960" cy="2215440"/>
          </a:xfrm>
          <a:prstGeom prst="rect">
            <a:avLst/>
          </a:prstGeom>
          <a:solidFill>
            <a:srgbClr val="ffffff"/>
          </a:solidFill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TextShape 5"/>
          <p:cNvSpPr txBox="1"/>
          <p:nvPr/>
        </p:nvSpPr>
        <p:spPr>
          <a:xfrm>
            <a:off x="2897280" y="3116160"/>
            <a:ext cx="1320480" cy="46620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Z_stack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2897280" y="3116160"/>
            <a:ext cx="1353960" cy="2215440"/>
          </a:xfrm>
          <a:prstGeom prst="rect">
            <a:avLst/>
          </a:prstGeom>
          <a:solidFill>
            <a:srgbClr val="ffffff"/>
          </a:solidFill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TextShape 7"/>
          <p:cNvSpPr txBox="1"/>
          <p:nvPr/>
        </p:nvSpPr>
        <p:spPr>
          <a:xfrm>
            <a:off x="2897280" y="3116160"/>
            <a:ext cx="1336680" cy="57492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Z_stack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46" name="Line 8"/>
          <p:cNvSpPr/>
          <p:nvPr/>
        </p:nvSpPr>
        <p:spPr>
          <a:xfrm>
            <a:off x="7516080" y="4387680"/>
            <a:ext cx="888480" cy="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9"/>
          <p:cNvSpPr/>
          <p:nvPr/>
        </p:nvSpPr>
        <p:spPr>
          <a:xfrm>
            <a:off x="5177160" y="3116160"/>
            <a:ext cx="2520720" cy="2215440"/>
          </a:xfrm>
          <a:prstGeom prst="rect">
            <a:avLst/>
          </a:prstGeom>
          <a:solidFill>
            <a:srgbClr val="ffffff"/>
          </a:solidFill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TextShape 10"/>
          <p:cNvSpPr txBox="1"/>
          <p:nvPr/>
        </p:nvSpPr>
        <p:spPr>
          <a:xfrm>
            <a:off x="5165280" y="3116160"/>
            <a:ext cx="2516400" cy="57492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Backpropagator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49" name="Line 11"/>
          <p:cNvSpPr/>
          <p:nvPr/>
        </p:nvSpPr>
        <p:spPr>
          <a:xfrm>
            <a:off x="1543320" y="3854520"/>
            <a:ext cx="1353960" cy="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Line 12"/>
          <p:cNvSpPr/>
          <p:nvPr/>
        </p:nvSpPr>
        <p:spPr>
          <a:xfrm>
            <a:off x="1531080" y="4387680"/>
            <a:ext cx="1353960" cy="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13"/>
          <p:cNvSpPr/>
          <p:nvPr/>
        </p:nvSpPr>
        <p:spPr>
          <a:xfrm>
            <a:off x="4289040" y="3854520"/>
            <a:ext cx="888480" cy="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14"/>
          <p:cNvSpPr/>
          <p:nvPr/>
        </p:nvSpPr>
        <p:spPr>
          <a:xfrm>
            <a:off x="4281120" y="4387680"/>
            <a:ext cx="888480" cy="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15"/>
          <p:cNvSpPr/>
          <p:nvPr/>
        </p:nvSpPr>
        <p:spPr>
          <a:xfrm flipH="1">
            <a:off x="4268520" y="4920840"/>
            <a:ext cx="888480" cy="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TextShape 16"/>
          <p:cNvSpPr txBox="1"/>
          <p:nvPr/>
        </p:nvSpPr>
        <p:spPr>
          <a:xfrm>
            <a:off x="1572840" y="3357000"/>
            <a:ext cx="585720" cy="72504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z</a:t>
            </a:r>
            <a:r>
              <a:rPr b="0" lang="en-US" sz="24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55" name="TextShape 17"/>
          <p:cNvSpPr txBox="1"/>
          <p:nvPr/>
        </p:nvSpPr>
        <p:spPr>
          <a:xfrm>
            <a:off x="1582560" y="3905640"/>
            <a:ext cx="493200" cy="72468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56" name="TextShape 18"/>
          <p:cNvSpPr txBox="1"/>
          <p:nvPr/>
        </p:nvSpPr>
        <p:spPr>
          <a:xfrm>
            <a:off x="4335480" y="3357000"/>
            <a:ext cx="567000" cy="72504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z</a:t>
            </a:r>
            <a:r>
              <a:rPr b="0" lang="en-US" sz="24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57" name="TextShape 19"/>
          <p:cNvSpPr txBox="1"/>
          <p:nvPr/>
        </p:nvSpPr>
        <p:spPr>
          <a:xfrm>
            <a:off x="4433040" y="4422960"/>
            <a:ext cx="462600" cy="72504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58" name="TextShape 20"/>
          <p:cNvSpPr txBox="1"/>
          <p:nvPr/>
        </p:nvSpPr>
        <p:spPr>
          <a:xfrm>
            <a:off x="4336560" y="3890160"/>
            <a:ext cx="586800" cy="72468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z</a:t>
            </a:r>
            <a:r>
              <a:rPr b="0" lang="en-US" sz="24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x-1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59" name="TextShape 21"/>
          <p:cNvSpPr txBox="1"/>
          <p:nvPr/>
        </p:nvSpPr>
        <p:spPr>
          <a:xfrm>
            <a:off x="7949520" y="3890160"/>
            <a:ext cx="690120" cy="72468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w</a:t>
            </a:r>
            <a:r>
              <a:rPr b="0" lang="en-US" sz="24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Backpropagator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3287880" y="1820880"/>
            <a:ext cx="3463200" cy="5086800"/>
          </a:xfrm>
          <a:prstGeom prst="rect">
            <a:avLst/>
          </a:prstGeom>
          <a:solidFill>
            <a:srgbClr val="e0e9f0"/>
          </a:solidFill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3"/>
          <p:cNvSpPr/>
          <p:nvPr/>
        </p:nvSpPr>
        <p:spPr>
          <a:xfrm>
            <a:off x="5696280" y="3751920"/>
            <a:ext cx="0" cy="173160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4"/>
          <p:cNvSpPr/>
          <p:nvPr/>
        </p:nvSpPr>
        <p:spPr>
          <a:xfrm>
            <a:off x="4262040" y="2578680"/>
            <a:ext cx="2164680" cy="1406880"/>
          </a:xfrm>
          <a:prstGeom prst="rect">
            <a:avLst/>
          </a:prstGeom>
          <a:solidFill>
            <a:srgbClr val="ffffff"/>
          </a:solidFill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5"/>
          <p:cNvSpPr/>
          <p:nvPr/>
        </p:nvSpPr>
        <p:spPr>
          <a:xfrm flipV="1">
            <a:off x="4929120" y="3996720"/>
            <a:ext cx="0" cy="173160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"/>
          <p:cNvSpPr/>
          <p:nvPr/>
        </p:nvSpPr>
        <p:spPr>
          <a:xfrm>
            <a:off x="4262040" y="5500800"/>
            <a:ext cx="2164680" cy="1190520"/>
          </a:xfrm>
          <a:prstGeom prst="rect">
            <a:avLst/>
          </a:prstGeom>
          <a:solidFill>
            <a:srgbClr val="ffffff"/>
          </a:solidFill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TextShape 7"/>
          <p:cNvSpPr txBox="1"/>
          <p:nvPr/>
        </p:nvSpPr>
        <p:spPr>
          <a:xfrm>
            <a:off x="4262040" y="2539800"/>
            <a:ext cx="2489040" cy="90468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Weight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controller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67" name="TextShape 8"/>
          <p:cNvSpPr txBox="1"/>
          <p:nvPr/>
        </p:nvSpPr>
        <p:spPr>
          <a:xfrm>
            <a:off x="4262040" y="5437800"/>
            <a:ext cx="2489040" cy="90432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Error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controller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68" name="Line 9"/>
          <p:cNvSpPr/>
          <p:nvPr/>
        </p:nvSpPr>
        <p:spPr>
          <a:xfrm>
            <a:off x="2345040" y="5765040"/>
            <a:ext cx="1917000" cy="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Line 10"/>
          <p:cNvSpPr/>
          <p:nvPr/>
        </p:nvSpPr>
        <p:spPr>
          <a:xfrm>
            <a:off x="2335680" y="6396120"/>
            <a:ext cx="1926360" cy="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TextShape 11"/>
          <p:cNvSpPr txBox="1"/>
          <p:nvPr/>
        </p:nvSpPr>
        <p:spPr>
          <a:xfrm>
            <a:off x="2400120" y="5176080"/>
            <a:ext cx="779760" cy="116784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z</a:t>
            </a:r>
            <a:r>
              <a:rPr b="0" lang="en-US" sz="24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x-1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71" name="TextShape 12"/>
          <p:cNvSpPr txBox="1"/>
          <p:nvPr/>
        </p:nvSpPr>
        <p:spPr>
          <a:xfrm>
            <a:off x="2401200" y="5807160"/>
            <a:ext cx="694800" cy="85752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z</a:t>
            </a:r>
            <a:r>
              <a:rPr b="0" lang="en-US" sz="24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72" name="TextShape 13"/>
          <p:cNvSpPr txBox="1"/>
          <p:nvPr/>
        </p:nvSpPr>
        <p:spPr>
          <a:xfrm>
            <a:off x="4915080" y="4188240"/>
            <a:ext cx="694800" cy="85788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𝛿</a:t>
            </a:r>
            <a:r>
              <a:rPr b="0" lang="en-US" sz="24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73" name="TextShape 14"/>
          <p:cNvSpPr txBox="1"/>
          <p:nvPr/>
        </p:nvSpPr>
        <p:spPr>
          <a:xfrm>
            <a:off x="5682240" y="4188960"/>
            <a:ext cx="694440" cy="85752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w</a:t>
            </a:r>
            <a:r>
              <a:rPr b="0" lang="en-US" sz="24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74" name="Line 15"/>
          <p:cNvSpPr/>
          <p:nvPr/>
        </p:nvSpPr>
        <p:spPr>
          <a:xfrm>
            <a:off x="5691240" y="4776840"/>
            <a:ext cx="1492920" cy="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TextShape 16"/>
          <p:cNvSpPr txBox="1"/>
          <p:nvPr/>
        </p:nvSpPr>
        <p:spPr>
          <a:xfrm>
            <a:off x="3324600" y="1815840"/>
            <a:ext cx="2489400" cy="90468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Backpropagator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377440" y="1828800"/>
            <a:ext cx="5120640" cy="5303520"/>
          </a:xfrm>
          <a:prstGeom prst="rect">
            <a:avLst/>
          </a:prstGeom>
          <a:solidFill>
            <a:srgbClr val="e0e9f0"/>
          </a:solidFill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2926080" y="2230560"/>
            <a:ext cx="4389120" cy="1975680"/>
          </a:xfrm>
          <a:prstGeom prst="rect">
            <a:avLst/>
          </a:prstGeom>
          <a:solidFill>
            <a:srgbClr val="c5caed"/>
          </a:solidFill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"/>
          <p:cNvSpPr/>
          <p:nvPr/>
        </p:nvSpPr>
        <p:spPr>
          <a:xfrm>
            <a:off x="2926080" y="4663440"/>
            <a:ext cx="4389120" cy="2377440"/>
          </a:xfrm>
          <a:prstGeom prst="rect">
            <a:avLst/>
          </a:prstGeom>
          <a:solidFill>
            <a:srgbClr val="c5caed"/>
          </a:solidFill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TextShape 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Backpropagator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3434040" y="2686680"/>
            <a:ext cx="2164680" cy="1406880"/>
          </a:xfrm>
          <a:prstGeom prst="rect">
            <a:avLst/>
          </a:prstGeom>
          <a:solidFill>
            <a:srgbClr val="ffffff"/>
          </a:solidFill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6"/>
          <p:cNvSpPr/>
          <p:nvPr/>
        </p:nvSpPr>
        <p:spPr>
          <a:xfrm>
            <a:off x="3418200" y="5043960"/>
            <a:ext cx="1367640" cy="1190520"/>
          </a:xfrm>
          <a:prstGeom prst="rect">
            <a:avLst/>
          </a:prstGeom>
          <a:solidFill>
            <a:srgbClr val="ffffff"/>
          </a:solidFill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TextShape 7"/>
          <p:cNvSpPr txBox="1"/>
          <p:nvPr/>
        </p:nvSpPr>
        <p:spPr>
          <a:xfrm>
            <a:off x="3434040" y="2647800"/>
            <a:ext cx="2489040" cy="90468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Weight controller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83" name="TextShape 8"/>
          <p:cNvSpPr txBox="1"/>
          <p:nvPr/>
        </p:nvSpPr>
        <p:spPr>
          <a:xfrm>
            <a:off x="3418200" y="4980960"/>
            <a:ext cx="1276200" cy="90432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Error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fetcher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84" name="TextShape 9"/>
          <p:cNvSpPr txBox="1"/>
          <p:nvPr/>
        </p:nvSpPr>
        <p:spPr>
          <a:xfrm>
            <a:off x="1622880" y="2864160"/>
            <a:ext cx="646200" cy="53856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z</a:t>
            </a:r>
            <a:r>
              <a:rPr b="0" lang="en-US" sz="24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x-1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85" name="TextShape 10"/>
          <p:cNvSpPr txBox="1"/>
          <p:nvPr/>
        </p:nvSpPr>
        <p:spPr>
          <a:xfrm>
            <a:off x="1606320" y="5159520"/>
            <a:ext cx="457200" cy="64008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z</a:t>
            </a:r>
            <a:r>
              <a:rPr b="0" lang="en-US" sz="24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86" name="TextShape 11"/>
          <p:cNvSpPr txBox="1"/>
          <p:nvPr/>
        </p:nvSpPr>
        <p:spPr>
          <a:xfrm>
            <a:off x="5057280" y="4153680"/>
            <a:ext cx="694800" cy="85788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𝛿</a:t>
            </a:r>
            <a:r>
              <a:rPr b="0" lang="en-US" sz="24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87" name="TextShape 12"/>
          <p:cNvSpPr txBox="1"/>
          <p:nvPr/>
        </p:nvSpPr>
        <p:spPr>
          <a:xfrm>
            <a:off x="7518240" y="2892960"/>
            <a:ext cx="535680" cy="53856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w</a:t>
            </a:r>
            <a:r>
              <a:rPr b="0" lang="en-US" sz="24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88" name="TextShape 13"/>
          <p:cNvSpPr txBox="1"/>
          <p:nvPr/>
        </p:nvSpPr>
        <p:spPr>
          <a:xfrm>
            <a:off x="2921040" y="2230560"/>
            <a:ext cx="4028400" cy="47088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Weight controller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89" name="CustomShape 14"/>
          <p:cNvSpPr/>
          <p:nvPr/>
        </p:nvSpPr>
        <p:spPr>
          <a:xfrm>
            <a:off x="5290200" y="5043960"/>
            <a:ext cx="1367640" cy="1190520"/>
          </a:xfrm>
          <a:prstGeom prst="rect">
            <a:avLst/>
          </a:prstGeom>
          <a:solidFill>
            <a:srgbClr val="ffffff"/>
          </a:solidFill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TextShape 15"/>
          <p:cNvSpPr txBox="1"/>
          <p:nvPr/>
        </p:nvSpPr>
        <p:spPr>
          <a:xfrm>
            <a:off x="5290560" y="4980960"/>
            <a:ext cx="1367280" cy="110124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Error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propagator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cxnSp>
        <p:nvCxnSpPr>
          <p:cNvPr id="91" name="Line 16"/>
          <p:cNvCxnSpPr>
            <a:stCxn id="81" idx="3"/>
            <a:endCxn id="89" idx="1"/>
          </p:cNvCxnSpPr>
          <p:nvPr/>
        </p:nvCxnSpPr>
        <p:spPr>
          <a:xfrm>
            <a:off x="4785840" y="5639040"/>
            <a:ext cx="504720" cy="360"/>
          </a:xfrm>
          <a:prstGeom prst="bentConnector3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92" name="Line 17"/>
          <p:cNvSpPr/>
          <p:nvPr/>
        </p:nvSpPr>
        <p:spPr>
          <a:xfrm>
            <a:off x="5598720" y="3369600"/>
            <a:ext cx="2455200" cy="1368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18"/>
          <p:cNvSpPr/>
          <p:nvPr/>
        </p:nvSpPr>
        <p:spPr>
          <a:xfrm>
            <a:off x="6171120" y="3369600"/>
            <a:ext cx="5040" cy="167436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TextShape 19"/>
          <p:cNvSpPr txBox="1"/>
          <p:nvPr/>
        </p:nvSpPr>
        <p:spPr>
          <a:xfrm>
            <a:off x="6677280" y="5162040"/>
            <a:ext cx="694800" cy="85788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𝛿</a:t>
            </a:r>
            <a:r>
              <a:rPr b="0" lang="en-US" sz="24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x-1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95" name="Line 20"/>
          <p:cNvSpPr/>
          <p:nvPr/>
        </p:nvSpPr>
        <p:spPr>
          <a:xfrm>
            <a:off x="1920240" y="5486400"/>
            <a:ext cx="1497960" cy="288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21"/>
          <p:cNvSpPr/>
          <p:nvPr/>
        </p:nvSpPr>
        <p:spPr>
          <a:xfrm flipV="1">
            <a:off x="1920240" y="3186720"/>
            <a:ext cx="1513800" cy="1368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TextShape 22"/>
          <p:cNvSpPr txBox="1"/>
          <p:nvPr/>
        </p:nvSpPr>
        <p:spPr>
          <a:xfrm>
            <a:off x="2921400" y="5038920"/>
            <a:ext cx="2489400" cy="904680"/>
          </a:xfrm>
          <a:prstGeom prst="rect">
            <a:avLst/>
          </a:prstGeom>
          <a:noFill/>
          <a:ln w="36720">
            <a:noFill/>
          </a:ln>
        </p:spPr>
      </p:sp>
      <p:sp>
        <p:nvSpPr>
          <p:cNvPr id="98" name="TextShape 23"/>
          <p:cNvSpPr txBox="1"/>
          <p:nvPr/>
        </p:nvSpPr>
        <p:spPr>
          <a:xfrm>
            <a:off x="2921400" y="6622920"/>
            <a:ext cx="2489400" cy="90468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Error controller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99" name="TextShape 24"/>
          <p:cNvSpPr txBox="1"/>
          <p:nvPr/>
        </p:nvSpPr>
        <p:spPr>
          <a:xfrm>
            <a:off x="2381040" y="1798560"/>
            <a:ext cx="4028400" cy="47088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Backpropagator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894400" y="2142000"/>
            <a:ext cx="5394960" cy="4480560"/>
          </a:xfrm>
          <a:prstGeom prst="rect">
            <a:avLst/>
          </a:prstGeom>
          <a:solidFill>
            <a:srgbClr val="e0e9f0"/>
          </a:solidFill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"/>
          <p:cNvSpPr/>
          <p:nvPr/>
        </p:nvSpPr>
        <p:spPr>
          <a:xfrm>
            <a:off x="3900240" y="2577960"/>
            <a:ext cx="3200400" cy="1718280"/>
          </a:xfrm>
          <a:prstGeom prst="rect">
            <a:avLst/>
          </a:prstGeom>
          <a:solidFill>
            <a:srgbClr val="c5caed"/>
          </a:solidFill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"/>
          <p:cNvSpPr/>
          <p:nvPr/>
        </p:nvSpPr>
        <p:spPr>
          <a:xfrm>
            <a:off x="3900240" y="4480560"/>
            <a:ext cx="2103120" cy="2011680"/>
          </a:xfrm>
          <a:prstGeom prst="rect">
            <a:avLst/>
          </a:prstGeom>
          <a:solidFill>
            <a:srgbClr val="c5caed"/>
          </a:solidFill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TextShape 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Weight controller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4448880" y="4601520"/>
            <a:ext cx="1371600" cy="1097280"/>
          </a:xfrm>
          <a:prstGeom prst="rect">
            <a:avLst/>
          </a:prstGeom>
          <a:solidFill>
            <a:srgbClr val="ffffff"/>
          </a:solidFill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6"/>
          <p:cNvSpPr/>
          <p:nvPr/>
        </p:nvSpPr>
        <p:spPr>
          <a:xfrm>
            <a:off x="4448880" y="3017520"/>
            <a:ext cx="1371600" cy="1097280"/>
          </a:xfrm>
          <a:prstGeom prst="rect">
            <a:avLst/>
          </a:prstGeom>
          <a:solidFill>
            <a:srgbClr val="ffffff"/>
          </a:solidFill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7"/>
          <p:cNvSpPr/>
          <p:nvPr/>
        </p:nvSpPr>
        <p:spPr>
          <a:xfrm>
            <a:off x="6499440" y="3355200"/>
            <a:ext cx="457200" cy="457200"/>
          </a:xfrm>
          <a:prstGeom prst="rect">
            <a:avLst/>
          </a:prstGeom>
          <a:solidFill>
            <a:srgbClr val="ffffff"/>
          </a:solidFill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TextShape 8"/>
          <p:cNvSpPr txBox="1"/>
          <p:nvPr/>
        </p:nvSpPr>
        <p:spPr>
          <a:xfrm>
            <a:off x="4451760" y="2972880"/>
            <a:ext cx="1017360" cy="76428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Error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updates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08" name="TextShape 9"/>
          <p:cNvSpPr txBox="1"/>
          <p:nvPr/>
        </p:nvSpPr>
        <p:spPr>
          <a:xfrm>
            <a:off x="4451760" y="4557240"/>
            <a:ext cx="1112040" cy="76428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Weights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BRAM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09" name="TextShape 10"/>
          <p:cNvSpPr txBox="1"/>
          <p:nvPr/>
        </p:nvSpPr>
        <p:spPr>
          <a:xfrm>
            <a:off x="6575760" y="3369240"/>
            <a:ext cx="319320" cy="42732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10" name="Line 11"/>
          <p:cNvSpPr/>
          <p:nvPr/>
        </p:nvSpPr>
        <p:spPr>
          <a:xfrm>
            <a:off x="5820480" y="3571200"/>
            <a:ext cx="678960" cy="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12"/>
          <p:cNvSpPr/>
          <p:nvPr/>
        </p:nvSpPr>
        <p:spPr>
          <a:xfrm>
            <a:off x="2528640" y="5212080"/>
            <a:ext cx="1920240" cy="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3"/>
          <p:cNvSpPr/>
          <p:nvPr/>
        </p:nvSpPr>
        <p:spPr>
          <a:xfrm>
            <a:off x="3151440" y="3103200"/>
            <a:ext cx="457200" cy="457200"/>
          </a:xfrm>
          <a:prstGeom prst="rect">
            <a:avLst/>
          </a:prstGeom>
          <a:solidFill>
            <a:srgbClr val="ffffff"/>
          </a:solidFill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TextShape 14"/>
          <p:cNvSpPr txBox="1"/>
          <p:nvPr/>
        </p:nvSpPr>
        <p:spPr>
          <a:xfrm>
            <a:off x="3227760" y="3117240"/>
            <a:ext cx="304200" cy="42732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14" name="Line 15"/>
          <p:cNvSpPr/>
          <p:nvPr/>
        </p:nvSpPr>
        <p:spPr>
          <a:xfrm>
            <a:off x="3608640" y="3352320"/>
            <a:ext cx="840240" cy="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16"/>
          <p:cNvSpPr/>
          <p:nvPr/>
        </p:nvSpPr>
        <p:spPr>
          <a:xfrm>
            <a:off x="2528640" y="3352320"/>
            <a:ext cx="615240" cy="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Line 17"/>
          <p:cNvSpPr/>
          <p:nvPr/>
        </p:nvSpPr>
        <p:spPr>
          <a:xfrm>
            <a:off x="2528640" y="3856320"/>
            <a:ext cx="1911240" cy="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18"/>
          <p:cNvSpPr/>
          <p:nvPr/>
        </p:nvSpPr>
        <p:spPr>
          <a:xfrm flipV="1">
            <a:off x="6734880" y="3812400"/>
            <a:ext cx="0" cy="139968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TextShape 19"/>
          <p:cNvSpPr txBox="1"/>
          <p:nvPr/>
        </p:nvSpPr>
        <p:spPr>
          <a:xfrm>
            <a:off x="3876120" y="6105600"/>
            <a:ext cx="1944360" cy="76428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Weight loader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19" name="TextShape 20"/>
          <p:cNvSpPr txBox="1"/>
          <p:nvPr/>
        </p:nvSpPr>
        <p:spPr>
          <a:xfrm>
            <a:off x="3876480" y="2541960"/>
            <a:ext cx="1944360" cy="76428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Weight updater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20" name="TextShape 21"/>
          <p:cNvSpPr txBox="1"/>
          <p:nvPr/>
        </p:nvSpPr>
        <p:spPr>
          <a:xfrm>
            <a:off x="3876480" y="6105960"/>
            <a:ext cx="1944360" cy="76428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Weight loader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21" name="TextShape 22"/>
          <p:cNvSpPr txBox="1"/>
          <p:nvPr/>
        </p:nvSpPr>
        <p:spPr>
          <a:xfrm>
            <a:off x="2904840" y="2110320"/>
            <a:ext cx="2275560" cy="76428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Weight controller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22" name="TextShape 23"/>
          <p:cNvSpPr txBox="1"/>
          <p:nvPr/>
        </p:nvSpPr>
        <p:spPr>
          <a:xfrm>
            <a:off x="2437200" y="2874600"/>
            <a:ext cx="457200" cy="64008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z</a:t>
            </a:r>
            <a:r>
              <a:rPr b="0" lang="en-US" sz="24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23" name="TextShape 24"/>
          <p:cNvSpPr txBox="1"/>
          <p:nvPr/>
        </p:nvSpPr>
        <p:spPr>
          <a:xfrm>
            <a:off x="3877200" y="2874600"/>
            <a:ext cx="480240" cy="98676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a</a:t>
            </a:r>
            <a:r>
              <a:rPr b="0" lang="en-US" sz="24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24" name="TextShape 25"/>
          <p:cNvSpPr txBox="1"/>
          <p:nvPr/>
        </p:nvSpPr>
        <p:spPr>
          <a:xfrm>
            <a:off x="2429280" y="3398040"/>
            <a:ext cx="694800" cy="85788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𝛿</a:t>
            </a:r>
            <a:r>
              <a:rPr b="0" lang="en-US" sz="24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25" name="TextShape 26"/>
          <p:cNvSpPr txBox="1"/>
          <p:nvPr/>
        </p:nvSpPr>
        <p:spPr>
          <a:xfrm>
            <a:off x="5813280" y="3110040"/>
            <a:ext cx="830160" cy="98676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Δw</a:t>
            </a:r>
            <a:r>
              <a:rPr b="0" lang="en-US" sz="24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26" name="TextShape 27"/>
          <p:cNvSpPr txBox="1"/>
          <p:nvPr/>
        </p:nvSpPr>
        <p:spPr>
          <a:xfrm>
            <a:off x="7073280" y="3110400"/>
            <a:ext cx="2313360" cy="98676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w</a:t>
            </a:r>
            <a:r>
              <a:rPr b="0" lang="en-US" sz="24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+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Δw</a:t>
            </a:r>
            <a:r>
              <a:rPr b="0" lang="en-US" sz="24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27" name="TextShape 28"/>
          <p:cNvSpPr txBox="1"/>
          <p:nvPr/>
        </p:nvSpPr>
        <p:spPr>
          <a:xfrm>
            <a:off x="5523480" y="4763160"/>
            <a:ext cx="1261080" cy="53892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w</a:t>
            </a:r>
            <a:r>
              <a:rPr b="0" lang="en-US" sz="24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28" name="TextShape 29"/>
          <p:cNvSpPr txBox="1"/>
          <p:nvPr/>
        </p:nvSpPr>
        <p:spPr>
          <a:xfrm>
            <a:off x="1671480" y="4727160"/>
            <a:ext cx="1261080" cy="53892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addr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29" name="TextShape 30"/>
          <p:cNvSpPr txBox="1"/>
          <p:nvPr/>
        </p:nvSpPr>
        <p:spPr>
          <a:xfrm>
            <a:off x="3219840" y="4727520"/>
            <a:ext cx="1261080" cy="53892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30" name="TextShape 31"/>
          <p:cNvSpPr txBox="1"/>
          <p:nvPr/>
        </p:nvSpPr>
        <p:spPr>
          <a:xfrm>
            <a:off x="3580200" y="5591880"/>
            <a:ext cx="1261080" cy="53892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wr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31" name="TextShape 32"/>
          <p:cNvSpPr txBox="1"/>
          <p:nvPr/>
        </p:nvSpPr>
        <p:spPr>
          <a:xfrm>
            <a:off x="7539840" y="4763520"/>
            <a:ext cx="1261080" cy="53892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w</a:t>
            </a:r>
            <a:r>
              <a:rPr b="0" lang="en-US" sz="24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32" name="TextShape 33"/>
          <p:cNvSpPr txBox="1"/>
          <p:nvPr/>
        </p:nvSpPr>
        <p:spPr>
          <a:xfrm>
            <a:off x="7540200" y="4763880"/>
            <a:ext cx="1261080" cy="53892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w</a:t>
            </a:r>
            <a:r>
              <a:rPr b="0" lang="en-US" sz="24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294720" y="2462760"/>
            <a:ext cx="3474720" cy="3383280"/>
          </a:xfrm>
          <a:prstGeom prst="rect">
            <a:avLst/>
          </a:prstGeom>
          <a:solidFill>
            <a:srgbClr val="e0e9f0"/>
          </a:solidFill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TextShape 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Error propagator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3771360" y="2750760"/>
            <a:ext cx="731520" cy="731520"/>
          </a:xfrm>
          <a:prstGeom prst="rect">
            <a:avLst/>
          </a:prstGeom>
          <a:solidFill>
            <a:srgbClr val="ffffff"/>
          </a:solidFill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4"/>
          <p:cNvSpPr/>
          <p:nvPr/>
        </p:nvSpPr>
        <p:spPr>
          <a:xfrm>
            <a:off x="5489280" y="2737080"/>
            <a:ext cx="731520" cy="731520"/>
          </a:xfrm>
          <a:prstGeom prst="rect">
            <a:avLst/>
          </a:prstGeom>
          <a:solidFill>
            <a:srgbClr val="ffffff"/>
          </a:solidFill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5"/>
          <p:cNvSpPr/>
          <p:nvPr/>
        </p:nvSpPr>
        <p:spPr>
          <a:xfrm>
            <a:off x="3477600" y="4017240"/>
            <a:ext cx="1371600" cy="1371600"/>
          </a:xfrm>
          <a:prstGeom prst="rect">
            <a:avLst/>
          </a:prstGeom>
          <a:solidFill>
            <a:srgbClr val="ffffff"/>
          </a:solidFill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6"/>
          <p:cNvSpPr/>
          <p:nvPr/>
        </p:nvSpPr>
        <p:spPr>
          <a:xfrm>
            <a:off x="5205600" y="4017240"/>
            <a:ext cx="1371600" cy="1371600"/>
          </a:xfrm>
          <a:prstGeom prst="rect">
            <a:avLst/>
          </a:prstGeom>
          <a:solidFill>
            <a:srgbClr val="ffffff"/>
          </a:solidFill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7"/>
          <p:cNvSpPr/>
          <p:nvPr/>
        </p:nvSpPr>
        <p:spPr>
          <a:xfrm>
            <a:off x="4117680" y="3482280"/>
            <a:ext cx="0" cy="53496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8"/>
          <p:cNvSpPr/>
          <p:nvPr/>
        </p:nvSpPr>
        <p:spPr>
          <a:xfrm>
            <a:off x="5855040" y="3468600"/>
            <a:ext cx="0" cy="54864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9"/>
          <p:cNvSpPr/>
          <p:nvPr/>
        </p:nvSpPr>
        <p:spPr>
          <a:xfrm>
            <a:off x="4117680" y="2279880"/>
            <a:ext cx="0" cy="47088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10"/>
          <p:cNvSpPr/>
          <p:nvPr/>
        </p:nvSpPr>
        <p:spPr>
          <a:xfrm>
            <a:off x="5845680" y="2279880"/>
            <a:ext cx="0" cy="46188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TextShape 11"/>
          <p:cNvSpPr txBox="1"/>
          <p:nvPr/>
        </p:nvSpPr>
        <p:spPr>
          <a:xfrm>
            <a:off x="3461040" y="3984120"/>
            <a:ext cx="909360" cy="110124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Matrix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vector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mult.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44" name="TextShape 12"/>
          <p:cNvSpPr txBox="1"/>
          <p:nvPr/>
        </p:nvSpPr>
        <p:spPr>
          <a:xfrm>
            <a:off x="5189040" y="3984480"/>
            <a:ext cx="990000" cy="76428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Dot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product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45" name="TextShape 13"/>
          <p:cNvSpPr txBox="1"/>
          <p:nvPr/>
        </p:nvSpPr>
        <p:spPr>
          <a:xfrm>
            <a:off x="5672160" y="2786040"/>
            <a:ext cx="457200" cy="57816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46" name="TextShape 14"/>
          <p:cNvSpPr txBox="1"/>
          <p:nvPr/>
        </p:nvSpPr>
        <p:spPr>
          <a:xfrm>
            <a:off x="3908160" y="2822040"/>
            <a:ext cx="457200" cy="57816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47" name="TextShape 15"/>
          <p:cNvSpPr txBox="1"/>
          <p:nvPr/>
        </p:nvSpPr>
        <p:spPr>
          <a:xfrm>
            <a:off x="3317040" y="5424840"/>
            <a:ext cx="1989720" cy="42732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Error propagator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48" name="TextShape 16"/>
          <p:cNvSpPr txBox="1"/>
          <p:nvPr/>
        </p:nvSpPr>
        <p:spPr>
          <a:xfrm>
            <a:off x="2834640" y="3236760"/>
            <a:ext cx="694800" cy="85788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𝛿</a:t>
            </a:r>
            <a:r>
              <a:rPr b="0" lang="en-US" sz="24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49" name="TextShape 17"/>
          <p:cNvSpPr txBox="1"/>
          <p:nvPr/>
        </p:nvSpPr>
        <p:spPr>
          <a:xfrm>
            <a:off x="6794640" y="3237120"/>
            <a:ext cx="694800" cy="85788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𝛿</a:t>
            </a:r>
            <a:r>
              <a:rPr b="0" lang="en-US" sz="24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L-1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50" name="TextShape 18"/>
          <p:cNvSpPr txBox="1"/>
          <p:nvPr/>
        </p:nvSpPr>
        <p:spPr>
          <a:xfrm>
            <a:off x="3167280" y="1832400"/>
            <a:ext cx="1261080" cy="53892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w</a:t>
            </a:r>
            <a:r>
              <a:rPr b="0" lang="en-US" sz="24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51" name="TextShape 19"/>
          <p:cNvSpPr txBox="1"/>
          <p:nvPr/>
        </p:nvSpPr>
        <p:spPr>
          <a:xfrm>
            <a:off x="5672160" y="1832760"/>
            <a:ext cx="646200" cy="53856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z</a:t>
            </a:r>
            <a:r>
              <a:rPr b="0" lang="en-US" sz="24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L-1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Error fetcher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2492640" y="1828800"/>
            <a:ext cx="5303520" cy="3840480"/>
          </a:xfrm>
          <a:prstGeom prst="rect">
            <a:avLst/>
          </a:prstGeom>
          <a:solidFill>
            <a:srgbClr val="e0e9f0"/>
          </a:solidFill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TextShape 3"/>
          <p:cNvSpPr txBox="1"/>
          <p:nvPr/>
        </p:nvSpPr>
        <p:spPr>
          <a:xfrm>
            <a:off x="2514600" y="1858680"/>
            <a:ext cx="1567440" cy="42732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Error fetcher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55" name="TextShape 4"/>
          <p:cNvSpPr txBox="1"/>
          <p:nvPr/>
        </p:nvSpPr>
        <p:spPr>
          <a:xfrm>
            <a:off x="6424560" y="4445640"/>
            <a:ext cx="694800" cy="85788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𝛿</a:t>
            </a:r>
            <a:r>
              <a:rPr b="0" lang="en-US" sz="24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56" name="TextShape 5"/>
          <p:cNvSpPr txBox="1"/>
          <p:nvPr/>
        </p:nvSpPr>
        <p:spPr>
          <a:xfrm>
            <a:off x="3099240" y="4398840"/>
            <a:ext cx="1261080" cy="53892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4504320" y="3291840"/>
            <a:ext cx="731520" cy="731520"/>
          </a:xfrm>
          <a:prstGeom prst="rect">
            <a:avLst/>
          </a:prstGeom>
          <a:solidFill>
            <a:srgbClr val="ffffff"/>
          </a:solidFill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TextShape 7"/>
          <p:cNvSpPr txBox="1"/>
          <p:nvPr/>
        </p:nvSpPr>
        <p:spPr>
          <a:xfrm>
            <a:off x="4687200" y="3340800"/>
            <a:ext cx="457200" cy="57816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59" name="CustomShape 8"/>
          <p:cNvSpPr/>
          <p:nvPr/>
        </p:nvSpPr>
        <p:spPr>
          <a:xfrm>
            <a:off x="5693040" y="3291840"/>
            <a:ext cx="731520" cy="731520"/>
          </a:xfrm>
          <a:prstGeom prst="rect">
            <a:avLst/>
          </a:prstGeom>
          <a:solidFill>
            <a:srgbClr val="ffffff"/>
          </a:solidFill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TextShape 9"/>
          <p:cNvSpPr txBox="1"/>
          <p:nvPr/>
        </p:nvSpPr>
        <p:spPr>
          <a:xfrm>
            <a:off x="5875920" y="3340800"/>
            <a:ext cx="457200" cy="57816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σ’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61" name="CustomShape 10"/>
          <p:cNvSpPr/>
          <p:nvPr/>
        </p:nvSpPr>
        <p:spPr>
          <a:xfrm>
            <a:off x="5693040" y="4572000"/>
            <a:ext cx="731520" cy="731520"/>
          </a:xfrm>
          <a:prstGeom prst="rect">
            <a:avLst/>
          </a:prstGeom>
          <a:solidFill>
            <a:srgbClr val="ffffff"/>
          </a:solidFill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TextShape 11"/>
          <p:cNvSpPr txBox="1"/>
          <p:nvPr/>
        </p:nvSpPr>
        <p:spPr>
          <a:xfrm>
            <a:off x="5729040" y="4656960"/>
            <a:ext cx="1463040" cy="155376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dot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63" name="Line 12"/>
          <p:cNvSpPr/>
          <p:nvPr/>
        </p:nvSpPr>
        <p:spPr>
          <a:xfrm>
            <a:off x="5235840" y="4937760"/>
            <a:ext cx="457200" cy="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3"/>
          <p:cNvSpPr/>
          <p:nvPr/>
        </p:nvSpPr>
        <p:spPr>
          <a:xfrm>
            <a:off x="4504320" y="4536000"/>
            <a:ext cx="770400" cy="770400"/>
          </a:xfrm>
          <a:prstGeom prst="ellipse">
            <a:avLst/>
          </a:prstGeom>
          <a:solidFill>
            <a:srgbClr val="ffffff"/>
          </a:solidFill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14"/>
          <p:cNvSpPr/>
          <p:nvPr/>
        </p:nvSpPr>
        <p:spPr>
          <a:xfrm>
            <a:off x="4870080" y="4023360"/>
            <a:ext cx="0" cy="51264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15"/>
          <p:cNvSpPr/>
          <p:nvPr/>
        </p:nvSpPr>
        <p:spPr>
          <a:xfrm>
            <a:off x="6058800" y="4023360"/>
            <a:ext cx="0" cy="54864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6"/>
          <p:cNvSpPr/>
          <p:nvPr/>
        </p:nvSpPr>
        <p:spPr>
          <a:xfrm>
            <a:off x="2704680" y="4491000"/>
            <a:ext cx="1280160" cy="1005840"/>
          </a:xfrm>
          <a:prstGeom prst="rect">
            <a:avLst/>
          </a:prstGeom>
          <a:solidFill>
            <a:srgbClr val="c5caed"/>
          </a:solidFill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TextShape 17"/>
          <p:cNvSpPr txBox="1"/>
          <p:nvPr/>
        </p:nvSpPr>
        <p:spPr>
          <a:xfrm>
            <a:off x="2675520" y="4389840"/>
            <a:ext cx="1463040" cy="155376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Target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
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BRAM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69" name="TextShape 18"/>
          <p:cNvSpPr txBox="1"/>
          <p:nvPr/>
        </p:nvSpPr>
        <p:spPr>
          <a:xfrm>
            <a:off x="4721040" y="4584960"/>
            <a:ext cx="1463040" cy="155376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70" name="Line 19"/>
          <p:cNvSpPr/>
          <p:nvPr/>
        </p:nvSpPr>
        <p:spPr>
          <a:xfrm>
            <a:off x="3984840" y="4937760"/>
            <a:ext cx="511200" cy="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Line 20"/>
          <p:cNvSpPr/>
          <p:nvPr/>
        </p:nvSpPr>
        <p:spPr>
          <a:xfrm>
            <a:off x="4870080" y="2834640"/>
            <a:ext cx="0" cy="45720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1"/>
          <p:cNvSpPr/>
          <p:nvPr/>
        </p:nvSpPr>
        <p:spPr>
          <a:xfrm rot="16200000">
            <a:off x="7064640" y="2504880"/>
            <a:ext cx="822960" cy="274320"/>
          </a:xfrm>
          <a:custGeom>
            <a:avLst/>
            <a:gdLst/>
            <a:ahLst/>
            <a:rect l="0" t="0" r="r" b="b"/>
            <a:pathLst>
              <a:path w="2288" h="764">
                <a:moveTo>
                  <a:pt x="0" y="0"/>
                </a:moveTo>
                <a:lnTo>
                  <a:pt x="2287" y="0"/>
                </a:lnTo>
                <a:lnTo>
                  <a:pt x="1715" y="763"/>
                </a:lnTo>
                <a:lnTo>
                  <a:pt x="571" y="763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Line 22"/>
          <p:cNvSpPr/>
          <p:nvPr/>
        </p:nvSpPr>
        <p:spPr>
          <a:xfrm>
            <a:off x="2126880" y="2468880"/>
            <a:ext cx="5212080" cy="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Line 23"/>
          <p:cNvSpPr/>
          <p:nvPr/>
        </p:nvSpPr>
        <p:spPr>
          <a:xfrm>
            <a:off x="7613280" y="2651760"/>
            <a:ext cx="731520" cy="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TextShape 24"/>
          <p:cNvSpPr txBox="1"/>
          <p:nvPr/>
        </p:nvSpPr>
        <p:spPr>
          <a:xfrm>
            <a:off x="4230000" y="5303520"/>
            <a:ext cx="180720" cy="427320"/>
          </a:xfrm>
          <a:prstGeom prst="rect">
            <a:avLst/>
          </a:prstGeom>
          <a:noFill/>
          <a:ln w="36720">
            <a:noFill/>
          </a:ln>
        </p:spPr>
      </p:sp>
      <p:sp>
        <p:nvSpPr>
          <p:cNvPr id="176" name="TextShape 25"/>
          <p:cNvSpPr txBox="1"/>
          <p:nvPr/>
        </p:nvSpPr>
        <p:spPr>
          <a:xfrm>
            <a:off x="2057760" y="2753280"/>
            <a:ext cx="646200" cy="53856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z</a:t>
            </a:r>
            <a:r>
              <a:rPr b="0" lang="en-US" sz="24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77" name="TextShape 26"/>
          <p:cNvSpPr txBox="1"/>
          <p:nvPr/>
        </p:nvSpPr>
        <p:spPr>
          <a:xfrm>
            <a:off x="4870080" y="3961440"/>
            <a:ext cx="646200" cy="53856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a</a:t>
            </a:r>
            <a:r>
              <a:rPr b="0" lang="en-US" sz="24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78" name="TextShape 27"/>
          <p:cNvSpPr txBox="1"/>
          <p:nvPr/>
        </p:nvSpPr>
        <p:spPr>
          <a:xfrm>
            <a:off x="2057760" y="1976760"/>
            <a:ext cx="694800" cy="85788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𝛿</a:t>
            </a:r>
            <a:r>
              <a:rPr b="0" lang="en-US" sz="24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  <p:sp>
        <p:nvSpPr>
          <p:cNvPr id="179" name="TextShape 28"/>
          <p:cNvSpPr txBox="1"/>
          <p:nvPr/>
        </p:nvSpPr>
        <p:spPr>
          <a:xfrm>
            <a:off x="7900560" y="2178360"/>
            <a:ext cx="694800" cy="85788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eXGyreSchola"/>
                <a:ea typeface="WenQuanYi Micro Hei"/>
              </a:rPr>
              <a:t>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eXGyreSchola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2017-01-12T13:43:18Z</dcterms:created>
  <dc:creator/>
  <dc:description/>
  <dc:language>en-US</dc:language>
  <cp:lastModifiedBy/>
  <dcterms:modified xsi:type="dcterms:W3CDTF">2017-01-12T20:23:28Z</dcterms:modified>
  <cp:revision>5</cp:revision>
  <dc:subject/>
  <dc:title/>
</cp:coreProperties>
</file>