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</p:sldIdLst>
  <p:sldSz cx="9144000" cy="6858000" type="screen4x3"/>
  <p:notesSz cx="7010400" cy="9296400"/>
  <p:custShowLst>
    <p:custShow name="Short Overview" id="0">
      <p:sldLst>
        <p:sld r:id="rId2"/>
      </p:sldLst>
    </p:custShow>
    <p:custShow name="DCP 12-14-11" id="1">
      <p:sldLst>
        <p:sld r:id="rId2"/>
      </p:sldLst>
    </p:custShow>
  </p:custShowLst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31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176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656E0C-5954-3046-BDE8-31A3B0B04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84594-A98B-D041-B763-0E297F84C8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3BF5B84-3781-DA4F-AC70-118EC4D95870}" type="datetimeFigureOut">
              <a:rPr lang="en-US"/>
              <a:pPr>
                <a:defRPr/>
              </a:pPr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85CF1-F501-FB46-B675-0458323DE3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86B39-D0F8-B348-891B-B8AB3C32CD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5DE9C5-111F-9744-BE02-2C89E30B8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91EAE-6F88-2440-B628-7D6FB1B57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5EBBB-FEC5-804E-B695-9A308804CD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92F1C8-E490-A241-8E42-1321A8D281FA}" type="datetimeFigureOut">
              <a:rPr lang="en-US"/>
              <a:pPr>
                <a:defRPr/>
              </a:pPr>
              <a:t>11/19/19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488E41-8766-5E47-8095-3AF7A3132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3EEC00-7B1E-9346-BA02-70B470411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C046-9299-1542-8B80-DD800AD047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1C9B-D226-BF4B-919A-E2837397E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19B1E9-3922-DA48-B16E-A56AC013F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05B881A-25BA-4140-AB95-9A4F07199B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F6433A2-7E32-3146-8CAD-1443F2BE31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9218D98-41C4-9C4E-91DA-0552F9D95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4DB7E15-9AE0-6D4D-9029-64852ACD3B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STER---300-×-1050.png">
            <a:extLst>
              <a:ext uri="{FF2B5EF4-FFF2-40B4-BE49-F238E27FC236}">
                <a16:creationId xmlns:a16="http://schemas.microsoft.com/office/drawing/2014/main" id="{3B7ACB8D-3A69-5343-87F7-A1251CE13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0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122363"/>
            <a:ext cx="64008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602038"/>
            <a:ext cx="64008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07A028-52CF-0642-A4E8-E41C7A28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2200" y="6356350"/>
            <a:ext cx="1524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08C96A-5C3B-4240-B2FE-5CD76E7B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D0D855-65A4-CF46-B9E9-03FFC48B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356350"/>
            <a:ext cx="1524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54DA7-2272-064F-A09A-826D3755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0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CCB7E63-694F-0240-8611-5FE281973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880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200399"/>
            <a:ext cx="7886700" cy="297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512A16-A772-4F40-843E-C4ADC909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992622-B191-C94E-9955-7F14E8CB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B0B748-E9B0-FE46-88D1-8A65CD7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C4B6-254C-024F-94C6-10DC99692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2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005F-6BCC-134A-9565-C0A5244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B2-C6A7-2C4D-98CE-ED291F80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B598-B74E-FC4D-8BF0-1683A9B0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3BA5-E0F2-EE4A-BCF4-BDF81B8DB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F415AC0-B827-FE42-96D4-4B6539C390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880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76599"/>
            <a:ext cx="7886700" cy="290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78A771-C463-6449-88E3-CAB49C94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F476F5-9807-D04A-B626-E129D06A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2BC9F8-7A41-1047-A485-310B3AB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F219C-9599-CC45-B4F1-5CCD3121F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29CC3D9-4C38-F447-B20B-F695575E4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05000"/>
            <a:ext cx="7886700" cy="26574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C489B3-D570-6E45-A902-D9F451D1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B7CABB-AD92-8645-B60E-E9856F6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083FE6-93F9-F04D-B753-0C979ED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2AB05-C8CA-EE4E-910A-A9F9817DA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8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A699C558-6F5D-DD43-9570-1258ADBC79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880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00399"/>
            <a:ext cx="3886200" cy="2976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00399"/>
            <a:ext cx="3886200" cy="2976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D23D48A-DAEC-B74D-A907-5F24916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9EC7923-F8A7-854A-A274-21B38F42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2E06106-9D7D-B344-940C-A9B212A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D0EA-9B17-5347-AEC0-2D24CB874B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1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CCD78-43A3-5F4F-9F62-3FECB5A6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FE07B-8D31-F646-88B7-08CBF2C2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24533-0806-8646-A03A-086F50F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04A2A-25BC-A946-A4D1-481FF3CCE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7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EDF57E74-4292-954C-80C1-922739F1E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880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F50A719-C719-074B-97E3-5AA8AF7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62FEBF1-5FBC-6F44-8401-79F0E81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82D5D8-99BF-B24E-A4ED-B3111900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3DBE-B6AB-E841-A1B3-E8360EC40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8BD96722-4833-A544-9746-8940E4A7A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3654EC8-3970-8940-A487-A3D79A03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9D57ACB-8123-E34E-BE3B-C7A08B4F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80FA16-5800-0D4E-893D-A52AFCF2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F6B49-4CEB-A547-A18D-E15DBA4A6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2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875A17D4-363F-1247-AF98-40ABA2359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28800"/>
            <a:ext cx="4629150" cy="40322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29000"/>
            <a:ext cx="2949178" cy="24399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90F16-FB60-DA48-BE95-24ACA4A7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170159-24D3-FA44-9D0E-2FC4B5D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E215D4B-0B8F-494C-8F80-07C727D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6893E-6231-EE4F-BF59-A01802CDE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1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B985F563-B411-AD47-8B4B-C9383396A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828800"/>
            <a:ext cx="4629150" cy="403225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29000"/>
            <a:ext cx="2949178" cy="24399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AD63DB1-960B-464A-A1FE-6FCED5CC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F018B41-4179-434B-9EF5-FEAE5341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74E5B39-FDE8-D04A-B388-09B69C49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7C171-E4CB-1C44-827B-2A9BA8627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23CB9A-4215-2045-8013-31B88B8516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365125"/>
            <a:ext cx="8153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3183235-63E7-BF4E-91E5-9A30DCE646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825625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CED7EE-168C-BC48-8F98-9F8135A3F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19812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98413C-2FC1-764A-BA70-478C3EBF0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7338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EE2F6D7-7E5B-364B-BCBD-E349F8C0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8C81B8-5EFC-084C-B211-6EBDD1D05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92CD378-AC38-9842-86F7-8A5A39D0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275" y="1143000"/>
            <a:ext cx="5334000" cy="2662238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BB051F"/>
                </a:solidFill>
                <a:cs typeface="Times New Roman" panose="02020603050405020304" pitchFamily="18" charset="0"/>
              </a:rPr>
              <a:t>COLLABORATION, CONTENT AND MODEL-BASED RECOMMENDER SYSTEMS EVALUATION</a:t>
            </a:r>
            <a:br>
              <a:rPr lang="en-US" altLang="en-US" sz="2000" dirty="0">
                <a:solidFill>
                  <a:srgbClr val="BB051F"/>
                </a:solidFill>
                <a:cs typeface="Times New Roman" panose="02020603050405020304" pitchFamily="18" charset="0"/>
              </a:rPr>
            </a:br>
            <a:br>
              <a:rPr lang="en-US" altLang="en-US" sz="4400" dirty="0">
                <a:solidFill>
                  <a:srgbClr val="BB051F"/>
                </a:solidFill>
                <a:cs typeface="Times New Roman" panose="02020603050405020304" pitchFamily="18" charset="0"/>
              </a:rPr>
            </a:br>
            <a:r>
              <a:rPr lang="sr-Latn-RS" altLang="en-US" sz="2000" dirty="0">
                <a:solidFill>
                  <a:srgbClr val="BB051F"/>
                </a:solidFill>
                <a:cs typeface="Times New Roman" panose="02020603050405020304" pitchFamily="18" charset="0"/>
              </a:rPr>
              <a:t>MIHAILO JOKSIMOVIĆ, 2017/430059</a:t>
            </a:r>
            <a:endParaRPr lang="en-US" altLang="en-US" sz="2000" dirty="0">
              <a:solidFill>
                <a:srgbClr val="BB051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3BE0-B232-0B49-B66E-7017C59A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275" y="5867400"/>
            <a:ext cx="6188075" cy="533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sz="1600" dirty="0">
                <a:cs typeface="Times New Roman" pitchFamily="18" charset="0"/>
              </a:rPr>
              <a:t>UNIVERZITET SINGIDUNUM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RS" sz="1600" dirty="0">
                <a:cs typeface="Times New Roman" pitchFamily="18" charset="0"/>
              </a:rPr>
              <a:t>DEPARTMAN ZA MASTER STUDIJE</a:t>
            </a:r>
            <a:endParaRPr lang="en-US" sz="16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FBA9-7FF6-4041-AFB8-D347912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Case -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929C6-A456-8546-9C29-ED1178E4A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SVD Formula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/>
                      <m:t>𝑀</m:t>
                    </m:r>
                    <m:r>
                      <a:rPr lang="en-US" i="1" smtClean="0"/>
                      <m:t>=</m:t>
                    </m:r>
                    <m:r>
                      <a:rPr lang="en-US" i="1" smtClean="0"/>
                      <m:t>𝑈</m:t>
                    </m:r>
                    <m:r>
                      <a:rPr lang="en-US" i="1" smtClean="0"/>
                      <m:t>∗</m:t>
                    </m:r>
                    <m:r>
                      <a:rPr lang="en-US" i="1" smtClean="0"/>
                      <m:t>𝛴</m:t>
                    </m:r>
                    <m:r>
                      <a:rPr lang="en-US" i="1" smtClean="0"/>
                      <m:t>∗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br>
                  <a:rPr lang="en-US" i="1" dirty="0"/>
                </a:br>
                <a:br>
                  <a:rPr lang="en-US" i="1" dirty="0"/>
                </a:br>
                <a:endParaRPr lang="en-US" i="1" dirty="0"/>
              </a:p>
              <a:p>
                <a:r>
                  <a:rPr lang="en-US" b="1" dirty="0"/>
                  <a:t>RMSE</a:t>
                </a:r>
                <a:r>
                  <a:rPr lang="en-US" dirty="0"/>
                  <a:t>: 0.92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929C6-A456-8546-9C29-ED1178E4A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47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4A0-1ED7-B141-80FE-2D4395E1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Case – Content based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C2DB9-8DB4-FA43-AD00-62298D0A7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TF-IDF Vectorization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𝑡𝑓𝑖𝑑𝑓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𝑡𝑓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∗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a:rPr lang="en-US" i="1"/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Accuracy</a:t>
                </a:r>
                <a:r>
                  <a:rPr lang="en-US" dirty="0"/>
                  <a:t>: 0.89, </a:t>
                </a:r>
                <a:r>
                  <a:rPr lang="en-US" b="1" dirty="0"/>
                  <a:t>F1</a:t>
                </a:r>
                <a:r>
                  <a:rPr lang="en-US" dirty="0"/>
                  <a:t>: 0.94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C2DB9-8DB4-FA43-AD00-62298D0A7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9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FE92-F0BF-BF43-BDEB-D4E4A762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E340E8-B13B-4948-9A24-7536CD6B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09589"/>
              </p:ext>
            </p:extLst>
          </p:nvPr>
        </p:nvGraphicFramePr>
        <p:xfrm>
          <a:off x="762000" y="3276600"/>
          <a:ext cx="7893846" cy="325470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882806">
                  <a:extLst>
                    <a:ext uri="{9D8B030D-6E8A-4147-A177-3AD203B41FA5}">
                      <a16:colId xmlns:a16="http://schemas.microsoft.com/office/drawing/2014/main" val="2327993638"/>
                    </a:ext>
                  </a:extLst>
                </a:gridCol>
                <a:gridCol w="2648357">
                  <a:extLst>
                    <a:ext uri="{9D8B030D-6E8A-4147-A177-3AD203B41FA5}">
                      <a16:colId xmlns:a16="http://schemas.microsoft.com/office/drawing/2014/main" val="2912547770"/>
                    </a:ext>
                  </a:extLst>
                </a:gridCol>
                <a:gridCol w="2362683">
                  <a:extLst>
                    <a:ext uri="{9D8B030D-6E8A-4147-A177-3AD203B41FA5}">
                      <a16:colId xmlns:a16="http://schemas.microsoft.com/office/drawing/2014/main" val="3456338806"/>
                    </a:ext>
                  </a:extLst>
                </a:gridCol>
              </a:tblGrid>
              <a:tr h="7561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Technique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54146" marT="154146" marB="154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54146" marT="154146" marB="154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54146" marT="154146" marB="1541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755987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User-based c.f.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1.09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44197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Item-based c.f.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91102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SVD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12612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Content-based c.f.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256910" marR="133593" marT="133593" marB="133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8EB-A383-A046-9CC3-4CDD4C1A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0974-3B62-4346-B10D-2861CD80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results in term of efficiency, speed and time complexity – Matrix Factorization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Best for Cold starts - Content-based</a:t>
            </a:r>
          </a:p>
        </p:txBody>
      </p:sp>
    </p:spTree>
    <p:extLst>
      <p:ext uri="{BB962C8B-B14F-4D97-AF65-F5344CB8AC3E}">
        <p14:creationId xmlns:p14="http://schemas.microsoft.com/office/powerpoint/2010/main" val="221125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>
            <a:extLst>
              <a:ext uri="{FF2B5EF4-FFF2-40B4-BE49-F238E27FC236}">
                <a16:creationId xmlns:a16="http://schemas.microsoft.com/office/drawing/2014/main" id="{B24E30A5-B31B-9942-A684-71E258A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76600"/>
            <a:ext cx="7886700" cy="2900363"/>
          </a:xfrm>
        </p:spPr>
        <p:txBody>
          <a:bodyPr/>
          <a:lstStyle/>
          <a:p>
            <a:pPr eaLnBrk="1" hangingPunct="1"/>
            <a:r>
              <a:rPr lang="en-US" altLang="en-US" dirty="0"/>
              <a:t>Evaluate various categories of Recommender Systems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Document the Accuracy and other relevant metrics</a:t>
            </a:r>
          </a:p>
        </p:txBody>
      </p:sp>
      <p:sp>
        <p:nvSpPr>
          <p:cNvPr id="17411" name="Title 5">
            <a:extLst>
              <a:ext uri="{FF2B5EF4-FFF2-40B4-BE49-F238E27FC236}">
                <a16:creationId xmlns:a16="http://schemas.microsoft.com/office/drawing/2014/main" id="{92F85544-0E5F-7E4E-B03F-AB02EF82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DFFD-3A8A-9E4E-9F9B-C797934C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92348-2377-4747-91A7-DBCBDDCA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81795"/>
            <a:ext cx="6629400" cy="29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DC9-B0EF-F540-821B-1FCB9957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7039-9379-6745-9D00-2679FE42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0"/>
            <a:ext cx="2978150" cy="3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1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38D1-1FC9-E543-A1D0-B8F66C17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E4A48-37CD-A148-8677-4A1C8CF3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581400"/>
            <a:ext cx="636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F9B6-5F9B-924A-901B-68EDF50B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27E3-2E85-BD40-A6CE-75C139A1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154363"/>
            <a:ext cx="7886700" cy="2900363"/>
          </a:xfrm>
        </p:spPr>
        <p:txBody>
          <a:bodyPr/>
          <a:lstStyle/>
          <a:p>
            <a:r>
              <a:rPr lang="en-US" dirty="0"/>
              <a:t>Publicly available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600 users, 9.700 movies and 100k ratings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Ratings range [0.5, 5]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42D40-43E1-E745-8B0F-779E3FFE527B}"/>
              </a:ext>
            </a:extLst>
          </p:cNvPr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29200" y="2491581"/>
            <a:ext cx="3999230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F429-2CCB-4C44-89E3-226287C1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7BABE-2278-6E4A-BD8B-C3947C3D5542}"/>
              </a:ext>
            </a:extLst>
          </p:cNvPr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08150" y="3154363"/>
            <a:ext cx="5727700" cy="32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D9A-7860-F54C-AD67-B86C452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 – User-based c.f.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DDAFB-82D2-EB44-AC26-6C5D2AC20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Similarity measure – Pearson Correlation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𝑢𝑗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𝑢</m:t>
                        </m:r>
                      </m:sub>
                    </m:sSub>
                    <m:r>
                      <a:rPr lang="en-US" i="1"/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𝑣</m:t>
                            </m:r>
                            <m:r>
                              <a:rPr lang="en-US" i="1"/>
                              <m:t>∈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𝑢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)</m:t>
                            </m:r>
                          </m:sub>
                          <m:sup/>
                          <m:e>
                            <m:r>
                              <a:rPr lang="en-US" i="1"/>
                              <m:t>𝑃𝑒𝑎𝑟𝑠𝑜𝑛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𝑢</m:t>
                                </m:r>
                                <m:r>
                                  <a:rPr lang="en-US" i="1"/>
                                  <m:t>, </m:t>
                                </m:r>
                                <m:r>
                                  <a:rPr lang="en-US" i="1"/>
                                  <m:t>𝑣</m:t>
                                </m:r>
                              </m:e>
                            </m:d>
                            <m:r>
                              <a:rPr lang="en-US" i="1"/>
                              <m:t>∗(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𝑣𝑗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𝜇</m:t>
                                </m:r>
                              </m:e>
                              <m:sub>
                                <m:r>
                                  <a:rPr lang="en-US" i="1"/>
                                  <m:t>𝑣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𝑣</m:t>
                            </m:r>
                            <m:r>
                              <a:rPr lang="en-US" i="1"/>
                              <m:t>∈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𝑢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)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𝑃𝑒𝑎𝑟𝑠𝑜𝑛</m:t>
                                </m:r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𝑢</m:t>
                                </m:r>
                                <m:r>
                                  <a:rPr lang="en-US" i="1"/>
                                  <m:t>, </m:t>
                                </m:r>
                                <m:r>
                                  <a:rPr lang="en-US" i="1"/>
                                  <m:t>𝑣</m:t>
                                </m:r>
                                <m:r>
                                  <a:rPr lang="en-US" i="1"/>
                                  <m:t>)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i="1" dirty="0"/>
                </a:br>
                <a:br>
                  <a:rPr lang="en-US" i="1" dirty="0"/>
                </a:br>
                <a:endParaRPr lang="en-US" i="1" dirty="0"/>
              </a:p>
              <a:p>
                <a:r>
                  <a:rPr lang="en-US" b="1" dirty="0"/>
                  <a:t>RMSE</a:t>
                </a:r>
                <a:r>
                  <a:rPr lang="en-US" dirty="0"/>
                  <a:t>: 1.09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DDAFB-82D2-EB44-AC26-6C5D2AC20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6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F527-17D7-5C4E-A4BC-06DFA54F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Case – Item-based c.f.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B26A6-71FF-004A-AB71-13A26B8FF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Similarity measure – Cosine Similarity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𝐴𝑑𝑗𝑢𝑠𝑡𝑒𝑑𝐶𝑜𝑠𝑖𝑛𝑒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𝑗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𝑢</m:t>
                            </m:r>
                            <m:r>
                              <a:rPr lang="en-US" i="1"/>
                              <m:t>∈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∩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𝑢𝑖</m:t>
                                </m:r>
                              </m:sub>
                            </m:sSub>
                            <m:r>
                              <a:rPr lang="en-US" i="1"/>
                              <m:t> ∗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/>
                                </m:ctrlPr>
                              </m:naryPr>
                              <m:sub>
                                <m:r>
                                  <a:rPr lang="en-US" i="1"/>
                                  <m:t>𝑢</m:t>
                                </m:r>
                                <m:r>
                                  <a:rPr lang="en-US" i="1"/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𝑢𝑖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en-US" i="1"/>
                          <m:t>∗ 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/>
                                </m:ctrlPr>
                              </m:naryPr>
                              <m:sub>
                                <m:r>
                                  <a:rPr lang="en-US" i="1"/>
                                  <m:t>𝑢</m:t>
                                </m:r>
                                <m:r>
                                  <a:rPr lang="en-US" i="1"/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𝑢𝑗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br>
                  <a:rPr lang="en-US" i="1" dirty="0"/>
                </a:br>
                <a:endParaRPr lang="en-US" i="1" dirty="0"/>
              </a:p>
              <a:p>
                <a:r>
                  <a:rPr lang="en-US" b="1" dirty="0"/>
                  <a:t>RMSE: </a:t>
                </a:r>
                <a:r>
                  <a:rPr lang="en-US" dirty="0"/>
                  <a:t>0.89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B26A6-71FF-004A-AB71-13A26B8FF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251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091BB2572584FBC8A7B8BA3AB94E874"/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Macintosh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Verdana</vt:lpstr>
      <vt:lpstr>Arial</vt:lpstr>
      <vt:lpstr>Times New Roman</vt:lpstr>
      <vt:lpstr>Calibri</vt:lpstr>
      <vt:lpstr>Office Theme</vt:lpstr>
      <vt:lpstr>COLLABORATION, CONTENT AND MODEL-BASED RECOMMENDER SYSTEMS EVALUATION  MIHAILO JOKSIMOVIĆ, 2017/430059</vt:lpstr>
      <vt:lpstr>Abstract</vt:lpstr>
      <vt:lpstr>Collaborative filtering</vt:lpstr>
      <vt:lpstr>Content-based systems</vt:lpstr>
      <vt:lpstr>Singular Value Decomposition (SVD)</vt:lpstr>
      <vt:lpstr>Dataset</vt:lpstr>
      <vt:lpstr>Dataset</vt:lpstr>
      <vt:lpstr>1st Case – User-based c.f.</vt:lpstr>
      <vt:lpstr>2nd Case – Item-based c.f.</vt:lpstr>
      <vt:lpstr>3rd Case - SVD</vt:lpstr>
      <vt:lpstr>4th Case – Content based filtering</vt:lpstr>
      <vt:lpstr>Final results</vt:lpstr>
      <vt:lpstr>Conclusion</vt:lpstr>
      <vt:lpstr>Short Overview</vt:lpstr>
      <vt:lpstr>DCP 12-14-11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COLLABORATION, CONTENT AND MODEL-BASED RECOMMENDER SYSTEMS EVALUATION  MIHAILO JOKSIMOVIĆ, 2017/430059</dc:title>
  <dc:creator>Mihailo Joksimovic</dc:creator>
  <cp:lastModifiedBy>Mihailo Joksimovic</cp:lastModifiedBy>
  <cp:revision>4</cp:revision>
  <dcterms:created xsi:type="dcterms:W3CDTF">2019-11-19T07:20:15Z</dcterms:created>
  <dcterms:modified xsi:type="dcterms:W3CDTF">2019-11-19T07:22:16Z</dcterms:modified>
</cp:coreProperties>
</file>