
<file path=[Content_Types].xml><?xml version="1.0" encoding="utf-8"?>
<Types xmlns="http://schemas.openxmlformats.org/package/2006/content-types">
  <Default Extension="jpg" ContentType="image/jpe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png" ContentType="image/png"/>
  <Default Extension="wmf" ContentType="image/x-wmf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5.xml" ContentType="application/vnd.openxmlformats-officedocument.presentationml.slideLayout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notesSlides/notesSlide15.xml" ContentType="application/vnd.openxmlformats-officedocument.presentationml.notesSlide+xml"/>
  <Override PartName="/ppt/slides/slide15.xml" ContentType="application/vnd.openxmlformats-officedocument.presentationml.slide+xml"/>
  <Override PartName="/docProps/app.xml" ContentType="application/vnd.openxmlformats-officedocument.extended-properties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11.xml" ContentType="application/vnd.openxmlformats-officedocument.presentationml.notesSlide+xml"/>
  <Override PartName="/ppt/notesSlides/notesSlide8.xml" ContentType="application/vnd.openxmlformats-officedocument.presentationml.notes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14.xml" ContentType="application/vnd.openxmlformats-officedocument.presentationml.slid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19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" d="2"/>
          <a:sy n="1" d="2"/>
        </p:scale>
        <p:origin x="0" y="0"/>
      </p:cViewPr>
      <p:guideLst>
        <p:guide pos="3840"/>
        <p:guide pos="2160" orient="horz"/>
      </p:guideLst>
    </p:cSldViewPr>
  </p:slideViewPr>
  <p:gridSpacing cx="76200" cy="76200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notesMaster" Target="notesMasters/notesMaster1.xml"/><Relationship Id="rId20" Type="http://schemas.openxmlformats.org/officeDocument/2006/relationships/presProps" Target="presProps.xml" /><Relationship Id="rId21" Type="http://schemas.openxmlformats.org/officeDocument/2006/relationships/tableStyles" Target="tableStyles.xml" /><Relationship Id="rId22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07481773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1222452653" name="Date Placeholder 2"/>
          <p:cNvSpPr>
            <a:spLocks noGrp="1"/>
          </p:cNvSpPr>
          <p:nvPr>
            <p:ph type="dt" idx="2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569721559" name="Date Placeholder 2"/>
          <p:cNvSpPr>
            <a:spLocks noGrp="1"/>
          </p:cNvSpPr>
          <p:nvPr>
            <p:ph type="dt" idx="3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661079206" name="Notes Placeholder 4"/>
          <p:cNvSpPr>
            <a:spLocks noGrp="1"/>
          </p:cNvSpPr>
          <p:nvPr>
            <p:ph type="body" sz="quarter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/>
          </a:p>
        </p:txBody>
      </p:sp>
      <p:sp>
        <p:nvSpPr>
          <p:cNvPr id="1081917658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1509638592" name="Slide Number Placeholder 6"/>
          <p:cNvSpPr>
            <a:spLocks noGrp="1"/>
          </p:cNvSpPr>
          <p:nvPr>
            <p:ph type="sldNum" sz="quarter" idx="10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7994742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84972453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4136352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4A6C1DE-0039-D7EC-7C64-43C55DC9AA80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20657786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79759174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8506770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2A58A3D-EFE4-0927-2D8D-F2F33FF7ABCD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6445713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75503158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7377037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F127E71-86BB-E975-D525-8CECA79DC989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8556927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59416089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5965260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DF32250-D0C5-E0E5-7D1E-1DABEBC79CB9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3052361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300438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2699631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169DDC6-3657-3519-A2CC-83A13B636CB1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6281142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7359093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38026461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C9749B3-A29B-546B-B883-E67452EE1EA2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2368752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92899514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44136932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F73A20F-BA0A-DF4E-4D5D-BD1BCBAE10DD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2507590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07206270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01100131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6D14E90-2F6D-942F-F886-ADA786838BFF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0555571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00431528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81041462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9FCC69E-2DF5-8D77-8B3C-E08280E86DB2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0395185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07556956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5078127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F0DF2B7-3CE8-AAC7-6485-9F34FCFAB829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1770628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57641905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1290922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E05E9B7-4011-AE25-0C81-67B56B3B1519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A3D0498-028B-2B87-428F-3792FC238B5B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97583951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61338221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3147455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E43C4B8-7CBB-5319-4245-27D528917BA8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79367771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3370505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65137130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D9166C9-A1D5-8C1C-E109-C0BD9656D62D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9437748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67506424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27339567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2ED7FB8-1846-7258-43AD-980558D6A06B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41236841" name="Freeform: Shape 6"/>
          <p:cNvSpPr/>
          <p:nvPr/>
        </p:nvSpPr>
        <p:spPr bwMode="auto">
          <a:xfrm>
            <a:off x="517870" y="6209925"/>
            <a:ext cx="11155680" cy="45719"/>
          </a:xfrm>
          <a:custGeom>
            <a:avLst/>
            <a:gdLst>
              <a:gd name="connsiteX0" fmla="*/ 0 w 8715708"/>
              <a:gd name="connsiteY0" fmla="*/ 0 h 45719"/>
              <a:gd name="connsiteX1" fmla="*/ 3694525 w 8715708"/>
              <a:gd name="connsiteY1" fmla="*/ 0 h 45719"/>
              <a:gd name="connsiteX2" fmla="*/ 5021183 w 8715708"/>
              <a:gd name="connsiteY2" fmla="*/ 0 h 45719"/>
              <a:gd name="connsiteX3" fmla="*/ 8715708 w 8715708"/>
              <a:gd name="connsiteY3" fmla="*/ 0 h 45719"/>
              <a:gd name="connsiteX4" fmla="*/ 8715708 w 8715708"/>
              <a:gd name="connsiteY4" fmla="*/ 45719 h 45719"/>
              <a:gd name="connsiteX5" fmla="*/ 5021183 w 8715708"/>
              <a:gd name="connsiteY5" fmla="*/ 45719 h 45719"/>
              <a:gd name="connsiteX6" fmla="*/ 3694525 w 8715708"/>
              <a:gd name="connsiteY6" fmla="*/ 45719 h 45719"/>
              <a:gd name="connsiteX7" fmla="*/ 0 w 8715708"/>
              <a:gd name="connsiteY7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5708" h="45719" fill="norm" stroke="1" extrusionOk="0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611622597" name="Title 1"/>
          <p:cNvSpPr>
            <a:spLocks noGrp="1"/>
          </p:cNvSpPr>
          <p:nvPr>
            <p:ph type="ctrTitle"/>
          </p:nvPr>
        </p:nvSpPr>
        <p:spPr bwMode="auto">
          <a:xfrm>
            <a:off x="521208" y="978408"/>
            <a:ext cx="11155680" cy="3429000"/>
          </a:xfrm>
        </p:spPr>
        <p:txBody>
          <a:bodyPr anchor="t">
            <a:normAutofit/>
          </a:bodyPr>
          <a:lstStyle>
            <a:lvl1pPr algn="l">
              <a:defRPr sz="7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2101488161" name="Subtitle 2"/>
          <p:cNvSpPr>
            <a:spLocks noGrp="1"/>
          </p:cNvSpPr>
          <p:nvPr>
            <p:ph type="subTitle" idx="1"/>
          </p:nvPr>
        </p:nvSpPr>
        <p:spPr bwMode="auto">
          <a:xfrm>
            <a:off x="521208" y="4480560"/>
            <a:ext cx="7104888" cy="1399032"/>
          </a:xfrm>
        </p:spPr>
        <p:txBody>
          <a:bodyPr anchor="b">
            <a:normAutofit/>
          </a:bodyPr>
          <a:lstStyle>
            <a:lvl1pPr marL="0" indent="0" algn="l"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/>
          </a:p>
        </p:txBody>
      </p:sp>
      <p:sp>
        <p:nvSpPr>
          <p:cNvPr id="1488094178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E80C50CD-E178-4744-9B35-B2F624D6C5E9}" type="datetimeFigureOut">
              <a:rPr lang="en-US"/>
              <a:t>9/2/2025</a:t>
            </a:fld>
            <a:endParaRPr lang="en-US"/>
          </a:p>
        </p:txBody>
      </p:sp>
      <p:sp>
        <p:nvSpPr>
          <p:cNvPr id="1911346603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87328938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48CC95F-0247-41B6-91CF-DC97C76A708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9515094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1207656478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1792636221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E80C50CD-E178-4744-9B35-B2F624D6C5E9}" type="datetimeFigureOut">
              <a:rPr lang="en-US"/>
              <a:t>9/2/2025</a:t>
            </a:fld>
            <a:endParaRPr lang="en-US"/>
          </a:p>
        </p:txBody>
      </p:sp>
      <p:sp>
        <p:nvSpPr>
          <p:cNvPr id="636772076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833606188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48CC95F-0247-41B6-91CF-DC97C76A708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69978969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659368" y="978408"/>
            <a:ext cx="2551176" cy="536752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633766161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521208" y="978408"/>
            <a:ext cx="8010144" cy="536752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1892842323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E80C50CD-E178-4744-9B35-B2F624D6C5E9}" type="datetimeFigureOut">
              <a:rPr lang="en-US"/>
              <a:t>9/2/2025</a:t>
            </a:fld>
            <a:endParaRPr lang="en-US"/>
          </a:p>
        </p:txBody>
      </p:sp>
      <p:sp>
        <p:nvSpPr>
          <p:cNvPr id="18064799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78291962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48CC95F-0247-41B6-91CF-DC97C76A7088}" type="slidenum">
              <a:rPr lang="en-US"/>
              <a:t>‹#›</a:t>
            </a:fld>
            <a:endParaRPr lang="en-US"/>
          </a:p>
        </p:txBody>
      </p:sp>
      <p:sp>
        <p:nvSpPr>
          <p:cNvPr id="1124308108" name="Rectangle 6"/>
          <p:cNvSpPr/>
          <p:nvPr/>
        </p:nvSpPr>
        <p:spPr bwMode="auto">
          <a:xfrm rot="5400000">
            <a:off x="8936623" y="3585018"/>
            <a:ext cx="532573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88332719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271596405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864152043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E80C50CD-E178-4744-9B35-B2F624D6C5E9}" type="datetimeFigureOut">
              <a:rPr lang="en-US"/>
              <a:t>9/2/2025</a:t>
            </a:fld>
            <a:endParaRPr lang="en-US"/>
          </a:p>
        </p:txBody>
      </p:sp>
      <p:sp>
        <p:nvSpPr>
          <p:cNvPr id="47744276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80286043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48CC95F-0247-41B6-91CF-DC97C76A708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42492162" name="Title 1"/>
          <p:cNvSpPr>
            <a:spLocks noGrp="1"/>
          </p:cNvSpPr>
          <p:nvPr>
            <p:ph type="title"/>
          </p:nvPr>
        </p:nvSpPr>
        <p:spPr bwMode="auto">
          <a:xfrm>
            <a:off x="521208" y="978408"/>
            <a:ext cx="5020056" cy="4288536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181784022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21208" y="5266944"/>
            <a:ext cx="5020056" cy="1088136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2144738068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E80C50CD-E178-4744-9B35-B2F624D6C5E9}" type="datetimeFigureOut">
              <a:rPr lang="en-US"/>
              <a:t>9/2/2025</a:t>
            </a:fld>
            <a:endParaRPr lang="en-US"/>
          </a:p>
        </p:txBody>
      </p:sp>
      <p:sp>
        <p:nvSpPr>
          <p:cNvPr id="1211314020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55104004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48CC95F-0247-41B6-91CF-DC97C76A7088}" type="slidenum">
              <a:rPr lang="en-US"/>
              <a:t>‹#›</a:t>
            </a:fld>
            <a:endParaRPr lang="en-US"/>
          </a:p>
        </p:txBody>
      </p:sp>
      <p:sp>
        <p:nvSpPr>
          <p:cNvPr id="1102095464" name="Rectangle 6"/>
          <p:cNvSpPr/>
          <p:nvPr/>
        </p:nvSpPr>
        <p:spPr bwMode="auto"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9296071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1849326077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521208" y="2578608"/>
            <a:ext cx="5166360" cy="376732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2129321051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519672" y="2578608"/>
            <a:ext cx="5166360" cy="376732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1845147468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E80C50CD-E178-4744-9B35-B2F624D6C5E9}" type="datetimeFigureOut">
              <a:rPr lang="en-US"/>
              <a:t>9/2/2025</a:t>
            </a:fld>
            <a:endParaRPr lang="en-US"/>
          </a:p>
        </p:txBody>
      </p:sp>
      <p:sp>
        <p:nvSpPr>
          <p:cNvPr id="1150030960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57868538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48CC95F-0247-41B6-91CF-DC97C76A708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59163547" name="Title 1"/>
          <p:cNvSpPr>
            <a:spLocks noGrp="1"/>
          </p:cNvSpPr>
          <p:nvPr>
            <p:ph type="title"/>
          </p:nvPr>
        </p:nvSpPr>
        <p:spPr bwMode="auto">
          <a:xfrm>
            <a:off x="521208" y="978408"/>
            <a:ext cx="11164824" cy="1216151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188952371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21208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3715223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521208" y="3035808"/>
            <a:ext cx="5166360" cy="3310127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1486219562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519672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1326846870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519672" y="3035808"/>
            <a:ext cx="5166360" cy="3310127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1306745708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E80C50CD-E178-4744-9B35-B2F624D6C5E9}" type="datetimeFigureOut">
              <a:rPr lang="en-US"/>
              <a:t>9/2/2025</a:t>
            </a:fld>
            <a:endParaRPr lang="en-US"/>
          </a:p>
        </p:txBody>
      </p:sp>
      <p:sp>
        <p:nvSpPr>
          <p:cNvPr id="1851827765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6064248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48CC95F-0247-41B6-91CF-DC97C76A708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59679536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1507359439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E80C50CD-E178-4744-9B35-B2F624D6C5E9}" type="datetimeFigureOut">
              <a:rPr lang="en-US"/>
              <a:t>9/2/2025</a:t>
            </a:fld>
            <a:endParaRPr lang="en-US"/>
          </a:p>
        </p:txBody>
      </p:sp>
      <p:sp>
        <p:nvSpPr>
          <p:cNvPr id="1386689043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16703990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48CC95F-0247-41B6-91CF-DC97C76A708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426271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E80C50CD-E178-4744-9B35-B2F624D6C5E9}" type="datetimeFigureOut">
              <a:rPr lang="en-US"/>
              <a:t>9/2/2025</a:t>
            </a:fld>
            <a:endParaRPr lang="en-US"/>
          </a:p>
        </p:txBody>
      </p:sp>
      <p:sp>
        <p:nvSpPr>
          <p:cNvPr id="69601245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15007335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48CC95F-0247-41B6-91CF-DC97C76A708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00390490" name="Title 1"/>
          <p:cNvSpPr>
            <a:spLocks noGrp="1"/>
          </p:cNvSpPr>
          <p:nvPr>
            <p:ph type="title"/>
          </p:nvPr>
        </p:nvSpPr>
        <p:spPr bwMode="auto">
          <a:xfrm>
            <a:off x="521208" y="978408"/>
            <a:ext cx="5020056" cy="2459735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1487680353" name="Content Placeholder 2"/>
          <p:cNvSpPr>
            <a:spLocks noGrp="1"/>
          </p:cNvSpPr>
          <p:nvPr>
            <p:ph idx="1"/>
          </p:nvPr>
        </p:nvSpPr>
        <p:spPr bwMode="auto">
          <a:xfrm>
            <a:off x="6519672" y="987424"/>
            <a:ext cx="5166360" cy="5358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87001467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521208" y="3575303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981985183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E80C50CD-E178-4744-9B35-B2F624D6C5E9}" type="datetimeFigureOut">
              <a:rPr lang="en-US"/>
              <a:t>9/2/2025</a:t>
            </a:fld>
            <a:endParaRPr lang="en-US"/>
          </a:p>
        </p:txBody>
      </p:sp>
      <p:sp>
        <p:nvSpPr>
          <p:cNvPr id="317468635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85170146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48CC95F-0247-41B6-91CF-DC97C76A708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25676011" name="Title 1"/>
          <p:cNvSpPr>
            <a:spLocks noGrp="1"/>
          </p:cNvSpPr>
          <p:nvPr>
            <p:ph type="title"/>
          </p:nvPr>
        </p:nvSpPr>
        <p:spPr bwMode="auto">
          <a:xfrm>
            <a:off x="521208" y="978408"/>
            <a:ext cx="5020056" cy="2459735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77545732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6519672" y="987424"/>
            <a:ext cx="5166360" cy="5358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1127175998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521208" y="3575303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2083008336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E80C50CD-E178-4744-9B35-B2F624D6C5E9}" type="datetimeFigureOut">
              <a:rPr lang="en-US"/>
              <a:t>9/2/2025</a:t>
            </a:fld>
            <a:endParaRPr lang="en-US"/>
          </a:p>
        </p:txBody>
      </p:sp>
      <p:sp>
        <p:nvSpPr>
          <p:cNvPr id="537608208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746653638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48CC95F-0247-41B6-91CF-DC97C76A708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13071338" name="Title Placeholder 1"/>
          <p:cNvSpPr>
            <a:spLocks noGrp="1"/>
          </p:cNvSpPr>
          <p:nvPr>
            <p:ph type="title"/>
          </p:nvPr>
        </p:nvSpPr>
        <p:spPr bwMode="auto">
          <a:xfrm>
            <a:off x="521208" y="978408"/>
            <a:ext cx="11155680" cy="1463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147487871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21208" y="2578608"/>
            <a:ext cx="11155680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141413380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521208" y="64190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E80C50CD-E178-4744-9B35-B2F624D6C5E9}" type="datetimeFigureOut">
              <a:rPr lang="en-US"/>
              <a:t>9/2/2025</a:t>
            </a:fld>
            <a:endParaRPr lang="en-US"/>
          </a:p>
        </p:txBody>
      </p:sp>
      <p:sp>
        <p:nvSpPr>
          <p:cNvPr id="1234937461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521208" y="10058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70700535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11457432" y="6419088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148CC95F-0247-41B6-91CF-DC97C76A7088}" type="slidenum">
              <a:rPr lang="en-US"/>
              <a:t>‹#›</a:t>
            </a:fld>
            <a:endParaRPr lang="en-US"/>
          </a:p>
        </p:txBody>
      </p:sp>
      <p:sp>
        <p:nvSpPr>
          <p:cNvPr id="1926005218" name="Freeform: Shape 6"/>
          <p:cNvSpPr/>
          <p:nvPr/>
        </p:nvSpPr>
        <p:spPr bwMode="auto"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 fill="norm" stroke="1" extrusionOk="0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100000"/>
        </a:lnSpc>
        <a:spcBef>
          <a:spcPts val="0"/>
        </a:spcBef>
        <a:buNone/>
        <a:defRPr sz="4400" b="1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110000"/>
        </a:lnSpc>
        <a:spcBef>
          <a:spcPts val="10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110000"/>
        </a:lnSpc>
        <a:spcBef>
          <a:spcPts val="500"/>
        </a:spcBef>
        <a:buFont typeface="Arial"/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110000"/>
        </a:lnSpc>
        <a:spcBef>
          <a:spcPts val="500"/>
        </a:spcBef>
        <a:buFont typeface="Arial"/>
        <a:buChar char="•"/>
        <a:defRPr sz="1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110000"/>
        </a:lnSpc>
        <a:spcBef>
          <a:spcPts val="500"/>
        </a:spcBef>
        <a:buFont typeface="Arial"/>
        <a:buChar char="•"/>
        <a:defRPr sz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110000"/>
        </a:lnSpc>
        <a:spcBef>
          <a:spcPts val="500"/>
        </a:spcBef>
        <a:buFont typeface="Arial"/>
        <a:buChar char="•"/>
        <a:defRPr sz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26708729" name="Rectangle 20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800" b="0" i="0" u="none" strike="noStrike" cap="none" spc="0">
              <a:ln>
                <a:noFill/>
              </a:ln>
              <a:solidFill>
                <a:prstClr val="white"/>
              </a:solidFill>
              <a:latin typeface="Bierstadt"/>
              <a:ea typeface="+mn-ea"/>
              <a:cs typeface="+mn-cs"/>
            </a:endParaRPr>
          </a:p>
        </p:txBody>
      </p:sp>
      <p:pic>
        <p:nvPicPr>
          <p:cNvPr id="1694071021" name="Picture 21" descr="Film reel and slate"/>
          <p:cNvPicPr>
            <a:picLocks noChangeAspect="1"/>
          </p:cNvPicPr>
          <p:nvPr/>
        </p:nvPicPr>
        <p:blipFill rotWithShape="1">
          <a:blip r:embed="rId3"/>
          <a:srcRect l="0" t="23390" r="9085" b="-7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766555766" name="Rectangle 22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 bwMode="auto">
          <a:xfrm>
            <a:off x="0" y="5577840"/>
            <a:ext cx="12191999" cy="1280160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800" b="0" i="0" u="none" strike="noStrike" cap="none" spc="0">
              <a:ln>
                <a:noFill/>
              </a:ln>
              <a:solidFill>
                <a:prstClr val="white"/>
              </a:solidFill>
              <a:latin typeface="Bierstadt"/>
              <a:ea typeface="+mn-ea"/>
              <a:cs typeface="+mn-cs"/>
            </a:endParaRPr>
          </a:p>
        </p:txBody>
      </p:sp>
      <p:sp>
        <p:nvSpPr>
          <p:cNvPr id="434924623" name="Title 1"/>
          <p:cNvSpPr>
            <a:spLocks noGrp="1"/>
          </p:cNvSpPr>
          <p:nvPr>
            <p:ph type="ctrTitle"/>
          </p:nvPr>
        </p:nvSpPr>
        <p:spPr bwMode="auto">
          <a:xfrm>
            <a:off x="320039" y="5731580"/>
            <a:ext cx="8196431" cy="960120"/>
          </a:xfrm>
          <a:prstGeom prst="rect">
            <a:avLst/>
          </a:prstGeom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3100">
                <a:solidFill>
                  <a:schemeClr val="tx1"/>
                </a:solidFill>
                <a:ea typeface="+mj-lt"/>
                <a:cs typeface="+mj-lt"/>
              </a:rPr>
              <a:t>Full TMDB Movies Dataset 2024 (1M Movies)</a:t>
            </a:r>
            <a:endParaRPr sz="3100">
              <a:solidFill>
                <a:schemeClr val="tx1"/>
              </a:solidFill>
            </a:endParaRPr>
          </a:p>
        </p:txBody>
      </p:sp>
      <p:sp>
        <p:nvSpPr>
          <p:cNvPr id="1373493268" name="Subtitle 2"/>
          <p:cNvSpPr>
            <a:spLocks noGrp="1"/>
          </p:cNvSpPr>
          <p:nvPr>
            <p:ph type="subTitle" idx="1"/>
          </p:nvPr>
        </p:nvSpPr>
        <p:spPr bwMode="auto">
          <a:xfrm>
            <a:off x="8604503" y="5731580"/>
            <a:ext cx="3392781" cy="960120"/>
          </a:xfrm>
        </p:spPr>
        <p:txBody>
          <a:bodyPr anchor="ctr">
            <a:normAutofit/>
          </a:bodyPr>
          <a:lstStyle/>
          <a:p>
            <a:pPr algn="r">
              <a:defRPr/>
            </a:pPr>
            <a:r>
              <a:rPr lang="en-US" sz="1900" b="1"/>
              <a:t>Mihailo </a:t>
            </a:r>
            <a:r>
              <a:rPr lang="en-US" sz="1900" b="1"/>
              <a:t>Vukorep</a:t>
            </a:r>
            <a:r>
              <a:rPr lang="en-US" sz="1900" b="1"/>
              <a:t> IN 40/2021</a:t>
            </a:r>
            <a:br>
              <a:rPr lang="en-US" sz="1900" b="1"/>
            </a:br>
            <a:r>
              <a:rPr lang="en-US" sz="1900" b="1"/>
              <a:t>Marko </a:t>
            </a:r>
            <a:r>
              <a:rPr lang="en-US" sz="1900" b="1"/>
              <a:t>Kolarski</a:t>
            </a:r>
            <a:r>
              <a:rPr lang="en-US" sz="1900" b="1"/>
              <a:t> IN 60/2021</a:t>
            </a: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12786357" name=""/>
          <p:cNvPicPr>
            <a:picLocks noChangeAspect="1"/>
          </p:cNvPicPr>
          <p:nvPr>
            <p:ph idx="1"/>
          </p:nvPr>
        </p:nvPicPr>
        <p:blipFill rotWithShape="1">
          <a:blip r:embed="rId3"/>
          <a:stretch/>
        </p:blipFill>
        <p:spPr bwMode="auto">
          <a:xfrm rot="0">
            <a:off x="1800993" y="2578607"/>
            <a:ext cx="8596107" cy="3767328"/>
          </a:xfrm>
          <a:prstGeom prst="rect">
            <a:avLst/>
          </a:prstGeom>
        </p:spPr>
      </p:pic>
      <p:sp>
        <p:nvSpPr>
          <p:cNvPr id="1889456527" name="Title 1"/>
          <p:cNvSpPr>
            <a:spLocks noGrp="1"/>
          </p:cNvSpPr>
          <p:nvPr>
            <p:ph type="title"/>
          </p:nvPr>
        </p:nvSpPr>
        <p:spPr bwMode="auto">
          <a:xfrm>
            <a:off x="521208" y="978408"/>
            <a:ext cx="11155680" cy="1463040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algn="ctr">
              <a:defRPr/>
            </a:pPr>
            <a:r>
              <a:rPr lang="en-GB" sz="24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3. </a:t>
            </a:r>
            <a:r>
              <a:rPr lang="en-US" sz="24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Koji meseci u godini imaju najveću stopu objavljivanja blockbuster</a:t>
            </a:r>
            <a:r>
              <a:rPr lang="en-GB" sz="24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(hit)</a:t>
            </a:r>
            <a:r>
              <a:rPr lang="en-US" sz="24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filmova (budžet &gt; 100M)?</a:t>
            </a:r>
            <a:endParaRPr sz="2400" b="1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89753123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algn="ctr">
              <a:defRPr/>
            </a:pPr>
            <a:r>
              <a:rPr lang="en-GB" sz="24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3. </a:t>
            </a:r>
            <a:r>
              <a:rPr lang="en-US" sz="24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Koji meseci u godini imaju najveću stopu objavljivanja blockbuster</a:t>
            </a:r>
            <a:r>
              <a:rPr lang="en-GB" sz="24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(hit)</a:t>
            </a:r>
            <a:r>
              <a:rPr lang="en-US" sz="24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filmova (budžet &gt; 100M)?</a:t>
            </a:r>
            <a:endParaRPr sz="2400" b="1"/>
          </a:p>
        </p:txBody>
      </p:sp>
      <p:pic>
        <p:nvPicPr>
          <p:cNvPr id="1489103253" name=""/>
          <p:cNvPicPr>
            <a:picLocks noChangeAspect="1"/>
          </p:cNvPicPr>
          <p:nvPr>
            <p:ph idx="1"/>
          </p:nvPr>
        </p:nvPicPr>
        <p:blipFill rotWithShape="1">
          <a:blip r:embed="rId3"/>
          <a:stretch/>
        </p:blipFill>
        <p:spPr bwMode="auto">
          <a:xfrm rot="0">
            <a:off x="521208" y="2609231"/>
            <a:ext cx="11155680" cy="37060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69387665" name=""/>
          <p:cNvPicPr>
            <a:picLocks noChangeAspect="1"/>
          </p:cNvPicPr>
          <p:nvPr>
            <p:ph idx="1"/>
          </p:nvPr>
        </p:nvPicPr>
        <p:blipFill rotWithShape="1">
          <a:blip r:embed="rId3"/>
          <a:stretch/>
        </p:blipFill>
        <p:spPr bwMode="auto">
          <a:xfrm rot="0">
            <a:off x="1781280" y="2578608"/>
            <a:ext cx="8635534" cy="3767328"/>
          </a:xfrm>
          <a:prstGeom prst="rect">
            <a:avLst/>
          </a:prstGeom>
        </p:spPr>
      </p:pic>
      <p:sp>
        <p:nvSpPr>
          <p:cNvPr id="1441298739" name="Title 1"/>
          <p:cNvSpPr>
            <a:spLocks noGrp="1"/>
          </p:cNvSpPr>
          <p:nvPr>
            <p:ph type="title"/>
          </p:nvPr>
        </p:nvSpPr>
        <p:spPr bwMode="auto">
          <a:xfrm>
            <a:off x="521208" y="978408"/>
            <a:ext cx="11155680" cy="1463040"/>
          </a:xfrm>
        </p:spPr>
        <p:txBody>
          <a:bodyPr/>
          <a:lstStyle/>
          <a:p>
            <a:pPr algn="ctr">
              <a:defRPr/>
            </a:pPr>
            <a:r>
              <a:rPr lang="en-GB" sz="24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4. </a:t>
            </a:r>
            <a:r>
              <a:rPr lang="en-US" sz="24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Koje su najprofitabilnije kombinacije žanrova?</a:t>
            </a:r>
            <a:endParaRPr b="1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95136929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ctr">
              <a:defRPr/>
            </a:pPr>
            <a:r>
              <a:rPr lang="en-GB" sz="24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4. </a:t>
            </a:r>
            <a:r>
              <a:rPr lang="en-US" sz="24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Koje su najprofitabilnije kombinacije žanrova?</a:t>
            </a:r>
            <a:endParaRPr b="1"/>
          </a:p>
        </p:txBody>
      </p:sp>
      <p:pic>
        <p:nvPicPr>
          <p:cNvPr id="202417487" name=""/>
          <p:cNvPicPr>
            <a:picLocks noChangeAspect="1"/>
          </p:cNvPicPr>
          <p:nvPr>
            <p:ph idx="1"/>
          </p:nvPr>
        </p:nvPicPr>
        <p:blipFill rotWithShape="1">
          <a:blip r:embed="rId3"/>
          <a:stretch/>
        </p:blipFill>
        <p:spPr bwMode="auto">
          <a:xfrm rot="0">
            <a:off x="521208" y="2609231"/>
            <a:ext cx="11155680" cy="37060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969081324" name=""/>
          <p:cNvPicPr>
            <a:picLocks noChangeAspect="1"/>
          </p:cNvPicPr>
          <p:nvPr>
            <p:ph idx="1"/>
          </p:nvPr>
        </p:nvPicPr>
        <p:blipFill rotWithShape="1">
          <a:blip r:embed="rId3"/>
          <a:stretch/>
        </p:blipFill>
        <p:spPr bwMode="auto">
          <a:xfrm rot="0">
            <a:off x="1801421" y="2578608"/>
            <a:ext cx="8595252" cy="3767328"/>
          </a:xfrm>
          <a:prstGeom prst="rect">
            <a:avLst/>
          </a:prstGeom>
        </p:spPr>
      </p:pic>
      <p:sp>
        <p:nvSpPr>
          <p:cNvPr id="1415753771" name="Title 1"/>
          <p:cNvSpPr>
            <a:spLocks noGrp="1"/>
          </p:cNvSpPr>
          <p:nvPr>
            <p:ph type="title"/>
          </p:nvPr>
        </p:nvSpPr>
        <p:spPr bwMode="auto">
          <a:xfrm>
            <a:off x="521208" y="978408"/>
            <a:ext cx="11155680" cy="1463040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algn="ctr">
              <a:defRPr/>
            </a:pPr>
            <a:r>
              <a:rPr lang="en-GB" sz="24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5. </a:t>
            </a:r>
            <a:r>
              <a:rPr lang="en-US" sz="24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Prosečno trajanje filma po zemlji produkcije sa ocenom iznad 7</a:t>
            </a:r>
            <a:r>
              <a:rPr lang="en-GB" sz="24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</a:t>
            </a:r>
            <a:r>
              <a:rPr lang="en-US" sz="24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0, </a:t>
            </a:r>
            <a:r>
              <a:rPr lang="en-US" sz="24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uzimajući u obzir samo zemlje koje su proizvele više od 100 filmova?</a:t>
            </a:r>
            <a:endParaRPr sz="2400" b="1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54511868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algn="ctr">
              <a:defRPr/>
            </a:pPr>
            <a:r>
              <a:rPr lang="en-GB" sz="24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5. </a:t>
            </a:r>
            <a:r>
              <a:rPr lang="en-US" sz="24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Prosečno trajanje filma po zemlji produkcije sa ocenom iznad 7</a:t>
            </a:r>
            <a:r>
              <a:rPr lang="en-GB" sz="24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</a:t>
            </a:r>
            <a:r>
              <a:rPr lang="en-US" sz="24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0, </a:t>
            </a:r>
            <a:r>
              <a:rPr lang="en-US" sz="24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uzimajući u obzir samo zemlje koje su proizvele više od 100 filmova?</a:t>
            </a:r>
            <a:endParaRPr sz="2400" b="1"/>
          </a:p>
        </p:txBody>
      </p:sp>
      <p:pic>
        <p:nvPicPr>
          <p:cNvPr id="784405138" name=""/>
          <p:cNvPicPr>
            <a:picLocks noChangeAspect="1"/>
          </p:cNvPicPr>
          <p:nvPr>
            <p:ph idx="1"/>
          </p:nvPr>
        </p:nvPicPr>
        <p:blipFill rotWithShape="1">
          <a:blip r:embed="rId3"/>
          <a:stretch/>
        </p:blipFill>
        <p:spPr bwMode="auto">
          <a:xfrm rot="0">
            <a:off x="521208" y="2609231"/>
            <a:ext cx="11155680" cy="37060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19431903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Rekonstrukcija šeme i dodati indeksi</a:t>
            </a:r>
            <a:endParaRPr/>
          </a:p>
        </p:txBody>
      </p:sp>
      <p:sp>
        <p:nvSpPr>
          <p:cNvPr id="239331292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521208" y="2578608"/>
            <a:ext cx="11155680" cy="3922435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lang="en-US" sz="1800" b="1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Iz kolekcije movies nastala je nova kolekcija movies_optimized sa sledećim izmenama:</a:t>
            </a:r>
            <a:endParaRPr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Polj</a:t>
            </a:r>
            <a:r>
              <a:rPr lang="en-GB" sz="18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e</a:t>
            </a:r>
            <a:r>
              <a:rPr lang="en-US" sz="18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release_date </a:t>
            </a:r>
            <a:r>
              <a:rPr lang="en-GB" sz="18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je</a:t>
            </a:r>
            <a:r>
              <a:rPr lang="en-US" sz="18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pojednostavljen</a:t>
            </a:r>
            <a:r>
              <a:rPr lang="en-GB" sz="18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o</a:t>
            </a:r>
            <a:r>
              <a:rPr lang="en-US" sz="18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i </a:t>
            </a:r>
            <a:r>
              <a:rPr lang="en-GB" sz="18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“</a:t>
            </a:r>
            <a:r>
              <a:rPr lang="en-US" sz="18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flattenovan</a:t>
            </a:r>
            <a:r>
              <a:rPr lang="en-GB" sz="18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o</a:t>
            </a:r>
            <a:r>
              <a:rPr lang="en-GB" sz="18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”</a:t>
            </a:r>
            <a:r>
              <a:rPr lang="en-US" sz="18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u release_info sa dodatim poljem decade.</a:t>
            </a:r>
            <a:endParaRPr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Dodato polje financial.budget_category za klasifikaciju budžeta i polje financial.quality_tier za klasifikaciju ocena.</a:t>
            </a:r>
            <a:endParaRPr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Izračunata polja: financial.profit, financial.roi, financial.is_profitable.</a:t>
            </a:r>
            <a:endParaRPr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Žanrovi su sortirani i čuvaju se u content_info.sorted_genres.</a:t>
            </a:r>
            <a:endParaRPr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Producenti i zemlje su dopunjeni brojačima: production.company_count, production.country_count.</a:t>
            </a:r>
            <a:endParaRPr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2300533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Rekonstrukcija šeme i dodati indeksi</a:t>
            </a:r>
            <a:endParaRPr/>
          </a:p>
        </p:txBody>
      </p:sp>
      <p:sp>
        <p:nvSpPr>
          <p:cNvPr id="1194910880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521208" y="2282685"/>
            <a:ext cx="11155680" cy="432008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/>
          <a:p>
            <a:pPr marL="0" indent="0">
              <a:buFont typeface="Arial"/>
              <a:buNone/>
              <a:defRPr/>
            </a:pPr>
            <a:r>
              <a:rPr lang="en-US" sz="2200" b="1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Dodati indeksi:</a:t>
            </a:r>
            <a:endParaRPr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{ financial.budget_category: 1, financial.revenue: 1, production.companies: 1 }</a:t>
            </a:r>
            <a:endParaRPr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(Query 1: prosečan prihod po produkcijskim kućama sa budžetom &gt; 50M)</a:t>
            </a:r>
            <a:endParaRPr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{ release_info.decade: 1, ratings.vote_average: 1, content_info.genres: 1 }</a:t>
            </a:r>
            <a:endParaRPr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(Query 2: prosečna ocena po žanrovima kroz decenije)</a:t>
            </a:r>
            <a:endParaRPr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{ financial.budget_category: 1, release_info.month: 1 }</a:t>
            </a:r>
            <a:endParaRPr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(Query 3: blockbuster filmovi po mesecima)</a:t>
            </a:r>
            <a:endParaRPr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{ financial.revenue: 1, financial.budget: 1, content_info.sorted_genres: 1, financial.profit: 1, financial.roi: 1 }</a:t>
            </a:r>
            <a:endParaRPr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(Query 4: najprofitabilnije kombinacije žanrova)</a:t>
            </a:r>
            <a:endParaRPr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{ production.countries: 1, content_info.runtime: 1, ratings.quality_tier: 1 }</a:t>
            </a:r>
            <a:endParaRPr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(Query 5: prosečno trajanje po zemlji sa ocenom &gt; 7.0, min 100 filmova)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27363520" name="Title 1"/>
          <p:cNvSpPr>
            <a:spLocks noGrp="1"/>
          </p:cNvSpPr>
          <p:nvPr>
            <p:ph type="title"/>
          </p:nvPr>
        </p:nvSpPr>
        <p:spPr bwMode="auto">
          <a:xfrm>
            <a:off x="521208" y="2605980"/>
            <a:ext cx="11155680" cy="1463040"/>
          </a:xfrm>
        </p:spPr>
        <p:txBody>
          <a:bodyPr/>
          <a:lstStyle/>
          <a:p>
            <a:pPr>
              <a:defRPr/>
            </a:pPr>
            <a:r>
              <a:rPr lang="en-GB"/>
              <a:t>Uporedna analiza performansi pre i posle optimizacije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39003613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ctr">
              <a:defRPr/>
            </a:pPr>
            <a:r>
              <a:rPr lang="en-GB"/>
              <a:t>Uporedna analiza vremena izvršenja svih 5 upita</a:t>
            </a:r>
            <a:endParaRPr/>
          </a:p>
        </p:txBody>
      </p:sp>
      <p:pic>
        <p:nvPicPr>
          <p:cNvPr id="1834172330" name=""/>
          <p:cNvPicPr>
            <a:picLocks noChangeAspect="1"/>
          </p:cNvPicPr>
          <p:nvPr>
            <p:ph idx="1"/>
          </p:nvPr>
        </p:nvPicPr>
        <p:blipFill rotWithShape="1">
          <a:blip r:embed="rId3"/>
          <a:stretch/>
        </p:blipFill>
        <p:spPr bwMode="auto">
          <a:xfrm rot="0">
            <a:off x="2293277" y="2578608"/>
            <a:ext cx="7611540" cy="37673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62722292" name=""/>
          <p:cNvPicPr>
            <a:picLocks noChangeAspect="1"/>
          </p:cNvPicPr>
          <p:nvPr>
            <p:ph idx="1"/>
          </p:nvPr>
        </p:nvPicPr>
        <p:blipFill rotWithShape="1">
          <a:blip r:embed="rId3"/>
          <a:stretch/>
        </p:blipFill>
        <p:spPr bwMode="auto">
          <a:xfrm rot="0">
            <a:off x="845048" y="2578608"/>
            <a:ext cx="10507997" cy="3767328"/>
          </a:xfrm>
          <a:prstGeom prst="rect">
            <a:avLst/>
          </a:prstGeom>
        </p:spPr>
      </p:pic>
      <p:sp>
        <p:nvSpPr>
          <p:cNvPr id="1560051263" name="Title 1"/>
          <p:cNvSpPr>
            <a:spLocks noGrp="1"/>
          </p:cNvSpPr>
          <p:nvPr>
            <p:ph type="title"/>
          </p:nvPr>
        </p:nvSpPr>
        <p:spPr bwMode="auto">
          <a:xfrm>
            <a:off x="521208" y="978408"/>
            <a:ext cx="11155680" cy="1463040"/>
          </a:xfrm>
        </p:spPr>
        <p:txBody>
          <a:bodyPr/>
          <a:lstStyle/>
          <a:p>
            <a:pPr marL="349965" indent="-349965" algn="ctr">
              <a:buAutoNum type="arabicPeriod"/>
              <a:defRPr/>
            </a:pPr>
            <a:r>
              <a:rPr lang="en-US" sz="24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Koliki je prosečan prihod po filmu produkcijskih kuća čiji su filmovi imali budžet veći od 50 miliona dolara?</a:t>
            </a:r>
            <a:endParaRPr sz="13000" b="1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70302651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marL="349965" indent="-349965" algn="ctr">
              <a:buAutoNum type="arabicPeriod"/>
              <a:defRPr/>
            </a:pPr>
            <a:r>
              <a:rPr lang="en-US" sz="24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Koliki je prosečan prihod po filmu produkcijskih kuća čiji su filmovi imali budžet veći od 50 miliona dolara?</a:t>
            </a:r>
            <a:endParaRPr sz="13000" b="1"/>
          </a:p>
        </p:txBody>
      </p:sp>
      <p:pic>
        <p:nvPicPr>
          <p:cNvPr id="571963542" name=""/>
          <p:cNvPicPr>
            <a:picLocks noChangeAspect="1"/>
          </p:cNvPicPr>
          <p:nvPr>
            <p:ph idx="1"/>
          </p:nvPr>
        </p:nvPicPr>
        <p:blipFill rotWithShape="1">
          <a:blip r:embed="rId3"/>
          <a:stretch/>
        </p:blipFill>
        <p:spPr bwMode="auto">
          <a:xfrm rot="0">
            <a:off x="521208" y="2609231"/>
            <a:ext cx="11155680" cy="37060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274810156" name=""/>
          <p:cNvPicPr>
            <a:picLocks noChangeAspect="1"/>
          </p:cNvPicPr>
          <p:nvPr>
            <p:ph idx="1"/>
          </p:nvPr>
        </p:nvPicPr>
        <p:blipFill rotWithShape="1">
          <a:blip r:embed="rId3"/>
          <a:stretch/>
        </p:blipFill>
        <p:spPr bwMode="auto">
          <a:xfrm rot="0">
            <a:off x="1778514" y="2578608"/>
            <a:ext cx="8641066" cy="3767328"/>
          </a:xfrm>
          <a:prstGeom prst="rect">
            <a:avLst/>
          </a:prstGeom>
        </p:spPr>
      </p:pic>
      <p:sp>
        <p:nvSpPr>
          <p:cNvPr id="301155597" name="Title 1"/>
          <p:cNvSpPr>
            <a:spLocks noGrp="1"/>
          </p:cNvSpPr>
          <p:nvPr>
            <p:ph type="title"/>
          </p:nvPr>
        </p:nvSpPr>
        <p:spPr bwMode="auto">
          <a:xfrm>
            <a:off x="521208" y="978408"/>
            <a:ext cx="11155680" cy="1463040"/>
          </a:xfrm>
        </p:spPr>
        <p:txBody>
          <a:bodyPr/>
          <a:lstStyle/>
          <a:p>
            <a:pPr algn="ctr">
              <a:defRPr/>
            </a:pPr>
            <a:r>
              <a:rPr lang="en-GB" sz="24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2. </a:t>
            </a:r>
            <a:r>
              <a:rPr lang="en-US" sz="24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Kako se prosečna </a:t>
            </a:r>
            <a:r>
              <a:rPr lang="en-GB" sz="24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ocena </a:t>
            </a:r>
            <a:r>
              <a:rPr lang="en-US" sz="24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filmova u različitim žanrovima menjala tokom decenija?</a:t>
            </a:r>
            <a:endParaRPr sz="2400" b="1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0746136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ctr">
              <a:defRPr/>
            </a:pPr>
            <a:r>
              <a:rPr lang="en-GB" sz="24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2. </a:t>
            </a:r>
            <a:r>
              <a:rPr lang="en-US" sz="24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Kako se prosečna </a:t>
            </a:r>
            <a:r>
              <a:rPr lang="en-GB" sz="24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ocena </a:t>
            </a:r>
            <a:r>
              <a:rPr lang="en-US" sz="24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filmova u različitim žanrovima menjala tokom decenija?</a:t>
            </a:r>
            <a:endParaRPr sz="2400" b="1"/>
          </a:p>
        </p:txBody>
      </p:sp>
      <p:pic>
        <p:nvPicPr>
          <p:cNvPr id="2133546033" name=""/>
          <p:cNvPicPr>
            <a:picLocks noChangeAspect="1"/>
          </p:cNvPicPr>
          <p:nvPr>
            <p:ph idx="1"/>
          </p:nvPr>
        </p:nvPicPr>
        <p:blipFill rotWithShape="1">
          <a:blip r:embed="rId3"/>
          <a:stretch/>
        </p:blipFill>
        <p:spPr bwMode="auto">
          <a:xfrm rot="0">
            <a:off x="521208" y="2609231"/>
            <a:ext cx="11155680" cy="37060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GestaltVTI">
  <a:themeElements>
    <a:clrScheme name="Gestalt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Gestalt">
      <a:majorFont>
        <a:latin typeface="Bierstadt"/>
        <a:ea typeface="Arial"/>
        <a:cs typeface="Arial"/>
      </a:majorFont>
      <a:minorFont>
        <a:latin typeface="Bierstadt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 bwMode="auto"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GestaltVTI">
  <a:themeElements>
    <a:clrScheme name="Gestalt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">
      <a:majorFont>
        <a:latin typeface="Bierstadt"/>
        <a:ea typeface="Arial"/>
        <a:cs typeface="Arial"/>
      </a:majorFont>
      <a:minorFont>
        <a:latin typeface="Bierstadt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 bwMode="auto"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ONLYOFFICE/9.1.0.167</Application>
  <PresentationFormat>On-screen Show (4:3)</PresentationFormat>
  <Paragraphs>0</Paragraphs>
  <Slides>15</Slides>
  <Notes>15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100</cp:revision>
  <dcterms:created xsi:type="dcterms:W3CDTF">2013-07-15T20:26:40Z</dcterms:created>
  <dcterms:modified xsi:type="dcterms:W3CDTF">2025-10-21T21:32:55Z</dcterms:modified>
</cp:coreProperties>
</file>