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1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8" r:id="rId6"/>
    <p:sldId id="279" r:id="rId7"/>
    <p:sldId id="258" r:id="rId8"/>
    <p:sldId id="280" r:id="rId9"/>
    <p:sldId id="269" r:id="rId10"/>
    <p:sldId id="281" r:id="rId11"/>
    <p:sldId id="270" r:id="rId12"/>
    <p:sldId id="282" r:id="rId13"/>
    <p:sldId id="271" r:id="rId14"/>
    <p:sldId id="283" r:id="rId15"/>
    <p:sldId id="272" r:id="rId16"/>
    <p:sldId id="284" r:id="rId17"/>
    <p:sldId id="273" r:id="rId18"/>
    <p:sldId id="285" r:id="rId19"/>
    <p:sldId id="274" r:id="rId20"/>
    <p:sldId id="286" r:id="rId21"/>
    <p:sldId id="275" r:id="rId22"/>
    <p:sldId id="287" r:id="rId23"/>
    <p:sldId id="276" r:id="rId24"/>
    <p:sldId id="288" r:id="rId25"/>
    <p:sldId id="277" r:id="rId26"/>
    <p:sldId id="289" r:id="rId27"/>
    <p:sldId id="25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stari upit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executionTimeMillis</c:v>
                </c:pt>
                <c:pt idx="1">
                  <c:v>totalDocsExamined</c:v>
                </c:pt>
                <c:pt idx="2">
                  <c:v>totalKeysExamined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41</c:v>
                </c:pt>
                <c:pt idx="1">
                  <c:v>10000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2-47D6-91B5-B08EA9A0FA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novi upit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executionTimeMillis</c:v>
                </c:pt>
                <c:pt idx="1">
                  <c:v>totalDocsExamined</c:v>
                </c:pt>
                <c:pt idx="2">
                  <c:v>totalKeysExamined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44</c:v>
                </c:pt>
                <c:pt idx="1">
                  <c:v>9866</c:v>
                </c:pt>
                <c:pt idx="2">
                  <c:v>9866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2-47D6-91B5-B08EA9A0FA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65025880"/>
        <c:axId val="665015688"/>
      </c:barChart>
      <c:catAx>
        <c:axId val="66502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15688"/>
        <c:crosses val="autoZero"/>
        <c:auto val="1"/>
        <c:lblAlgn val="ctr"/>
        <c:lblOffset val="100"/>
        <c:noMultiLvlLbl val="0"/>
      </c:catAx>
      <c:valAx>
        <c:axId val="6650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2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stari upit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executionTimeMillis</c:v>
                </c:pt>
                <c:pt idx="1">
                  <c:v>totalDocsExamined</c:v>
                </c:pt>
                <c:pt idx="2">
                  <c:v>totalKeysExamined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</c:v>
                </c:pt>
                <c:pt idx="1">
                  <c:v>10000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2-47D6-91B5-B08EA9A0FA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novi upit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executionTimeMillis</c:v>
                </c:pt>
                <c:pt idx="1">
                  <c:v>totalDocsExamined</c:v>
                </c:pt>
                <c:pt idx="2">
                  <c:v>totalKeysExamined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117</c:v>
                </c:pt>
                <c:pt idx="1">
                  <c:v>10010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2-47D6-91B5-B08EA9A0FA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65025880"/>
        <c:axId val="665015688"/>
      </c:barChart>
      <c:catAx>
        <c:axId val="66502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15688"/>
        <c:crosses val="autoZero"/>
        <c:auto val="1"/>
        <c:lblAlgn val="ctr"/>
        <c:lblOffset val="100"/>
        <c:noMultiLvlLbl val="0"/>
      </c:catAx>
      <c:valAx>
        <c:axId val="6650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2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stari upit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executionTimeMillis</c:v>
                </c:pt>
                <c:pt idx="1">
                  <c:v>totalDocsExamined</c:v>
                </c:pt>
                <c:pt idx="2">
                  <c:v>totalKeysExamined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33</c:v>
                </c:pt>
                <c:pt idx="1">
                  <c:v>10000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2-47D6-91B5-B08EA9A0FA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novi upit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executionTimeMillis</c:v>
                </c:pt>
                <c:pt idx="1">
                  <c:v>totalDocsExamined</c:v>
                </c:pt>
                <c:pt idx="2">
                  <c:v>totalKeysExamined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43</c:v>
                </c:pt>
                <c:pt idx="1">
                  <c:v>9645</c:v>
                </c:pt>
                <c:pt idx="2">
                  <c:v>9645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2-47D6-91B5-B08EA9A0FA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65025880"/>
        <c:axId val="665015688"/>
      </c:barChart>
      <c:catAx>
        <c:axId val="66502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15688"/>
        <c:crosses val="autoZero"/>
        <c:auto val="1"/>
        <c:lblAlgn val="ctr"/>
        <c:lblOffset val="100"/>
        <c:noMultiLvlLbl val="0"/>
      </c:catAx>
      <c:valAx>
        <c:axId val="6650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2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stari upit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executionTimeMillis</c:v>
                </c:pt>
                <c:pt idx="1">
                  <c:v>totalDocsExamined</c:v>
                </c:pt>
                <c:pt idx="2">
                  <c:v>totalKeysExamined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974</c:v>
                </c:pt>
                <c:pt idx="1">
                  <c:v>209517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2-47D6-91B5-B08EA9A0FA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novi upit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executionTimeMillis</c:v>
                </c:pt>
                <c:pt idx="1">
                  <c:v>totalDocsExamined</c:v>
                </c:pt>
                <c:pt idx="2">
                  <c:v>totalKeysExamined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632</c:v>
                </c:pt>
                <c:pt idx="1">
                  <c:v>209517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2-47D6-91B5-B08EA9A0FA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65025880"/>
        <c:axId val="665015688"/>
      </c:barChart>
      <c:catAx>
        <c:axId val="66502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15688"/>
        <c:crosses val="autoZero"/>
        <c:auto val="1"/>
        <c:lblAlgn val="ctr"/>
        <c:lblOffset val="100"/>
        <c:noMultiLvlLbl val="0"/>
      </c:catAx>
      <c:valAx>
        <c:axId val="6650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2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stari upit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executionTimeMillis</c:v>
                </c:pt>
                <c:pt idx="1">
                  <c:v>totalDocsExamined</c:v>
                </c:pt>
                <c:pt idx="2">
                  <c:v>totalKeysExamined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1015</c:v>
                </c:pt>
                <c:pt idx="1">
                  <c:v>209517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2-47D6-91B5-B08EA9A0FA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novi upit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executionTimeMillis</c:v>
                </c:pt>
                <c:pt idx="1">
                  <c:v>totalDocsExamined</c:v>
                </c:pt>
                <c:pt idx="2">
                  <c:v>totalKeysExamined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789</c:v>
                </c:pt>
                <c:pt idx="1">
                  <c:v>209517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2-47D6-91B5-B08EA9A0FA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65025880"/>
        <c:axId val="665015688"/>
      </c:barChart>
      <c:catAx>
        <c:axId val="66502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15688"/>
        <c:crosses val="autoZero"/>
        <c:auto val="1"/>
        <c:lblAlgn val="ctr"/>
        <c:lblOffset val="100"/>
        <c:noMultiLvlLbl val="0"/>
      </c:catAx>
      <c:valAx>
        <c:axId val="6650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2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stari upit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executionTimeMillis</c:v>
                </c:pt>
                <c:pt idx="1">
                  <c:v>totalDocsExamined</c:v>
                </c:pt>
                <c:pt idx="2">
                  <c:v>totalKeysExamined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155433</c:v>
                </c:pt>
                <c:pt idx="1">
                  <c:v>209517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2-47D6-91B5-B08EA9A0FA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novi upit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executionTimeMillis</c:v>
                </c:pt>
                <c:pt idx="1">
                  <c:v>totalDocsExamined</c:v>
                </c:pt>
                <c:pt idx="2">
                  <c:v>totalKeysExamined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295</c:v>
                </c:pt>
                <c:pt idx="1">
                  <c:v>209519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2-47D6-91B5-B08EA9A0FA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65025880"/>
        <c:axId val="665015688"/>
      </c:barChart>
      <c:catAx>
        <c:axId val="66502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15688"/>
        <c:crosses val="autoZero"/>
        <c:auto val="1"/>
        <c:lblAlgn val="ctr"/>
        <c:lblOffset val="100"/>
        <c:noMultiLvlLbl val="0"/>
      </c:catAx>
      <c:valAx>
        <c:axId val="6650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2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stari upit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executionTimeMillis</c:v>
                </c:pt>
                <c:pt idx="1">
                  <c:v>totalDocsExamined</c:v>
                </c:pt>
                <c:pt idx="2">
                  <c:v>totalKeysExamined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</c:v>
                </c:pt>
                <c:pt idx="1">
                  <c:v>10000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2-47D6-91B5-B08EA9A0FA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novi upit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executionTimeMillis</c:v>
                </c:pt>
                <c:pt idx="1">
                  <c:v>totalDocsExamined</c:v>
                </c:pt>
                <c:pt idx="2">
                  <c:v>totalKeysExamined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</c:v>
                </c:pt>
                <c:pt idx="1">
                  <c:v>129</c:v>
                </c:pt>
                <c:pt idx="2">
                  <c:v>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2-47D6-91B5-B08EA9A0FA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65025880"/>
        <c:axId val="665015688"/>
      </c:barChart>
      <c:catAx>
        <c:axId val="66502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15688"/>
        <c:crosses val="autoZero"/>
        <c:auto val="1"/>
        <c:lblAlgn val="ctr"/>
        <c:lblOffset val="100"/>
        <c:noMultiLvlLbl val="0"/>
      </c:catAx>
      <c:valAx>
        <c:axId val="6650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2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stari upit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executionTimeMillis</c:v>
                </c:pt>
                <c:pt idx="1">
                  <c:v>totalDocsExamined</c:v>
                </c:pt>
                <c:pt idx="2">
                  <c:v>totalKeysExamined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15740</c:v>
                </c:pt>
                <c:pt idx="1">
                  <c:v>10000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2-47D6-91B5-B08EA9A0FA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novi upit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executionTimeMillis</c:v>
                </c:pt>
                <c:pt idx="1">
                  <c:v>totalDocsExamined</c:v>
                </c:pt>
                <c:pt idx="2">
                  <c:v>totalKeysExamined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4655</c:v>
                </c:pt>
                <c:pt idx="1">
                  <c:v>4200340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2-47D6-91B5-B08EA9A0FA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65025880"/>
        <c:axId val="665015688"/>
      </c:barChart>
      <c:catAx>
        <c:axId val="66502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15688"/>
        <c:crosses val="autoZero"/>
        <c:auto val="1"/>
        <c:lblAlgn val="ctr"/>
        <c:lblOffset val="100"/>
        <c:noMultiLvlLbl val="0"/>
      </c:catAx>
      <c:valAx>
        <c:axId val="6650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2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stari upit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executionTimeMillis</c:v>
                </c:pt>
                <c:pt idx="1">
                  <c:v>totalDocsExamined</c:v>
                </c:pt>
                <c:pt idx="2">
                  <c:v>totalKeysExamined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187</c:v>
                </c:pt>
                <c:pt idx="1">
                  <c:v>29517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2-47D6-91B5-B08EA9A0FA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novi upit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executionTimeMillis</c:v>
                </c:pt>
                <c:pt idx="1">
                  <c:v>totalDocsExamined</c:v>
                </c:pt>
                <c:pt idx="2">
                  <c:v>totalKeysExamined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224</c:v>
                </c:pt>
                <c:pt idx="1">
                  <c:v>29517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2-47D6-91B5-B08EA9A0FA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65025880"/>
        <c:axId val="665015688"/>
      </c:barChart>
      <c:catAx>
        <c:axId val="66502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15688"/>
        <c:crosses val="autoZero"/>
        <c:auto val="1"/>
        <c:lblAlgn val="ctr"/>
        <c:lblOffset val="100"/>
        <c:noMultiLvlLbl val="0"/>
      </c:catAx>
      <c:valAx>
        <c:axId val="6650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2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stari upit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100000"/>
                    <a:satMod val="137000"/>
                  </a:schemeClr>
                </a:gs>
                <a:gs pos="71000">
                  <a:schemeClr val="accent1">
                    <a:shade val="98000"/>
                    <a:satMod val="137000"/>
                  </a:schemeClr>
                </a:gs>
                <a:gs pos="100000">
                  <a:schemeClr val="accent1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executionTimeMillis</c:v>
                </c:pt>
                <c:pt idx="1">
                  <c:v>totalDocsExamined</c:v>
                </c:pt>
                <c:pt idx="2">
                  <c:v>totalKeysExamined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1044176</c:v>
                </c:pt>
                <c:pt idx="1">
                  <c:v>209517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72-47D6-91B5-B08EA9A0FA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novi upit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100000"/>
                    <a:satMod val="137000"/>
                  </a:schemeClr>
                </a:gs>
                <a:gs pos="71000">
                  <a:schemeClr val="accent2">
                    <a:shade val="98000"/>
                    <a:satMod val="137000"/>
                  </a:schemeClr>
                </a:gs>
                <a:gs pos="100000">
                  <a:schemeClr val="accent2">
                    <a:shade val="75000"/>
                    <a:satMod val="137000"/>
                  </a:schemeClr>
                </a:gs>
              </a:gsLst>
              <a:path path="rect">
                <a:fillToRect l="50000" t="50000" r="50000" b="50000"/>
              </a:path>
            </a:gradFill>
            <a:ln>
              <a:noFill/>
            </a:ln>
            <a:effectLst>
              <a:outerShdw blurRad="39000" dist="25400" dir="5400000" rotWithShape="0">
                <a:srgbClr val="000000">
                  <a:alpha val="3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800000"/>
              </a:lightRig>
            </a:scene3d>
            <a:sp3d prstMaterial="matte">
              <a:bevelT h="200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executionTimeMillis</c:v>
                </c:pt>
                <c:pt idx="1">
                  <c:v>totalDocsExamined</c:v>
                </c:pt>
                <c:pt idx="2">
                  <c:v>totalKeysExamined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1105</c:v>
                </c:pt>
                <c:pt idx="1">
                  <c:v>210841</c:v>
                </c:pt>
                <c:pt idx="2">
                  <c:v>1324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72-47D6-91B5-B08EA9A0FA4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665025880"/>
        <c:axId val="665015688"/>
      </c:barChart>
      <c:catAx>
        <c:axId val="665025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15688"/>
        <c:crosses val="autoZero"/>
        <c:auto val="1"/>
        <c:lblAlgn val="ctr"/>
        <c:lblOffset val="100"/>
        <c:noMultiLvlLbl val="0"/>
      </c:catAx>
      <c:valAx>
        <c:axId val="665015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5025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0.21509</cdr:x>
      <cdr:y>0.06487</cdr:y>
    </cdr:from>
    <cdr:to>
      <cdr:x>0.21967</cdr:x>
      <cdr:y>0.07533</cdr:y>
    </cdr:to>
    <cdr:sp macro="" textlink="">
      <cdr:nvSpPr>
        <cdr:cNvPr id="2" name="5-Point Star 1"/>
        <cdr:cNvSpPr/>
      </cdr:nvSpPr>
      <cdr:spPr>
        <a:xfrm xmlns:a="http://schemas.openxmlformats.org/drawingml/2006/main">
          <a:off x="2147109" y="296601"/>
          <a:ext cx="45719" cy="47823"/>
        </a:xfrm>
        <a:prstGeom xmlns:a="http://schemas.openxmlformats.org/drawingml/2006/main" prst="star5">
          <a:avLst/>
        </a:prstGeom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10/1/2025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10/1/2025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10/1/2025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852854" y="2292094"/>
            <a:ext cx="5986096" cy="2219691"/>
          </a:xfrm>
        </p:spPr>
        <p:txBody>
          <a:bodyPr anchor="ctr">
            <a:normAutofit fontScale="90000"/>
          </a:bodyPr>
          <a:lstStyle/>
          <a:p>
            <a:pPr algn="r"/>
            <a:r>
              <a:rPr lang="en-GB" dirty="0" err="1"/>
              <a:t>Goodbooks</a:t>
            </a:r>
            <a:r>
              <a:rPr lang="en-GB" dirty="0"/>
              <a:t> 10k Updated and Goodreads </a:t>
            </a:r>
            <a:r>
              <a:rPr lang="en-GB" dirty="0" smtClean="0"/>
              <a:t>Authors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52854" y="4511784"/>
            <a:ext cx="5986096" cy="955565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sr-Latn-RS" dirty="0" smtClean="0"/>
              <a:t>Implementacija projekta na predmetu Sistemi baza podataka </a:t>
            </a:r>
          </a:p>
          <a:p>
            <a:pPr algn="r"/>
            <a:endParaRPr lang="sr-Latn-RS" dirty="0"/>
          </a:p>
          <a:p>
            <a:pPr algn="r"/>
            <a:r>
              <a:rPr lang="en-US" dirty="0" smtClean="0"/>
              <a:t>Ilija Vito</a:t>
            </a:r>
            <a:r>
              <a:rPr lang="sr-Latn-RS" dirty="0" smtClean="0"/>
              <a:t>šević IN15/2021</a:t>
            </a:r>
          </a:p>
          <a:p>
            <a:pPr algn="r"/>
            <a:r>
              <a:rPr lang="sr-Latn-RS" dirty="0" smtClean="0"/>
              <a:t>Aleksandra Begović IN26/2021</a:t>
            </a:r>
            <a:endParaRPr lang="en-US" dirty="0"/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sr-Latn-RS" altLang="en-US" dirty="0"/>
              <a:t>4</a:t>
            </a:r>
            <a:r>
              <a:rPr lang="sr-Latn-RS" altLang="en-US" dirty="0" smtClean="0"/>
              <a:t>. </a:t>
            </a:r>
            <a:r>
              <a:rPr lang="en-US" altLang="en-US" dirty="0" err="1"/>
              <a:t>Autori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najčešće</a:t>
            </a:r>
            <a:r>
              <a:rPr lang="en-US" altLang="en-US" dirty="0"/>
              <a:t> </a:t>
            </a:r>
            <a:r>
              <a:rPr lang="en-US" altLang="en-US" dirty="0" err="1"/>
              <a:t>navedeni</a:t>
            </a:r>
            <a:r>
              <a:rPr lang="en-US" altLang="en-US" dirty="0"/>
              <a:t> </a:t>
            </a:r>
            <a:r>
              <a:rPr lang="en-US" altLang="en-US" dirty="0" err="1"/>
              <a:t>kao</a:t>
            </a:r>
            <a:r>
              <a:rPr lang="en-US" altLang="en-US" dirty="0"/>
              <a:t> </a:t>
            </a:r>
            <a:r>
              <a:rPr lang="en-US" altLang="en-US" dirty="0" err="1"/>
              <a:t>uticaj</a:t>
            </a:r>
            <a:r>
              <a:rPr lang="en-US" altLang="en-US" dirty="0"/>
              <a:t> </a:t>
            </a:r>
            <a:r>
              <a:rPr lang="en-US" altLang="en-US" dirty="0" err="1"/>
              <a:t>drugim</a:t>
            </a:r>
            <a:r>
              <a:rPr lang="en-US" altLang="en-US" dirty="0"/>
              <a:t> </a:t>
            </a:r>
            <a:r>
              <a:rPr lang="en-US" altLang="en-US" dirty="0" err="1"/>
              <a:t>autorima</a:t>
            </a:r>
            <a:r>
              <a:rPr lang="en-US" altLang="en-US" dirty="0"/>
              <a:t> 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24547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oon 3"/>
          <p:cNvSpPr/>
          <p:nvPr/>
        </p:nvSpPr>
        <p:spPr>
          <a:xfrm>
            <a:off x="66675" y="76200"/>
            <a:ext cx="114300" cy="24765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1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3450"/>
            <a:ext cx="12192000" cy="483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350" y="0"/>
            <a:ext cx="628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sr-Latn-RS" altLang="en-US" dirty="0"/>
              <a:t>5</a:t>
            </a:r>
            <a:r>
              <a:rPr lang="sr-Latn-RS" altLang="en-US" dirty="0" smtClean="0"/>
              <a:t>. </a:t>
            </a:r>
            <a:r>
              <a:rPr lang="en-US" altLang="en-US" dirty="0" err="1"/>
              <a:t>Knjige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najviše</a:t>
            </a:r>
            <a:r>
              <a:rPr lang="en-US" altLang="en-US" dirty="0"/>
              <a:t> </a:t>
            </a:r>
            <a:r>
              <a:rPr lang="en-US" altLang="en-US" dirty="0" err="1"/>
              <a:t>ocena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napisali</a:t>
            </a:r>
            <a:r>
              <a:rPr lang="en-US" altLang="en-US" dirty="0"/>
              <a:t> </a:t>
            </a:r>
            <a:r>
              <a:rPr lang="en-US" altLang="en-US" dirty="0" err="1"/>
              <a:t>autori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prosečnom</a:t>
            </a:r>
            <a:r>
              <a:rPr lang="en-US" altLang="en-US" dirty="0"/>
              <a:t> </a:t>
            </a:r>
            <a:r>
              <a:rPr lang="en-US" altLang="en-US" dirty="0" err="1"/>
              <a:t>ocenom</a:t>
            </a:r>
            <a:r>
              <a:rPr lang="en-US" altLang="en-US" dirty="0"/>
              <a:t> </a:t>
            </a:r>
            <a:r>
              <a:rPr lang="en-US" altLang="en-US" dirty="0" err="1"/>
              <a:t>manjom</a:t>
            </a:r>
            <a:r>
              <a:rPr lang="en-US" altLang="en-US" dirty="0"/>
              <a:t> od 3.0 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124254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381750" y="6457950"/>
            <a:ext cx="4703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*</a:t>
            </a:r>
            <a:r>
              <a:rPr lang="en-GB" sz="1600" dirty="0" err="1" smtClean="0"/>
              <a:t>klarifikacija</a:t>
            </a:r>
            <a:r>
              <a:rPr lang="en-GB" sz="1600" dirty="0"/>
              <a:t>: </a:t>
            </a:r>
            <a:r>
              <a:rPr lang="en-GB" sz="1600" dirty="0" err="1"/>
              <a:t>rejting</a:t>
            </a:r>
            <a:r>
              <a:rPr lang="en-GB" sz="1600" dirty="0"/>
              <a:t> </a:t>
            </a:r>
            <a:r>
              <a:rPr lang="en-GB" sz="1600" dirty="0" err="1"/>
              <a:t>autora</a:t>
            </a:r>
            <a:r>
              <a:rPr lang="en-GB" sz="1600" dirty="0"/>
              <a:t> </a:t>
            </a:r>
            <a:r>
              <a:rPr lang="en-GB" sz="1600" dirty="0" err="1"/>
              <a:t>manji</a:t>
            </a:r>
            <a:r>
              <a:rPr lang="en-GB" sz="1600" dirty="0"/>
              <a:t> od 3.0, ne </a:t>
            </a:r>
            <a:r>
              <a:rPr lang="en-GB" sz="1600" dirty="0" err="1"/>
              <a:t>knjige</a:t>
            </a:r>
            <a:endParaRPr lang="en-GB" sz="1600" dirty="0"/>
          </a:p>
        </p:txBody>
      </p:sp>
      <p:sp>
        <p:nvSpPr>
          <p:cNvPr id="8" name="Moon 7"/>
          <p:cNvSpPr/>
          <p:nvPr/>
        </p:nvSpPr>
        <p:spPr>
          <a:xfrm>
            <a:off x="66675" y="76200"/>
            <a:ext cx="114300" cy="24765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1764666" y="61722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</a:t>
            </a:r>
            <a:r>
              <a:rPr lang="en-US" sz="1200" dirty="0" err="1" smtClean="0"/>
              <a:t>reko</a:t>
            </a:r>
            <a:r>
              <a:rPr lang="en-US" sz="1200" dirty="0" smtClean="0"/>
              <a:t> 2 </a:t>
            </a:r>
            <a:r>
              <a:rPr lang="en-US" sz="1200" dirty="0" err="1" smtClean="0"/>
              <a:t>minuta</a:t>
            </a:r>
            <a:endParaRPr lang="en-GB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257425" y="5345112"/>
            <a:ext cx="269241" cy="8270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51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48039"/>
            <a:ext cx="12192000" cy="29811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350" y="0"/>
            <a:ext cx="628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12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sr-Latn-RS" altLang="en-US" dirty="0"/>
              <a:t>6</a:t>
            </a:r>
            <a:r>
              <a:rPr lang="sr-Latn-RS" altLang="en-US" dirty="0" smtClean="0"/>
              <a:t>. </a:t>
            </a:r>
            <a:r>
              <a:rPr lang="en-US" altLang="en-US" dirty="0"/>
              <a:t>Koji </a:t>
            </a:r>
            <a:r>
              <a:rPr lang="en-US" altLang="en-US" dirty="0" err="1"/>
              <a:t>tagovi</a:t>
            </a:r>
            <a:r>
              <a:rPr lang="en-US" altLang="en-US" dirty="0"/>
              <a:t> se </a:t>
            </a:r>
            <a:r>
              <a:rPr lang="en-US" altLang="en-US" dirty="0" err="1"/>
              <a:t>najčešće</a:t>
            </a:r>
            <a:r>
              <a:rPr lang="en-US" altLang="en-US" dirty="0"/>
              <a:t> </a:t>
            </a:r>
            <a:r>
              <a:rPr lang="en-US" altLang="en-US" dirty="0" err="1"/>
              <a:t>pojavljuju</a:t>
            </a:r>
            <a:r>
              <a:rPr lang="en-US" altLang="en-US" dirty="0"/>
              <a:t> </a:t>
            </a:r>
            <a:r>
              <a:rPr lang="en-US" altLang="en-US" dirty="0" err="1"/>
              <a:t>među</a:t>
            </a:r>
            <a:r>
              <a:rPr lang="en-US" altLang="en-US" dirty="0"/>
              <a:t> </a:t>
            </a:r>
            <a:r>
              <a:rPr lang="en-US" altLang="en-US" dirty="0" err="1"/>
              <a:t>knjigama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prosečnom</a:t>
            </a:r>
            <a:r>
              <a:rPr lang="en-US" altLang="en-US" dirty="0"/>
              <a:t> </a:t>
            </a:r>
            <a:r>
              <a:rPr lang="en-US" altLang="en-US" dirty="0" err="1"/>
              <a:t>ocenom</a:t>
            </a:r>
            <a:r>
              <a:rPr lang="en-US" altLang="en-US" dirty="0"/>
              <a:t> </a:t>
            </a:r>
            <a:r>
              <a:rPr lang="en-US" altLang="en-US" dirty="0" err="1"/>
              <a:t>većom</a:t>
            </a:r>
            <a:r>
              <a:rPr lang="en-US" altLang="en-US" dirty="0"/>
              <a:t> od </a:t>
            </a:r>
            <a:r>
              <a:rPr lang="en-US" altLang="en-US" dirty="0" smtClean="0"/>
              <a:t>4.5</a:t>
            </a:r>
            <a:endParaRPr lang="en-US" altLang="en-US" dirty="0"/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05195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un 4"/>
          <p:cNvSpPr/>
          <p:nvPr/>
        </p:nvSpPr>
        <p:spPr>
          <a:xfrm>
            <a:off x="66675" y="76200"/>
            <a:ext cx="257175" cy="2286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16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85875"/>
            <a:ext cx="12192000" cy="4295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350" y="0"/>
            <a:ext cx="628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00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sr-Latn-RS" altLang="en-US" dirty="0"/>
              <a:t>7</a:t>
            </a:r>
            <a:r>
              <a:rPr lang="sr-Latn-RS" altLang="en-US" dirty="0" smtClean="0"/>
              <a:t>. </a:t>
            </a:r>
            <a:r>
              <a:rPr lang="en-US" altLang="en-US" dirty="0" err="1"/>
              <a:t>Knjige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su</a:t>
            </a:r>
            <a:r>
              <a:rPr lang="en-US" altLang="en-US" dirty="0"/>
              <a:t> </a:t>
            </a:r>
            <a:r>
              <a:rPr lang="en-US" altLang="en-US" dirty="0" err="1"/>
              <a:t>najviše</a:t>
            </a:r>
            <a:r>
              <a:rPr lang="en-US" altLang="en-US" dirty="0"/>
              <a:t> </a:t>
            </a:r>
            <a:r>
              <a:rPr lang="en-US" altLang="en-US" dirty="0" err="1"/>
              <a:t>dodavane</a:t>
            </a:r>
            <a:r>
              <a:rPr lang="en-US" altLang="en-US" dirty="0"/>
              <a:t> </a:t>
            </a:r>
            <a:r>
              <a:rPr lang="en-US" altLang="en-US" dirty="0" err="1"/>
              <a:t>na</a:t>
            </a:r>
            <a:r>
              <a:rPr lang="en-US" altLang="en-US" dirty="0"/>
              <a:t> </a:t>
            </a:r>
            <a:r>
              <a:rPr lang="en-US" altLang="en-US" dirty="0" err="1"/>
              <a:t>listu</a:t>
            </a:r>
            <a:r>
              <a:rPr lang="en-US" altLang="en-US" dirty="0"/>
              <a:t> </a:t>
            </a:r>
            <a:r>
              <a:rPr lang="en-US" altLang="en-US" dirty="0" err="1"/>
              <a:t>za</a:t>
            </a:r>
            <a:r>
              <a:rPr lang="en-US" altLang="en-US" dirty="0"/>
              <a:t> </a:t>
            </a:r>
            <a:r>
              <a:rPr lang="en-US" altLang="en-US" dirty="0" err="1"/>
              <a:t>čitanje</a:t>
            </a:r>
            <a:r>
              <a:rPr lang="en-US" altLang="en-US" dirty="0"/>
              <a:t>, a </a:t>
            </a:r>
            <a:r>
              <a:rPr lang="en-US" altLang="en-US" dirty="0" err="1"/>
              <a:t>autor</a:t>
            </a:r>
            <a:r>
              <a:rPr lang="en-US" altLang="en-US" dirty="0"/>
              <a:t> je </a:t>
            </a:r>
            <a:r>
              <a:rPr lang="en-US" altLang="en-US" dirty="0" err="1" smtClean="0"/>
              <a:t>preminuo</a:t>
            </a:r>
            <a:endParaRPr lang="en-US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30059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un 3"/>
          <p:cNvSpPr/>
          <p:nvPr/>
        </p:nvSpPr>
        <p:spPr>
          <a:xfrm>
            <a:off x="66675" y="76200"/>
            <a:ext cx="257175" cy="2286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9981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5901"/>
            <a:ext cx="12192000" cy="3790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350" y="0"/>
            <a:ext cx="628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3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sr-Latn-RS" altLang="en-US" dirty="0"/>
              <a:t>8</a:t>
            </a:r>
            <a:r>
              <a:rPr lang="sr-Latn-RS" altLang="en-US" dirty="0" smtClean="0"/>
              <a:t>. </a:t>
            </a:r>
            <a:r>
              <a:rPr lang="en-US" altLang="en-US" dirty="0" err="1"/>
              <a:t>Geografska</a:t>
            </a:r>
            <a:r>
              <a:rPr lang="en-US" altLang="en-US" dirty="0"/>
              <a:t> </a:t>
            </a:r>
            <a:r>
              <a:rPr lang="en-US" altLang="en-US" dirty="0" err="1"/>
              <a:t>distribucija</a:t>
            </a:r>
            <a:r>
              <a:rPr lang="en-US" altLang="en-US" dirty="0"/>
              <a:t> </a:t>
            </a:r>
            <a:r>
              <a:rPr lang="en-US" altLang="en-US" dirty="0" err="1"/>
              <a:t>autora</a:t>
            </a:r>
            <a:r>
              <a:rPr lang="en-US" altLang="en-US" dirty="0"/>
              <a:t> </a:t>
            </a:r>
            <a:r>
              <a:rPr lang="en-US" altLang="en-US" dirty="0" err="1"/>
              <a:t>čije</a:t>
            </a:r>
            <a:r>
              <a:rPr lang="en-US" altLang="en-US" dirty="0"/>
              <a:t> </a:t>
            </a:r>
            <a:r>
              <a:rPr lang="en-US" altLang="en-US" dirty="0" err="1"/>
              <a:t>knjige</a:t>
            </a:r>
            <a:r>
              <a:rPr lang="en-US" altLang="en-US" dirty="0"/>
              <a:t> </a:t>
            </a:r>
            <a:r>
              <a:rPr lang="en-US" altLang="en-US" dirty="0" err="1"/>
              <a:t>imaju</a:t>
            </a:r>
            <a:r>
              <a:rPr lang="en-US" altLang="en-US" dirty="0"/>
              <a:t> </a:t>
            </a:r>
            <a:r>
              <a:rPr lang="en-US" altLang="en-US" dirty="0" err="1"/>
              <a:t>prosečnu</a:t>
            </a:r>
            <a:r>
              <a:rPr lang="en-US" altLang="en-US" dirty="0"/>
              <a:t> </a:t>
            </a:r>
            <a:r>
              <a:rPr lang="en-US" altLang="en-US" dirty="0" err="1"/>
              <a:t>ocenu</a:t>
            </a:r>
            <a:r>
              <a:rPr lang="en-US" altLang="en-US" dirty="0"/>
              <a:t> </a:t>
            </a:r>
            <a:r>
              <a:rPr lang="en-US" altLang="en-US" dirty="0" err="1"/>
              <a:t>iznad</a:t>
            </a:r>
            <a:r>
              <a:rPr lang="en-US" altLang="en-US" dirty="0"/>
              <a:t> 4.5 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8422305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Moon 3"/>
          <p:cNvSpPr/>
          <p:nvPr/>
        </p:nvSpPr>
        <p:spPr>
          <a:xfrm>
            <a:off x="66675" y="76200"/>
            <a:ext cx="114300" cy="24765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5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9841"/>
            <a:ext cx="12192000" cy="51147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350" y="0"/>
            <a:ext cx="628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4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Restrukturiranje šeme i dodati indeksi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97521" y="1600200"/>
            <a:ext cx="10395439" cy="4572000"/>
          </a:xfrm>
        </p:spPr>
        <p:txBody>
          <a:bodyPr>
            <a:normAutofit/>
          </a:bodyPr>
          <a:lstStyle/>
          <a:p>
            <a:r>
              <a:rPr lang="sr-Latn-RS" dirty="0" smtClean="0"/>
              <a:t>Iz kolekcije books nastale nove kolekcije</a:t>
            </a:r>
          </a:p>
          <a:p>
            <a:pPr lvl="1"/>
            <a:r>
              <a:rPr lang="sr-Latn-RS" sz="1800" dirty="0" smtClean="0"/>
              <a:t>book_v2</a:t>
            </a:r>
          </a:p>
          <a:p>
            <a:pPr lvl="2"/>
            <a:r>
              <a:rPr lang="sr-Latn-RS" sz="1600" dirty="0" smtClean="0"/>
              <a:t>Dodato polje unique_tags</a:t>
            </a:r>
          </a:p>
          <a:p>
            <a:pPr lvl="1"/>
            <a:r>
              <a:rPr lang="sr-Latn-RS" sz="1800" dirty="0" smtClean="0"/>
              <a:t>to_read_v2</a:t>
            </a:r>
            <a:r>
              <a:rPr lang="en-US" sz="1800" dirty="0" smtClean="0"/>
              <a:t> -&gt; u books_v2 </a:t>
            </a:r>
            <a:r>
              <a:rPr lang="en-US" sz="1800" dirty="0" err="1" smtClean="0"/>
              <a:t>kao</a:t>
            </a:r>
            <a:r>
              <a:rPr lang="en-US" sz="1800" dirty="0" smtClean="0"/>
              <a:t> </a:t>
            </a:r>
            <a:r>
              <a:rPr lang="en-US" sz="1800" dirty="0" err="1" smtClean="0"/>
              <a:t>relevantna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informacija</a:t>
            </a:r>
            <a:r>
              <a:rPr lang="en-US" sz="1800" dirty="0" smtClean="0"/>
              <a:t> </a:t>
            </a:r>
            <a:r>
              <a:rPr lang="en-GB" dirty="0" err="1" smtClean="0"/>
              <a:t>to_read_total_users</a:t>
            </a:r>
            <a:endParaRPr lang="sr-Latn-RS" sz="1800" dirty="0" smtClean="0"/>
          </a:p>
          <a:p>
            <a:pPr lvl="1"/>
            <a:r>
              <a:rPr lang="sr-Latn-RS" sz="1800" dirty="0" smtClean="0"/>
              <a:t>personal_library_v2</a:t>
            </a:r>
            <a:r>
              <a:rPr lang="en-US" sz="1800" dirty="0" smtClean="0"/>
              <a:t> -&gt; u books_v2 </a:t>
            </a:r>
            <a:r>
              <a:rPr lang="en-US" sz="1800" dirty="0" err="1" smtClean="0"/>
              <a:t>kao</a:t>
            </a:r>
            <a:r>
              <a:rPr lang="en-US" sz="1800" dirty="0" smtClean="0"/>
              <a:t> </a:t>
            </a:r>
            <a:r>
              <a:rPr lang="en-US" sz="1800" dirty="0" err="1" smtClean="0"/>
              <a:t>relevantna</a:t>
            </a:r>
            <a:r>
              <a:rPr lang="en-US" sz="1800" dirty="0" smtClean="0"/>
              <a:t> </a:t>
            </a:r>
            <a:r>
              <a:rPr lang="en-US" sz="1800" dirty="0" err="1" smtClean="0"/>
              <a:t>informacija</a:t>
            </a:r>
            <a:r>
              <a:rPr lang="en-US" sz="1800" dirty="0" smtClean="0"/>
              <a:t> </a:t>
            </a:r>
            <a:r>
              <a:rPr lang="en-GB" dirty="0" err="1"/>
              <a:t>personal_library_total_users</a:t>
            </a:r>
            <a:endParaRPr lang="sr-Latn-RS" sz="1800" dirty="0" smtClean="0"/>
          </a:p>
          <a:p>
            <a:r>
              <a:rPr lang="sr-Latn-RS" dirty="0" smtClean="0"/>
              <a:t>Iz</a:t>
            </a:r>
            <a:r>
              <a:rPr lang="sr-Latn-RS" dirty="0" smtClean="0"/>
              <a:t> </a:t>
            </a:r>
            <a:r>
              <a:rPr lang="sr-Latn-RS" dirty="0" smtClean="0"/>
              <a:t>kolek</a:t>
            </a:r>
            <a:r>
              <a:rPr lang="en-US" dirty="0" err="1" smtClean="0"/>
              <a:t>cije</a:t>
            </a:r>
            <a:r>
              <a:rPr lang="en-US" dirty="0" smtClean="0"/>
              <a:t> authors </a:t>
            </a:r>
            <a:r>
              <a:rPr lang="en-US" dirty="0" err="1" smtClean="0"/>
              <a:t>nastala</a:t>
            </a:r>
            <a:r>
              <a:rPr lang="en-US" dirty="0" smtClean="0"/>
              <a:t> </a:t>
            </a:r>
            <a:r>
              <a:rPr lang="en-US" dirty="0" err="1" smtClean="0"/>
              <a:t>kolekcija</a:t>
            </a:r>
            <a:r>
              <a:rPr lang="en-US" dirty="0" smtClean="0"/>
              <a:t> </a:t>
            </a:r>
            <a:r>
              <a:rPr lang="sr-Latn-RS" dirty="0" smtClean="0"/>
              <a:t>authors</a:t>
            </a:r>
            <a:r>
              <a:rPr lang="en-US" dirty="0" smtClean="0"/>
              <a:t>_v2 </a:t>
            </a:r>
            <a:r>
              <a:rPr lang="en-US" dirty="0" err="1" smtClean="0"/>
              <a:t>sa</a:t>
            </a:r>
            <a:r>
              <a:rPr lang="sr-Latn-RS" dirty="0" smtClean="0"/>
              <a:t> dodat</a:t>
            </a:r>
            <a:r>
              <a:rPr lang="en-US" dirty="0" err="1" smtClean="0"/>
              <a:t>nim</a:t>
            </a:r>
            <a:r>
              <a:rPr lang="sr-Latn-RS" dirty="0" smtClean="0"/>
              <a:t> polje</a:t>
            </a:r>
            <a:r>
              <a:rPr lang="en-US" dirty="0" smtClean="0"/>
              <a:t>m</a:t>
            </a:r>
            <a:r>
              <a:rPr lang="sr-Latn-RS" dirty="0" smtClean="0"/>
              <a:t> genres_count </a:t>
            </a:r>
          </a:p>
          <a:p>
            <a:r>
              <a:rPr lang="sr-Latn-RS" dirty="0" smtClean="0"/>
              <a:t>Kolekcije users i tags ostale nepromenjene</a:t>
            </a:r>
            <a:endParaRPr lang="en-US" dirty="0" smtClean="0"/>
          </a:p>
          <a:p>
            <a:pPr marL="0" indent="0">
              <a:buNone/>
            </a:pPr>
            <a:endParaRPr lang="sr-Latn-RS" dirty="0" smtClean="0"/>
          </a:p>
          <a:p>
            <a:r>
              <a:rPr lang="sr-Latn-RS" dirty="0" smtClean="0"/>
              <a:t>Dodati indeksi: </a:t>
            </a:r>
            <a:endParaRPr lang="en-US" dirty="0" smtClean="0"/>
          </a:p>
          <a:p>
            <a:pPr lvl="1"/>
            <a:r>
              <a:rPr lang="en-US" dirty="0"/>
              <a:t>books_v2</a:t>
            </a:r>
            <a:r>
              <a:rPr lang="en-US" dirty="0" smtClean="0"/>
              <a:t>: { </a:t>
            </a:r>
            <a:r>
              <a:rPr lang="en-US" dirty="0" err="1"/>
              <a:t>books_count</a:t>
            </a:r>
            <a:r>
              <a:rPr lang="en-US" dirty="0"/>
              <a:t>: 1, </a:t>
            </a:r>
            <a:r>
              <a:rPr lang="en-US" dirty="0" err="1"/>
              <a:t>average_rating</a:t>
            </a:r>
            <a:r>
              <a:rPr lang="en-US" dirty="0"/>
              <a:t>: -1 }, { </a:t>
            </a:r>
            <a:r>
              <a:rPr lang="en-US" dirty="0" err="1"/>
              <a:t>average_rating</a:t>
            </a:r>
            <a:r>
              <a:rPr lang="en-US" dirty="0"/>
              <a:t>: 1 </a:t>
            </a:r>
            <a:r>
              <a:rPr lang="en-US" dirty="0" smtClean="0"/>
              <a:t>}, </a:t>
            </a:r>
            <a:r>
              <a:rPr lang="en-US" dirty="0"/>
              <a:t>{ authors: 1, </a:t>
            </a:r>
            <a:r>
              <a:rPr lang="en-US" dirty="0" err="1"/>
              <a:t>average_rating</a:t>
            </a:r>
            <a:r>
              <a:rPr lang="en-US" dirty="0"/>
              <a:t>: 1 }</a:t>
            </a:r>
            <a:endParaRPr lang="en-US" dirty="0" smtClean="0"/>
          </a:p>
          <a:p>
            <a:pPr lvl="1"/>
            <a:r>
              <a:rPr lang="en-US" dirty="0"/>
              <a:t>personal_library_v2: { </a:t>
            </a:r>
            <a:r>
              <a:rPr lang="en-US" dirty="0" err="1"/>
              <a:t>book_id</a:t>
            </a:r>
            <a:r>
              <a:rPr lang="en-US" dirty="0"/>
              <a:t>: 1, </a:t>
            </a:r>
            <a:r>
              <a:rPr lang="en-US" dirty="0" err="1"/>
              <a:t>user_id</a:t>
            </a:r>
            <a:r>
              <a:rPr lang="en-US" dirty="0"/>
              <a:t>: 1 }</a:t>
            </a:r>
            <a:endParaRPr lang="sr-Latn-RS" dirty="0" smtClean="0"/>
          </a:p>
        </p:txBody>
      </p:sp>
    </p:spTree>
    <p:extLst>
      <p:ext uri="{BB962C8B-B14F-4D97-AF65-F5344CB8AC3E}">
        <p14:creationId xmlns:p14="http://schemas.microsoft.com/office/powerpoint/2010/main" val="342733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sr-Latn-RS" altLang="en-US" dirty="0"/>
              <a:t>9</a:t>
            </a:r>
            <a:r>
              <a:rPr lang="sr-Latn-RS" altLang="en-US" dirty="0" smtClean="0"/>
              <a:t>. </a:t>
            </a:r>
            <a:r>
              <a:rPr lang="en-US" altLang="en-US" dirty="0" err="1"/>
              <a:t>Knjige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imaju</a:t>
            </a:r>
            <a:r>
              <a:rPr lang="en-US" altLang="en-US" dirty="0"/>
              <a:t> </a:t>
            </a:r>
            <a:r>
              <a:rPr lang="en-US" altLang="en-US" dirty="0" err="1"/>
              <a:t>najviše</a:t>
            </a:r>
            <a:r>
              <a:rPr lang="en-US" altLang="en-US" dirty="0"/>
              <a:t> </a:t>
            </a:r>
            <a:r>
              <a:rPr lang="en-US" altLang="en-US" dirty="0" err="1"/>
              <a:t>različitih</a:t>
            </a:r>
            <a:r>
              <a:rPr lang="en-US" altLang="en-US" dirty="0"/>
              <a:t> </a:t>
            </a:r>
            <a:r>
              <a:rPr lang="en-US" altLang="en-US" dirty="0" err="1"/>
              <a:t>tagova</a:t>
            </a:r>
            <a:r>
              <a:rPr lang="en-US" altLang="en-US" dirty="0"/>
              <a:t>, a </a:t>
            </a:r>
            <a:r>
              <a:rPr lang="en-US" altLang="en-US" dirty="0" err="1"/>
              <a:t>autor</a:t>
            </a:r>
            <a:r>
              <a:rPr lang="en-US" altLang="en-US" dirty="0"/>
              <a:t> </a:t>
            </a:r>
            <a:r>
              <a:rPr lang="en-US" altLang="en-US" dirty="0" err="1"/>
              <a:t>piše</a:t>
            </a:r>
            <a:r>
              <a:rPr lang="en-US" altLang="en-US" dirty="0"/>
              <a:t> u </a:t>
            </a:r>
            <a:r>
              <a:rPr lang="en-US" altLang="en-US" dirty="0" err="1"/>
              <a:t>samo</a:t>
            </a:r>
            <a:r>
              <a:rPr lang="en-US" altLang="en-US" dirty="0"/>
              <a:t> </a:t>
            </a:r>
            <a:r>
              <a:rPr lang="en-US" altLang="en-US" dirty="0" err="1"/>
              <a:t>jednom</a:t>
            </a:r>
            <a:r>
              <a:rPr lang="en-US" altLang="en-US" dirty="0"/>
              <a:t> </a:t>
            </a:r>
            <a:r>
              <a:rPr lang="en-US" altLang="en-US" dirty="0" err="1"/>
              <a:t>žanru</a:t>
            </a:r>
            <a:endParaRPr lang="en-US" altLang="en-US" dirty="0"/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603992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64666" y="61722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oko</a:t>
            </a:r>
            <a:r>
              <a:rPr lang="en-US" sz="1200" dirty="0" smtClean="0"/>
              <a:t> 17 </a:t>
            </a:r>
            <a:r>
              <a:rPr lang="en-US" sz="1200" dirty="0" err="1" smtClean="0"/>
              <a:t>minuta</a:t>
            </a:r>
            <a:endParaRPr lang="en-GB" sz="1200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257425" y="5345112"/>
            <a:ext cx="269241" cy="8270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oon 6"/>
          <p:cNvSpPr/>
          <p:nvPr/>
        </p:nvSpPr>
        <p:spPr>
          <a:xfrm>
            <a:off x="66675" y="76200"/>
            <a:ext cx="114300" cy="24765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98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5647"/>
            <a:ext cx="12192000" cy="41512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350" y="0"/>
            <a:ext cx="628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8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sr-Latn-RS" altLang="en-US" dirty="0" smtClean="0"/>
              <a:t>10. </a:t>
            </a:r>
            <a:r>
              <a:rPr lang="en-US" altLang="en-US" dirty="0" err="1"/>
              <a:t>Autori</a:t>
            </a:r>
            <a:r>
              <a:rPr lang="en-US" altLang="en-US" dirty="0"/>
              <a:t> </a:t>
            </a:r>
            <a:r>
              <a:rPr lang="en-US" altLang="en-US" dirty="0" err="1"/>
              <a:t>koji</a:t>
            </a:r>
            <a:r>
              <a:rPr lang="en-US" altLang="en-US" dirty="0"/>
              <a:t> </a:t>
            </a:r>
            <a:r>
              <a:rPr lang="en-US" altLang="en-US" dirty="0" err="1"/>
              <a:t>imaju</a:t>
            </a:r>
            <a:r>
              <a:rPr lang="en-US" altLang="en-US" dirty="0"/>
              <a:t> </a:t>
            </a:r>
            <a:r>
              <a:rPr lang="en-US" altLang="en-US" dirty="0" err="1"/>
              <a:t>najviše</a:t>
            </a:r>
            <a:r>
              <a:rPr lang="en-US" altLang="en-US" dirty="0"/>
              <a:t> </a:t>
            </a:r>
            <a:r>
              <a:rPr lang="en-US" altLang="en-US" dirty="0" err="1"/>
              <a:t>zajedničkih</a:t>
            </a:r>
            <a:r>
              <a:rPr lang="en-US" altLang="en-US" dirty="0"/>
              <a:t> </a:t>
            </a:r>
            <a:r>
              <a:rPr lang="en-US" altLang="en-US" dirty="0" err="1"/>
              <a:t>korisnika</a:t>
            </a:r>
            <a:r>
              <a:rPr lang="en-US" altLang="en-US" dirty="0"/>
              <a:t> u </a:t>
            </a:r>
            <a:r>
              <a:rPr lang="en-US" altLang="en-US" dirty="0" err="1"/>
              <a:t>ličnoj</a:t>
            </a:r>
            <a:r>
              <a:rPr lang="en-US" altLang="en-US" dirty="0"/>
              <a:t> </a:t>
            </a:r>
            <a:r>
              <a:rPr lang="en-US" altLang="en-US" dirty="0" err="1"/>
              <a:t>biblioteci</a:t>
            </a:r>
            <a:r>
              <a:rPr lang="en-US" altLang="en-US" dirty="0"/>
              <a:t> 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358451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un 3"/>
          <p:cNvSpPr/>
          <p:nvPr/>
        </p:nvSpPr>
        <p:spPr>
          <a:xfrm>
            <a:off x="66675" y="76200"/>
            <a:ext cx="257175" cy="2286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60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249"/>
            <a:ext cx="12192000" cy="46708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350" y="0"/>
            <a:ext cx="628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700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Hvala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pa</a:t>
            </a:r>
            <a:r>
              <a:rPr lang="sr-Latn-RS" dirty="0" smtClean="0"/>
              <a:t>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</a:t>
            </a:r>
            <a:r>
              <a:rPr lang="sr-Latn-RS" dirty="0" smtClean="0"/>
              <a:t>p</a:t>
            </a:r>
            <a:r>
              <a:rPr lang="en-GB" dirty="0" err="1" smtClean="0"/>
              <a:t>oredna</a:t>
            </a:r>
            <a:r>
              <a:rPr lang="en-GB" dirty="0" smtClean="0"/>
              <a:t> </a:t>
            </a:r>
            <a:r>
              <a:rPr lang="en-GB" dirty="0" err="1"/>
              <a:t>analiza</a:t>
            </a:r>
            <a:r>
              <a:rPr lang="en-GB" dirty="0"/>
              <a:t> </a:t>
            </a:r>
            <a:r>
              <a:rPr lang="en-GB" dirty="0" err="1"/>
              <a:t>performansi</a:t>
            </a:r>
            <a:r>
              <a:rPr lang="en-GB" dirty="0"/>
              <a:t> </a:t>
            </a:r>
            <a:r>
              <a:rPr lang="en-GB" dirty="0" err="1"/>
              <a:t>upita</a:t>
            </a:r>
            <a:r>
              <a:rPr lang="en-GB" dirty="0"/>
              <a:t> pre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posle</a:t>
            </a:r>
            <a:r>
              <a:rPr lang="en-GB" dirty="0"/>
              <a:t> </a:t>
            </a:r>
            <a:r>
              <a:rPr lang="en-GB" dirty="0" err="1" smtClean="0"/>
              <a:t>optimizacije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sr-Latn-RS" sz="1700" dirty="0" smtClean="0"/>
              <a:t>Di</a:t>
            </a:r>
            <a:r>
              <a:rPr lang="en-GB" sz="1700" dirty="0" err="1" smtClean="0"/>
              <a:t>jagramska</a:t>
            </a:r>
            <a:r>
              <a:rPr lang="sr-Latn-RS" sz="1700" dirty="0" smtClean="0"/>
              <a:t> </a:t>
            </a:r>
            <a:r>
              <a:rPr lang="en-GB" sz="1700" dirty="0" err="1" smtClean="0"/>
              <a:t>predstava</a:t>
            </a:r>
            <a:r>
              <a:rPr lang="en-GB" sz="1700" dirty="0" smtClean="0"/>
              <a:t> </a:t>
            </a:r>
            <a:r>
              <a:rPr lang="en-GB" sz="1700" dirty="0" err="1"/>
              <a:t>rezultata</a:t>
            </a: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13217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sr-Latn-RS" altLang="en-US" dirty="0" smtClean="0"/>
              <a:t>1. </a:t>
            </a:r>
            <a:r>
              <a:rPr lang="en-US" altLang="en-US" dirty="0" err="1" smtClean="0"/>
              <a:t>Autori</a:t>
            </a:r>
            <a:r>
              <a:rPr lang="en-US" altLang="en-US" dirty="0" smtClean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</a:t>
            </a:r>
            <a:r>
              <a:rPr lang="en-US" altLang="en-US" dirty="0" err="1"/>
              <a:t>najvišom</a:t>
            </a:r>
            <a:r>
              <a:rPr lang="en-US" altLang="en-US" dirty="0"/>
              <a:t> </a:t>
            </a:r>
            <a:r>
              <a:rPr lang="en-US" altLang="en-US" dirty="0" err="1"/>
              <a:t>prosečnom</a:t>
            </a:r>
            <a:r>
              <a:rPr lang="en-US" altLang="en-US" dirty="0"/>
              <a:t> </a:t>
            </a:r>
            <a:r>
              <a:rPr lang="en-US" altLang="en-US" dirty="0" err="1"/>
              <a:t>ocenom</a:t>
            </a:r>
            <a:r>
              <a:rPr lang="en-US" altLang="en-US" dirty="0"/>
              <a:t> </a:t>
            </a:r>
            <a:r>
              <a:rPr lang="en-US" altLang="en-US" dirty="0" err="1"/>
              <a:t>među</a:t>
            </a:r>
            <a:r>
              <a:rPr lang="en-US" altLang="en-US" dirty="0"/>
              <a:t> </a:t>
            </a:r>
            <a:r>
              <a:rPr lang="en-US" altLang="en-US" dirty="0" err="1"/>
              <a:t>knjigama</a:t>
            </a:r>
            <a:r>
              <a:rPr lang="en-US" altLang="en-US" dirty="0"/>
              <a:t> </a:t>
            </a:r>
            <a:r>
              <a:rPr lang="en-US" altLang="en-US" dirty="0" err="1"/>
              <a:t>koje</a:t>
            </a:r>
            <a:r>
              <a:rPr lang="en-US" altLang="en-US" dirty="0"/>
              <a:t> </a:t>
            </a:r>
            <a:r>
              <a:rPr lang="en-US" altLang="en-US" dirty="0" err="1"/>
              <a:t>imaju</a:t>
            </a:r>
            <a:r>
              <a:rPr lang="en-US" altLang="en-US" dirty="0"/>
              <a:t> </a:t>
            </a:r>
            <a:r>
              <a:rPr lang="en-US" altLang="en-US" dirty="0" err="1"/>
              <a:t>više</a:t>
            </a:r>
            <a:r>
              <a:rPr lang="en-US" altLang="en-US" dirty="0"/>
              <a:t> od 3 </a:t>
            </a:r>
            <a:r>
              <a:rPr lang="en-US" altLang="en-US" dirty="0" err="1"/>
              <a:t>izdanja</a:t>
            </a:r>
            <a:r>
              <a:rPr lang="en-US" altLang="en-US" dirty="0"/>
              <a:t> 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0593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Moon 2"/>
          <p:cNvSpPr/>
          <p:nvPr/>
        </p:nvSpPr>
        <p:spPr>
          <a:xfrm>
            <a:off x="66675" y="76200"/>
            <a:ext cx="114300" cy="247650"/>
          </a:xfrm>
          <a:prstGeom prst="mo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27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62050"/>
            <a:ext cx="12192000" cy="4543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350" y="0"/>
            <a:ext cx="628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6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sr-Latn-RS" altLang="en-US" dirty="0" smtClean="0"/>
              <a:t>2. </a:t>
            </a:r>
            <a:r>
              <a:rPr lang="en-US" altLang="en-US" dirty="0" err="1" smtClean="0"/>
              <a:t>Autori</a:t>
            </a:r>
            <a:r>
              <a:rPr lang="en-US" altLang="en-US" dirty="0" smtClean="0"/>
              <a:t> </a:t>
            </a:r>
            <a:r>
              <a:rPr lang="en-US" altLang="en-US" dirty="0" err="1"/>
              <a:t>čije</a:t>
            </a:r>
            <a:r>
              <a:rPr lang="en-US" altLang="en-US" dirty="0"/>
              <a:t> </a:t>
            </a:r>
            <a:r>
              <a:rPr lang="en-US" altLang="en-US" dirty="0" err="1"/>
              <a:t>knjige</a:t>
            </a:r>
            <a:r>
              <a:rPr lang="en-US" altLang="en-US" dirty="0"/>
              <a:t> </a:t>
            </a:r>
            <a:r>
              <a:rPr lang="en-US" altLang="en-US" dirty="0" err="1"/>
              <a:t>imaju</a:t>
            </a:r>
            <a:r>
              <a:rPr lang="en-US" altLang="en-US" dirty="0"/>
              <a:t> </a:t>
            </a:r>
            <a:r>
              <a:rPr lang="en-US" altLang="en-US" dirty="0" err="1"/>
              <a:t>najviše</a:t>
            </a:r>
            <a:r>
              <a:rPr lang="en-US" altLang="en-US" dirty="0"/>
              <a:t> </a:t>
            </a:r>
            <a:r>
              <a:rPr lang="en-US" altLang="en-US" dirty="0" err="1"/>
              <a:t>ocena</a:t>
            </a:r>
            <a:r>
              <a:rPr lang="en-US" altLang="en-US" dirty="0"/>
              <a:t> </a:t>
            </a:r>
            <a:r>
              <a:rPr lang="en-US" altLang="en-US" dirty="0" err="1"/>
              <a:t>sa</a:t>
            </a:r>
            <a:r>
              <a:rPr lang="en-US" altLang="en-US" dirty="0"/>
              <a:t> 1 </a:t>
            </a:r>
            <a:r>
              <a:rPr lang="en-US" altLang="en-US" dirty="0" err="1"/>
              <a:t>zvezdicom</a:t>
            </a:r>
            <a:r>
              <a:rPr lang="en-US" altLang="en-US" dirty="0"/>
              <a:t>, </a:t>
            </a:r>
            <a:r>
              <a:rPr lang="en-US" altLang="en-US" dirty="0" err="1"/>
              <a:t>ali</a:t>
            </a:r>
            <a:r>
              <a:rPr lang="en-US" altLang="en-US" dirty="0"/>
              <a:t> </a:t>
            </a:r>
            <a:r>
              <a:rPr lang="en-US" altLang="en-US" dirty="0" err="1"/>
              <a:t>prosečna</a:t>
            </a:r>
            <a:r>
              <a:rPr lang="en-US" altLang="en-US" dirty="0"/>
              <a:t> </a:t>
            </a:r>
            <a:r>
              <a:rPr lang="en-US" altLang="en-US" dirty="0" err="1" smtClean="0"/>
              <a:t>ocena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knjiga</a:t>
            </a:r>
            <a:r>
              <a:rPr lang="en-US" altLang="en-US" dirty="0" smtClean="0"/>
              <a:t>) </a:t>
            </a:r>
            <a:r>
              <a:rPr lang="en-US" altLang="en-US" dirty="0" err="1"/>
              <a:t>iznad</a:t>
            </a:r>
            <a:r>
              <a:rPr lang="en-US" altLang="en-US" dirty="0"/>
              <a:t> 3.5 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464434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un 2"/>
          <p:cNvSpPr/>
          <p:nvPr/>
        </p:nvSpPr>
        <p:spPr>
          <a:xfrm>
            <a:off x="66675" y="76200"/>
            <a:ext cx="257175" cy="2286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493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1999" cy="4610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350" y="0"/>
            <a:ext cx="628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2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sr-Latn-RS" altLang="en-US" dirty="0"/>
              <a:t>3</a:t>
            </a:r>
            <a:r>
              <a:rPr lang="sr-Latn-RS" altLang="en-US" dirty="0" smtClean="0"/>
              <a:t>. </a:t>
            </a:r>
            <a:r>
              <a:rPr lang="en-US" altLang="en-US" dirty="0" err="1"/>
              <a:t>Distribucija</a:t>
            </a:r>
            <a:r>
              <a:rPr lang="en-US" altLang="en-US" dirty="0"/>
              <a:t> </a:t>
            </a:r>
            <a:r>
              <a:rPr lang="en-US" altLang="en-US" dirty="0" err="1"/>
              <a:t>žanrova</a:t>
            </a:r>
            <a:r>
              <a:rPr lang="en-US" altLang="en-US" dirty="0"/>
              <a:t> </a:t>
            </a:r>
            <a:r>
              <a:rPr lang="en-US" altLang="en-US" dirty="0" err="1"/>
              <a:t>po</a:t>
            </a:r>
            <a:r>
              <a:rPr lang="en-US" altLang="en-US" dirty="0"/>
              <a:t> </a:t>
            </a:r>
            <a:r>
              <a:rPr lang="en-US" altLang="en-US" dirty="0" err="1"/>
              <a:t>zemljama</a:t>
            </a:r>
            <a:r>
              <a:rPr lang="en-US" altLang="en-US" dirty="0"/>
              <a:t> </a:t>
            </a:r>
            <a:r>
              <a:rPr lang="en-US" altLang="en-US" dirty="0" err="1"/>
              <a:t>porekla</a:t>
            </a:r>
            <a:r>
              <a:rPr lang="en-US" altLang="en-US" dirty="0"/>
              <a:t> </a:t>
            </a:r>
            <a:r>
              <a:rPr lang="en-US" altLang="en-US" dirty="0" err="1"/>
              <a:t>autora</a:t>
            </a:r>
            <a:r>
              <a:rPr lang="en-US" altLang="en-US" dirty="0"/>
              <a:t> 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6999299"/>
              </p:ext>
            </p:extLst>
          </p:nvPr>
        </p:nvGraphicFramePr>
        <p:xfrm>
          <a:off x="1104900" y="1600200"/>
          <a:ext cx="9982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un 3"/>
          <p:cNvSpPr/>
          <p:nvPr/>
        </p:nvSpPr>
        <p:spPr>
          <a:xfrm>
            <a:off x="66675" y="76200"/>
            <a:ext cx="257175" cy="228600"/>
          </a:xfrm>
          <a:prstGeom prst="su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1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12192000" cy="45529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350" y="0"/>
            <a:ext cx="628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24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www.w3.org/XML/1998/namespace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4873beb7-5857-4685-be1f-d57550cc96cc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904</TotalTime>
  <Words>319</Words>
  <Application>Microsoft Office PowerPoint</Application>
  <PresentationFormat>Widescreen</PresentationFormat>
  <Paragraphs>36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Euphemia</vt:lpstr>
      <vt:lpstr>Plantagenet Cherokee</vt:lpstr>
      <vt:lpstr>Wingdings</vt:lpstr>
      <vt:lpstr>Academic Literature 16x9</vt:lpstr>
      <vt:lpstr>Goodbooks 10k Updated and Goodreads Authors</vt:lpstr>
      <vt:lpstr>Restrukturiranje šeme i dodati indeksi</vt:lpstr>
      <vt:lpstr>Uporedna analiza performansi upita pre i posle optimizacije</vt:lpstr>
      <vt:lpstr>1. Autori sa najvišom prosečnom ocenom među knjigama koje imaju više od 3 izdanja </vt:lpstr>
      <vt:lpstr>PowerPoint Presentation</vt:lpstr>
      <vt:lpstr>2. Autori čije knjige imaju najviše ocena sa 1 zvezdicom, ali prosečna ocena (knjiga) iznad 3.5 </vt:lpstr>
      <vt:lpstr>PowerPoint Presentation</vt:lpstr>
      <vt:lpstr>3. Distribucija žanrova po zemljama porekla autora </vt:lpstr>
      <vt:lpstr>PowerPoint Presentation</vt:lpstr>
      <vt:lpstr>4. Autori koji su najčešće navedeni kao uticaj drugim autorima </vt:lpstr>
      <vt:lpstr>PowerPoint Presentation</vt:lpstr>
      <vt:lpstr>5. Knjige sa najviše ocena koje su napisali autori sa prosečnom ocenom manjom od 3.0 </vt:lpstr>
      <vt:lpstr>PowerPoint Presentation</vt:lpstr>
      <vt:lpstr>6. Koji tagovi se najčešće pojavljuju među knjigama sa prosečnom ocenom većom od 4.5</vt:lpstr>
      <vt:lpstr>PowerPoint Presentation</vt:lpstr>
      <vt:lpstr>7. Knjige koje su najviše dodavane na listu za čitanje, a autor je preminuo</vt:lpstr>
      <vt:lpstr>PowerPoint Presentation</vt:lpstr>
      <vt:lpstr>8. Geografska distribucija autora čije knjige imaju prosečnu ocenu iznad 4.5 </vt:lpstr>
      <vt:lpstr>PowerPoint Presentation</vt:lpstr>
      <vt:lpstr>9. Knjige koje imaju najviše različitih tagova, a autor piše u samo jednom žanru</vt:lpstr>
      <vt:lpstr>PowerPoint Presentation</vt:lpstr>
      <vt:lpstr>10. Autori koji imaju najviše zajedničkih korisnika u ličnoj biblioteci </vt:lpstr>
      <vt:lpstr>PowerPoint Presentation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Goodbooks 10k Updated and Goodreads Authors</dc:title>
  <dc:creator>Ilija</dc:creator>
  <cp:lastModifiedBy>Ilija</cp:lastModifiedBy>
  <cp:revision>44</cp:revision>
  <dcterms:created xsi:type="dcterms:W3CDTF">2025-09-16T14:32:08Z</dcterms:created>
  <dcterms:modified xsi:type="dcterms:W3CDTF">2025-10-01T15:44:50Z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