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" d="2"/>
          <a:sy n="1" d="2"/>
        </p:scale>
        <p:origin x="0" y="0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74055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7766339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697786861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75219830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20585527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020486213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277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29885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53710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A6C1DE-0039-D7EC-7C64-43C55DC9AA8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1616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70673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34494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324CB6-FB09-BEC6-747E-E850C606108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8795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66373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34024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8A95DC-1DF8-BC0E-A86A-4F121531453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4959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3512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76440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65A1C0-84FA-60AA-CD02-CCEFBFDF68B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0918D9-FAC8-9634-1E8B-DF1F41D4403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092116" name="Freeform: Shape 6"/>
          <p:cNvSpPr/>
          <p:nvPr/>
        </p:nvSpPr>
        <p:spPr bwMode="auto"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 fill="norm" stroke="1" extrusionOk="0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00499620" name="Title 1"/>
          <p:cNvSpPr>
            <a:spLocks noGrp="1"/>
          </p:cNvSpPr>
          <p:nvPr>
            <p:ph type="ctrTitle"/>
          </p:nvPr>
        </p:nvSpPr>
        <p:spPr bwMode="auto"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51467937" name="Subtitle 2"/>
          <p:cNvSpPr>
            <a:spLocks noGrp="1"/>
          </p:cNvSpPr>
          <p:nvPr>
            <p:ph type="subTitle" idx="1"/>
          </p:nvPr>
        </p:nvSpPr>
        <p:spPr bwMode="auto"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08694925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0528610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0209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3418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4865509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802107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4679630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335301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1040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59368" y="978408"/>
            <a:ext cx="2551176" cy="536752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567735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21208" y="978408"/>
            <a:ext cx="8010144" cy="536752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296410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56656097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53079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1914282958" name="Rectangle 6"/>
          <p:cNvSpPr/>
          <p:nvPr/>
        </p:nvSpPr>
        <p:spPr bwMode="auto"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1906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628331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7994112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40848177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7185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595477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961816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894600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28045068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92554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249139927" name="Rectangle 6"/>
          <p:cNvSpPr/>
          <p:nvPr/>
        </p:nvSpPr>
        <p:spPr bwMode="auto"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4592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0211409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21208" y="2578608"/>
            <a:ext cx="5166360" cy="376732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0139269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19672" y="2578608"/>
            <a:ext cx="5166360" cy="376732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3123603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28489985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883570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364584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64824" cy="121615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259268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549588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21208" y="3035808"/>
            <a:ext cx="5166360" cy="331012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4426867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8637744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19672" y="3035808"/>
            <a:ext cx="5166360" cy="331012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5770337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34747727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99105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7265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5797617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86241826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871253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77467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76715590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192394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870787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2459735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81144080" name="Content Placeholder 2"/>
          <p:cNvSpPr>
            <a:spLocks noGrp="1"/>
          </p:cNvSpPr>
          <p:nvPr>
            <p:ph idx="1"/>
          </p:nvPr>
        </p:nvSpPr>
        <p:spPr bwMode="auto"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7704113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21208" y="3575303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5784050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2084274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098222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588745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2459735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5369403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145183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21208" y="3575303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304528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2382921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452960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62242" name="Title Placeholder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852588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7148949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78011213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525403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1443490086" name="Freeform: Shape 6"/>
          <p:cNvSpPr/>
          <p:nvPr/>
        </p:nvSpPr>
        <p:spPr bwMode="auto"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 fill="norm" stroke="1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74950" name="Rectangle 2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Bierstadt"/>
              <a:ea typeface="+mn-ea"/>
              <a:cs typeface="+mn-cs"/>
            </a:endParaRPr>
          </a:p>
        </p:txBody>
      </p:sp>
      <p:pic>
        <p:nvPicPr>
          <p:cNvPr id="155652725" name="Picture 21" descr="Film reel and slate"/>
          <p:cNvPicPr>
            <a:picLocks noChangeAspect="1"/>
          </p:cNvPicPr>
          <p:nvPr/>
        </p:nvPicPr>
        <p:blipFill>
          <a:blip r:embed="rId3"/>
          <a:srcRect l="0" t="23390" r="9085" b="-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62871772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Bierstadt"/>
              <a:ea typeface="+mn-ea"/>
              <a:cs typeface="+mn-cs"/>
            </a:endParaRPr>
          </a:p>
        </p:txBody>
      </p:sp>
      <p:sp>
        <p:nvSpPr>
          <p:cNvPr id="939749956" name="Title 1"/>
          <p:cNvSpPr>
            <a:spLocks noGrp="1"/>
          </p:cNvSpPr>
          <p:nvPr>
            <p:ph type="ctrTitle"/>
          </p:nvPr>
        </p:nvSpPr>
        <p:spPr bwMode="auto">
          <a:xfrm>
            <a:off x="320039" y="5731580"/>
            <a:ext cx="8196431" cy="96012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100">
                <a:solidFill>
                  <a:schemeClr val="tx1"/>
                </a:solidFill>
                <a:ea typeface="+mj-lt"/>
                <a:cs typeface="+mj-lt"/>
              </a:rPr>
              <a:t>Full TMDB Movies Dataset 2024 (1M Movies)</a:t>
            </a:r>
            <a:endParaRPr sz="3100">
              <a:solidFill>
                <a:schemeClr val="tx1"/>
              </a:solidFill>
            </a:endParaRPr>
          </a:p>
        </p:txBody>
      </p:sp>
      <p:sp>
        <p:nvSpPr>
          <p:cNvPr id="1785290626" name="Subtitle 2"/>
          <p:cNvSpPr>
            <a:spLocks noGrp="1"/>
          </p:cNvSpPr>
          <p:nvPr>
            <p:ph type="subTitle" idx="1"/>
          </p:nvPr>
        </p:nvSpPr>
        <p:spPr bwMode="auto"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>
              <a:defRPr/>
            </a:pPr>
            <a:r>
              <a:rPr lang="en-US" sz="1900" b="1"/>
              <a:t>Mihailo </a:t>
            </a:r>
            <a:r>
              <a:rPr lang="en-US" sz="1900" b="1"/>
              <a:t>Vukorep</a:t>
            </a:r>
            <a:r>
              <a:rPr lang="en-US" sz="1900" b="1"/>
              <a:t> IN 40/2021</a:t>
            </a:r>
            <a:br>
              <a:rPr lang="en-US" sz="1900" b="1"/>
            </a:br>
            <a:r>
              <a:rPr lang="en-US" sz="1900" b="1"/>
              <a:t>Marko </a:t>
            </a:r>
            <a:r>
              <a:rPr lang="en-US" sz="1900" b="1"/>
              <a:t>Kolarski</a:t>
            </a:r>
            <a:r>
              <a:rPr lang="en-US" sz="1900" b="1"/>
              <a:t> IN 60/2021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3271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521207" y="978407"/>
            <a:ext cx="3280801" cy="837573"/>
          </a:xfrm>
        </p:spPr>
        <p:txBody>
          <a:bodyPr/>
          <a:lstStyle/>
          <a:p>
            <a:pPr>
              <a:defRPr/>
            </a:pPr>
            <a:r>
              <a:rPr lang="en-GB"/>
              <a:t>O dataset-u</a:t>
            </a:r>
            <a:endParaRPr/>
          </a:p>
        </p:txBody>
      </p:sp>
      <p:sp>
        <p:nvSpPr>
          <p:cNvPr id="1109156586" name="TextBox 5"/>
          <p:cNvSpPr txBox="1"/>
          <p:nvPr/>
        </p:nvSpPr>
        <p:spPr bwMode="auto">
          <a:xfrm flipH="0" flipV="0">
            <a:off x="521208" y="2316298"/>
            <a:ext cx="11421063" cy="3017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Naziv: Full TMDB Movies Dataset 2024 (1M Movies)</a:t>
            </a:r>
            <a:endParaRPr sz="24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Kontekst: TMD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(The Movie Database) 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je skup podataka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 filmovima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koji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uključuj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detalje poput naslova, ocen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datuma objavljivanja, prihoda, žanrova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Podaci prikupljeni sa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TMD</a:t>
            </a:r>
            <a:r>
              <a:rPr lang="en-GB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-a (</a:t>
            </a:r>
            <a:r>
              <a:rPr lang="en-GB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Kaggle</a:t>
            </a:r>
            <a:r>
              <a:rPr lang="en-GB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24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Broj zapisa: 1,281,555 filmova</a:t>
            </a:r>
            <a:endParaRPr sz="24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Broj atributa: 24</a:t>
            </a:r>
            <a:endParaRPr sz="24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Veličina: 550 MB</a:t>
            </a:r>
            <a:endParaRPr sz="2400"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GB" sz="2400">
                <a:latin typeface="Times New Roman"/>
                <a:ea typeface="Times New Roman"/>
                <a:cs typeface="Times New Roman"/>
              </a:rPr>
              <a:t>Jedan dokument: “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TMDB_movie_dataset_v11.csv</a:t>
            </a:r>
            <a:r>
              <a:rPr lang="en-GB" sz="2400">
                <a:latin typeface="Times New Roman"/>
                <a:ea typeface="Times New Roman"/>
                <a:cs typeface="Times New Roman"/>
              </a:rPr>
              <a:t>”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409559" name="TextBox 5"/>
          <p:cNvSpPr txBox="1"/>
          <p:nvPr/>
        </p:nvSpPr>
        <p:spPr bwMode="auto">
          <a:xfrm flipH="0" flipV="0">
            <a:off x="352494" y="1851588"/>
            <a:ext cx="11126526" cy="4755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3" spcCol="0" rtlCol="0" fromWordArt="0" anchor="t" anchorCtr="0" forceAA="0" upright="0" compatLnSpc="1">
            <a:prstTxWarp prst="textNoShape"/>
            <a:spAutoFit/>
          </a:bodyPr>
          <a:lstStyle/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Jedinstveni identifikator za svaki film.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title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Naslov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vote_average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Prosečan glas ili ocena koju su dali gledaoci.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vote_count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Ukupan broj glasova dobijenih za film.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status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Status filma (npr. Objavljen, Glasine, Postprodukcija, itd.).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release_date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Datum objavljivanja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revenue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Ukupan prihod koji je film generisao.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runtime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Trajanje filma u minutima.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adult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Označava da li je film pogodan samo za odraslu publiku.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backdrop_path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URL slike pozadine za film.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budget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Budžet dodeljen za film.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homepage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Zvanični URL početne stranice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imdb_id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IMDb ID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original_language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Originalni jezik na kojem je film snimljen.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original_title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Originalni naslov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overview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Kratak opis ili rezime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popularity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Ocena popularnosti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poster_path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URL slike postera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tagline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Krilatica ili nezaboravna rečenica povezana sa filmom.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genres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Lista žanrova kojima film pripada.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production_companies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Lista produkcijskih kuća uključenih u film.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production_countries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Lista zemalja uključenih u produkciju filma.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spoken_languages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Lista jezika koji se govore u filmu.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keywords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Ključne reči povezane sa filmom.</a:t>
            </a:r>
            <a:endParaRPr sz="18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125953601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521206" y="978406"/>
            <a:ext cx="4874236" cy="8375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GB"/>
              <a:t>Semantika obeležja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07281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521208" y="978408"/>
            <a:ext cx="11155680" cy="971101"/>
          </a:xfrm>
        </p:spPr>
        <p:txBody>
          <a:bodyPr/>
          <a:lstStyle/>
          <a:p>
            <a:pPr>
              <a:defRPr/>
            </a:pPr>
            <a:r>
              <a:rPr lang="sr-Latn-R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 prostiranja dokumen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sr-Latn-R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</a:t>
            </a:r>
            <a:endParaRPr sz="4400"/>
          </a:p>
        </p:txBody>
      </p:sp>
      <p:pic>
        <p:nvPicPr>
          <p:cNvPr id="19530743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9875" y="1833784"/>
            <a:ext cx="4840317" cy="4782625"/>
          </a:xfrm>
          <a:prstGeom prst="rect">
            <a:avLst/>
          </a:prstGeom>
        </p:spPr>
      </p:pic>
      <p:pic>
        <p:nvPicPr>
          <p:cNvPr id="11948317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510256" y="1887195"/>
            <a:ext cx="6503019" cy="4237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1310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Primer agregacije podataka</a:t>
            </a:r>
            <a:endParaRPr/>
          </a:p>
        </p:txBody>
      </p:sp>
      <p:sp>
        <p:nvSpPr>
          <p:cNvPr id="4572130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1208" y="1947333"/>
            <a:ext cx="11155680" cy="472906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Koliki je prosečan prihod po filmu produkcijskih kuća čiji su filmovi imali budžet veći od 50 miliona dolara?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Kako se prosečna 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ocena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filmova u različitim žanrovima menjala tokom decenija?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Koji meseci u godini imaju najveću stopu objavljivanja blockbuster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(hit)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filmova (budžet &gt; 100M)?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 su najprofitabilnije kombinacije žanrova?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Prosečno trajanje filma po zemlji produkcije sa ocenom iznad 7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0,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uzimajući u obzir samo zemlje koje su proizvele više od 100 filmova?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 ključne reči su se najviše pojavljivale u poslednjih 15 godina među prvih 10% filmova sa najvećom zaradom?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Koji dani u nedelji imaju najviše premijera filmova sa najvećim budžetom?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 su produkcijske kuće sa 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najvećim profitom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za horor filmove proizvedene u 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vrhuncu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sezone (oktobar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novembar) sa budžetima većim od 5 miliona?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</a:t>
            </a: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produkcijske</a:t>
            </a:r>
            <a:r>
              <a:rPr lang="en-GB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kuće</a:t>
            </a:r>
            <a:r>
              <a:rPr lang="en-GB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prave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najduže filmove za različite žanrove?</a:t>
            </a:r>
            <a:endParaRPr sz="2400">
              <a:latin typeface="Times New Roman"/>
              <a:cs typeface="Times New Roman"/>
            </a:endParaRPr>
          </a:p>
          <a:p>
            <a:pPr marL="239821" indent="-239821">
              <a:buFont typeface="Arial"/>
              <a:buAutoNum type="arabicPeriod"/>
              <a:defRPr/>
            </a:pPr>
            <a:r>
              <a:rPr lang="en-GB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Koji filmovi u poslednjih 10 godina u žanru naučne fantastike imaju najveći budžet po minutu trajanja?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Arial"/>
        <a:cs typeface="Arial"/>
      </a:majorFont>
      <a:minorFont>
        <a:latin typeface="Bierstad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">
      <a:majorFont>
        <a:latin typeface="Bierstadt"/>
        <a:ea typeface="Arial"/>
        <a:cs typeface="Arial"/>
      </a:majorFont>
      <a:minorFont>
        <a:latin typeface="Bierstad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2013-07-15T20:26:40Z</dcterms:created>
  <dcterms:modified xsi:type="dcterms:W3CDTF">2025-09-04T17:46:23Z</dcterms:modified>
</cp:coreProperties>
</file>