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1"/>
    <p:sldMasterId id="2147483683" r:id="rId2"/>
  </p:sldMasterIdLst>
  <p:notesMasterIdLst>
    <p:notesMasterId r:id="rId21"/>
  </p:notesMasterIdLst>
  <p:sldIdLst>
    <p:sldId id="258" r:id="rId3"/>
    <p:sldId id="273" r:id="rId4"/>
    <p:sldId id="274" r:id="rId5"/>
    <p:sldId id="275" r:id="rId6"/>
    <p:sldId id="266" r:id="rId7"/>
    <p:sldId id="276" r:id="rId8"/>
    <p:sldId id="285" r:id="rId9"/>
    <p:sldId id="286" r:id="rId10"/>
    <p:sldId id="287" r:id="rId11"/>
    <p:sldId id="288" r:id="rId12"/>
    <p:sldId id="295" r:id="rId13"/>
    <p:sldId id="289" r:id="rId14"/>
    <p:sldId id="290" r:id="rId15"/>
    <p:sldId id="291" r:id="rId16"/>
    <p:sldId id="292" r:id="rId17"/>
    <p:sldId id="293" r:id="rId18"/>
    <p:sldId id="294" r:id="rId19"/>
    <p:sldId id="264" r:id="rId20"/>
  </p:sldIdLst>
  <p:sldSz cx="9144000" cy="6858000" type="screen4x3"/>
  <p:notesSz cx="6858000" cy="9144000"/>
  <p:embeddedFontLst>
    <p:embeddedFont>
      <p:font typeface="Montserrat" panose="00000500000000000000" pitchFamily="2" charset="-52"/>
      <p:regular r:id="rId22"/>
      <p:bold r:id="rId23"/>
      <p:italic r:id="rId24"/>
      <p:boldItalic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2A"/>
    <a:srgbClr val="FF7300"/>
    <a:srgbClr val="0055BB"/>
    <a:srgbClr val="0061AF"/>
    <a:srgbClr val="8F9092"/>
    <a:srgbClr val="DDDEDE"/>
    <a:srgbClr val="222A3F"/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7"/>
  </p:normalViewPr>
  <p:slideViewPr>
    <p:cSldViewPr snapToGrid="0" showGuides="1">
      <p:cViewPr varScale="1">
        <p:scale>
          <a:sx n="108" d="100"/>
          <a:sy n="108" d="100"/>
        </p:scale>
        <p:origin x="1704" y="11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C204-E3E8-40A3-8685-FD635D7CEFDF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ACB81-8CC5-4C1A-B6A6-3085451A5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8730853" y="6453190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1" y="1269810"/>
            <a:ext cx="737090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9144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6030256" y="-1"/>
            <a:ext cx="3113745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1" y="6296028"/>
            <a:ext cx="737090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8777578" y="3382264"/>
            <a:ext cx="368414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419680" y="359101"/>
            <a:ext cx="8311175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419680" y="1729295"/>
            <a:ext cx="101133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419679" y="2409036"/>
            <a:ext cx="1237358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23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4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3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9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9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5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7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64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1" y="1269810"/>
            <a:ext cx="737090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1" y="6296028"/>
            <a:ext cx="737090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8777578" y="3382264"/>
            <a:ext cx="368414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419680" y="359101"/>
            <a:ext cx="689991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54" y="170399"/>
            <a:ext cx="1242000" cy="883200"/>
          </a:xfrm>
          <a:prstGeom prst="rect">
            <a:avLst/>
          </a:prstGeom>
        </p:spPr>
      </p:pic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419680" y="1729295"/>
            <a:ext cx="101133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419679" y="2409036"/>
            <a:ext cx="1237358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4A470-D186-460E-BFFA-A336BBB6414C}"/>
              </a:ext>
            </a:extLst>
          </p:cNvPr>
          <p:cNvSpPr/>
          <p:nvPr userDrawn="1"/>
        </p:nvSpPr>
        <p:spPr>
          <a:xfrm>
            <a:off x="8730853" y="6453190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3768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70" y="2898000"/>
            <a:ext cx="3564431" cy="396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6" y="558606"/>
            <a:ext cx="1863000" cy="1656000"/>
          </a:xfrm>
          <a:prstGeom prst="rect">
            <a:avLst/>
          </a:prstGeom>
        </p:spPr>
      </p:pic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420147" y="6083856"/>
            <a:ext cx="12373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420147" y="2567227"/>
            <a:ext cx="202106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420147" y="3198170"/>
            <a:ext cx="220203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289979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8730853" y="6453190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1" y="1269810"/>
            <a:ext cx="737090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9144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6030256" y="-1"/>
            <a:ext cx="3113745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1" y="6296028"/>
            <a:ext cx="737090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8777578" y="3382264"/>
            <a:ext cx="368414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419680" y="359101"/>
            <a:ext cx="8311175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419680" y="1729295"/>
            <a:ext cx="101133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419679" y="2409036"/>
            <a:ext cx="1237358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46555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1" y="1269810"/>
            <a:ext cx="737090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1" y="6296028"/>
            <a:ext cx="737090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8777578" y="3382264"/>
            <a:ext cx="368414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419680" y="359101"/>
            <a:ext cx="689991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54" y="170399"/>
            <a:ext cx="1242000" cy="883200"/>
          </a:xfrm>
          <a:prstGeom prst="rect">
            <a:avLst/>
          </a:prstGeom>
        </p:spPr>
      </p:pic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419680" y="1729295"/>
            <a:ext cx="101133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419679" y="2409036"/>
            <a:ext cx="1237358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4A470-D186-460E-BFFA-A336BBB6414C}"/>
              </a:ext>
            </a:extLst>
          </p:cNvPr>
          <p:cNvSpPr/>
          <p:nvPr userDrawn="1"/>
        </p:nvSpPr>
        <p:spPr>
          <a:xfrm>
            <a:off x="8730853" y="6453190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01959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70" y="2898000"/>
            <a:ext cx="3564431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420147" y="3105837"/>
            <a:ext cx="220203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6381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9144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72" y="170399"/>
            <a:ext cx="1242000" cy="88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1" y="1269810"/>
            <a:ext cx="737090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1" y="6296028"/>
            <a:ext cx="737090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8777578" y="3382264"/>
            <a:ext cx="368414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419680" y="359101"/>
            <a:ext cx="6880135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419680" y="1729295"/>
            <a:ext cx="101133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419679" y="2409036"/>
            <a:ext cx="1237358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3DE57E-711D-404D-B188-192C4B659303}"/>
              </a:ext>
            </a:extLst>
          </p:cNvPr>
          <p:cNvSpPr/>
          <p:nvPr userDrawn="1"/>
        </p:nvSpPr>
        <p:spPr>
          <a:xfrm>
            <a:off x="8730853" y="6453190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8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1" y="1269810"/>
            <a:ext cx="737090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1" y="6296028"/>
            <a:ext cx="737090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8777578" y="3382264"/>
            <a:ext cx="368414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419681" y="359101"/>
            <a:ext cx="66757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E46C2A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419680" y="1729295"/>
            <a:ext cx="101133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419679" y="2409036"/>
            <a:ext cx="1237358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68" y="-135287"/>
            <a:ext cx="1782056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00D0962-6951-42C9-AAB7-A8419B4562CD}"/>
              </a:ext>
            </a:extLst>
          </p:cNvPr>
          <p:cNvSpPr/>
          <p:nvPr userDrawn="1"/>
        </p:nvSpPr>
        <p:spPr>
          <a:xfrm>
            <a:off x="8730853" y="6453190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9144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1" y="1269810"/>
            <a:ext cx="737090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1" y="6296028"/>
            <a:ext cx="737090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8777578" y="3382264"/>
            <a:ext cx="368414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419680" y="359101"/>
            <a:ext cx="6774627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419680" y="1729295"/>
            <a:ext cx="1011335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419679" y="2409036"/>
            <a:ext cx="1237358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144468" y="-144001"/>
            <a:ext cx="1782056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077ADA-551A-4656-A047-B811D4148796}"/>
              </a:ext>
            </a:extLst>
          </p:cNvPr>
          <p:cNvSpPr/>
          <p:nvPr userDrawn="1"/>
        </p:nvSpPr>
        <p:spPr>
          <a:xfrm>
            <a:off x="8730853" y="6453190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57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70" y="2898000"/>
            <a:ext cx="3564431" cy="396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6" y="558606"/>
            <a:ext cx="1863000" cy="1656000"/>
          </a:xfrm>
          <a:prstGeom prst="rect">
            <a:avLst/>
          </a:prstGeom>
        </p:spPr>
      </p:pic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420147" y="6083856"/>
            <a:ext cx="12373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420147" y="2567227"/>
            <a:ext cx="202106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420147" y="3198170"/>
            <a:ext cx="220203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2702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4813663" y="6083856"/>
            <a:ext cx="123735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4813663" y="2567227"/>
            <a:ext cx="202106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4813664" y="3198170"/>
            <a:ext cx="220203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9250"/>
            <a:ext cx="4415246" cy="40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70" y="2898000"/>
            <a:ext cx="3564431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420147" y="3105837"/>
            <a:ext cx="220203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7975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0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79" r:id="rId4"/>
    <p:sldLayoutId id="2147483680" r:id="rId5"/>
    <p:sldLayoutId id="2147483675" r:id="rId6"/>
    <p:sldLayoutId id="2147483682" r:id="rId7"/>
    <p:sldLayoutId id="2147483681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260" userDrawn="1">
          <p15:clr>
            <a:srgbClr val="F26B43"/>
          </p15:clr>
        </p15:guide>
        <p15:guide id="6" pos="55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260" userDrawn="1">
          <p15:clr>
            <a:srgbClr val="F26B43"/>
          </p15:clr>
        </p15:guide>
        <p15:guide id="6" pos="55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20147" y="5023518"/>
            <a:ext cx="7686313" cy="907941"/>
          </a:xfrm>
        </p:spPr>
        <p:txBody>
          <a:bodyPr/>
          <a:lstStyle/>
          <a:p>
            <a:r>
              <a:rPr lang="ru-RU" dirty="0">
                <a:latin typeface="Montserrat" panose="020B0604020202020204" charset="-52"/>
              </a:rPr>
              <a:t>Подготовил: </a:t>
            </a:r>
            <a:r>
              <a:rPr lang="ru-RU" dirty="0" err="1">
                <a:latin typeface="Montserrat" panose="020B0604020202020204" charset="-52"/>
              </a:rPr>
              <a:t>Химач</a:t>
            </a:r>
            <a:r>
              <a:rPr lang="ru-RU" dirty="0">
                <a:latin typeface="Montserrat" panose="020B0604020202020204" charset="-52"/>
              </a:rPr>
              <a:t> М.Е.</a:t>
            </a:r>
          </a:p>
          <a:p>
            <a:r>
              <a:rPr lang="ru-RU" dirty="0">
                <a:latin typeface="Montserrat" panose="020B0604020202020204" charset="-52"/>
              </a:rPr>
              <a:t>Руководитель: Лебедев Д. С.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325498" y="2278544"/>
            <a:ext cx="9310317" cy="1870597"/>
          </a:xfrm>
        </p:spPr>
        <p:txBody>
          <a:bodyPr/>
          <a:lstStyle/>
          <a:p>
            <a:r>
              <a:rPr lang="ru-RU" dirty="0"/>
              <a:t>Выпускная квалификационная работа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C130C8-0C33-B5B3-8B01-BC6B11270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8" y="134060"/>
            <a:ext cx="2523135" cy="2260699"/>
          </a:xfrm>
          <a:prstGeom prst="rect">
            <a:avLst/>
          </a:prstGeom>
        </p:spPr>
      </p:pic>
      <p:sp>
        <p:nvSpPr>
          <p:cNvPr id="7" name="Текст 12"/>
          <p:cNvSpPr txBox="1">
            <a:spLocks/>
          </p:cNvSpPr>
          <p:nvPr/>
        </p:nvSpPr>
        <p:spPr>
          <a:xfrm>
            <a:off x="325498" y="3546957"/>
            <a:ext cx="8818502" cy="15850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 kern="1200">
                <a:solidFill>
                  <a:srgbClr val="0055BB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Тема: «</a:t>
            </a:r>
            <a:r>
              <a:rPr lang="ru-RU" sz="2000" b="0" dirty="0"/>
              <a:t>Разработка программного модуля для сопровождения ведения журнала учета </a:t>
            </a:r>
            <a:r>
              <a:rPr lang="ru-RU" sz="2000" b="0" dirty="0" err="1"/>
              <a:t>учета</a:t>
            </a:r>
            <a:r>
              <a:rPr lang="ru-RU" sz="2000" b="0" dirty="0"/>
              <a:t> разрешений замены материала в ИС МКАДД</a:t>
            </a:r>
            <a:r>
              <a:rPr lang="ru-RU" sz="2400" dirty="0"/>
              <a:t>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129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10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1201" y="1302327"/>
            <a:ext cx="7712363" cy="4645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59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1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9055" y="1265381"/>
            <a:ext cx="7064375" cy="4929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222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16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3490" y="1828800"/>
            <a:ext cx="7693891" cy="264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426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1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5782" y="1431636"/>
            <a:ext cx="7451552" cy="4092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22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18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5854" y="1330036"/>
            <a:ext cx="7730837" cy="4125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4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12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5927" y="1597890"/>
            <a:ext cx="7386897" cy="3851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62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22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94326" y="1413164"/>
            <a:ext cx="7396134" cy="3902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873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2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7382" y="1293091"/>
            <a:ext cx="7283335" cy="4463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662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BD7D4270-3123-458E-88F5-C1569F6C22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251" y="3105835"/>
            <a:ext cx="6166531" cy="64633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3861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D5EACF-7929-4F98-921C-9DB62AA8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4379745-4698-4EBB-81DA-1C375D7AF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851" y="1729295"/>
            <a:ext cx="8521622" cy="163274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Процесс учета и управления разрешениями на замену материалов в рамках эксплуатации информационной системы МКАДД на предприятии «ФГУП Комбинат «</a:t>
            </a:r>
            <a:r>
              <a:rPr lang="ru-RU" dirty="0" err="1">
                <a:solidFill>
                  <a:schemeClr val="tx1"/>
                </a:solidFill>
              </a:rPr>
              <a:t>Электрохимприбор</a:t>
            </a:r>
            <a:r>
              <a:rPr lang="ru-RU" dirty="0">
                <a:solidFill>
                  <a:schemeClr val="tx1"/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3248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D5EACF-7929-4F98-921C-9DB62AA8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4379745-4698-4EBB-81DA-1C375D7AF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68" y="1729295"/>
            <a:ext cx="8942832" cy="83099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Предметом исследования являются методы и подходы к автоматизации процессов учета разрешений на замену материалов с использованием веб-технологий.</a:t>
            </a:r>
            <a:endParaRPr lang="ru-RU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7D5EACF-7929-4F98-921C-9DB62AA8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4379745-4698-4EBB-81DA-1C375D7AF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544" y="1368576"/>
            <a:ext cx="8878456" cy="107721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Цель: разработка программного модуля, интегрированного с ИС МКАДД, который позволит автоматизировать учет разрешений на замену материалов, обеспечивая импортонезависимость , точность данных и возможность анализа информации.</a:t>
            </a:r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E7C6D71B-6C35-40AA-9051-0F9B41CF6EA4}"/>
              </a:ext>
            </a:extLst>
          </p:cNvPr>
          <p:cNvSpPr txBox="1">
            <a:spLocks/>
          </p:cNvSpPr>
          <p:nvPr/>
        </p:nvSpPr>
        <p:spPr>
          <a:xfrm>
            <a:off x="265544" y="2514325"/>
            <a:ext cx="8159418" cy="210826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Задачи:</a:t>
            </a:r>
          </a:p>
          <a:p>
            <a:pPr lvl="0"/>
            <a:r>
              <a:rPr lang="ru-RU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ru-RU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ru-RU" sz="3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78000" y="2594282"/>
            <a:ext cx="729350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PT Astra Serif"/>
                <a:cs typeface="PT Astra Serif"/>
              </a:rPr>
              <a:t>Провести анализ существующих подходов к ведению учета разрешений на замену материалов и выявить требования к системе;</a:t>
            </a:r>
            <a:endParaRPr lang="ru-RU" sz="1600" kern="150" dirty="0">
              <a:latin typeface="PT Astra Serif"/>
              <a:ea typeface="PT Astra Serif"/>
              <a:cs typeface="PT Astra Serif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PT Astra Serif"/>
                <a:cs typeface="PT Astra Serif"/>
              </a:rPr>
              <a:t>Изучить существующую на предприятии систему для дальнейшей интеграции и составить модель бизнес-процесса;</a:t>
            </a:r>
            <a:endParaRPr lang="ru-RU" sz="1600" kern="150" dirty="0">
              <a:latin typeface="PT Astra Serif"/>
              <a:ea typeface="PT Astra Serif"/>
              <a:cs typeface="PT Astra Serif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PT Astra Serif"/>
                <a:cs typeface="PT Astra Serif"/>
              </a:rPr>
              <a:t> </a:t>
            </a:r>
            <a:r>
              <a:rPr lang="ru-RU" sz="1600" kern="150" dirty="0">
                <a:latin typeface="Times New Roman" panose="02020603050405020304" pitchFamily="18" charset="0"/>
                <a:ea typeface="Calibri" panose="020F0502020204030204" pitchFamily="34" charset="0"/>
                <a:cs typeface="PT Astra Serif"/>
              </a:rPr>
              <a:t>Проектирование базы данных;</a:t>
            </a:r>
            <a:endParaRPr lang="ru-RU" sz="1600" kern="150" dirty="0">
              <a:latin typeface="PT Astra Serif"/>
              <a:ea typeface="PT Astra Serif"/>
              <a:cs typeface="PT Astra Serif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Calibri" panose="020F0502020204030204" pitchFamily="34" charset="0"/>
                <a:cs typeface="PT Astra Serif"/>
              </a:rPr>
              <a:t>Разработка серверной части приложения;</a:t>
            </a:r>
            <a:endParaRPr lang="ru-RU" sz="1600" kern="150" dirty="0">
              <a:latin typeface="PT Astra Serif"/>
              <a:ea typeface="PT Astra Serif"/>
              <a:cs typeface="PT Astra Serif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Calibri" panose="020F0502020204030204" pitchFamily="34" charset="0"/>
                <a:cs typeface="PT Astra Serif"/>
              </a:rPr>
              <a:t>Разработка клиентской части приложения;</a:t>
            </a:r>
            <a:endParaRPr lang="ru-RU" sz="1600" kern="150" dirty="0">
              <a:latin typeface="PT Astra Serif"/>
              <a:ea typeface="PT Astra Serif"/>
              <a:cs typeface="PT Astra Serif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Calibri" panose="020F0502020204030204" pitchFamily="34" charset="0"/>
                <a:cs typeface="PT Astra Serif"/>
              </a:rPr>
              <a:t>Протестировать программный продукт;</a:t>
            </a:r>
            <a:endParaRPr lang="ru-RU" sz="1600" kern="150" dirty="0">
              <a:latin typeface="PT Astra Serif"/>
              <a:ea typeface="PT Astra Serif"/>
              <a:cs typeface="PT Astra Serif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Calibri" panose="020F0502020204030204" pitchFamily="34" charset="0"/>
                <a:cs typeface="PT Astra Serif"/>
              </a:rPr>
              <a:t>Составить руководство пользователя;</a:t>
            </a:r>
            <a:r>
              <a:rPr lang="ru-RU" sz="1600" kern="150" dirty="0">
                <a:latin typeface="Times New Roman" panose="02020603050405020304" pitchFamily="18" charset="0"/>
                <a:ea typeface="PT Astra Serif"/>
                <a:cs typeface="PT Astra Serif"/>
              </a:rPr>
              <a:t> </a:t>
            </a:r>
            <a:endParaRPr lang="ru-RU" sz="1600" kern="150" dirty="0">
              <a:latin typeface="PT Astra Serif"/>
              <a:ea typeface="PT Astra Serif"/>
              <a:cs typeface="PT Astra Serif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Calibri" panose="020F0502020204030204" pitchFamily="34" charset="0"/>
                <a:cs typeface="PT Astra Serif"/>
              </a:rPr>
              <a:t>Проанализировать эффект от внедрения разработки;</a:t>
            </a:r>
            <a:endParaRPr lang="ru-RU" sz="1600" kern="150" dirty="0">
              <a:latin typeface="PT Astra Serif"/>
              <a:ea typeface="PT Astra Serif"/>
              <a:cs typeface="PT Astra Serif"/>
            </a:endParaRPr>
          </a:p>
          <a:p>
            <a:pPr>
              <a:spcAft>
                <a:spcPts val="0"/>
              </a:spcAft>
            </a:pPr>
            <a:r>
              <a:rPr lang="ru-RU" sz="1000" kern="150" dirty="0">
                <a:solidFill>
                  <a:srgbClr val="000000"/>
                </a:solidFill>
                <a:latin typeface="Times New Roman" panose="02020603050405020304" pitchFamily="18" charset="0"/>
                <a:ea typeface="Source Han Sans CN Regular"/>
                <a:cs typeface="Times New Roman" panose="02020603050405020304" pitchFamily="18" charset="0"/>
              </a:rPr>
              <a:t> </a:t>
            </a:r>
            <a:endParaRPr lang="ru-RU" sz="1600" kern="150" dirty="0">
              <a:effectLst/>
              <a:latin typeface="Liberation Serif"/>
              <a:ea typeface="Source Han Sans CN Regular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0220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8A50A-53CD-4E60-A18D-C406CF8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80" y="359101"/>
            <a:ext cx="6899918" cy="523220"/>
          </a:xfrm>
        </p:spPr>
        <p:txBody>
          <a:bodyPr/>
          <a:lstStyle/>
          <a:p>
            <a:r>
              <a:rPr lang="ru-RU" dirty="0"/>
              <a:t>Бизнес-процесс</a:t>
            </a:r>
          </a:p>
        </p:txBody>
      </p:sp>
      <p:pic>
        <p:nvPicPr>
          <p:cNvPr id="6" name="Изображение14 Копия 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9213" y="1010767"/>
            <a:ext cx="8665574" cy="584723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15447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8A50A-53CD-4E60-A18D-C406CF8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62" y="1487271"/>
            <a:ext cx="6899918" cy="523220"/>
          </a:xfrm>
        </p:spPr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202191" y="212945"/>
            <a:ext cx="2252999" cy="101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C130C8-0C33-B5B3-8B01-BC6B11270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98" y="0"/>
            <a:ext cx="1765656" cy="1582007"/>
          </a:xfrm>
          <a:prstGeom prst="rect">
            <a:avLst/>
          </a:prstGeom>
        </p:spPr>
      </p:pic>
      <p:pic>
        <p:nvPicPr>
          <p:cNvPr id="7" name="Изображение2 Копия 1 Копия 1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6777" y="415635"/>
            <a:ext cx="6632821" cy="6372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415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459396" y="212945"/>
            <a:ext cx="2252999" cy="101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680" y="143658"/>
            <a:ext cx="6899918" cy="954107"/>
          </a:xfrm>
        </p:spPr>
        <p:txBody>
          <a:bodyPr/>
          <a:lstStyle/>
          <a:p>
            <a:r>
              <a:rPr lang="ru-RU" dirty="0"/>
              <a:t>Демонстрация работы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C130C8-0C33-B5B3-8B01-BC6B11270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98" y="0"/>
            <a:ext cx="1765656" cy="1582007"/>
          </a:xfrm>
          <a:prstGeom prst="rect">
            <a:avLst/>
          </a:prstGeom>
        </p:spPr>
      </p:pic>
      <p:pic>
        <p:nvPicPr>
          <p:cNvPr id="7" name="Изображение7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3466" y="1582007"/>
            <a:ext cx="7451552" cy="4608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5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5000"/>
    </mc:Choice>
    <mc:Fallback xmlns="">
      <p:transition advTm="16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8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3418" y="1265383"/>
            <a:ext cx="8266545" cy="4645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092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9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3491" y="1357745"/>
            <a:ext cx="7328593" cy="5163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316118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МИФИ">
  <a:themeElements>
    <a:clrScheme name="Другая 7">
      <a:dk1>
        <a:srgbClr val="171616"/>
      </a:dk1>
      <a:lt1>
        <a:srgbClr val="FFFFFF"/>
      </a:lt1>
      <a:dk2>
        <a:srgbClr val="0055BB"/>
      </a:dk2>
      <a:lt2>
        <a:srgbClr val="E2E2E2"/>
      </a:lt2>
      <a:accent1>
        <a:srgbClr val="0055BB"/>
      </a:accent1>
      <a:accent2>
        <a:srgbClr val="00BBEE"/>
      </a:accent2>
      <a:accent3>
        <a:srgbClr val="FF5000"/>
      </a:accent3>
      <a:accent4>
        <a:srgbClr val="00B050"/>
      </a:accent4>
      <a:accent5>
        <a:srgbClr val="00FFCC"/>
      </a:accent5>
      <a:accent6>
        <a:srgbClr val="FF66CC"/>
      </a:accent6>
      <a:hlink>
        <a:srgbClr val="00BBEE"/>
      </a:hlink>
      <a:folHlink>
        <a:srgbClr val="FFAE8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bg1"/>
            </a:solidFill>
            <a:latin typeface="Montserrat" panose="00000500000000000000" pitchFamily="2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Шаблон МИФИ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186</Words>
  <Application>Microsoft Office PowerPoint</Application>
  <PresentationFormat>Экран (4:3)</PresentationFormat>
  <Paragraphs>27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Liberation Serif</vt:lpstr>
      <vt:lpstr>Calibri</vt:lpstr>
      <vt:lpstr>Arial</vt:lpstr>
      <vt:lpstr>Montserrat</vt:lpstr>
      <vt:lpstr>PT Astra Serif</vt:lpstr>
      <vt:lpstr>Times New Roman</vt:lpstr>
      <vt:lpstr>Calibri Light</vt:lpstr>
      <vt:lpstr>Шаблон МИФИ</vt:lpstr>
      <vt:lpstr>1_Шаблон МИФИ</vt:lpstr>
      <vt:lpstr>Презентация PowerPoint</vt:lpstr>
      <vt:lpstr>Объект</vt:lpstr>
      <vt:lpstr>Предмет</vt:lpstr>
      <vt:lpstr>Цель и задачи</vt:lpstr>
      <vt:lpstr>Бизнес-процесс</vt:lpstr>
      <vt:lpstr>Схема базы данных</vt:lpstr>
      <vt:lpstr>Демонстрация работы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Замахаев</dc:creator>
  <cp:lastModifiedBy>Cfs Vas</cp:lastModifiedBy>
  <cp:revision>54</cp:revision>
  <dcterms:created xsi:type="dcterms:W3CDTF">2020-05-28T16:18:16Z</dcterms:created>
  <dcterms:modified xsi:type="dcterms:W3CDTF">2025-04-20T14:57:11Z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