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7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8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9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0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1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2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3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4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5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6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5" r:id="rId3"/>
    <p:sldId id="258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6" r:id="rId13"/>
    <p:sldId id="284" r:id="rId14"/>
    <p:sldId id="285" r:id="rId15"/>
    <p:sldId id="287" r:id="rId16"/>
    <p:sldId id="288" r:id="rId17"/>
    <p:sldId id="289" r:id="rId18"/>
    <p:sldId id="290" r:id="rId19"/>
    <p:sldId id="291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29"/>
  </p:normalViewPr>
  <p:slideViewPr>
    <p:cSldViewPr snapToGrid="0" snapToObjects="1">
      <p:cViewPr varScale="1">
        <p:scale>
          <a:sx n="54" d="100"/>
          <a:sy n="54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1050;&#1091;&#1088;&#1089;&#1099;%20&#1084;&#1086;&#1080;\Excel\&#1043;&#1055;%20&#1050;&#1056;%20&#1095;&#1072;&#1089;&#1090;&#1100;%203\&#1043;&#1055;%20&#1050;&#1056;%20&#1095;&#1072;&#1089;&#1090;&#1100;%203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1050;&#1091;&#1088;&#1089;&#1099;%20&#1084;&#1086;&#1080;\Excel\&#1043;&#1055;%20&#1050;&#1056;%20&#1095;&#1072;&#1089;&#1090;&#1100;%203\&#1043;&#1055;%20&#1050;&#1056;%20&#1095;&#1072;&#1089;&#1090;&#1100;%203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1050;&#1091;&#1088;&#1089;&#1099;%20&#1084;&#1086;&#1080;\Excel\&#1043;&#1055;%20&#1050;&#1056;%20&#1095;&#1072;&#1089;&#1090;&#1100;%203\&#1043;&#1055;%20&#1050;&#1056;%20&#1095;&#1072;&#1089;&#1090;&#1100;%203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1050;&#1091;&#1088;&#1089;&#1099;%20&#1084;&#1086;&#1080;\Excel\&#1043;&#1055;%20&#1050;&#1056;%20&#1095;&#1072;&#1089;&#1090;&#1100;%203\&#1043;&#1055;%20&#1050;&#1056;%20&#1095;&#1072;&#1089;&#1090;&#1100;%203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1050;&#1091;&#1088;&#1089;&#1099;%20&#1084;&#1086;&#1080;\Excel\&#1043;&#1055;%20&#1050;&#1056;%20&#1095;&#1072;&#1089;&#1090;&#1100;%203\&#1043;&#1055;%20&#1050;&#1056;%20&#1095;&#1072;&#1089;&#1090;&#1100;%203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1050;&#1091;&#1088;&#1089;&#1099;%20&#1084;&#1086;&#1080;\Excel\&#1043;&#1055;%20&#1050;&#1056;%20&#1095;&#1072;&#1089;&#1090;&#1100;%203\&#1043;&#1055;%20&#1050;&#1056;%20&#1095;&#1072;&#1089;&#1090;&#1100;%203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1050;&#1091;&#1088;&#1089;&#1099;%20&#1084;&#1086;&#1080;\Excel\&#1043;&#1055;%20&#1050;&#1056;%20&#1095;&#1072;&#1089;&#1090;&#1100;%203\&#1043;&#1055;%20&#1050;&#1056;%20&#1095;&#1072;&#1089;&#1090;&#1100;%203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1050;&#1091;&#1088;&#1089;&#1099;%20&#1084;&#1086;&#1080;\Excel\&#1043;&#1055;%20&#1050;&#1056;%20&#1095;&#1072;&#1089;&#1090;&#1100;%203\&#1043;&#1055;%20&#1050;&#1056;%20&#1095;&#1072;&#1089;&#1090;&#1100;%20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1050;&#1091;&#1088;&#1089;&#1099;%20&#1084;&#1086;&#1080;\Excel\&#1043;&#1055;%20&#1050;&#1056;%20&#1095;&#1072;&#1089;&#1090;&#1100;%203\&#1043;&#1055;%20&#1050;&#1056;%20&#1095;&#1072;&#1089;&#1090;&#1100;%20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1050;&#1091;&#1088;&#1089;&#1099;%20&#1084;&#1086;&#1080;\Excel\&#1043;&#1055;%20&#1050;&#1056;%20&#1095;&#1072;&#1089;&#1090;&#1100;%203\&#1043;&#1055;%20&#1050;&#1056;%20&#1095;&#1072;&#1089;&#1090;&#1100;%20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1050;&#1091;&#1088;&#1089;&#1099;%20&#1084;&#1086;&#1080;\Excel\&#1043;&#1055;%20&#1050;&#1056;%20&#1095;&#1072;&#1089;&#1090;&#1100;%203\&#1043;&#1055;%20&#1050;&#1056;%20&#1095;&#1072;&#1089;&#1090;&#1100;%203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1050;&#1091;&#1088;&#1089;&#1099;%20&#1084;&#1086;&#1080;\Excel\&#1043;&#1055;%20&#1050;&#1056;%20&#1095;&#1072;&#1089;&#1090;&#1100;%203\&#1043;&#1055;%20&#1050;&#1056;%20&#1095;&#1072;&#1089;&#1090;&#1100;%203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1050;&#1091;&#1088;&#1089;&#1099;%20&#1084;&#1086;&#1080;\Excel\&#1043;&#1055;%20&#1050;&#1056;%20&#1095;&#1072;&#1089;&#1090;&#1100;%203\&#1043;&#1055;%20&#1050;&#1056;%20&#1095;&#1072;&#1089;&#1090;&#1100;%203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ru-RU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gradFill flip="none" rotWithShape="1">
              <a:gsLst>
                <a:gs pos="0">
                  <a:srgbClr val="278A6C"/>
                </a:gs>
                <a:gs pos="100000">
                  <a:srgbClr val="185858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BD70-4851-BB19-B840E068FE78}"/>
              </c:ext>
            </c:extLst>
          </c:dPt>
          <c:dPt>
            <c:idx val="1"/>
            <c:bubble3D val="0"/>
            <c:spPr>
              <a:solidFill>
                <a:srgbClr val="EAEAEA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BD70-4851-BB19-B840E068FE78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37.700000000000003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D70-4851-BB19-B840E068FE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 sz="2600"/>
              <a:t>Количество пользователей и интенсивность просмотров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Визуализация!$C$154</c:f>
              <c:strCache>
                <c:ptCount val="1"/>
                <c:pt idx="0">
                  <c:v>Количество подписчиков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Визуализация!$A$155:$A$160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Визуализация!$C$155:$C$160</c:f>
              <c:numCache>
                <c:formatCode>General</c:formatCode>
                <c:ptCount val="6"/>
                <c:pt idx="0">
                  <c:v>164</c:v>
                </c:pt>
                <c:pt idx="1">
                  <c:v>5066</c:v>
                </c:pt>
                <c:pt idx="2">
                  <c:v>8622</c:v>
                </c:pt>
                <c:pt idx="3">
                  <c:v>10018</c:v>
                </c:pt>
                <c:pt idx="4">
                  <c:v>9491</c:v>
                </c:pt>
                <c:pt idx="5">
                  <c:v>7480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C5-4706-9768-D0172337B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843625520"/>
        <c:axId val="843628144"/>
      </c:barChart>
      <c:lineChart>
        <c:grouping val="standard"/>
        <c:varyColors val="0"/>
        <c:ser>
          <c:idx val="1"/>
          <c:order val="1"/>
          <c:tx>
            <c:strRef>
              <c:f>Визуализация!$D$154</c:f>
              <c:strCache>
                <c:ptCount val="1"/>
                <c:pt idx="0">
                  <c:v>Интенсивность 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Визуализация!$A$155:$A$160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Визуализация!$D$155:$D$160</c:f>
              <c:numCache>
                <c:formatCode>0.00</c:formatCode>
                <c:ptCount val="6"/>
                <c:pt idx="0">
                  <c:v>1.0060975609756098</c:v>
                </c:pt>
                <c:pt idx="1">
                  <c:v>2.2633241215949469</c:v>
                </c:pt>
                <c:pt idx="2">
                  <c:v>3.4783112966829042</c:v>
                </c:pt>
                <c:pt idx="3">
                  <c:v>3.4800359353164305</c:v>
                </c:pt>
                <c:pt idx="4">
                  <c:v>3.7243704562216835</c:v>
                </c:pt>
                <c:pt idx="5">
                  <c:v>3.8417112299465241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C5-4706-9768-D0172337B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1596904"/>
        <c:axId val="611595592"/>
      </c:lineChart>
      <c:catAx>
        <c:axId val="843625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43628144"/>
        <c:crosses val="autoZero"/>
        <c:auto val="1"/>
        <c:lblAlgn val="ctr"/>
        <c:lblOffset val="100"/>
        <c:noMultiLvlLbl val="0"/>
      </c:catAx>
      <c:valAx>
        <c:axId val="843628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43625520"/>
        <c:crosses val="autoZero"/>
        <c:crossBetween val="between"/>
      </c:valAx>
      <c:valAx>
        <c:axId val="611595592"/>
        <c:scaling>
          <c:orientation val="minMax"/>
        </c:scaling>
        <c:delete val="0"/>
        <c:axPos val="r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1596904"/>
        <c:crosses val="max"/>
        <c:crossBetween val="between"/>
      </c:valAx>
      <c:catAx>
        <c:axId val="6115969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115955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 sz="2600"/>
              <a:t>пользовательский </a:t>
            </a:r>
            <a:r>
              <a:rPr lang="en-US" sz="2600"/>
              <a:t>Retention </a:t>
            </a:r>
            <a:endParaRPr lang="ru-RU" sz="2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Визуализация!$B$179:$B$180</c:f>
              <c:strCache>
                <c:ptCount val="2"/>
                <c:pt idx="0">
                  <c:v>Retencion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Визуализация!$A$181:$A$185</c:f>
              <c:strCache>
                <c:ptCount val="5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  <c:pt idx="4">
                  <c:v>авг</c:v>
                </c:pt>
              </c:strCache>
            </c:strRef>
          </c:cat>
          <c:val>
            <c:numRef>
              <c:f>Визуализация!$B$181:$B$185</c:f>
              <c:numCache>
                <c:formatCode>0.00%</c:formatCode>
                <c:ptCount val="5"/>
                <c:pt idx="0">
                  <c:v>0.8308457711442786</c:v>
                </c:pt>
                <c:pt idx="1">
                  <c:v>0.86862718643700376</c:v>
                </c:pt>
                <c:pt idx="2">
                  <c:v>0.7861606758690689</c:v>
                </c:pt>
                <c:pt idx="3">
                  <c:v>0.78298123172559619</c:v>
                </c:pt>
                <c:pt idx="4">
                  <c:v>0.76553484646670578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BE-42B4-AD80-7A16C381D8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8177848"/>
        <c:axId val="648177520"/>
      </c:barChart>
      <c:lineChart>
        <c:grouping val="standard"/>
        <c:varyColors val="0"/>
        <c:ser>
          <c:idx val="1"/>
          <c:order val="1"/>
          <c:tx>
            <c:strRef>
              <c:f>Визуализация!$C$179:$C$180</c:f>
              <c:strCache>
                <c:ptCount val="2"/>
                <c:pt idx="0">
                  <c:v>средний Retencion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dLbl>
              <c:idx val="4"/>
              <c:layout>
                <c:manualLayout>
                  <c:x val="-0.15428539524044335"/>
                  <c:y val="-6.615926978771231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600" b="0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812A6E7-D4A2-46B8-8E1A-2A9190AEFFFF}" type="SERIESNAME">
                      <a:rPr lang="ru-RU"/>
                      <a:pPr>
                        <a:defRPr sz="2600"/>
                      </a:pPr>
                      <a:t>[ИМЯ РЯДА]</a:t>
                    </a:fld>
                    <a:r>
                      <a:rPr lang="en-US"/>
                      <a:t> - </a:t>
                    </a:r>
                    <a:fld id="{D69A4552-8012-4813-AAB9-92ADFA5763D8}" type="VALUE">
                      <a:rPr lang="en-US"/>
                      <a:pPr>
                        <a:defRPr sz="2600"/>
                      </a:pPr>
                      <a:t>[ЗНАЧЕНИЕ]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401806587499924"/>
                      <c:h val="7.0098043701164375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9BE-42B4-AD80-7A16C381D8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Визуализация!$A$181:$A$185</c:f>
              <c:strCache>
                <c:ptCount val="5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  <c:pt idx="4">
                  <c:v>авг</c:v>
                </c:pt>
              </c:strCache>
            </c:strRef>
          </c:cat>
          <c:val>
            <c:numRef>
              <c:f>Визуализация!$C$181:$C$185</c:f>
              <c:numCache>
                <c:formatCode>0.00%</c:formatCode>
                <c:ptCount val="5"/>
                <c:pt idx="0">
                  <c:v>0.80596520485670597</c:v>
                </c:pt>
                <c:pt idx="1">
                  <c:v>0.80596520485670597</c:v>
                </c:pt>
                <c:pt idx="2">
                  <c:v>0.80596520485670597</c:v>
                </c:pt>
                <c:pt idx="3">
                  <c:v>0.80596520485670597</c:v>
                </c:pt>
                <c:pt idx="4">
                  <c:v>0.80596520485670597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BE-42B4-AD80-7A16C381D8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7039072"/>
        <c:axId val="865768136"/>
      </c:lineChart>
      <c:catAx>
        <c:axId val="648177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48177520"/>
        <c:crosses val="autoZero"/>
        <c:auto val="1"/>
        <c:lblAlgn val="ctr"/>
        <c:lblOffset val="100"/>
        <c:noMultiLvlLbl val="0"/>
      </c:catAx>
      <c:valAx>
        <c:axId val="648177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48177848"/>
        <c:crosses val="autoZero"/>
        <c:crossBetween val="between"/>
      </c:valAx>
      <c:valAx>
        <c:axId val="865768136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17039072"/>
        <c:crosses val="max"/>
        <c:crossBetween val="between"/>
      </c:valAx>
      <c:catAx>
        <c:axId val="9170390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657681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 sz="2600"/>
              <a:t>распределение просмотров по суточным часам (0-23) в разрезе будние-выходные   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Визуализация!$B$204</c:f>
              <c:strCache>
                <c:ptCount val="1"/>
                <c:pt idx="0">
                  <c:v>будние дни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Визуализация!$A$205:$A$228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Визуализация!$B$205:$B$228</c:f>
              <c:numCache>
                <c:formatCode>General</c:formatCode>
                <c:ptCount val="24"/>
                <c:pt idx="0">
                  <c:v>2436</c:v>
                </c:pt>
                <c:pt idx="1">
                  <c:v>1770</c:v>
                </c:pt>
                <c:pt idx="2">
                  <c:v>1497</c:v>
                </c:pt>
                <c:pt idx="3">
                  <c:v>1253</c:v>
                </c:pt>
                <c:pt idx="4">
                  <c:v>1237</c:v>
                </c:pt>
                <c:pt idx="5">
                  <c:v>1182</c:v>
                </c:pt>
                <c:pt idx="6">
                  <c:v>1142</c:v>
                </c:pt>
                <c:pt idx="7">
                  <c:v>1277</c:v>
                </c:pt>
                <c:pt idx="8">
                  <c:v>1394</c:v>
                </c:pt>
                <c:pt idx="9">
                  <c:v>1663</c:v>
                </c:pt>
                <c:pt idx="10">
                  <c:v>2119</c:v>
                </c:pt>
                <c:pt idx="11">
                  <c:v>2703</c:v>
                </c:pt>
                <c:pt idx="12">
                  <c:v>3687</c:v>
                </c:pt>
                <c:pt idx="13">
                  <c:v>4628</c:v>
                </c:pt>
                <c:pt idx="14">
                  <c:v>5747</c:v>
                </c:pt>
                <c:pt idx="15">
                  <c:v>6939</c:v>
                </c:pt>
                <c:pt idx="16">
                  <c:v>7424</c:v>
                </c:pt>
                <c:pt idx="17">
                  <c:v>7878</c:v>
                </c:pt>
                <c:pt idx="18">
                  <c:v>7662</c:v>
                </c:pt>
                <c:pt idx="19">
                  <c:v>6995</c:v>
                </c:pt>
                <c:pt idx="20">
                  <c:v>6267</c:v>
                </c:pt>
                <c:pt idx="21">
                  <c:v>5317</c:v>
                </c:pt>
                <c:pt idx="22">
                  <c:v>4290</c:v>
                </c:pt>
                <c:pt idx="23">
                  <c:v>3299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77-4547-A92C-0EDA41601130}"/>
            </c:ext>
          </c:extLst>
        </c:ser>
        <c:ser>
          <c:idx val="1"/>
          <c:order val="1"/>
          <c:tx>
            <c:strRef>
              <c:f>Визуализация!$C$204</c:f>
              <c:strCache>
                <c:ptCount val="1"/>
                <c:pt idx="0">
                  <c:v>выходной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Визуализация!$A$205:$A$228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Визуализация!$C$205:$C$228</c:f>
              <c:numCache>
                <c:formatCode>General</c:formatCode>
                <c:ptCount val="24"/>
                <c:pt idx="0">
                  <c:v>1316</c:v>
                </c:pt>
                <c:pt idx="1">
                  <c:v>1122</c:v>
                </c:pt>
                <c:pt idx="2">
                  <c:v>883</c:v>
                </c:pt>
                <c:pt idx="3">
                  <c:v>758</c:v>
                </c:pt>
                <c:pt idx="4">
                  <c:v>724</c:v>
                </c:pt>
                <c:pt idx="5">
                  <c:v>799</c:v>
                </c:pt>
                <c:pt idx="6">
                  <c:v>766</c:v>
                </c:pt>
                <c:pt idx="7">
                  <c:v>872</c:v>
                </c:pt>
                <c:pt idx="8">
                  <c:v>960</c:v>
                </c:pt>
                <c:pt idx="9">
                  <c:v>1103</c:v>
                </c:pt>
                <c:pt idx="10">
                  <c:v>1245</c:v>
                </c:pt>
                <c:pt idx="11">
                  <c:v>1674</c:v>
                </c:pt>
                <c:pt idx="12">
                  <c:v>2016</c:v>
                </c:pt>
                <c:pt idx="13">
                  <c:v>2670</c:v>
                </c:pt>
                <c:pt idx="14">
                  <c:v>3178</c:v>
                </c:pt>
                <c:pt idx="15">
                  <c:v>3560</c:v>
                </c:pt>
                <c:pt idx="16">
                  <c:v>3904</c:v>
                </c:pt>
                <c:pt idx="17">
                  <c:v>4123</c:v>
                </c:pt>
                <c:pt idx="18">
                  <c:v>3994</c:v>
                </c:pt>
                <c:pt idx="19">
                  <c:v>3917</c:v>
                </c:pt>
                <c:pt idx="20">
                  <c:v>3597</c:v>
                </c:pt>
                <c:pt idx="21">
                  <c:v>3065</c:v>
                </c:pt>
                <c:pt idx="22">
                  <c:v>2526</c:v>
                </c:pt>
                <c:pt idx="23">
                  <c:v>1990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77-4547-A92C-0EDA4160113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74171352"/>
        <c:axId val="874178240"/>
      </c:barChart>
      <c:catAx>
        <c:axId val="874171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74178240"/>
        <c:crosses val="autoZero"/>
        <c:auto val="1"/>
        <c:lblAlgn val="ctr"/>
        <c:lblOffset val="100"/>
        <c:noMultiLvlLbl val="0"/>
      </c:catAx>
      <c:valAx>
        <c:axId val="87417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74171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 sz="2600"/>
              <a:t>Топ-20 по просмотрам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Визуализация!$B$235</c:f>
              <c:strCache>
                <c:ptCount val="1"/>
                <c:pt idx="0">
                  <c:v>кол-во просмотров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Визуализация!$A$236:$A$255</c:f>
              <c:strCache>
                <c:ptCount val="20"/>
                <c:pt idx="0">
                  <c:v>№ 411922</c:v>
                </c:pt>
                <c:pt idx="1">
                  <c:v>№ 250679</c:v>
                </c:pt>
                <c:pt idx="2">
                  <c:v>№ 158978</c:v>
                </c:pt>
                <c:pt idx="3">
                  <c:v>№ 230507</c:v>
                </c:pt>
                <c:pt idx="4">
                  <c:v>№ 351192</c:v>
                </c:pt>
                <c:pt idx="5">
                  <c:v>№ 347008</c:v>
                </c:pt>
                <c:pt idx="6">
                  <c:v>№ 118549</c:v>
                </c:pt>
                <c:pt idx="7">
                  <c:v>№ 347393</c:v>
                </c:pt>
                <c:pt idx="8">
                  <c:v>№ 470762</c:v>
                </c:pt>
                <c:pt idx="9">
                  <c:v>№ 21760</c:v>
                </c:pt>
                <c:pt idx="10">
                  <c:v>№ 182191</c:v>
                </c:pt>
                <c:pt idx="11">
                  <c:v>№ 154256</c:v>
                </c:pt>
                <c:pt idx="12">
                  <c:v>№ 153893</c:v>
                </c:pt>
                <c:pt idx="13">
                  <c:v>№ 439981</c:v>
                </c:pt>
                <c:pt idx="14">
                  <c:v>№ 227775</c:v>
                </c:pt>
                <c:pt idx="15">
                  <c:v>№ 88863</c:v>
                </c:pt>
                <c:pt idx="16">
                  <c:v>№ 258219</c:v>
                </c:pt>
                <c:pt idx="17">
                  <c:v>№ 242428</c:v>
                </c:pt>
                <c:pt idx="18">
                  <c:v>№ 472712</c:v>
                </c:pt>
                <c:pt idx="19">
                  <c:v>№ 5151</c:v>
                </c:pt>
              </c:strCache>
            </c:strRef>
          </c:cat>
          <c:val>
            <c:numRef>
              <c:f>Визуализация!$B$236:$B$255</c:f>
              <c:numCache>
                <c:formatCode>General</c:formatCode>
                <c:ptCount val="20"/>
                <c:pt idx="0">
                  <c:v>8071</c:v>
                </c:pt>
                <c:pt idx="1">
                  <c:v>5079</c:v>
                </c:pt>
                <c:pt idx="2">
                  <c:v>4240</c:v>
                </c:pt>
                <c:pt idx="3">
                  <c:v>3824</c:v>
                </c:pt>
                <c:pt idx="4">
                  <c:v>3501</c:v>
                </c:pt>
                <c:pt idx="5">
                  <c:v>2508</c:v>
                </c:pt>
                <c:pt idx="6">
                  <c:v>2288</c:v>
                </c:pt>
                <c:pt idx="7">
                  <c:v>2092</c:v>
                </c:pt>
                <c:pt idx="8">
                  <c:v>1776</c:v>
                </c:pt>
                <c:pt idx="9">
                  <c:v>1592</c:v>
                </c:pt>
                <c:pt idx="10">
                  <c:v>1541</c:v>
                </c:pt>
                <c:pt idx="11">
                  <c:v>1394</c:v>
                </c:pt>
                <c:pt idx="12">
                  <c:v>1381</c:v>
                </c:pt>
                <c:pt idx="13">
                  <c:v>1320</c:v>
                </c:pt>
                <c:pt idx="14">
                  <c:v>1266</c:v>
                </c:pt>
                <c:pt idx="15">
                  <c:v>1079</c:v>
                </c:pt>
                <c:pt idx="16">
                  <c:v>1036</c:v>
                </c:pt>
                <c:pt idx="17">
                  <c:v>938</c:v>
                </c:pt>
                <c:pt idx="18">
                  <c:v>936</c:v>
                </c:pt>
                <c:pt idx="19">
                  <c:v>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62-4B0D-885A-D4C345C4C3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74198904"/>
        <c:axId val="874191688"/>
      </c:barChart>
      <c:catAx>
        <c:axId val="874198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74191688"/>
        <c:crosses val="autoZero"/>
        <c:auto val="1"/>
        <c:lblAlgn val="ctr"/>
        <c:lblOffset val="100"/>
        <c:noMultiLvlLbl val="0"/>
      </c:catAx>
      <c:valAx>
        <c:axId val="874191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74198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 sz="2600"/>
              <a:t>Количество просмотров по месяцам и дням недели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Визуализация!$A$266</c:f>
              <c:strCache>
                <c:ptCount val="1"/>
                <c:pt idx="0">
                  <c:v>понедельник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1"/>
              <c:layout>
                <c:manualLayout>
                  <c:x val="-1.8808436664959443E-3"/>
                  <c:y val="-2.4623596056966867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3F3-4949-8899-5322A97A58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Визуализация!$B$265:$G$265</c:f>
              <c:strCache>
                <c:ptCount val="6"/>
                <c:pt idx="0">
                  <c:v>Март</c:v>
                </c:pt>
                <c:pt idx="1">
                  <c:v>Апрель</c:v>
                </c:pt>
                <c:pt idx="2">
                  <c:v>Май</c:v>
                </c:pt>
                <c:pt idx="3">
                  <c:v>Июнь</c:v>
                </c:pt>
                <c:pt idx="4">
                  <c:v>Июль</c:v>
                </c:pt>
                <c:pt idx="5">
                  <c:v>Август</c:v>
                </c:pt>
              </c:strCache>
            </c:strRef>
          </c:cat>
          <c:val>
            <c:numRef>
              <c:f>Визуализация!$B$266:$G$266</c:f>
              <c:numCache>
                <c:formatCode>General</c:formatCode>
                <c:ptCount val="6"/>
                <c:pt idx="1">
                  <c:v>1539</c:v>
                </c:pt>
                <c:pt idx="2">
                  <c:v>5990</c:v>
                </c:pt>
                <c:pt idx="3">
                  <c:v>5919</c:v>
                </c:pt>
                <c:pt idx="4">
                  <c:v>5329</c:v>
                </c:pt>
                <c:pt idx="5">
                  <c:v>5691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F3-4949-8899-5322A97A58DE}"/>
            </c:ext>
          </c:extLst>
        </c:ser>
        <c:ser>
          <c:idx val="1"/>
          <c:order val="1"/>
          <c:tx>
            <c:strRef>
              <c:f>Визуализация!$A$267</c:f>
              <c:strCache>
                <c:ptCount val="1"/>
                <c:pt idx="0">
                  <c:v>вторник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1"/>
              <c:layout>
                <c:manualLayout>
                  <c:x val="-3.4481735549806836E-17"/>
                  <c:y val="2.169669984562087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3F3-4949-8899-5322A97A58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Визуализация!$B$265:$G$265</c:f>
              <c:strCache>
                <c:ptCount val="6"/>
                <c:pt idx="0">
                  <c:v>Март</c:v>
                </c:pt>
                <c:pt idx="1">
                  <c:v>Апрель</c:v>
                </c:pt>
                <c:pt idx="2">
                  <c:v>Май</c:v>
                </c:pt>
                <c:pt idx="3">
                  <c:v>Июнь</c:v>
                </c:pt>
                <c:pt idx="4">
                  <c:v>Июль</c:v>
                </c:pt>
                <c:pt idx="5">
                  <c:v>Август</c:v>
                </c:pt>
              </c:strCache>
            </c:strRef>
          </c:cat>
          <c:val>
            <c:numRef>
              <c:f>Визуализация!$B$267:$G$267</c:f>
              <c:numCache>
                <c:formatCode>General</c:formatCode>
                <c:ptCount val="6"/>
                <c:pt idx="1">
                  <c:v>1231</c:v>
                </c:pt>
                <c:pt idx="2">
                  <c:v>3943</c:v>
                </c:pt>
                <c:pt idx="3">
                  <c:v>3763</c:v>
                </c:pt>
                <c:pt idx="4">
                  <c:v>3753</c:v>
                </c:pt>
                <c:pt idx="5">
                  <c:v>3411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3F3-4949-8899-5322A97A58DE}"/>
            </c:ext>
          </c:extLst>
        </c:ser>
        <c:ser>
          <c:idx val="2"/>
          <c:order val="2"/>
          <c:tx>
            <c:strRef>
              <c:f>Визуализация!$A$268</c:f>
              <c:strCache>
                <c:ptCount val="1"/>
                <c:pt idx="0">
                  <c:v>среда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1"/>
              <c:layout>
                <c:manualLayout>
                  <c:x val="-3.4481735549806836E-17"/>
                  <c:y val="-1.654943471708068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3F3-4949-8899-5322A97A58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Визуализация!$B$265:$G$265</c:f>
              <c:strCache>
                <c:ptCount val="6"/>
                <c:pt idx="0">
                  <c:v>Март</c:v>
                </c:pt>
                <c:pt idx="1">
                  <c:v>Апрель</c:v>
                </c:pt>
                <c:pt idx="2">
                  <c:v>Май</c:v>
                </c:pt>
                <c:pt idx="3">
                  <c:v>Июнь</c:v>
                </c:pt>
                <c:pt idx="4">
                  <c:v>Июль</c:v>
                </c:pt>
                <c:pt idx="5">
                  <c:v>Август</c:v>
                </c:pt>
              </c:strCache>
            </c:strRef>
          </c:cat>
          <c:val>
            <c:numRef>
              <c:f>Визуализация!$B$268:$G$268</c:f>
              <c:numCache>
                <c:formatCode>General</c:formatCode>
                <c:ptCount val="6"/>
                <c:pt idx="1">
                  <c:v>1226</c:v>
                </c:pt>
                <c:pt idx="2">
                  <c:v>2932</c:v>
                </c:pt>
                <c:pt idx="3">
                  <c:v>4865</c:v>
                </c:pt>
                <c:pt idx="4">
                  <c:v>3652</c:v>
                </c:pt>
                <c:pt idx="5">
                  <c:v>3264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3F3-4949-8899-5322A97A58DE}"/>
            </c:ext>
          </c:extLst>
        </c:ser>
        <c:ser>
          <c:idx val="3"/>
          <c:order val="3"/>
          <c:tx>
            <c:strRef>
              <c:f>Визуализация!$A$269</c:f>
              <c:strCache>
                <c:ptCount val="1"/>
                <c:pt idx="0">
                  <c:v>четверг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layout>
                <c:manualLayout>
                  <c:x val="-2.8248587570621479E-2"/>
                  <c:y val="-6.5520065520065521E-2"/>
                </c:manualLayout>
              </c:layout>
              <c:dLblPos val="ct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3F3-4949-8899-5322A97A58DE}"/>
                </c:ext>
              </c:extLst>
            </c:dLbl>
            <c:dLbl>
              <c:idx val="1"/>
              <c:layout>
                <c:manualLayout>
                  <c:x val="-3.4481735549806836E-17"/>
                  <c:y val="2.724304090975334E-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3F3-4949-8899-5322A97A58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Визуализация!$B$265:$G$265</c:f>
              <c:strCache>
                <c:ptCount val="6"/>
                <c:pt idx="0">
                  <c:v>Март</c:v>
                </c:pt>
                <c:pt idx="1">
                  <c:v>Апрель</c:v>
                </c:pt>
                <c:pt idx="2">
                  <c:v>Май</c:v>
                </c:pt>
                <c:pt idx="3">
                  <c:v>Июнь</c:v>
                </c:pt>
                <c:pt idx="4">
                  <c:v>Июль</c:v>
                </c:pt>
                <c:pt idx="5">
                  <c:v>Август</c:v>
                </c:pt>
              </c:strCache>
            </c:strRef>
          </c:cat>
          <c:val>
            <c:numRef>
              <c:f>Визуализация!$B$269:$G$269</c:f>
              <c:numCache>
                <c:formatCode>General</c:formatCode>
                <c:ptCount val="6"/>
                <c:pt idx="0">
                  <c:v>165</c:v>
                </c:pt>
                <c:pt idx="1">
                  <c:v>1406</c:v>
                </c:pt>
                <c:pt idx="2">
                  <c:v>3157</c:v>
                </c:pt>
                <c:pt idx="3">
                  <c:v>4638</c:v>
                </c:pt>
                <c:pt idx="4">
                  <c:v>3856</c:v>
                </c:pt>
                <c:pt idx="5">
                  <c:v>3659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3F3-4949-8899-5322A97A58DE}"/>
            </c:ext>
          </c:extLst>
        </c:ser>
        <c:ser>
          <c:idx val="4"/>
          <c:order val="4"/>
          <c:tx>
            <c:strRef>
              <c:f>Визуализация!$A$270</c:f>
              <c:strCache>
                <c:ptCount val="1"/>
                <c:pt idx="0">
                  <c:v>пятница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1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3F3-4949-8899-5322A97A58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Визуализация!$B$265:$G$265</c:f>
              <c:strCache>
                <c:ptCount val="6"/>
                <c:pt idx="0">
                  <c:v>Март</c:v>
                </c:pt>
                <c:pt idx="1">
                  <c:v>Апрель</c:v>
                </c:pt>
                <c:pt idx="2">
                  <c:v>Май</c:v>
                </c:pt>
                <c:pt idx="3">
                  <c:v>Июнь</c:v>
                </c:pt>
                <c:pt idx="4">
                  <c:v>Июль</c:v>
                </c:pt>
                <c:pt idx="5">
                  <c:v>Август</c:v>
                </c:pt>
              </c:strCache>
            </c:strRef>
          </c:cat>
          <c:val>
            <c:numRef>
              <c:f>Визуализация!$B$270:$G$270</c:f>
              <c:numCache>
                <c:formatCode>General</c:formatCode>
                <c:ptCount val="6"/>
                <c:pt idx="1">
                  <c:v>1716</c:v>
                </c:pt>
                <c:pt idx="2">
                  <c:v>2808</c:v>
                </c:pt>
                <c:pt idx="3">
                  <c:v>3968</c:v>
                </c:pt>
                <c:pt idx="4">
                  <c:v>4321</c:v>
                </c:pt>
                <c:pt idx="5">
                  <c:v>3604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3F3-4949-8899-5322A97A58DE}"/>
            </c:ext>
          </c:extLst>
        </c:ser>
        <c:ser>
          <c:idx val="5"/>
          <c:order val="5"/>
          <c:tx>
            <c:strRef>
              <c:f>Визуализация!$A$271</c:f>
              <c:strCache>
                <c:ptCount val="1"/>
                <c:pt idx="0">
                  <c:v>суббота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1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3F3-4949-8899-5322A97A58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Визуализация!$B$265:$G$265</c:f>
              <c:strCache>
                <c:ptCount val="6"/>
                <c:pt idx="0">
                  <c:v>Март</c:v>
                </c:pt>
                <c:pt idx="1">
                  <c:v>Апрель</c:v>
                </c:pt>
                <c:pt idx="2">
                  <c:v>Май</c:v>
                </c:pt>
                <c:pt idx="3">
                  <c:v>Июнь</c:v>
                </c:pt>
                <c:pt idx="4">
                  <c:v>Июль</c:v>
                </c:pt>
                <c:pt idx="5">
                  <c:v>Август</c:v>
                </c:pt>
              </c:strCache>
            </c:strRef>
          </c:cat>
          <c:val>
            <c:numRef>
              <c:f>Визуализация!$B$271:$G$271</c:f>
              <c:numCache>
                <c:formatCode>General</c:formatCode>
                <c:ptCount val="6"/>
                <c:pt idx="1">
                  <c:v>2332</c:v>
                </c:pt>
                <c:pt idx="2">
                  <c:v>4825</c:v>
                </c:pt>
                <c:pt idx="3">
                  <c:v>5423</c:v>
                </c:pt>
                <c:pt idx="4">
                  <c:v>6548</c:v>
                </c:pt>
                <c:pt idx="5">
                  <c:v>4122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3F3-4949-8899-5322A97A58DE}"/>
            </c:ext>
          </c:extLst>
        </c:ser>
        <c:ser>
          <c:idx val="6"/>
          <c:order val="6"/>
          <c:tx>
            <c:strRef>
              <c:f>Визуализация!$A$272</c:f>
              <c:strCache>
                <c:ptCount val="1"/>
                <c:pt idx="0">
                  <c:v>воскресенье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hade val="51000"/>
                    <a:satMod val="130000"/>
                  </a:schemeClr>
                </a:gs>
                <a:gs pos="80000">
                  <a:schemeClr val="accent1">
                    <a:lumMod val="60000"/>
                    <a:shade val="93000"/>
                    <a:satMod val="130000"/>
                  </a:schemeClr>
                </a:gs>
                <a:gs pos="100000">
                  <a:schemeClr val="accent1">
                    <a:lumMod val="60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1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3F3-4949-8899-5322A97A58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Визуализация!$B$265:$G$265</c:f>
              <c:strCache>
                <c:ptCount val="6"/>
                <c:pt idx="0">
                  <c:v>Март</c:v>
                </c:pt>
                <c:pt idx="1">
                  <c:v>Апрель</c:v>
                </c:pt>
                <c:pt idx="2">
                  <c:v>Май</c:v>
                </c:pt>
                <c:pt idx="3">
                  <c:v>Июнь</c:v>
                </c:pt>
                <c:pt idx="4">
                  <c:v>Июль</c:v>
                </c:pt>
                <c:pt idx="5">
                  <c:v>Август</c:v>
                </c:pt>
              </c:strCache>
            </c:strRef>
          </c:cat>
          <c:val>
            <c:numRef>
              <c:f>Визуализация!$B$272:$G$272</c:f>
              <c:numCache>
                <c:formatCode>General</c:formatCode>
                <c:ptCount val="6"/>
                <c:pt idx="1">
                  <c:v>2016</c:v>
                </c:pt>
                <c:pt idx="2">
                  <c:v>6335</c:v>
                </c:pt>
                <c:pt idx="3">
                  <c:v>6287</c:v>
                </c:pt>
                <c:pt idx="4">
                  <c:v>7889</c:v>
                </c:pt>
                <c:pt idx="5">
                  <c:v>4985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3F3-4949-8899-5322A97A58D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98315016"/>
        <c:axId val="798315344"/>
      </c:barChart>
      <c:catAx>
        <c:axId val="798315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98315344"/>
        <c:crosses val="autoZero"/>
        <c:auto val="1"/>
        <c:lblAlgn val="ctr"/>
        <c:lblOffset val="100"/>
        <c:noMultiLvlLbl val="0"/>
      </c:catAx>
      <c:valAx>
        <c:axId val="79831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98315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 sz="2600"/>
              <a:t>ЮЭ на сегодняшний день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8570-4434-9BA3-21488E7982D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8570-4434-9BA3-21488E7982DB}"/>
              </c:ext>
            </c:extLst>
          </c:dPt>
          <c:dPt>
            <c:idx val="2"/>
            <c:bubble3D val="0"/>
            <c:spPr>
              <a:gradFill flip="none" rotWithShape="1">
                <a:gsLst>
                  <a:gs pos="0">
                    <a:schemeClr val="accent6">
                      <a:lumMod val="89000"/>
                    </a:schemeClr>
                  </a:gs>
                  <a:gs pos="23000">
                    <a:schemeClr val="accent6">
                      <a:lumMod val="89000"/>
                    </a:schemeClr>
                  </a:gs>
                  <a:gs pos="69000">
                    <a:schemeClr val="accent6">
                      <a:lumMod val="75000"/>
                    </a:schemeClr>
                  </a:gs>
                  <a:gs pos="97000">
                    <a:schemeClr val="accent6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8570-4434-9BA3-21488E7982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('Сводка по данным 2'!$A$19:$A$20,'Сводка по данным 2'!$A$22)</c:f>
              <c:strCache>
                <c:ptCount val="3"/>
                <c:pt idx="0">
                  <c:v>CAC на юнит</c:v>
                </c:pt>
                <c:pt idx="1">
                  <c:v>Fixed Costs на юнит</c:v>
                </c:pt>
                <c:pt idx="2">
                  <c:v>Маржинальность</c:v>
                </c:pt>
              </c:strCache>
            </c:strRef>
          </c:cat>
          <c:val>
            <c:numRef>
              <c:f>('Юнит-экономика'!$B$19,'Юнит-экономика'!$B$20,'Юнит-экономика'!$B$22)</c:f>
              <c:numCache>
                <c:formatCode>0.00%</c:formatCode>
                <c:ptCount val="3"/>
                <c:pt idx="0">
                  <c:v>1.3784363833617232</c:v>
                </c:pt>
                <c:pt idx="1">
                  <c:v>0.55909013392518114</c:v>
                </c:pt>
                <c:pt idx="2">
                  <c:v>-0.93752651728690439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570-4434-9BA3-21488E7982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 sz="2600"/>
              <a:t>ЮЭ с той маржинальностью, которой мы хотим добиться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36AA-4990-9202-228ADCAFC68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36AA-4990-9202-228ADCAFC686}"/>
              </c:ext>
            </c:extLst>
          </c:dPt>
          <c:dPt>
            <c:idx val="2"/>
            <c:bubble3D val="0"/>
            <c:spPr>
              <a:gradFill flip="none" rotWithShape="1">
                <a:gsLst>
                  <a:gs pos="0">
                    <a:schemeClr val="accent6">
                      <a:lumMod val="89000"/>
                    </a:schemeClr>
                  </a:gs>
                  <a:gs pos="23000">
                    <a:schemeClr val="accent6">
                      <a:lumMod val="89000"/>
                    </a:schemeClr>
                  </a:gs>
                  <a:gs pos="69000">
                    <a:schemeClr val="accent6">
                      <a:lumMod val="75000"/>
                    </a:schemeClr>
                  </a:gs>
                  <a:gs pos="97000">
                    <a:schemeClr val="accent6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36AA-4990-9202-228ADCAFC68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('Сводка по данным 2'!$A$19,'Сводка по данным 2'!$A$20,'Сводка по данным 2'!$A$22)</c:f>
              <c:strCache>
                <c:ptCount val="3"/>
                <c:pt idx="0">
                  <c:v>CAC на юнит</c:v>
                </c:pt>
                <c:pt idx="1">
                  <c:v>Fixed Costs на юнит</c:v>
                </c:pt>
                <c:pt idx="2">
                  <c:v>Маржинальность</c:v>
                </c:pt>
              </c:strCache>
            </c:strRef>
          </c:cat>
          <c:val>
            <c:numRef>
              <c:f>('Юнит-экономика'!$D$19,'Юнит-экономика'!$D$20,'Юнит-экономика'!$D$22)</c:f>
              <c:numCache>
                <c:formatCode>0.00%</c:formatCode>
                <c:ptCount val="3"/>
                <c:pt idx="0">
                  <c:v>0.38619068142322205</c:v>
                </c:pt>
                <c:pt idx="1">
                  <c:v>0.36340858705136775</c:v>
                </c:pt>
                <c:pt idx="2">
                  <c:v>0.25040073152541026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6AA-4990-9202-228ADCAFC68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ru-RU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gradFill flip="none" rotWithShape="1">
              <a:gsLst>
                <a:gs pos="0">
                  <a:srgbClr val="278A6C"/>
                </a:gs>
                <a:gs pos="100000">
                  <a:srgbClr val="185858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1027-4AC1-9A59-15A05CE6E3C5}"/>
              </c:ext>
            </c:extLst>
          </c:dPt>
          <c:dPt>
            <c:idx val="1"/>
            <c:bubble3D val="0"/>
            <c:spPr>
              <a:solidFill>
                <a:srgbClr val="EAEAEA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1027-4AC1-9A59-15A05CE6E3C5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36.340000000000003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027-4AC1-9A59-15A05CE6E3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ru-RU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gradFill flip="none" rotWithShape="1">
              <a:gsLst>
                <a:gs pos="0">
                  <a:srgbClr val="278A6C"/>
                </a:gs>
                <a:gs pos="100000">
                  <a:srgbClr val="185858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69BC-483E-9DCE-BCB14E751BD5}"/>
              </c:ext>
            </c:extLst>
          </c:dPt>
          <c:dPt>
            <c:idx val="1"/>
            <c:bubble3D val="0"/>
            <c:spPr>
              <a:solidFill>
                <a:srgbClr val="EAEAEA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69BC-483E-9DCE-BCB14E751BD5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15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9BC-483E-9DCE-BCB14E751B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 sz="2600" dirty="0">
                <a:latin typeface="+mn-lt"/>
              </a:rPr>
              <a:t>Количество просмотров по месяцам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Визуализация!$B$8</c:f>
              <c:strCache>
                <c:ptCount val="1"/>
                <c:pt idx="0">
                  <c:v>Количество просмотров 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Визуализация!$A$9:$A$14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Визуализация!$B$9:$B$14</c:f>
              <c:numCache>
                <c:formatCode>General</c:formatCode>
                <c:ptCount val="6"/>
                <c:pt idx="0">
                  <c:v>165</c:v>
                </c:pt>
                <c:pt idx="1">
                  <c:v>11466</c:v>
                </c:pt>
                <c:pt idx="2">
                  <c:v>29990</c:v>
                </c:pt>
                <c:pt idx="3">
                  <c:v>34863</c:v>
                </c:pt>
                <c:pt idx="4">
                  <c:v>35348</c:v>
                </c:pt>
                <c:pt idx="5">
                  <c:v>28736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FD-4061-A86D-0A9E51B7D4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1164888"/>
        <c:axId val="761160296"/>
      </c:lineChart>
      <c:catAx>
        <c:axId val="761164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61160296"/>
        <c:crosses val="autoZero"/>
        <c:auto val="1"/>
        <c:lblAlgn val="ctr"/>
        <c:lblOffset val="100"/>
        <c:noMultiLvlLbl val="0"/>
      </c:catAx>
      <c:valAx>
        <c:axId val="761160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61164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 sz="2600">
                <a:latin typeface="+mn-lt"/>
              </a:rPr>
              <a:t>Количество подписок по месяцам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Визуализация!$B$29</c:f>
              <c:strCache>
                <c:ptCount val="1"/>
                <c:pt idx="0">
                  <c:v>Кол-во подписок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Визуализация!$A$31:$A$34</c:f>
              <c:strCache>
                <c:ptCount val="4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</c:strCache>
            </c:strRef>
          </c:cat>
          <c:val>
            <c:numRef>
              <c:f>Визуализация!$B$31:$B$34</c:f>
              <c:numCache>
                <c:formatCode>General</c:formatCode>
                <c:ptCount val="4"/>
                <c:pt idx="0">
                  <c:v>5122</c:v>
                </c:pt>
                <c:pt idx="1">
                  <c:v>4396</c:v>
                </c:pt>
                <c:pt idx="2">
                  <c:v>3255</c:v>
                </c:pt>
                <c:pt idx="3">
                  <c:v>1916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22-468B-A81E-1FBA3CD78E2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90148944"/>
        <c:axId val="690148288"/>
      </c:barChart>
      <c:catAx>
        <c:axId val="690148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90148288"/>
        <c:crosses val="autoZero"/>
        <c:auto val="1"/>
        <c:lblAlgn val="ctr"/>
        <c:lblOffset val="100"/>
        <c:noMultiLvlLbl val="0"/>
      </c:catAx>
      <c:valAx>
        <c:axId val="69014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90148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 sz="2600">
                <a:latin typeface="+mn-lt"/>
              </a:rPr>
              <a:t>Распределение подписчиков по часовым поясам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Визуализация!$B$52</c:f>
              <c:strCache>
                <c:ptCount val="1"/>
                <c:pt idx="0">
                  <c:v>Количество подписчиков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Визуализация!$A$53:$A$74</c:f>
              <c:strCache>
                <c:ptCount val="22"/>
                <c:pt idx="0">
                  <c:v>UTC-9</c:v>
                </c:pt>
                <c:pt idx="1">
                  <c:v>UTC-8</c:v>
                </c:pt>
                <c:pt idx="2">
                  <c:v>UTC-7</c:v>
                </c:pt>
                <c:pt idx="3">
                  <c:v>UTC-6</c:v>
                </c:pt>
                <c:pt idx="4">
                  <c:v>UTC-5</c:v>
                </c:pt>
                <c:pt idx="5">
                  <c:v>UTC-4</c:v>
                </c:pt>
                <c:pt idx="6">
                  <c:v>UTC-3</c:v>
                </c:pt>
                <c:pt idx="7">
                  <c:v>UTC-2</c:v>
                </c:pt>
                <c:pt idx="8">
                  <c:v>UTC-1</c:v>
                </c:pt>
                <c:pt idx="9">
                  <c:v>UTC+9</c:v>
                </c:pt>
                <c:pt idx="10">
                  <c:v>UTC+8</c:v>
                </c:pt>
                <c:pt idx="11">
                  <c:v>UTC+7</c:v>
                </c:pt>
                <c:pt idx="12">
                  <c:v>UTC+6</c:v>
                </c:pt>
                <c:pt idx="13">
                  <c:v>UTC+5</c:v>
                </c:pt>
                <c:pt idx="14">
                  <c:v>UTC+4</c:v>
                </c:pt>
                <c:pt idx="15">
                  <c:v>UTC+3</c:v>
                </c:pt>
                <c:pt idx="16">
                  <c:v>UTC+2</c:v>
                </c:pt>
                <c:pt idx="17">
                  <c:v>UTC+12</c:v>
                </c:pt>
                <c:pt idx="18">
                  <c:v>UTC+11</c:v>
                </c:pt>
                <c:pt idx="19">
                  <c:v>UTC+10</c:v>
                </c:pt>
                <c:pt idx="20">
                  <c:v>UTC+1</c:v>
                </c:pt>
                <c:pt idx="21">
                  <c:v>UTC+0</c:v>
                </c:pt>
              </c:strCache>
            </c:strRef>
          </c:cat>
          <c:val>
            <c:numRef>
              <c:f>Визуализация!$B$53:$B$74</c:f>
              <c:numCache>
                <c:formatCode>General</c:formatCode>
                <c:ptCount val="22"/>
                <c:pt idx="0">
                  <c:v>15</c:v>
                </c:pt>
                <c:pt idx="1">
                  <c:v>149</c:v>
                </c:pt>
                <c:pt idx="2">
                  <c:v>109</c:v>
                </c:pt>
                <c:pt idx="3">
                  <c:v>123</c:v>
                </c:pt>
                <c:pt idx="4">
                  <c:v>183</c:v>
                </c:pt>
                <c:pt idx="5">
                  <c:v>306</c:v>
                </c:pt>
                <c:pt idx="6">
                  <c:v>147</c:v>
                </c:pt>
                <c:pt idx="7">
                  <c:v>15</c:v>
                </c:pt>
                <c:pt idx="8">
                  <c:v>29</c:v>
                </c:pt>
                <c:pt idx="9">
                  <c:v>139</c:v>
                </c:pt>
                <c:pt idx="10">
                  <c:v>99</c:v>
                </c:pt>
                <c:pt idx="11">
                  <c:v>355</c:v>
                </c:pt>
                <c:pt idx="12">
                  <c:v>303</c:v>
                </c:pt>
                <c:pt idx="13">
                  <c:v>342</c:v>
                </c:pt>
                <c:pt idx="14">
                  <c:v>483</c:v>
                </c:pt>
                <c:pt idx="15">
                  <c:v>2164</c:v>
                </c:pt>
                <c:pt idx="16">
                  <c:v>3214</c:v>
                </c:pt>
                <c:pt idx="17">
                  <c:v>68</c:v>
                </c:pt>
                <c:pt idx="18">
                  <c:v>55</c:v>
                </c:pt>
                <c:pt idx="19">
                  <c:v>36</c:v>
                </c:pt>
                <c:pt idx="20">
                  <c:v>4526</c:v>
                </c:pt>
                <c:pt idx="21">
                  <c:v>2430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C3-4A55-AB13-476AC6B408C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38251280"/>
        <c:axId val="638243736"/>
      </c:barChart>
      <c:catAx>
        <c:axId val="638251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38243736"/>
        <c:crosses val="autoZero"/>
        <c:auto val="1"/>
        <c:lblAlgn val="ctr"/>
        <c:lblOffset val="100"/>
        <c:noMultiLvlLbl val="0"/>
      </c:catAx>
      <c:valAx>
        <c:axId val="638243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38251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 sz="2600"/>
              <a:t>Активность пользователей в просмотрах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Визуализация!$B$79</c:f>
              <c:strCache>
                <c:ptCount val="1"/>
                <c:pt idx="0">
                  <c:v>Подписчики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Визуализация!$A$81:$A$85</c:f>
              <c:strCache>
                <c:ptCount val="5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  <c:pt idx="4">
                  <c:v>авг</c:v>
                </c:pt>
              </c:strCache>
            </c:strRef>
          </c:cat>
          <c:val>
            <c:numRef>
              <c:f>Визуализация!$B$81:$B$85</c:f>
              <c:numCache>
                <c:formatCode>General</c:formatCode>
                <c:ptCount val="5"/>
                <c:pt idx="0">
                  <c:v>5122</c:v>
                </c:pt>
                <c:pt idx="1">
                  <c:v>4396</c:v>
                </c:pt>
                <c:pt idx="2">
                  <c:v>3255</c:v>
                </c:pt>
                <c:pt idx="3">
                  <c:v>1916</c:v>
                </c:pt>
                <c:pt idx="4">
                  <c:v>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8B-4058-8E8E-0DC3A4A85469}"/>
            </c:ext>
          </c:extLst>
        </c:ser>
        <c:ser>
          <c:idx val="1"/>
          <c:order val="1"/>
          <c:tx>
            <c:strRef>
              <c:f>Визуализация!$C$79</c:f>
              <c:strCache>
                <c:ptCount val="1"/>
                <c:pt idx="0">
                  <c:v>Просмотревшие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Визуализация!$A$81:$A$85</c:f>
              <c:strCache>
                <c:ptCount val="5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  <c:pt idx="4">
                  <c:v>авг</c:v>
                </c:pt>
              </c:strCache>
            </c:strRef>
          </c:cat>
          <c:val>
            <c:numRef>
              <c:f>Визуализация!$C$81:$C$85</c:f>
              <c:numCache>
                <c:formatCode>General</c:formatCode>
                <c:ptCount val="5"/>
                <c:pt idx="0">
                  <c:v>5066</c:v>
                </c:pt>
                <c:pt idx="1">
                  <c:v>8622</c:v>
                </c:pt>
                <c:pt idx="2">
                  <c:v>10018</c:v>
                </c:pt>
                <c:pt idx="3">
                  <c:v>9491</c:v>
                </c:pt>
                <c:pt idx="4">
                  <c:v>7480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8B-4058-8E8E-0DC3A4A8546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66976360"/>
        <c:axId val="646097040"/>
      </c:barChart>
      <c:catAx>
        <c:axId val="466976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46097040"/>
        <c:crosses val="autoZero"/>
        <c:auto val="1"/>
        <c:lblAlgn val="ctr"/>
        <c:lblOffset val="100"/>
        <c:noMultiLvlLbl val="0"/>
      </c:catAx>
      <c:valAx>
        <c:axId val="646097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6976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 sz="2600"/>
              <a:t>расходы маркетинга и их эффективность в динамике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Визуализация!$B$105</c:f>
              <c:strCache>
                <c:ptCount val="1"/>
                <c:pt idx="0">
                  <c:v>Затраты на маркетинг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2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Визуализация!$A$106:$A$111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Визуализация!$B$106:$B$111</c:f>
              <c:numCache>
                <c:formatCode>_("₽"* #,##0.00_);_("₽"* \(#,##0.00\);_("₽"* "-"??_);_(@_)</c:formatCode>
                <c:ptCount val="6"/>
                <c:pt idx="0">
                  <c:v>205731</c:v>
                </c:pt>
                <c:pt idx="1">
                  <c:v>10219571.900826447</c:v>
                </c:pt>
                <c:pt idx="2">
                  <c:v>8554785.1239669416</c:v>
                </c:pt>
                <c:pt idx="3">
                  <c:v>8365576.8595041325</c:v>
                </c:pt>
                <c:pt idx="4">
                  <c:v>5982209.9173553716</c:v>
                </c:pt>
                <c:pt idx="5">
                  <c:v>1094171.9008264462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1F-45A5-9CC3-3D8254F554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6685048"/>
        <c:axId val="576686360"/>
      </c:barChart>
      <c:lineChart>
        <c:grouping val="standard"/>
        <c:varyColors val="0"/>
        <c:ser>
          <c:idx val="1"/>
          <c:order val="1"/>
          <c:tx>
            <c:strRef>
              <c:f>Визуализация!$C$105</c:f>
              <c:strCache>
                <c:ptCount val="1"/>
                <c:pt idx="0">
                  <c:v>CAC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dLbl>
              <c:idx val="1"/>
              <c:layout>
                <c:manualLayout>
                  <c:x val="-8.9866717039711802E-2"/>
                  <c:y val="-2.068129526933998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91F-45A5-9CC3-3D8254F554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Визуализация!$A$106:$A$111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Визуализация!$C$106:$C$111</c:f>
              <c:numCache>
                <c:formatCode>_("₽"* #,##0.00_);_("₽"* \(#,##0.00\);_("₽"* "-"??_);_(@_)</c:formatCode>
                <c:ptCount val="6"/>
                <c:pt idx="0">
                  <c:v>1023.5373134328358</c:v>
                </c:pt>
                <c:pt idx="1">
                  <c:v>1995.2307498684979</c:v>
                </c:pt>
                <c:pt idx="2">
                  <c:v>1946.0384722399776</c:v>
                </c:pt>
                <c:pt idx="3">
                  <c:v>2570.0696957001942</c:v>
                </c:pt>
                <c:pt idx="4">
                  <c:v>3122.2389965320313</c:v>
                </c:pt>
                <c:pt idx="5">
                  <c:v>2894.6346582710216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1F-45A5-9CC3-3D8254F55449}"/>
            </c:ext>
          </c:extLst>
        </c:ser>
        <c:ser>
          <c:idx val="2"/>
          <c:order val="2"/>
          <c:tx>
            <c:strRef>
              <c:f>Визуализация!$D$105</c:f>
              <c:strCache>
                <c:ptCount val="1"/>
                <c:pt idx="0">
                  <c:v>ср. CAC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dLbl>
              <c:idx val="5"/>
              <c:layout>
                <c:manualLayout>
                  <c:x val="-0.1541439446297076"/>
                  <c:y val="-5.7791531406241096E-2"/>
                </c:manualLayout>
              </c:layout>
              <c:tx>
                <c:rich>
                  <a:bodyPr/>
                  <a:lstStyle/>
                  <a:p>
                    <a:fld id="{AF406BC3-54F8-41DB-ADEC-07A40C400009}" type="SERIESNAME">
                      <a:rPr lang="ru-RU"/>
                      <a:pPr/>
                      <a:t>[ИМЯ РЯДА]</a:t>
                    </a:fld>
                    <a:r>
                      <a:rPr lang="en-US" dirty="0"/>
                      <a:t>; </a:t>
                    </a:r>
                  </a:p>
                  <a:p>
                    <a:fld id="{38863872-7EC1-4905-902C-E03B5DCFA9C7}" type="VALUE">
                      <a:rPr lang="en-US" smtClean="0"/>
                      <a:pPr/>
                      <a:t>[ЗНАЧЕНИЕ]</a:t>
                    </a:fld>
                    <a:endParaRPr lang="ru-RU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049984090579069"/>
                      <c:h val="8.1428445391691986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91F-45A5-9CC3-3D8254F554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Визуализация!$A$106:$A$111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Визуализация!$D$106:$D$111</c:f>
              <c:numCache>
                <c:formatCode>_("₽"* #,##0.00_);_("₽"* \(#,##0.00\);_("₽"* "-"??_);_(@_)</c:formatCode>
                <c:ptCount val="6"/>
                <c:pt idx="0">
                  <c:v>2258.6249810074264</c:v>
                </c:pt>
                <c:pt idx="1">
                  <c:v>2258.6249810074264</c:v>
                </c:pt>
                <c:pt idx="2">
                  <c:v>2258.6249810074264</c:v>
                </c:pt>
                <c:pt idx="3">
                  <c:v>2258.6249810074264</c:v>
                </c:pt>
                <c:pt idx="4">
                  <c:v>2258.6249810074264</c:v>
                </c:pt>
                <c:pt idx="5">
                  <c:v>2258.6249810074264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91F-45A5-9CC3-3D8254F554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6681768"/>
        <c:axId val="576687672"/>
      </c:lineChart>
      <c:catAx>
        <c:axId val="576685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686360"/>
        <c:crosses val="autoZero"/>
        <c:auto val="1"/>
        <c:lblAlgn val="ctr"/>
        <c:lblOffset val="100"/>
        <c:noMultiLvlLbl val="0"/>
      </c:catAx>
      <c:valAx>
        <c:axId val="576686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₽&quot;* #,##0.00_);_(&quot;₽&quot;* \(#,##0.00\);_(&quot;₽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685048"/>
        <c:crosses val="autoZero"/>
        <c:crossBetween val="between"/>
      </c:valAx>
      <c:valAx>
        <c:axId val="576687672"/>
        <c:scaling>
          <c:orientation val="minMax"/>
        </c:scaling>
        <c:delete val="0"/>
        <c:axPos val="r"/>
        <c:numFmt formatCode="_(&quot;₽&quot;* #,##0.00_);_(&quot;₽&quot;* \(#,##0.00\);_(&quot;₽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681768"/>
        <c:crosses val="max"/>
        <c:crossBetween val="between"/>
      </c:valAx>
      <c:catAx>
        <c:axId val="5766817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66876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 sz="2600"/>
              <a:t>Рост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Финансы!$B$1</c:f>
              <c:strCache>
                <c:ptCount val="1"/>
                <c:pt idx="0">
                  <c:v>Оплат всего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Финансы!$A$2:$A$7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Финансы!$B$2:$B$7</c:f>
              <c:numCache>
                <c:formatCode>0</c:formatCode>
                <c:ptCount val="6"/>
                <c:pt idx="0">
                  <c:v>201</c:v>
                </c:pt>
                <c:pt idx="1">
                  <c:v>5289</c:v>
                </c:pt>
                <c:pt idx="2">
                  <c:v>8990.1691890653128</c:v>
                </c:pt>
                <c:pt idx="3">
                  <c:v>10322.717485852865</c:v>
                </c:pt>
                <c:pt idx="4">
                  <c:v>9998.4940518284257</c:v>
                </c:pt>
                <c:pt idx="5">
                  <c:v>8032.1956088647448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1C-4F72-B180-170844A2A42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843549208"/>
        <c:axId val="843546912"/>
      </c:barChart>
      <c:lineChart>
        <c:grouping val="standard"/>
        <c:varyColors val="0"/>
        <c:ser>
          <c:idx val="1"/>
          <c:order val="1"/>
          <c:tx>
            <c:strRef>
              <c:f>Финансы!$E$1</c:f>
              <c:strCache>
                <c:ptCount val="1"/>
                <c:pt idx="0">
                  <c:v>Выручка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6.8182285361504585E-2"/>
                  <c:y val="-8.95991185064131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A1C-4F72-B180-170844A2A42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Финансы!$A$2:$A$7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Финансы!$E$2:$E$7</c:f>
              <c:numCache>
                <c:formatCode>_("₽"* #,##0.00_);_("₽"* \(#,##0.00\);_("₽"* "-"??_);_(@_)</c:formatCode>
                <c:ptCount val="6"/>
                <c:pt idx="0">
                  <c:v>58946.264999999999</c:v>
                </c:pt>
                <c:pt idx="1">
                  <c:v>1608279.12</c:v>
                </c:pt>
                <c:pt idx="2">
                  <c:v>2861480.9511875985</c:v>
                </c:pt>
                <c:pt idx="3">
                  <c:v>3291759.765476191</c:v>
                </c:pt>
                <c:pt idx="4">
                  <c:v>3205517.1930161933</c:v>
                </c:pt>
                <c:pt idx="5">
                  <c:v>2567531.4873516602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A1C-4F72-B180-170844A2A42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70838600"/>
        <c:axId val="770848768"/>
      </c:lineChart>
      <c:catAx>
        <c:axId val="843549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43546912"/>
        <c:crosses val="autoZero"/>
        <c:auto val="1"/>
        <c:lblAlgn val="ctr"/>
        <c:lblOffset val="100"/>
        <c:noMultiLvlLbl val="0"/>
      </c:catAx>
      <c:valAx>
        <c:axId val="84354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43549208"/>
        <c:crosses val="autoZero"/>
        <c:crossBetween val="between"/>
      </c:valAx>
      <c:valAx>
        <c:axId val="770848768"/>
        <c:scaling>
          <c:orientation val="minMax"/>
        </c:scaling>
        <c:delete val="0"/>
        <c:axPos val="r"/>
        <c:numFmt formatCode="_(&quot;₽&quot;* #,##0.00_);_(&quot;₽&quot;* \(#,##0.00\);_(&quot;₽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70838600"/>
        <c:crosses val="max"/>
        <c:crossBetween val="between"/>
      </c:valAx>
      <c:catAx>
        <c:axId val="7708386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7084876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14151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2max.pro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1856957" y="11994735"/>
            <a:ext cx="251471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1">
                <a:solidFill>
                  <a:srgbClr val="0C0C0C"/>
                </a:solidFill>
                <a:latin typeface="+mn-lt"/>
                <a:ea typeface="+mn-ea"/>
                <a:cs typeface="+mn-cs"/>
                <a:sym typeface="Helvetica"/>
                <a:hlinkClick r:id="rId2"/>
              </a:defRPr>
            </a:lvl1pPr>
          </a:lstStyle>
          <a:p>
            <a:r>
              <a:rPr>
                <a:hlinkClick r:id="rId2"/>
              </a:rPr>
              <a:t>WWW.SITE2MAX.PRO</a:t>
            </a:r>
          </a:p>
        </p:txBody>
      </p:sp>
      <p:sp>
        <p:nvSpPr>
          <p:cNvPr id="12" name="Shape 12"/>
          <p:cNvSpPr/>
          <p:nvPr/>
        </p:nvSpPr>
        <p:spPr>
          <a:xfrm>
            <a:off x="1854141" y="12310610"/>
            <a:ext cx="576616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800">
                <a:solidFill>
                  <a:srgbClr val="0C0C0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PowerPoint &amp; KeyNote Templates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149692" y="12098516"/>
            <a:ext cx="591162" cy="508659"/>
            <a:chOff x="0" y="0"/>
            <a:chExt cx="591161" cy="508657"/>
          </a:xfrm>
        </p:grpSpPr>
        <p:sp>
          <p:nvSpPr>
            <p:cNvPr id="13" name="Shape 13"/>
            <p:cNvSpPr/>
            <p:nvPr/>
          </p:nvSpPr>
          <p:spPr>
            <a:xfrm>
              <a:off x="1493" y="0"/>
              <a:ext cx="157323" cy="152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1445" extrusionOk="0">
                  <a:moveTo>
                    <a:pt x="76" y="20289"/>
                  </a:moveTo>
                  <a:lnTo>
                    <a:pt x="0" y="1360"/>
                  </a:lnTo>
                  <a:cubicBezTo>
                    <a:pt x="-10" y="1007"/>
                    <a:pt x="120" y="664"/>
                    <a:pt x="360" y="410"/>
                  </a:cubicBezTo>
                  <a:cubicBezTo>
                    <a:pt x="733" y="16"/>
                    <a:pt x="1302" y="-107"/>
                    <a:pt x="1798" y="98"/>
                  </a:cubicBezTo>
                  <a:lnTo>
                    <a:pt x="20652" y="7385"/>
                  </a:lnTo>
                  <a:cubicBezTo>
                    <a:pt x="20896" y="7491"/>
                    <a:pt x="21105" y="7652"/>
                    <a:pt x="21269" y="7853"/>
                  </a:cubicBezTo>
                  <a:cubicBezTo>
                    <a:pt x="21398" y="8010"/>
                    <a:pt x="21500" y="8195"/>
                    <a:pt x="21541" y="8404"/>
                  </a:cubicBezTo>
                  <a:cubicBezTo>
                    <a:pt x="21590" y="8654"/>
                    <a:pt x="21546" y="8905"/>
                    <a:pt x="21446" y="9124"/>
                  </a:cubicBezTo>
                  <a:cubicBezTo>
                    <a:pt x="21331" y="9377"/>
                    <a:pt x="21139" y="9593"/>
                    <a:pt x="20887" y="9735"/>
                  </a:cubicBezTo>
                  <a:lnTo>
                    <a:pt x="1482" y="21324"/>
                  </a:lnTo>
                  <a:cubicBezTo>
                    <a:pt x="1182" y="21493"/>
                    <a:pt x="817" y="21484"/>
                    <a:pt x="525" y="21302"/>
                  </a:cubicBezTo>
                  <a:cubicBezTo>
                    <a:pt x="187" y="21090"/>
                    <a:pt x="9" y="20689"/>
                    <a:pt x="76" y="2028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1168" y="173768"/>
              <a:ext cx="128123" cy="101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9" h="20967" extrusionOk="0">
                  <a:moveTo>
                    <a:pt x="14" y="12680"/>
                  </a:moveTo>
                  <a:lnTo>
                    <a:pt x="14" y="19280"/>
                  </a:lnTo>
                  <a:cubicBezTo>
                    <a:pt x="-42" y="19719"/>
                    <a:pt x="74" y="20165"/>
                    <a:pt x="324" y="20481"/>
                  </a:cubicBezTo>
                  <a:cubicBezTo>
                    <a:pt x="757" y="21028"/>
                    <a:pt x="1418" y="21061"/>
                    <a:pt x="2007" y="20838"/>
                  </a:cubicBezTo>
                  <a:cubicBezTo>
                    <a:pt x="2230" y="20754"/>
                    <a:pt x="2445" y="20636"/>
                    <a:pt x="2647" y="20485"/>
                  </a:cubicBezTo>
                  <a:lnTo>
                    <a:pt x="19339" y="8413"/>
                  </a:lnTo>
                  <a:cubicBezTo>
                    <a:pt x="21016" y="7110"/>
                    <a:pt x="21558" y="4359"/>
                    <a:pt x="20559" y="2221"/>
                  </a:cubicBezTo>
                  <a:cubicBezTo>
                    <a:pt x="19637" y="250"/>
                    <a:pt x="17688" y="-539"/>
                    <a:pt x="16025" y="386"/>
                  </a:cubicBezTo>
                  <a:lnTo>
                    <a:pt x="710" y="11183"/>
                  </a:lnTo>
                  <a:cubicBezTo>
                    <a:pt x="471" y="11359"/>
                    <a:pt x="279" y="11620"/>
                    <a:pt x="157" y="11932"/>
                  </a:cubicBezTo>
                  <a:cubicBezTo>
                    <a:pt x="66" y="12165"/>
                    <a:pt x="17" y="12421"/>
                    <a:pt x="14" y="1268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228851"/>
              <a:ext cx="295414" cy="279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107" extrusionOk="0">
                  <a:moveTo>
                    <a:pt x="471" y="7906"/>
                  </a:moveTo>
                  <a:lnTo>
                    <a:pt x="13581" y="457"/>
                  </a:lnTo>
                  <a:cubicBezTo>
                    <a:pt x="15392" y="-487"/>
                    <a:pt x="17599" y="70"/>
                    <a:pt x="18783" y="1769"/>
                  </a:cubicBezTo>
                  <a:cubicBezTo>
                    <a:pt x="20248" y="3871"/>
                    <a:pt x="19645" y="6818"/>
                    <a:pt x="17481" y="8128"/>
                  </a:cubicBezTo>
                  <a:lnTo>
                    <a:pt x="12198" y="11071"/>
                  </a:lnTo>
                  <a:cubicBezTo>
                    <a:pt x="11994" y="11210"/>
                    <a:pt x="11865" y="11441"/>
                    <a:pt x="11851" y="11693"/>
                  </a:cubicBezTo>
                  <a:cubicBezTo>
                    <a:pt x="11835" y="11962"/>
                    <a:pt x="11951" y="12221"/>
                    <a:pt x="12160" y="12383"/>
                  </a:cubicBezTo>
                  <a:lnTo>
                    <a:pt x="19975" y="16959"/>
                  </a:lnTo>
                  <a:cubicBezTo>
                    <a:pt x="20263" y="17139"/>
                    <a:pt x="20576" y="17273"/>
                    <a:pt x="20903" y="17355"/>
                  </a:cubicBezTo>
                  <a:cubicBezTo>
                    <a:pt x="21128" y="17412"/>
                    <a:pt x="21358" y="17444"/>
                    <a:pt x="21590" y="17451"/>
                  </a:cubicBezTo>
                  <a:lnTo>
                    <a:pt x="21590" y="21105"/>
                  </a:lnTo>
                  <a:cubicBezTo>
                    <a:pt x="21408" y="21113"/>
                    <a:pt x="21226" y="21099"/>
                    <a:pt x="21048" y="21063"/>
                  </a:cubicBezTo>
                  <a:cubicBezTo>
                    <a:pt x="20857" y="21025"/>
                    <a:pt x="20672" y="20963"/>
                    <a:pt x="20492" y="20889"/>
                  </a:cubicBezTo>
                  <a:cubicBezTo>
                    <a:pt x="20290" y="20804"/>
                    <a:pt x="20093" y="20703"/>
                    <a:pt x="19905" y="20586"/>
                  </a:cubicBezTo>
                  <a:lnTo>
                    <a:pt x="421" y="9395"/>
                  </a:lnTo>
                  <a:cubicBezTo>
                    <a:pt x="169" y="9255"/>
                    <a:pt x="9" y="8988"/>
                    <a:pt x="0" y="8693"/>
                  </a:cubicBezTo>
                  <a:cubicBezTo>
                    <a:pt x="-10" y="8357"/>
                    <a:pt x="175" y="8047"/>
                    <a:pt x="471" y="790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89045" y="262322"/>
              <a:ext cx="45114" cy="45114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07835" y="56337"/>
              <a:ext cx="173029" cy="50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513" extrusionOk="0">
                  <a:moveTo>
                    <a:pt x="675" y="0"/>
                  </a:moveTo>
                  <a:cubicBezTo>
                    <a:pt x="421" y="21"/>
                    <a:pt x="190" y="524"/>
                    <a:pt x="77" y="1306"/>
                  </a:cubicBezTo>
                  <a:cubicBezTo>
                    <a:pt x="-114" y="2623"/>
                    <a:pt x="64" y="4217"/>
                    <a:pt x="462" y="4762"/>
                  </a:cubicBezTo>
                  <a:lnTo>
                    <a:pt x="9181" y="20142"/>
                  </a:lnTo>
                  <a:cubicBezTo>
                    <a:pt x="9676" y="21045"/>
                    <a:pt x="10229" y="21516"/>
                    <a:pt x="10790" y="21513"/>
                  </a:cubicBezTo>
                  <a:cubicBezTo>
                    <a:pt x="11347" y="21509"/>
                    <a:pt x="11895" y="21039"/>
                    <a:pt x="12387" y="20142"/>
                  </a:cubicBezTo>
                  <a:lnTo>
                    <a:pt x="20939" y="4999"/>
                  </a:lnTo>
                  <a:cubicBezTo>
                    <a:pt x="21290" y="4534"/>
                    <a:pt x="21486" y="3254"/>
                    <a:pt x="21399" y="2003"/>
                  </a:cubicBezTo>
                  <a:cubicBezTo>
                    <a:pt x="21313" y="755"/>
                    <a:pt x="20971" y="-84"/>
                    <a:pt x="20598" y="36"/>
                  </a:cubicBezTo>
                  <a:lnTo>
                    <a:pt x="675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255606" y="392618"/>
              <a:ext cx="78502" cy="31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540" extrusionOk="0">
                  <a:moveTo>
                    <a:pt x="1655" y="0"/>
                  </a:moveTo>
                  <a:lnTo>
                    <a:pt x="19650" y="0"/>
                  </a:lnTo>
                  <a:cubicBezTo>
                    <a:pt x="20512" y="239"/>
                    <a:pt x="21199" y="1904"/>
                    <a:pt x="21313" y="4037"/>
                  </a:cubicBezTo>
                  <a:cubicBezTo>
                    <a:pt x="21412" y="5877"/>
                    <a:pt x="21056" y="7685"/>
                    <a:pt x="20410" y="8623"/>
                  </a:cubicBezTo>
                  <a:lnTo>
                    <a:pt x="12944" y="20137"/>
                  </a:lnTo>
                  <a:cubicBezTo>
                    <a:pt x="12358" y="20996"/>
                    <a:pt x="11696" y="21476"/>
                    <a:pt x="11016" y="21534"/>
                  </a:cubicBezTo>
                  <a:cubicBezTo>
                    <a:pt x="10241" y="21600"/>
                    <a:pt x="9474" y="21115"/>
                    <a:pt x="8806" y="20137"/>
                  </a:cubicBezTo>
                  <a:lnTo>
                    <a:pt x="959" y="8655"/>
                  </a:lnTo>
                  <a:cubicBezTo>
                    <a:pt x="174" y="7554"/>
                    <a:pt x="-188" y="5229"/>
                    <a:pt x="96" y="3106"/>
                  </a:cubicBezTo>
                  <a:cubicBezTo>
                    <a:pt x="324" y="1400"/>
                    <a:pt x="934" y="184"/>
                    <a:pt x="1655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62326" y="173764"/>
              <a:ext cx="128122" cy="101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9" h="20967" extrusionOk="0">
                  <a:moveTo>
                    <a:pt x="21045" y="12680"/>
                  </a:moveTo>
                  <a:lnTo>
                    <a:pt x="21045" y="19280"/>
                  </a:lnTo>
                  <a:cubicBezTo>
                    <a:pt x="21101" y="19719"/>
                    <a:pt x="20985" y="20165"/>
                    <a:pt x="20735" y="20481"/>
                  </a:cubicBezTo>
                  <a:cubicBezTo>
                    <a:pt x="20302" y="21028"/>
                    <a:pt x="19641" y="21061"/>
                    <a:pt x="19052" y="20838"/>
                  </a:cubicBezTo>
                  <a:cubicBezTo>
                    <a:pt x="18829" y="20754"/>
                    <a:pt x="18614" y="20636"/>
                    <a:pt x="18412" y="20485"/>
                  </a:cubicBezTo>
                  <a:lnTo>
                    <a:pt x="1720" y="8413"/>
                  </a:lnTo>
                  <a:cubicBezTo>
                    <a:pt x="43" y="7110"/>
                    <a:pt x="-499" y="4359"/>
                    <a:pt x="500" y="2221"/>
                  </a:cubicBezTo>
                  <a:cubicBezTo>
                    <a:pt x="1422" y="250"/>
                    <a:pt x="3371" y="-539"/>
                    <a:pt x="5034" y="386"/>
                  </a:cubicBezTo>
                  <a:lnTo>
                    <a:pt x="20349" y="11183"/>
                  </a:lnTo>
                  <a:cubicBezTo>
                    <a:pt x="20588" y="11359"/>
                    <a:pt x="20780" y="11620"/>
                    <a:pt x="20902" y="11932"/>
                  </a:cubicBezTo>
                  <a:cubicBezTo>
                    <a:pt x="20993" y="12165"/>
                    <a:pt x="21042" y="12421"/>
                    <a:pt x="21045" y="1268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433839" y="0"/>
              <a:ext cx="157323" cy="152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1445" extrusionOk="0">
                  <a:moveTo>
                    <a:pt x="21485" y="20289"/>
                  </a:moveTo>
                  <a:lnTo>
                    <a:pt x="21561" y="1360"/>
                  </a:lnTo>
                  <a:cubicBezTo>
                    <a:pt x="21571" y="1007"/>
                    <a:pt x="21441" y="664"/>
                    <a:pt x="21201" y="410"/>
                  </a:cubicBezTo>
                  <a:cubicBezTo>
                    <a:pt x="20828" y="16"/>
                    <a:pt x="20259" y="-107"/>
                    <a:pt x="19763" y="98"/>
                  </a:cubicBezTo>
                  <a:lnTo>
                    <a:pt x="909" y="7385"/>
                  </a:lnTo>
                  <a:cubicBezTo>
                    <a:pt x="665" y="7491"/>
                    <a:pt x="456" y="7652"/>
                    <a:pt x="292" y="7853"/>
                  </a:cubicBezTo>
                  <a:cubicBezTo>
                    <a:pt x="163" y="8010"/>
                    <a:pt x="61" y="8195"/>
                    <a:pt x="20" y="8404"/>
                  </a:cubicBezTo>
                  <a:cubicBezTo>
                    <a:pt x="-29" y="8654"/>
                    <a:pt x="15" y="8905"/>
                    <a:pt x="115" y="9124"/>
                  </a:cubicBezTo>
                  <a:cubicBezTo>
                    <a:pt x="230" y="9377"/>
                    <a:pt x="422" y="9593"/>
                    <a:pt x="674" y="9735"/>
                  </a:cubicBezTo>
                  <a:lnTo>
                    <a:pt x="20079" y="21324"/>
                  </a:lnTo>
                  <a:cubicBezTo>
                    <a:pt x="20379" y="21493"/>
                    <a:pt x="20744" y="21484"/>
                    <a:pt x="21036" y="21302"/>
                  </a:cubicBezTo>
                  <a:cubicBezTo>
                    <a:pt x="21374" y="21090"/>
                    <a:pt x="21552" y="20689"/>
                    <a:pt x="21485" y="2028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93590" y="228849"/>
              <a:ext cx="295414" cy="279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107" extrusionOk="0">
                  <a:moveTo>
                    <a:pt x="21119" y="7906"/>
                  </a:moveTo>
                  <a:lnTo>
                    <a:pt x="8009" y="457"/>
                  </a:lnTo>
                  <a:cubicBezTo>
                    <a:pt x="6198" y="-487"/>
                    <a:pt x="3991" y="70"/>
                    <a:pt x="2807" y="1769"/>
                  </a:cubicBezTo>
                  <a:cubicBezTo>
                    <a:pt x="1342" y="3871"/>
                    <a:pt x="1945" y="6818"/>
                    <a:pt x="4109" y="8128"/>
                  </a:cubicBezTo>
                  <a:lnTo>
                    <a:pt x="9392" y="11071"/>
                  </a:lnTo>
                  <a:cubicBezTo>
                    <a:pt x="9596" y="11210"/>
                    <a:pt x="9725" y="11441"/>
                    <a:pt x="9739" y="11693"/>
                  </a:cubicBezTo>
                  <a:cubicBezTo>
                    <a:pt x="9755" y="11962"/>
                    <a:pt x="9639" y="12221"/>
                    <a:pt x="9430" y="12383"/>
                  </a:cubicBezTo>
                  <a:lnTo>
                    <a:pt x="1615" y="16959"/>
                  </a:lnTo>
                  <a:cubicBezTo>
                    <a:pt x="1327" y="17139"/>
                    <a:pt x="1014" y="17273"/>
                    <a:pt x="687" y="17355"/>
                  </a:cubicBezTo>
                  <a:cubicBezTo>
                    <a:pt x="462" y="17412"/>
                    <a:pt x="232" y="17444"/>
                    <a:pt x="0" y="17451"/>
                  </a:cubicBezTo>
                  <a:lnTo>
                    <a:pt x="0" y="21105"/>
                  </a:lnTo>
                  <a:cubicBezTo>
                    <a:pt x="182" y="21113"/>
                    <a:pt x="364" y="21099"/>
                    <a:pt x="542" y="21063"/>
                  </a:cubicBezTo>
                  <a:cubicBezTo>
                    <a:pt x="733" y="21025"/>
                    <a:pt x="918" y="20963"/>
                    <a:pt x="1098" y="20889"/>
                  </a:cubicBezTo>
                  <a:cubicBezTo>
                    <a:pt x="1300" y="20804"/>
                    <a:pt x="1497" y="20703"/>
                    <a:pt x="1685" y="20586"/>
                  </a:cubicBezTo>
                  <a:lnTo>
                    <a:pt x="21169" y="9395"/>
                  </a:lnTo>
                  <a:cubicBezTo>
                    <a:pt x="21421" y="9255"/>
                    <a:pt x="21581" y="8988"/>
                    <a:pt x="21590" y="8693"/>
                  </a:cubicBezTo>
                  <a:cubicBezTo>
                    <a:pt x="21600" y="8357"/>
                    <a:pt x="21415" y="8047"/>
                    <a:pt x="21119" y="790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354848" y="262322"/>
              <a:ext cx="45114" cy="45114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21071656" y="12109832"/>
            <a:ext cx="2073172" cy="475850"/>
            <a:chOff x="0" y="0"/>
            <a:chExt cx="2073170" cy="475848"/>
          </a:xfrm>
        </p:grpSpPr>
        <p:sp>
          <p:nvSpPr>
            <p:cNvPr id="24" name="Shape 24"/>
            <p:cNvSpPr/>
            <p:nvPr/>
          </p:nvSpPr>
          <p:spPr>
            <a:xfrm>
              <a:off x="0" y="0"/>
              <a:ext cx="475849" cy="475849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532440" y="0"/>
              <a:ext cx="475849" cy="475849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1064880" y="0"/>
              <a:ext cx="475849" cy="475849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1597322" y="0"/>
              <a:ext cx="475849" cy="475849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34731" y="129810"/>
              <a:ext cx="271268" cy="216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37" y="5082"/>
                  </a:moveTo>
                  <a:cubicBezTo>
                    <a:pt x="19237" y="5506"/>
                    <a:pt x="19237" y="5929"/>
                    <a:pt x="19237" y="5929"/>
                  </a:cubicBezTo>
                  <a:cubicBezTo>
                    <a:pt x="19237" y="13129"/>
                    <a:pt x="14850" y="21600"/>
                    <a:pt x="6750" y="21600"/>
                  </a:cubicBezTo>
                  <a:cubicBezTo>
                    <a:pt x="4388" y="21600"/>
                    <a:pt x="2025" y="20753"/>
                    <a:pt x="0" y="19059"/>
                  </a:cubicBezTo>
                  <a:cubicBezTo>
                    <a:pt x="338" y="19059"/>
                    <a:pt x="675" y="19059"/>
                    <a:pt x="1013" y="19059"/>
                  </a:cubicBezTo>
                  <a:cubicBezTo>
                    <a:pt x="3038" y="19059"/>
                    <a:pt x="5063" y="18212"/>
                    <a:pt x="6413" y="16941"/>
                  </a:cubicBezTo>
                  <a:cubicBezTo>
                    <a:pt x="4725" y="16941"/>
                    <a:pt x="3038" y="15247"/>
                    <a:pt x="2363" y="13129"/>
                  </a:cubicBezTo>
                  <a:cubicBezTo>
                    <a:pt x="2700" y="13129"/>
                    <a:pt x="3038" y="13129"/>
                    <a:pt x="3375" y="13129"/>
                  </a:cubicBezTo>
                  <a:cubicBezTo>
                    <a:pt x="3713" y="13129"/>
                    <a:pt x="4050" y="13129"/>
                    <a:pt x="4388" y="13129"/>
                  </a:cubicBezTo>
                  <a:cubicBezTo>
                    <a:pt x="2363" y="12282"/>
                    <a:pt x="1013" y="10165"/>
                    <a:pt x="1013" y="7624"/>
                  </a:cubicBezTo>
                  <a:cubicBezTo>
                    <a:pt x="1013" y="7624"/>
                    <a:pt x="1013" y="7624"/>
                    <a:pt x="1013" y="7624"/>
                  </a:cubicBezTo>
                  <a:cubicBezTo>
                    <a:pt x="1688" y="8047"/>
                    <a:pt x="2363" y="8047"/>
                    <a:pt x="3038" y="8047"/>
                  </a:cubicBezTo>
                  <a:cubicBezTo>
                    <a:pt x="1688" y="7200"/>
                    <a:pt x="1013" y="5506"/>
                    <a:pt x="1013" y="3812"/>
                  </a:cubicBezTo>
                  <a:cubicBezTo>
                    <a:pt x="1013" y="2541"/>
                    <a:pt x="1350" y="1694"/>
                    <a:pt x="1688" y="847"/>
                  </a:cubicBezTo>
                  <a:cubicBezTo>
                    <a:pt x="3713" y="4235"/>
                    <a:pt x="7088" y="6353"/>
                    <a:pt x="10463" y="6776"/>
                  </a:cubicBezTo>
                  <a:cubicBezTo>
                    <a:pt x="10463" y="6353"/>
                    <a:pt x="10463" y="5929"/>
                    <a:pt x="10463" y="5506"/>
                  </a:cubicBezTo>
                  <a:cubicBezTo>
                    <a:pt x="10463" y="2118"/>
                    <a:pt x="12487" y="0"/>
                    <a:pt x="14850" y="0"/>
                  </a:cubicBezTo>
                  <a:cubicBezTo>
                    <a:pt x="16200" y="0"/>
                    <a:pt x="17212" y="424"/>
                    <a:pt x="18225" y="1694"/>
                  </a:cubicBezTo>
                  <a:cubicBezTo>
                    <a:pt x="18900" y="1271"/>
                    <a:pt x="19912" y="847"/>
                    <a:pt x="20925" y="424"/>
                  </a:cubicBezTo>
                  <a:cubicBezTo>
                    <a:pt x="20587" y="1694"/>
                    <a:pt x="19912" y="2541"/>
                    <a:pt x="18900" y="3388"/>
                  </a:cubicBezTo>
                  <a:cubicBezTo>
                    <a:pt x="19912" y="2965"/>
                    <a:pt x="20587" y="2965"/>
                    <a:pt x="21600" y="2541"/>
                  </a:cubicBezTo>
                  <a:cubicBezTo>
                    <a:pt x="20925" y="3388"/>
                    <a:pt x="20250" y="4659"/>
                    <a:pt x="19237" y="50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163227" y="95411"/>
              <a:ext cx="149394" cy="285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546"/>
                  </a:moveTo>
                  <a:cubicBezTo>
                    <a:pt x="17897" y="3546"/>
                    <a:pt x="17897" y="3546"/>
                    <a:pt x="17897" y="3546"/>
                  </a:cubicBezTo>
                  <a:cubicBezTo>
                    <a:pt x="14811" y="3546"/>
                    <a:pt x="14194" y="4513"/>
                    <a:pt x="14194" y="5481"/>
                  </a:cubicBezTo>
                  <a:cubicBezTo>
                    <a:pt x="14194" y="8060"/>
                    <a:pt x="14194" y="8060"/>
                    <a:pt x="14194" y="8060"/>
                  </a:cubicBezTo>
                  <a:cubicBezTo>
                    <a:pt x="21600" y="8060"/>
                    <a:pt x="21600" y="8060"/>
                    <a:pt x="21600" y="8060"/>
                  </a:cubicBezTo>
                  <a:cubicBezTo>
                    <a:pt x="20366" y="11928"/>
                    <a:pt x="20366" y="11928"/>
                    <a:pt x="20366" y="11928"/>
                  </a:cubicBezTo>
                  <a:cubicBezTo>
                    <a:pt x="14194" y="11928"/>
                    <a:pt x="14194" y="11928"/>
                    <a:pt x="14194" y="11928"/>
                  </a:cubicBezTo>
                  <a:cubicBezTo>
                    <a:pt x="14194" y="21600"/>
                    <a:pt x="14194" y="21600"/>
                    <a:pt x="14194" y="21600"/>
                  </a:cubicBezTo>
                  <a:cubicBezTo>
                    <a:pt x="6789" y="21600"/>
                    <a:pt x="6789" y="21600"/>
                    <a:pt x="6789" y="21600"/>
                  </a:cubicBezTo>
                  <a:cubicBezTo>
                    <a:pt x="6789" y="11928"/>
                    <a:pt x="6789" y="11928"/>
                    <a:pt x="6789" y="11928"/>
                  </a:cubicBezTo>
                  <a:cubicBezTo>
                    <a:pt x="0" y="11928"/>
                    <a:pt x="0" y="11928"/>
                    <a:pt x="0" y="11928"/>
                  </a:cubicBezTo>
                  <a:cubicBezTo>
                    <a:pt x="0" y="8060"/>
                    <a:pt x="0" y="8060"/>
                    <a:pt x="0" y="8060"/>
                  </a:cubicBezTo>
                  <a:cubicBezTo>
                    <a:pt x="6789" y="8060"/>
                    <a:pt x="6789" y="8060"/>
                    <a:pt x="6789" y="8060"/>
                  </a:cubicBezTo>
                  <a:cubicBezTo>
                    <a:pt x="6789" y="5158"/>
                    <a:pt x="6789" y="5158"/>
                    <a:pt x="6789" y="5158"/>
                  </a:cubicBezTo>
                  <a:cubicBezTo>
                    <a:pt x="6789" y="1934"/>
                    <a:pt x="10491" y="0"/>
                    <a:pt x="16046" y="0"/>
                  </a:cubicBezTo>
                  <a:cubicBezTo>
                    <a:pt x="18514" y="0"/>
                    <a:pt x="20983" y="322"/>
                    <a:pt x="21600" y="322"/>
                  </a:cubicBezTo>
                  <a:lnTo>
                    <a:pt x="21600" y="354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1218409" y="104461"/>
              <a:ext cx="168791" cy="266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900" y="1029"/>
                    <a:pt x="18900" y="1029"/>
                    <a:pt x="18900" y="1029"/>
                  </a:cubicBezTo>
                  <a:cubicBezTo>
                    <a:pt x="16200" y="1029"/>
                    <a:pt x="16200" y="1029"/>
                    <a:pt x="16200" y="1029"/>
                  </a:cubicBezTo>
                  <a:cubicBezTo>
                    <a:pt x="17820" y="2057"/>
                    <a:pt x="19440" y="3086"/>
                    <a:pt x="19440" y="4800"/>
                  </a:cubicBezTo>
                  <a:cubicBezTo>
                    <a:pt x="19440" y="8229"/>
                    <a:pt x="14580" y="8571"/>
                    <a:pt x="14580" y="10286"/>
                  </a:cubicBezTo>
                  <a:cubicBezTo>
                    <a:pt x="14580" y="12000"/>
                    <a:pt x="20520" y="12686"/>
                    <a:pt x="20520" y="16114"/>
                  </a:cubicBezTo>
                  <a:cubicBezTo>
                    <a:pt x="20520" y="17143"/>
                    <a:pt x="20520" y="17829"/>
                    <a:pt x="19980" y="18514"/>
                  </a:cubicBezTo>
                  <a:cubicBezTo>
                    <a:pt x="17820" y="20914"/>
                    <a:pt x="12960" y="21600"/>
                    <a:pt x="9180" y="21600"/>
                  </a:cubicBezTo>
                  <a:cubicBezTo>
                    <a:pt x="6480" y="21600"/>
                    <a:pt x="2700" y="20914"/>
                    <a:pt x="540" y="19200"/>
                  </a:cubicBezTo>
                  <a:cubicBezTo>
                    <a:pt x="0" y="18857"/>
                    <a:pt x="0" y="18171"/>
                    <a:pt x="0" y="17486"/>
                  </a:cubicBezTo>
                  <a:cubicBezTo>
                    <a:pt x="0" y="16114"/>
                    <a:pt x="1620" y="14743"/>
                    <a:pt x="3240" y="14057"/>
                  </a:cubicBezTo>
                  <a:cubicBezTo>
                    <a:pt x="5940" y="13029"/>
                    <a:pt x="8640" y="13029"/>
                    <a:pt x="11340" y="12686"/>
                  </a:cubicBezTo>
                  <a:cubicBezTo>
                    <a:pt x="10800" y="12000"/>
                    <a:pt x="10260" y="11657"/>
                    <a:pt x="10260" y="10971"/>
                  </a:cubicBezTo>
                  <a:cubicBezTo>
                    <a:pt x="10260" y="10286"/>
                    <a:pt x="10260" y="9943"/>
                    <a:pt x="10800" y="9600"/>
                  </a:cubicBezTo>
                  <a:cubicBezTo>
                    <a:pt x="10260" y="9943"/>
                    <a:pt x="9720" y="9943"/>
                    <a:pt x="9180" y="9943"/>
                  </a:cubicBezTo>
                  <a:cubicBezTo>
                    <a:pt x="5400" y="9943"/>
                    <a:pt x="2160" y="7886"/>
                    <a:pt x="2160" y="5486"/>
                  </a:cubicBezTo>
                  <a:cubicBezTo>
                    <a:pt x="2160" y="3771"/>
                    <a:pt x="3240" y="2400"/>
                    <a:pt x="4860" y="1714"/>
                  </a:cubicBezTo>
                  <a:cubicBezTo>
                    <a:pt x="7020" y="343"/>
                    <a:pt x="10260" y="0"/>
                    <a:pt x="12960" y="0"/>
                  </a:cubicBezTo>
                  <a:lnTo>
                    <a:pt x="21600" y="0"/>
                  </a:lnTo>
                  <a:close/>
                  <a:moveTo>
                    <a:pt x="12960" y="13714"/>
                  </a:moveTo>
                  <a:cubicBezTo>
                    <a:pt x="12960" y="13714"/>
                    <a:pt x="12420" y="13714"/>
                    <a:pt x="11880" y="13714"/>
                  </a:cubicBezTo>
                  <a:cubicBezTo>
                    <a:pt x="8640" y="13714"/>
                    <a:pt x="3780" y="14400"/>
                    <a:pt x="3780" y="16800"/>
                  </a:cubicBezTo>
                  <a:cubicBezTo>
                    <a:pt x="3780" y="19543"/>
                    <a:pt x="8100" y="20229"/>
                    <a:pt x="11340" y="20229"/>
                  </a:cubicBezTo>
                  <a:cubicBezTo>
                    <a:pt x="14580" y="20229"/>
                    <a:pt x="17820" y="19543"/>
                    <a:pt x="17820" y="17486"/>
                  </a:cubicBezTo>
                  <a:cubicBezTo>
                    <a:pt x="17820" y="15429"/>
                    <a:pt x="15120" y="14400"/>
                    <a:pt x="12960" y="13714"/>
                  </a:cubicBezTo>
                  <a:close/>
                  <a:moveTo>
                    <a:pt x="9720" y="1029"/>
                  </a:moveTo>
                  <a:cubicBezTo>
                    <a:pt x="8640" y="1029"/>
                    <a:pt x="7560" y="1371"/>
                    <a:pt x="7020" y="2057"/>
                  </a:cubicBezTo>
                  <a:cubicBezTo>
                    <a:pt x="5940" y="2400"/>
                    <a:pt x="5940" y="3086"/>
                    <a:pt x="5940" y="4114"/>
                  </a:cubicBezTo>
                  <a:cubicBezTo>
                    <a:pt x="5940" y="5829"/>
                    <a:pt x="7560" y="8914"/>
                    <a:pt x="11340" y="8914"/>
                  </a:cubicBezTo>
                  <a:cubicBezTo>
                    <a:pt x="12420" y="8914"/>
                    <a:pt x="13500" y="8571"/>
                    <a:pt x="14580" y="8229"/>
                  </a:cubicBezTo>
                  <a:cubicBezTo>
                    <a:pt x="15120" y="7543"/>
                    <a:pt x="15660" y="6857"/>
                    <a:pt x="15660" y="6171"/>
                  </a:cubicBezTo>
                  <a:cubicBezTo>
                    <a:pt x="15660" y="4114"/>
                    <a:pt x="13500" y="1029"/>
                    <a:pt x="9720" y="10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1690988" y="133902"/>
              <a:ext cx="288515" cy="208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2" y="18073"/>
                  </a:moveTo>
                  <a:cubicBezTo>
                    <a:pt x="20965" y="19837"/>
                    <a:pt x="20012" y="21159"/>
                    <a:pt x="18741" y="21159"/>
                  </a:cubicBezTo>
                  <a:cubicBezTo>
                    <a:pt x="16200" y="21600"/>
                    <a:pt x="13341" y="21600"/>
                    <a:pt x="10800" y="21600"/>
                  </a:cubicBezTo>
                  <a:cubicBezTo>
                    <a:pt x="7941" y="21600"/>
                    <a:pt x="5400" y="21600"/>
                    <a:pt x="2541" y="21159"/>
                  </a:cubicBezTo>
                  <a:cubicBezTo>
                    <a:pt x="1588" y="21159"/>
                    <a:pt x="635" y="19837"/>
                    <a:pt x="318" y="18073"/>
                  </a:cubicBezTo>
                  <a:cubicBezTo>
                    <a:pt x="0" y="15869"/>
                    <a:pt x="0" y="13224"/>
                    <a:pt x="0" y="11020"/>
                  </a:cubicBezTo>
                  <a:cubicBezTo>
                    <a:pt x="0" y="8376"/>
                    <a:pt x="0" y="6171"/>
                    <a:pt x="318" y="3527"/>
                  </a:cubicBezTo>
                  <a:cubicBezTo>
                    <a:pt x="635" y="2204"/>
                    <a:pt x="1588" y="882"/>
                    <a:pt x="2541" y="441"/>
                  </a:cubicBezTo>
                  <a:cubicBezTo>
                    <a:pt x="5400" y="0"/>
                    <a:pt x="7941" y="0"/>
                    <a:pt x="10800" y="0"/>
                  </a:cubicBezTo>
                  <a:cubicBezTo>
                    <a:pt x="13341" y="0"/>
                    <a:pt x="16200" y="0"/>
                    <a:pt x="18741" y="441"/>
                  </a:cubicBezTo>
                  <a:cubicBezTo>
                    <a:pt x="20012" y="882"/>
                    <a:pt x="20965" y="2204"/>
                    <a:pt x="21282" y="3527"/>
                  </a:cubicBezTo>
                  <a:cubicBezTo>
                    <a:pt x="21600" y="6171"/>
                    <a:pt x="21600" y="8376"/>
                    <a:pt x="21600" y="11020"/>
                  </a:cubicBezTo>
                  <a:cubicBezTo>
                    <a:pt x="21600" y="13224"/>
                    <a:pt x="21600" y="15869"/>
                    <a:pt x="21282" y="18073"/>
                  </a:cubicBezTo>
                  <a:close/>
                  <a:moveTo>
                    <a:pt x="14929" y="10139"/>
                  </a:moveTo>
                  <a:cubicBezTo>
                    <a:pt x="8894" y="4849"/>
                    <a:pt x="8894" y="4849"/>
                    <a:pt x="8894" y="4849"/>
                  </a:cubicBezTo>
                  <a:cubicBezTo>
                    <a:pt x="8576" y="4408"/>
                    <a:pt x="8259" y="4408"/>
                    <a:pt x="7941" y="4408"/>
                  </a:cubicBezTo>
                  <a:cubicBezTo>
                    <a:pt x="7941" y="4849"/>
                    <a:pt x="7624" y="5290"/>
                    <a:pt x="7624" y="5731"/>
                  </a:cubicBezTo>
                  <a:cubicBezTo>
                    <a:pt x="7624" y="16310"/>
                    <a:pt x="7624" y="16310"/>
                    <a:pt x="7624" y="16310"/>
                  </a:cubicBezTo>
                  <a:cubicBezTo>
                    <a:pt x="7624" y="16751"/>
                    <a:pt x="7941" y="17192"/>
                    <a:pt x="7941" y="17192"/>
                  </a:cubicBezTo>
                  <a:cubicBezTo>
                    <a:pt x="8259" y="17192"/>
                    <a:pt x="8259" y="17192"/>
                    <a:pt x="8259" y="17192"/>
                  </a:cubicBezTo>
                  <a:cubicBezTo>
                    <a:pt x="8576" y="17192"/>
                    <a:pt x="8576" y="17192"/>
                    <a:pt x="8894" y="17192"/>
                  </a:cubicBezTo>
                  <a:cubicBezTo>
                    <a:pt x="14929" y="11902"/>
                    <a:pt x="14929" y="11902"/>
                    <a:pt x="14929" y="11902"/>
                  </a:cubicBezTo>
                  <a:cubicBezTo>
                    <a:pt x="15247" y="11461"/>
                    <a:pt x="15247" y="11461"/>
                    <a:pt x="15247" y="11020"/>
                  </a:cubicBezTo>
                  <a:cubicBezTo>
                    <a:pt x="15247" y="10580"/>
                    <a:pt x="15247" y="10139"/>
                    <a:pt x="14929" y="1013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743575" y="4267200"/>
            <a:ext cx="3563938" cy="3563938"/>
          </a:xfrm>
          <a:prstGeom prst="triangl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567513" y="4267200"/>
            <a:ext cx="3563938" cy="3563938"/>
          </a:xfrm>
          <a:prstGeom prst="triangl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2"/>
          </p:nvPr>
        </p:nvSpPr>
        <p:spPr>
          <a:xfrm rot="10800000">
            <a:off x="10655544" y="4267200"/>
            <a:ext cx="3563938" cy="3563938"/>
          </a:xfrm>
          <a:prstGeom prst="triangl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7596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hoto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4165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26"/>
          <p:cNvSpPr>
            <a:spLocks noGrp="1"/>
          </p:cNvSpPr>
          <p:nvPr>
            <p:ph type="pic" sz="quarter" idx="31"/>
          </p:nvPr>
        </p:nvSpPr>
        <p:spPr>
          <a:xfrm rot="10800000">
            <a:off x="12372093" y="-409699"/>
            <a:ext cx="2391533" cy="2391533"/>
          </a:xfrm>
          <a:prstGeom prst="triangl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8493977" y="-172262"/>
            <a:ext cx="7375525" cy="7375525"/>
          </a:xfrm>
          <a:prstGeom prst="triangl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6491405" y="-2606491"/>
            <a:ext cx="9793865" cy="9793865"/>
          </a:xfrm>
          <a:prstGeom prst="triangl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2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5612736" y="10504048"/>
            <a:ext cx="2386059" cy="2386059"/>
          </a:xfrm>
          <a:prstGeom prst="triangl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3" name="Picture Placeholder 26"/>
          <p:cNvSpPr>
            <a:spLocks noGrp="1"/>
          </p:cNvSpPr>
          <p:nvPr>
            <p:ph type="pic" sz="quarter" idx="16"/>
          </p:nvPr>
        </p:nvSpPr>
        <p:spPr>
          <a:xfrm>
            <a:off x="4213157" y="13334728"/>
            <a:ext cx="2386059" cy="2386059"/>
          </a:xfrm>
          <a:prstGeom prst="triangl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7" name="Picture Placeholder 26"/>
          <p:cNvSpPr>
            <a:spLocks noGrp="1"/>
          </p:cNvSpPr>
          <p:nvPr>
            <p:ph type="pic" sz="quarter" idx="20"/>
          </p:nvPr>
        </p:nvSpPr>
        <p:spPr>
          <a:xfrm rot="10800000">
            <a:off x="6998936" y="10276639"/>
            <a:ext cx="2386059" cy="2386059"/>
          </a:xfrm>
          <a:prstGeom prst="triangl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8" name="Picture Placeholder 26"/>
          <p:cNvSpPr>
            <a:spLocks noGrp="1"/>
          </p:cNvSpPr>
          <p:nvPr>
            <p:ph type="pic" sz="quarter" idx="21"/>
          </p:nvPr>
        </p:nvSpPr>
        <p:spPr>
          <a:xfrm rot="10800000">
            <a:off x="8441346" y="7436277"/>
            <a:ext cx="2386059" cy="2386059"/>
          </a:xfrm>
          <a:prstGeom prst="triangl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3" name="Picture Placeholder 26"/>
          <p:cNvSpPr>
            <a:spLocks noGrp="1"/>
          </p:cNvSpPr>
          <p:nvPr>
            <p:ph type="pic" sz="quarter" idx="26"/>
          </p:nvPr>
        </p:nvSpPr>
        <p:spPr>
          <a:xfrm rot="10800000">
            <a:off x="13810586" y="2440592"/>
            <a:ext cx="4716985" cy="4716985"/>
          </a:xfrm>
          <a:prstGeom prst="triangl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6" name="Picture Placeholder 26"/>
          <p:cNvSpPr>
            <a:spLocks noGrp="1"/>
          </p:cNvSpPr>
          <p:nvPr>
            <p:ph type="pic" sz="quarter" idx="29"/>
          </p:nvPr>
        </p:nvSpPr>
        <p:spPr>
          <a:xfrm rot="10800000">
            <a:off x="17566368" y="-409697"/>
            <a:ext cx="2409047" cy="2409047"/>
          </a:xfrm>
          <a:prstGeom prst="triangl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7" name="Picture Placeholder 26"/>
          <p:cNvSpPr>
            <a:spLocks noGrp="1"/>
          </p:cNvSpPr>
          <p:nvPr>
            <p:ph type="pic" sz="quarter" idx="30"/>
          </p:nvPr>
        </p:nvSpPr>
        <p:spPr>
          <a:xfrm rot="10800000">
            <a:off x="22878363" y="-290414"/>
            <a:ext cx="3156111" cy="3156111"/>
          </a:xfrm>
          <a:prstGeom prst="triangl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-4239624" y="-977900"/>
            <a:ext cx="7375525" cy="7375525"/>
          </a:xfrm>
          <a:prstGeom prst="triangl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0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7332355" y="7881952"/>
            <a:ext cx="7152549" cy="7152549"/>
          </a:xfrm>
          <a:prstGeom prst="triangl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1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17679056" y="7628405"/>
            <a:ext cx="4217055" cy="4217055"/>
          </a:xfrm>
          <a:prstGeom prst="triangl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4" name="Picture Placeholder 26"/>
          <p:cNvSpPr>
            <a:spLocks noGrp="1"/>
          </p:cNvSpPr>
          <p:nvPr>
            <p:ph type="pic" sz="quarter" idx="17"/>
          </p:nvPr>
        </p:nvSpPr>
        <p:spPr>
          <a:xfrm>
            <a:off x="16286711" y="12234256"/>
            <a:ext cx="2386059" cy="2386059"/>
          </a:xfrm>
          <a:prstGeom prst="triangl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5" name="Picture Placeholder 26"/>
          <p:cNvSpPr>
            <a:spLocks noGrp="1"/>
          </p:cNvSpPr>
          <p:nvPr>
            <p:ph type="pic" sz="quarter" idx="18"/>
          </p:nvPr>
        </p:nvSpPr>
        <p:spPr>
          <a:xfrm>
            <a:off x="-789048" y="12228783"/>
            <a:ext cx="2386059" cy="2386059"/>
          </a:xfrm>
          <a:prstGeom prst="triangl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6" name="Picture Placeholder 26"/>
          <p:cNvSpPr>
            <a:spLocks noGrp="1"/>
          </p:cNvSpPr>
          <p:nvPr>
            <p:ph type="pic" sz="quarter" idx="19"/>
          </p:nvPr>
        </p:nvSpPr>
        <p:spPr>
          <a:xfrm rot="10800000">
            <a:off x="5587336" y="13115154"/>
            <a:ext cx="2386059" cy="2386059"/>
          </a:xfrm>
          <a:prstGeom prst="triangl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9" name="Picture Placeholder 26"/>
          <p:cNvSpPr>
            <a:spLocks noGrp="1"/>
          </p:cNvSpPr>
          <p:nvPr>
            <p:ph type="pic" sz="quarter" idx="22"/>
          </p:nvPr>
        </p:nvSpPr>
        <p:spPr>
          <a:xfrm rot="10800000">
            <a:off x="1581809" y="2528771"/>
            <a:ext cx="8927655" cy="8927655"/>
          </a:xfrm>
          <a:prstGeom prst="triangl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0" name="Picture Placeholder 26"/>
          <p:cNvSpPr>
            <a:spLocks noGrp="1"/>
          </p:cNvSpPr>
          <p:nvPr>
            <p:ph type="pic" sz="quarter" idx="23"/>
          </p:nvPr>
        </p:nvSpPr>
        <p:spPr>
          <a:xfrm rot="10800000">
            <a:off x="581520" y="11968257"/>
            <a:ext cx="5245092" cy="5245092"/>
          </a:xfrm>
          <a:prstGeom prst="triangl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1" name="Picture Placeholder 26"/>
          <p:cNvSpPr>
            <a:spLocks noGrp="1"/>
          </p:cNvSpPr>
          <p:nvPr>
            <p:ph type="pic" sz="quarter" idx="24"/>
          </p:nvPr>
        </p:nvSpPr>
        <p:spPr>
          <a:xfrm rot="10800000">
            <a:off x="-2881174" y="6622096"/>
            <a:ext cx="5778987" cy="5778987"/>
          </a:xfrm>
          <a:prstGeom prst="triangl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2" name="Picture Placeholder 26"/>
          <p:cNvSpPr>
            <a:spLocks noGrp="1"/>
          </p:cNvSpPr>
          <p:nvPr>
            <p:ph type="pic" sz="quarter" idx="25"/>
          </p:nvPr>
        </p:nvSpPr>
        <p:spPr>
          <a:xfrm>
            <a:off x="1777397" y="-6178730"/>
            <a:ext cx="8468247" cy="8468247"/>
          </a:xfrm>
          <a:prstGeom prst="triangl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4" name="Picture Placeholder 26"/>
          <p:cNvSpPr>
            <a:spLocks noGrp="1"/>
          </p:cNvSpPr>
          <p:nvPr>
            <p:ph type="pic" sz="quarter" idx="27"/>
          </p:nvPr>
        </p:nvSpPr>
        <p:spPr>
          <a:xfrm rot="10800000">
            <a:off x="17693105" y="12063607"/>
            <a:ext cx="4182223" cy="4182223"/>
          </a:xfrm>
          <a:prstGeom prst="triangl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5" name="Picture Placeholder 26"/>
          <p:cNvSpPr>
            <a:spLocks noGrp="1"/>
          </p:cNvSpPr>
          <p:nvPr>
            <p:ph type="pic" sz="quarter" idx="28"/>
          </p:nvPr>
        </p:nvSpPr>
        <p:spPr>
          <a:xfrm rot="10800000">
            <a:off x="19978698" y="7436275"/>
            <a:ext cx="8959965" cy="8959965"/>
          </a:xfrm>
          <a:prstGeom prst="triangl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723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1" i="0" u="none" strike="noStrike" cap="all" spc="0" baseline="0">
          <a:ln>
            <a:noFill/>
          </a:ln>
          <a:solidFill>
            <a:srgbClr val="2A3538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1" i="0" u="none" strike="noStrike" cap="all" spc="0" baseline="0">
          <a:ln>
            <a:noFill/>
          </a:ln>
          <a:solidFill>
            <a:srgbClr val="2A3538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1" i="0" u="none" strike="noStrike" cap="all" spc="0" baseline="0">
          <a:ln>
            <a:noFill/>
          </a:ln>
          <a:solidFill>
            <a:srgbClr val="2A3538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1" i="0" u="none" strike="noStrike" cap="all" spc="0" baseline="0">
          <a:ln>
            <a:noFill/>
          </a:ln>
          <a:solidFill>
            <a:srgbClr val="2A3538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1" i="0" u="none" strike="noStrike" cap="all" spc="0" baseline="0">
          <a:ln>
            <a:noFill/>
          </a:ln>
          <a:solidFill>
            <a:srgbClr val="2A3538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1" i="0" u="none" strike="noStrike" cap="all" spc="0" baseline="0">
          <a:ln>
            <a:noFill/>
          </a:ln>
          <a:solidFill>
            <a:srgbClr val="2A3538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1" i="0" u="none" strike="noStrike" cap="all" spc="0" baseline="0">
          <a:ln>
            <a:noFill/>
          </a:ln>
          <a:solidFill>
            <a:srgbClr val="2A3538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1" i="0" u="none" strike="noStrike" cap="all" spc="0" baseline="0">
          <a:ln>
            <a:noFill/>
          </a:ln>
          <a:solidFill>
            <a:srgbClr val="2A3538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1" i="0" u="none" strike="noStrike" cap="all" spc="0" baseline="0">
          <a:ln>
            <a:noFill/>
          </a:ln>
          <a:solidFill>
            <a:srgbClr val="2A3538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317500" marR="0" indent="-3175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3F3F3F"/>
          </a:solidFill>
          <a:uFillTx/>
          <a:latin typeface="+mn-lt"/>
          <a:ea typeface="+mn-ea"/>
          <a:cs typeface="+mn-cs"/>
          <a:sym typeface="Helvetica"/>
        </a:defRPr>
      </a:lvl1pPr>
      <a:lvl2pPr marL="952500" marR="0" indent="-3175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3F3F3F"/>
          </a:solidFill>
          <a:uFillTx/>
          <a:latin typeface="+mn-lt"/>
          <a:ea typeface="+mn-ea"/>
          <a:cs typeface="+mn-cs"/>
          <a:sym typeface="Helvetica"/>
        </a:defRPr>
      </a:lvl2pPr>
      <a:lvl3pPr marL="1587500" marR="0" indent="-3175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3F3F3F"/>
          </a:solidFill>
          <a:uFillTx/>
          <a:latin typeface="+mn-lt"/>
          <a:ea typeface="+mn-ea"/>
          <a:cs typeface="+mn-cs"/>
          <a:sym typeface="Helvetica"/>
        </a:defRPr>
      </a:lvl3pPr>
      <a:lvl4pPr marL="2222500" marR="0" indent="-3175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3F3F3F"/>
          </a:solidFill>
          <a:uFillTx/>
          <a:latin typeface="+mn-lt"/>
          <a:ea typeface="+mn-ea"/>
          <a:cs typeface="+mn-cs"/>
          <a:sym typeface="Helvetica"/>
        </a:defRPr>
      </a:lvl4pPr>
      <a:lvl5pPr marL="2857500" marR="0" indent="-3175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3F3F3F"/>
          </a:solidFill>
          <a:uFillTx/>
          <a:latin typeface="+mn-lt"/>
          <a:ea typeface="+mn-ea"/>
          <a:cs typeface="+mn-cs"/>
          <a:sym typeface="Helvetica"/>
        </a:defRPr>
      </a:lvl5pPr>
      <a:lvl6pPr marL="3492500" marR="0" indent="-3175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3F3F3F"/>
          </a:solidFill>
          <a:uFillTx/>
          <a:latin typeface="+mn-lt"/>
          <a:ea typeface="+mn-ea"/>
          <a:cs typeface="+mn-cs"/>
          <a:sym typeface="Helvetica"/>
        </a:defRPr>
      </a:lvl6pPr>
      <a:lvl7pPr marL="4127500" marR="0" indent="-3175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3F3F3F"/>
          </a:solidFill>
          <a:uFillTx/>
          <a:latin typeface="+mn-lt"/>
          <a:ea typeface="+mn-ea"/>
          <a:cs typeface="+mn-cs"/>
          <a:sym typeface="Helvetica"/>
        </a:defRPr>
      </a:lvl7pPr>
      <a:lvl8pPr marL="4762500" marR="0" indent="-3175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3F3F3F"/>
          </a:solidFill>
          <a:uFillTx/>
          <a:latin typeface="+mn-lt"/>
          <a:ea typeface="+mn-ea"/>
          <a:cs typeface="+mn-cs"/>
          <a:sym typeface="Helvetica"/>
        </a:defRPr>
      </a:lvl8pPr>
      <a:lvl9pPr marL="5397500" marR="0" indent="-3175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3F3F3F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-25400" y="-50800"/>
            <a:ext cx="24434800" cy="1381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0" y="-50800"/>
            <a:ext cx="24384000" cy="13766800"/>
          </a:xfrm>
        </p:spPr>
      </p:sp>
      <p:sp>
        <p:nvSpPr>
          <p:cNvPr id="50" name="Shape 50"/>
          <p:cNvSpPr/>
          <p:nvPr/>
        </p:nvSpPr>
        <p:spPr>
          <a:xfrm>
            <a:off x="4134916" y="2559051"/>
            <a:ext cx="16114168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40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ru-RU" dirty="0"/>
              <a:t>Расчет </a:t>
            </a:r>
            <a:r>
              <a:rPr lang="ru-RU" dirty="0" err="1"/>
              <a:t>юэ</a:t>
            </a:r>
            <a:r>
              <a:rPr lang="ru-RU" dirty="0"/>
              <a:t> онлайн-кинотеатра</a:t>
            </a:r>
            <a:endParaRPr dirty="0"/>
          </a:p>
        </p:txBody>
      </p:sp>
      <p:grpSp>
        <p:nvGrpSpPr>
          <p:cNvPr id="56" name="Group 56"/>
          <p:cNvGrpSpPr/>
          <p:nvPr/>
        </p:nvGrpSpPr>
        <p:grpSpPr>
          <a:xfrm>
            <a:off x="10323115" y="9617188"/>
            <a:ext cx="3737771" cy="1168401"/>
            <a:chOff x="0" y="0"/>
            <a:chExt cx="3737769" cy="1168400"/>
          </a:xfrm>
        </p:grpSpPr>
        <p:sp>
          <p:nvSpPr>
            <p:cNvPr id="52" name="Shape 52"/>
            <p:cNvSpPr/>
            <p:nvPr/>
          </p:nvSpPr>
          <p:spPr>
            <a:xfrm>
              <a:off x="0" y="0"/>
              <a:ext cx="3737769" cy="1168400"/>
            </a:xfrm>
            <a:prstGeom prst="roundRect">
              <a:avLst>
                <a:gd name="adj" fmla="val 6193"/>
              </a:avLst>
            </a:prstGeom>
            <a:solidFill>
              <a:srgbClr val="FFFFFF">
                <a:alpha val="1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0" y="0"/>
              <a:ext cx="3737769" cy="1168400"/>
            </a:xfrm>
            <a:prstGeom prst="roundRect">
              <a:avLst>
                <a:gd name="adj" fmla="val 5469"/>
              </a:avLst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569777" y="353244"/>
              <a:ext cx="2162450" cy="487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spcBef>
                  <a:spcPts val="5900"/>
                </a:spcBef>
                <a:defRPr sz="2500" b="1" cap="all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lang="ru-RU" dirty="0"/>
                <a:t>подробнее</a:t>
              </a:r>
              <a:endParaRPr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2937743" y="463718"/>
              <a:ext cx="147624" cy="240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010" y="0"/>
                  </a:moveTo>
                  <a:lnTo>
                    <a:pt x="0" y="2462"/>
                  </a:lnTo>
                  <a:lnTo>
                    <a:pt x="13671" y="10800"/>
                  </a:lnTo>
                  <a:lnTo>
                    <a:pt x="0" y="19194"/>
                  </a:lnTo>
                  <a:lnTo>
                    <a:pt x="4010" y="21600"/>
                  </a:lnTo>
                  <a:lnTo>
                    <a:pt x="21600" y="10800"/>
                  </a:lnTo>
                  <a:lnTo>
                    <a:pt x="4010" y="0"/>
                  </a:ln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latin typeface="Roboto Regular"/>
                  <a:ea typeface="Roboto Regular"/>
                  <a:cs typeface="Roboto Regular"/>
                  <a:sym typeface="Roboto Regular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9">
            <a:extLst>
              <a:ext uri="{FF2B5EF4-FFF2-40B4-BE49-F238E27FC236}">
                <a16:creationId xmlns:a16="http://schemas.microsoft.com/office/drawing/2014/main" id="{319EE37C-FA5F-4422-A538-45E7153FB95D}"/>
              </a:ext>
            </a:extLst>
          </p:cNvPr>
          <p:cNvSpPr/>
          <p:nvPr/>
        </p:nvSpPr>
        <p:spPr>
          <a:xfrm>
            <a:off x="-2290268" y="3069661"/>
            <a:ext cx="7471082" cy="7471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hape 140">
            <a:extLst>
              <a:ext uri="{FF2B5EF4-FFF2-40B4-BE49-F238E27FC236}">
                <a16:creationId xmlns:a16="http://schemas.microsoft.com/office/drawing/2014/main" id="{5EEFC0B2-78B5-4DF1-8456-BF06136B2C9F}"/>
              </a:ext>
            </a:extLst>
          </p:cNvPr>
          <p:cNvSpPr/>
          <p:nvPr/>
        </p:nvSpPr>
        <p:spPr>
          <a:xfrm rot="10800000">
            <a:off x="3842004" y="-646908"/>
            <a:ext cx="4853573" cy="4853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 141">
            <a:extLst>
              <a:ext uri="{FF2B5EF4-FFF2-40B4-BE49-F238E27FC236}">
                <a16:creationId xmlns:a16="http://schemas.microsoft.com/office/drawing/2014/main" id="{CDCDE181-989D-491A-BA1D-20E9C454F185}"/>
              </a:ext>
            </a:extLst>
          </p:cNvPr>
          <p:cNvSpPr/>
          <p:nvPr/>
        </p:nvSpPr>
        <p:spPr>
          <a:xfrm rot="10800000">
            <a:off x="6214489" y="1936264"/>
            <a:ext cx="2945136" cy="29451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7" name="Shape 142">
            <a:extLst>
              <a:ext uri="{FF2B5EF4-FFF2-40B4-BE49-F238E27FC236}">
                <a16:creationId xmlns:a16="http://schemas.microsoft.com/office/drawing/2014/main" id="{F436016F-72C6-42B3-86BC-120E707875E9}"/>
              </a:ext>
            </a:extLst>
          </p:cNvPr>
          <p:cNvSpPr/>
          <p:nvPr/>
        </p:nvSpPr>
        <p:spPr>
          <a:xfrm>
            <a:off x="7210384" y="11503499"/>
            <a:ext cx="2514713" cy="2514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 143">
            <a:extLst>
              <a:ext uri="{FF2B5EF4-FFF2-40B4-BE49-F238E27FC236}">
                <a16:creationId xmlns:a16="http://schemas.microsoft.com/office/drawing/2014/main" id="{4561255D-6E7E-4EC5-B5F9-2FDEC2167DA7}"/>
              </a:ext>
            </a:extLst>
          </p:cNvPr>
          <p:cNvSpPr/>
          <p:nvPr/>
        </p:nvSpPr>
        <p:spPr>
          <a:xfrm rot="10800000">
            <a:off x="755935" y="1279345"/>
            <a:ext cx="3782925" cy="3782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9" name="Shape 144">
            <a:extLst>
              <a:ext uri="{FF2B5EF4-FFF2-40B4-BE49-F238E27FC236}">
                <a16:creationId xmlns:a16="http://schemas.microsoft.com/office/drawing/2014/main" id="{BB493023-BF60-48D6-A40D-0AE582FE78BE}"/>
              </a:ext>
            </a:extLst>
          </p:cNvPr>
          <p:cNvSpPr/>
          <p:nvPr/>
        </p:nvSpPr>
        <p:spPr>
          <a:xfrm>
            <a:off x="7709417" y="-2013565"/>
            <a:ext cx="3782924" cy="3782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0" name="Shape 145">
            <a:extLst>
              <a:ext uri="{FF2B5EF4-FFF2-40B4-BE49-F238E27FC236}">
                <a16:creationId xmlns:a16="http://schemas.microsoft.com/office/drawing/2014/main" id="{80AEA239-3090-4614-9874-F04983BB92F2}"/>
              </a:ext>
            </a:extLst>
          </p:cNvPr>
          <p:cNvSpPr/>
          <p:nvPr/>
        </p:nvSpPr>
        <p:spPr>
          <a:xfrm rot="10800000">
            <a:off x="6940497" y="10715742"/>
            <a:ext cx="1754196" cy="1754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1" name="Shape 150">
            <a:extLst>
              <a:ext uri="{FF2B5EF4-FFF2-40B4-BE49-F238E27FC236}">
                <a16:creationId xmlns:a16="http://schemas.microsoft.com/office/drawing/2014/main" id="{F09CDCC7-F32C-4A70-A028-E85C1C4BF4AE}"/>
              </a:ext>
            </a:extLst>
          </p:cNvPr>
          <p:cNvSpPr/>
          <p:nvPr/>
        </p:nvSpPr>
        <p:spPr>
          <a:xfrm rot="10800000">
            <a:off x="22664202" y="2248929"/>
            <a:ext cx="2945136" cy="29451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4" name="Shape 151">
            <a:extLst>
              <a:ext uri="{FF2B5EF4-FFF2-40B4-BE49-F238E27FC236}">
                <a16:creationId xmlns:a16="http://schemas.microsoft.com/office/drawing/2014/main" id="{BB950935-A6E2-45DF-B7E0-B67D53AF7681}"/>
              </a:ext>
            </a:extLst>
          </p:cNvPr>
          <p:cNvSpPr/>
          <p:nvPr/>
        </p:nvSpPr>
        <p:spPr>
          <a:xfrm>
            <a:off x="17820312" y="11633069"/>
            <a:ext cx="2744321" cy="274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5" name="Shape 152">
            <a:extLst>
              <a:ext uri="{FF2B5EF4-FFF2-40B4-BE49-F238E27FC236}">
                <a16:creationId xmlns:a16="http://schemas.microsoft.com/office/drawing/2014/main" id="{842CD365-776F-46FF-9579-67B9D9006F8A}"/>
              </a:ext>
            </a:extLst>
          </p:cNvPr>
          <p:cNvSpPr/>
          <p:nvPr/>
        </p:nvSpPr>
        <p:spPr>
          <a:xfrm rot="10800000">
            <a:off x="18043971" y="11209334"/>
            <a:ext cx="1065682" cy="1065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61C3343A-0911-4F47-9585-1E64B4A3B8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1382423"/>
              </p:ext>
            </p:extLst>
          </p:nvPr>
        </p:nvGraphicFramePr>
        <p:xfrm>
          <a:off x="9159625" y="2248929"/>
          <a:ext cx="13504577" cy="9704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1319539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9">
            <a:extLst>
              <a:ext uri="{FF2B5EF4-FFF2-40B4-BE49-F238E27FC236}">
                <a16:creationId xmlns:a16="http://schemas.microsoft.com/office/drawing/2014/main" id="{319EE37C-FA5F-4422-A538-45E7153FB95D}"/>
              </a:ext>
            </a:extLst>
          </p:cNvPr>
          <p:cNvSpPr/>
          <p:nvPr/>
        </p:nvSpPr>
        <p:spPr>
          <a:xfrm>
            <a:off x="-2290268" y="3069661"/>
            <a:ext cx="7471082" cy="7471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hape 140">
            <a:extLst>
              <a:ext uri="{FF2B5EF4-FFF2-40B4-BE49-F238E27FC236}">
                <a16:creationId xmlns:a16="http://schemas.microsoft.com/office/drawing/2014/main" id="{5EEFC0B2-78B5-4DF1-8456-BF06136B2C9F}"/>
              </a:ext>
            </a:extLst>
          </p:cNvPr>
          <p:cNvSpPr/>
          <p:nvPr/>
        </p:nvSpPr>
        <p:spPr>
          <a:xfrm rot="10800000">
            <a:off x="3842004" y="-646908"/>
            <a:ext cx="4853573" cy="4853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 141">
            <a:extLst>
              <a:ext uri="{FF2B5EF4-FFF2-40B4-BE49-F238E27FC236}">
                <a16:creationId xmlns:a16="http://schemas.microsoft.com/office/drawing/2014/main" id="{CDCDE181-989D-491A-BA1D-20E9C454F185}"/>
              </a:ext>
            </a:extLst>
          </p:cNvPr>
          <p:cNvSpPr/>
          <p:nvPr/>
        </p:nvSpPr>
        <p:spPr>
          <a:xfrm rot="10800000">
            <a:off x="6214489" y="1936264"/>
            <a:ext cx="2945136" cy="29451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7" name="Shape 142">
            <a:extLst>
              <a:ext uri="{FF2B5EF4-FFF2-40B4-BE49-F238E27FC236}">
                <a16:creationId xmlns:a16="http://schemas.microsoft.com/office/drawing/2014/main" id="{F436016F-72C6-42B3-86BC-120E707875E9}"/>
              </a:ext>
            </a:extLst>
          </p:cNvPr>
          <p:cNvSpPr/>
          <p:nvPr/>
        </p:nvSpPr>
        <p:spPr>
          <a:xfrm>
            <a:off x="7210384" y="11503499"/>
            <a:ext cx="2514713" cy="2514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 143">
            <a:extLst>
              <a:ext uri="{FF2B5EF4-FFF2-40B4-BE49-F238E27FC236}">
                <a16:creationId xmlns:a16="http://schemas.microsoft.com/office/drawing/2014/main" id="{4561255D-6E7E-4EC5-B5F9-2FDEC2167DA7}"/>
              </a:ext>
            </a:extLst>
          </p:cNvPr>
          <p:cNvSpPr/>
          <p:nvPr/>
        </p:nvSpPr>
        <p:spPr>
          <a:xfrm rot="10800000">
            <a:off x="755935" y="1279345"/>
            <a:ext cx="3782925" cy="3782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9" name="Shape 144">
            <a:extLst>
              <a:ext uri="{FF2B5EF4-FFF2-40B4-BE49-F238E27FC236}">
                <a16:creationId xmlns:a16="http://schemas.microsoft.com/office/drawing/2014/main" id="{BB493023-BF60-48D6-A40D-0AE582FE78BE}"/>
              </a:ext>
            </a:extLst>
          </p:cNvPr>
          <p:cNvSpPr/>
          <p:nvPr/>
        </p:nvSpPr>
        <p:spPr>
          <a:xfrm>
            <a:off x="7709417" y="-2013565"/>
            <a:ext cx="3782924" cy="3782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0" name="Shape 145">
            <a:extLst>
              <a:ext uri="{FF2B5EF4-FFF2-40B4-BE49-F238E27FC236}">
                <a16:creationId xmlns:a16="http://schemas.microsoft.com/office/drawing/2014/main" id="{80AEA239-3090-4614-9874-F04983BB92F2}"/>
              </a:ext>
            </a:extLst>
          </p:cNvPr>
          <p:cNvSpPr/>
          <p:nvPr/>
        </p:nvSpPr>
        <p:spPr>
          <a:xfrm rot="10800000">
            <a:off x="6940497" y="10715742"/>
            <a:ext cx="1754196" cy="1754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1" name="Shape 150">
            <a:extLst>
              <a:ext uri="{FF2B5EF4-FFF2-40B4-BE49-F238E27FC236}">
                <a16:creationId xmlns:a16="http://schemas.microsoft.com/office/drawing/2014/main" id="{F09CDCC7-F32C-4A70-A028-E85C1C4BF4AE}"/>
              </a:ext>
            </a:extLst>
          </p:cNvPr>
          <p:cNvSpPr/>
          <p:nvPr/>
        </p:nvSpPr>
        <p:spPr>
          <a:xfrm rot="10800000">
            <a:off x="22664202" y="2248929"/>
            <a:ext cx="2945136" cy="29451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4" name="Shape 151">
            <a:extLst>
              <a:ext uri="{FF2B5EF4-FFF2-40B4-BE49-F238E27FC236}">
                <a16:creationId xmlns:a16="http://schemas.microsoft.com/office/drawing/2014/main" id="{BB950935-A6E2-45DF-B7E0-B67D53AF7681}"/>
              </a:ext>
            </a:extLst>
          </p:cNvPr>
          <p:cNvSpPr/>
          <p:nvPr/>
        </p:nvSpPr>
        <p:spPr>
          <a:xfrm>
            <a:off x="17820312" y="11633069"/>
            <a:ext cx="2744321" cy="274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5" name="Shape 152">
            <a:extLst>
              <a:ext uri="{FF2B5EF4-FFF2-40B4-BE49-F238E27FC236}">
                <a16:creationId xmlns:a16="http://schemas.microsoft.com/office/drawing/2014/main" id="{842CD365-776F-46FF-9579-67B9D9006F8A}"/>
              </a:ext>
            </a:extLst>
          </p:cNvPr>
          <p:cNvSpPr/>
          <p:nvPr/>
        </p:nvSpPr>
        <p:spPr>
          <a:xfrm rot="10800000">
            <a:off x="18043971" y="11209334"/>
            <a:ext cx="1065682" cy="1065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F51BCCCF-5D34-4AB3-9A5B-25B7345628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2361626"/>
              </p:ext>
            </p:extLst>
          </p:nvPr>
        </p:nvGraphicFramePr>
        <p:xfrm>
          <a:off x="9159625" y="2193095"/>
          <a:ext cx="13504578" cy="10081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3749759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9">
            <a:extLst>
              <a:ext uri="{FF2B5EF4-FFF2-40B4-BE49-F238E27FC236}">
                <a16:creationId xmlns:a16="http://schemas.microsoft.com/office/drawing/2014/main" id="{319EE37C-FA5F-4422-A538-45E7153FB95D}"/>
              </a:ext>
            </a:extLst>
          </p:cNvPr>
          <p:cNvSpPr/>
          <p:nvPr/>
        </p:nvSpPr>
        <p:spPr>
          <a:xfrm>
            <a:off x="-2290268" y="3069661"/>
            <a:ext cx="7471082" cy="7471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hape 140">
            <a:extLst>
              <a:ext uri="{FF2B5EF4-FFF2-40B4-BE49-F238E27FC236}">
                <a16:creationId xmlns:a16="http://schemas.microsoft.com/office/drawing/2014/main" id="{5EEFC0B2-78B5-4DF1-8456-BF06136B2C9F}"/>
              </a:ext>
            </a:extLst>
          </p:cNvPr>
          <p:cNvSpPr/>
          <p:nvPr/>
        </p:nvSpPr>
        <p:spPr>
          <a:xfrm rot="10800000">
            <a:off x="3842004" y="-646908"/>
            <a:ext cx="4853573" cy="4853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 141">
            <a:extLst>
              <a:ext uri="{FF2B5EF4-FFF2-40B4-BE49-F238E27FC236}">
                <a16:creationId xmlns:a16="http://schemas.microsoft.com/office/drawing/2014/main" id="{CDCDE181-989D-491A-BA1D-20E9C454F185}"/>
              </a:ext>
            </a:extLst>
          </p:cNvPr>
          <p:cNvSpPr/>
          <p:nvPr/>
        </p:nvSpPr>
        <p:spPr>
          <a:xfrm rot="10800000">
            <a:off x="6214489" y="1936264"/>
            <a:ext cx="2945136" cy="29451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7" name="Shape 142">
            <a:extLst>
              <a:ext uri="{FF2B5EF4-FFF2-40B4-BE49-F238E27FC236}">
                <a16:creationId xmlns:a16="http://schemas.microsoft.com/office/drawing/2014/main" id="{F436016F-72C6-42B3-86BC-120E707875E9}"/>
              </a:ext>
            </a:extLst>
          </p:cNvPr>
          <p:cNvSpPr/>
          <p:nvPr/>
        </p:nvSpPr>
        <p:spPr>
          <a:xfrm>
            <a:off x="7210384" y="11503499"/>
            <a:ext cx="2514713" cy="2514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 143">
            <a:extLst>
              <a:ext uri="{FF2B5EF4-FFF2-40B4-BE49-F238E27FC236}">
                <a16:creationId xmlns:a16="http://schemas.microsoft.com/office/drawing/2014/main" id="{4561255D-6E7E-4EC5-B5F9-2FDEC2167DA7}"/>
              </a:ext>
            </a:extLst>
          </p:cNvPr>
          <p:cNvSpPr/>
          <p:nvPr/>
        </p:nvSpPr>
        <p:spPr>
          <a:xfrm rot="10800000">
            <a:off x="755935" y="1279345"/>
            <a:ext cx="3782925" cy="3782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9" name="Shape 144">
            <a:extLst>
              <a:ext uri="{FF2B5EF4-FFF2-40B4-BE49-F238E27FC236}">
                <a16:creationId xmlns:a16="http://schemas.microsoft.com/office/drawing/2014/main" id="{BB493023-BF60-48D6-A40D-0AE582FE78BE}"/>
              </a:ext>
            </a:extLst>
          </p:cNvPr>
          <p:cNvSpPr/>
          <p:nvPr/>
        </p:nvSpPr>
        <p:spPr>
          <a:xfrm>
            <a:off x="7709417" y="-2013565"/>
            <a:ext cx="3782924" cy="3782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0" name="Shape 145">
            <a:extLst>
              <a:ext uri="{FF2B5EF4-FFF2-40B4-BE49-F238E27FC236}">
                <a16:creationId xmlns:a16="http://schemas.microsoft.com/office/drawing/2014/main" id="{80AEA239-3090-4614-9874-F04983BB92F2}"/>
              </a:ext>
            </a:extLst>
          </p:cNvPr>
          <p:cNvSpPr/>
          <p:nvPr/>
        </p:nvSpPr>
        <p:spPr>
          <a:xfrm rot="10800000">
            <a:off x="6940497" y="10715742"/>
            <a:ext cx="1754196" cy="1754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1" name="Shape 150">
            <a:extLst>
              <a:ext uri="{FF2B5EF4-FFF2-40B4-BE49-F238E27FC236}">
                <a16:creationId xmlns:a16="http://schemas.microsoft.com/office/drawing/2014/main" id="{F09CDCC7-F32C-4A70-A028-E85C1C4BF4AE}"/>
              </a:ext>
            </a:extLst>
          </p:cNvPr>
          <p:cNvSpPr/>
          <p:nvPr/>
        </p:nvSpPr>
        <p:spPr>
          <a:xfrm rot="10800000">
            <a:off x="22664202" y="2248929"/>
            <a:ext cx="2945136" cy="29451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4" name="Shape 151">
            <a:extLst>
              <a:ext uri="{FF2B5EF4-FFF2-40B4-BE49-F238E27FC236}">
                <a16:creationId xmlns:a16="http://schemas.microsoft.com/office/drawing/2014/main" id="{BB950935-A6E2-45DF-B7E0-B67D53AF7681}"/>
              </a:ext>
            </a:extLst>
          </p:cNvPr>
          <p:cNvSpPr/>
          <p:nvPr/>
        </p:nvSpPr>
        <p:spPr>
          <a:xfrm>
            <a:off x="17820312" y="11633069"/>
            <a:ext cx="2744321" cy="274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5" name="Shape 152">
            <a:extLst>
              <a:ext uri="{FF2B5EF4-FFF2-40B4-BE49-F238E27FC236}">
                <a16:creationId xmlns:a16="http://schemas.microsoft.com/office/drawing/2014/main" id="{842CD365-776F-46FF-9579-67B9D9006F8A}"/>
              </a:ext>
            </a:extLst>
          </p:cNvPr>
          <p:cNvSpPr/>
          <p:nvPr/>
        </p:nvSpPr>
        <p:spPr>
          <a:xfrm rot="10800000">
            <a:off x="18043971" y="11209334"/>
            <a:ext cx="1065682" cy="1065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DF51BCCF-B43A-4185-982D-576879B40F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0573713"/>
              </p:ext>
            </p:extLst>
          </p:nvPr>
        </p:nvGraphicFramePr>
        <p:xfrm>
          <a:off x="9159625" y="2248930"/>
          <a:ext cx="13504577" cy="9793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5853816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9">
            <a:extLst>
              <a:ext uri="{FF2B5EF4-FFF2-40B4-BE49-F238E27FC236}">
                <a16:creationId xmlns:a16="http://schemas.microsoft.com/office/drawing/2014/main" id="{319EE37C-FA5F-4422-A538-45E7153FB95D}"/>
              </a:ext>
            </a:extLst>
          </p:cNvPr>
          <p:cNvSpPr/>
          <p:nvPr/>
        </p:nvSpPr>
        <p:spPr>
          <a:xfrm>
            <a:off x="-2290268" y="3069661"/>
            <a:ext cx="7471082" cy="7471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hape 140">
            <a:extLst>
              <a:ext uri="{FF2B5EF4-FFF2-40B4-BE49-F238E27FC236}">
                <a16:creationId xmlns:a16="http://schemas.microsoft.com/office/drawing/2014/main" id="{5EEFC0B2-78B5-4DF1-8456-BF06136B2C9F}"/>
              </a:ext>
            </a:extLst>
          </p:cNvPr>
          <p:cNvSpPr/>
          <p:nvPr/>
        </p:nvSpPr>
        <p:spPr>
          <a:xfrm rot="10800000">
            <a:off x="3842004" y="-646908"/>
            <a:ext cx="4853573" cy="4853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 141">
            <a:extLst>
              <a:ext uri="{FF2B5EF4-FFF2-40B4-BE49-F238E27FC236}">
                <a16:creationId xmlns:a16="http://schemas.microsoft.com/office/drawing/2014/main" id="{CDCDE181-989D-491A-BA1D-20E9C454F185}"/>
              </a:ext>
            </a:extLst>
          </p:cNvPr>
          <p:cNvSpPr/>
          <p:nvPr/>
        </p:nvSpPr>
        <p:spPr>
          <a:xfrm rot="10800000">
            <a:off x="6214489" y="1936264"/>
            <a:ext cx="2945136" cy="29451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7" name="Shape 142">
            <a:extLst>
              <a:ext uri="{FF2B5EF4-FFF2-40B4-BE49-F238E27FC236}">
                <a16:creationId xmlns:a16="http://schemas.microsoft.com/office/drawing/2014/main" id="{F436016F-72C6-42B3-86BC-120E707875E9}"/>
              </a:ext>
            </a:extLst>
          </p:cNvPr>
          <p:cNvSpPr/>
          <p:nvPr/>
        </p:nvSpPr>
        <p:spPr>
          <a:xfrm>
            <a:off x="7210384" y="11503499"/>
            <a:ext cx="2514713" cy="2514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 143">
            <a:extLst>
              <a:ext uri="{FF2B5EF4-FFF2-40B4-BE49-F238E27FC236}">
                <a16:creationId xmlns:a16="http://schemas.microsoft.com/office/drawing/2014/main" id="{4561255D-6E7E-4EC5-B5F9-2FDEC2167DA7}"/>
              </a:ext>
            </a:extLst>
          </p:cNvPr>
          <p:cNvSpPr/>
          <p:nvPr/>
        </p:nvSpPr>
        <p:spPr>
          <a:xfrm rot="10800000">
            <a:off x="755935" y="1279345"/>
            <a:ext cx="3782925" cy="3782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9" name="Shape 144">
            <a:extLst>
              <a:ext uri="{FF2B5EF4-FFF2-40B4-BE49-F238E27FC236}">
                <a16:creationId xmlns:a16="http://schemas.microsoft.com/office/drawing/2014/main" id="{BB493023-BF60-48D6-A40D-0AE582FE78BE}"/>
              </a:ext>
            </a:extLst>
          </p:cNvPr>
          <p:cNvSpPr/>
          <p:nvPr/>
        </p:nvSpPr>
        <p:spPr>
          <a:xfrm>
            <a:off x="7709417" y="-2013565"/>
            <a:ext cx="3782924" cy="3782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0" name="Shape 145">
            <a:extLst>
              <a:ext uri="{FF2B5EF4-FFF2-40B4-BE49-F238E27FC236}">
                <a16:creationId xmlns:a16="http://schemas.microsoft.com/office/drawing/2014/main" id="{80AEA239-3090-4614-9874-F04983BB92F2}"/>
              </a:ext>
            </a:extLst>
          </p:cNvPr>
          <p:cNvSpPr/>
          <p:nvPr/>
        </p:nvSpPr>
        <p:spPr>
          <a:xfrm rot="10800000">
            <a:off x="6940497" y="10715742"/>
            <a:ext cx="1754196" cy="1754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1" name="Shape 150">
            <a:extLst>
              <a:ext uri="{FF2B5EF4-FFF2-40B4-BE49-F238E27FC236}">
                <a16:creationId xmlns:a16="http://schemas.microsoft.com/office/drawing/2014/main" id="{F09CDCC7-F32C-4A70-A028-E85C1C4BF4AE}"/>
              </a:ext>
            </a:extLst>
          </p:cNvPr>
          <p:cNvSpPr/>
          <p:nvPr/>
        </p:nvSpPr>
        <p:spPr>
          <a:xfrm rot="10800000">
            <a:off x="22664202" y="2248929"/>
            <a:ext cx="2945136" cy="29451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4" name="Shape 151">
            <a:extLst>
              <a:ext uri="{FF2B5EF4-FFF2-40B4-BE49-F238E27FC236}">
                <a16:creationId xmlns:a16="http://schemas.microsoft.com/office/drawing/2014/main" id="{BB950935-A6E2-45DF-B7E0-B67D53AF7681}"/>
              </a:ext>
            </a:extLst>
          </p:cNvPr>
          <p:cNvSpPr/>
          <p:nvPr/>
        </p:nvSpPr>
        <p:spPr>
          <a:xfrm>
            <a:off x="17820312" y="11633069"/>
            <a:ext cx="2744321" cy="274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5" name="Shape 152">
            <a:extLst>
              <a:ext uri="{FF2B5EF4-FFF2-40B4-BE49-F238E27FC236}">
                <a16:creationId xmlns:a16="http://schemas.microsoft.com/office/drawing/2014/main" id="{842CD365-776F-46FF-9579-67B9D9006F8A}"/>
              </a:ext>
            </a:extLst>
          </p:cNvPr>
          <p:cNvSpPr/>
          <p:nvPr/>
        </p:nvSpPr>
        <p:spPr>
          <a:xfrm rot="10800000">
            <a:off x="18043971" y="11209334"/>
            <a:ext cx="1065682" cy="1065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2E48FE54-56AA-4EC3-9EE9-F56E8BC89A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1620797"/>
              </p:ext>
            </p:extLst>
          </p:nvPr>
        </p:nvGraphicFramePr>
        <p:xfrm>
          <a:off x="9159625" y="2248929"/>
          <a:ext cx="13504577" cy="9733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9730030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9">
            <a:extLst>
              <a:ext uri="{FF2B5EF4-FFF2-40B4-BE49-F238E27FC236}">
                <a16:creationId xmlns:a16="http://schemas.microsoft.com/office/drawing/2014/main" id="{319EE37C-FA5F-4422-A538-45E7153FB95D}"/>
              </a:ext>
            </a:extLst>
          </p:cNvPr>
          <p:cNvSpPr/>
          <p:nvPr/>
        </p:nvSpPr>
        <p:spPr>
          <a:xfrm>
            <a:off x="-2290268" y="3069661"/>
            <a:ext cx="7471082" cy="7471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hape 140">
            <a:extLst>
              <a:ext uri="{FF2B5EF4-FFF2-40B4-BE49-F238E27FC236}">
                <a16:creationId xmlns:a16="http://schemas.microsoft.com/office/drawing/2014/main" id="{5EEFC0B2-78B5-4DF1-8456-BF06136B2C9F}"/>
              </a:ext>
            </a:extLst>
          </p:cNvPr>
          <p:cNvSpPr/>
          <p:nvPr/>
        </p:nvSpPr>
        <p:spPr>
          <a:xfrm rot="10800000">
            <a:off x="3842004" y="-646908"/>
            <a:ext cx="4853573" cy="4853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 141">
            <a:extLst>
              <a:ext uri="{FF2B5EF4-FFF2-40B4-BE49-F238E27FC236}">
                <a16:creationId xmlns:a16="http://schemas.microsoft.com/office/drawing/2014/main" id="{CDCDE181-989D-491A-BA1D-20E9C454F185}"/>
              </a:ext>
            </a:extLst>
          </p:cNvPr>
          <p:cNvSpPr/>
          <p:nvPr/>
        </p:nvSpPr>
        <p:spPr>
          <a:xfrm rot="10800000">
            <a:off x="6214489" y="1936264"/>
            <a:ext cx="2945136" cy="29451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7" name="Shape 142">
            <a:extLst>
              <a:ext uri="{FF2B5EF4-FFF2-40B4-BE49-F238E27FC236}">
                <a16:creationId xmlns:a16="http://schemas.microsoft.com/office/drawing/2014/main" id="{F436016F-72C6-42B3-86BC-120E707875E9}"/>
              </a:ext>
            </a:extLst>
          </p:cNvPr>
          <p:cNvSpPr/>
          <p:nvPr/>
        </p:nvSpPr>
        <p:spPr>
          <a:xfrm>
            <a:off x="7210384" y="11503499"/>
            <a:ext cx="2514713" cy="2514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 143">
            <a:extLst>
              <a:ext uri="{FF2B5EF4-FFF2-40B4-BE49-F238E27FC236}">
                <a16:creationId xmlns:a16="http://schemas.microsoft.com/office/drawing/2014/main" id="{4561255D-6E7E-4EC5-B5F9-2FDEC2167DA7}"/>
              </a:ext>
            </a:extLst>
          </p:cNvPr>
          <p:cNvSpPr/>
          <p:nvPr/>
        </p:nvSpPr>
        <p:spPr>
          <a:xfrm rot="10800000">
            <a:off x="755935" y="1279345"/>
            <a:ext cx="3782925" cy="3782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9" name="Shape 144">
            <a:extLst>
              <a:ext uri="{FF2B5EF4-FFF2-40B4-BE49-F238E27FC236}">
                <a16:creationId xmlns:a16="http://schemas.microsoft.com/office/drawing/2014/main" id="{BB493023-BF60-48D6-A40D-0AE582FE78BE}"/>
              </a:ext>
            </a:extLst>
          </p:cNvPr>
          <p:cNvSpPr/>
          <p:nvPr/>
        </p:nvSpPr>
        <p:spPr>
          <a:xfrm>
            <a:off x="7709417" y="-2013565"/>
            <a:ext cx="3782924" cy="3782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0" name="Shape 145">
            <a:extLst>
              <a:ext uri="{FF2B5EF4-FFF2-40B4-BE49-F238E27FC236}">
                <a16:creationId xmlns:a16="http://schemas.microsoft.com/office/drawing/2014/main" id="{80AEA239-3090-4614-9874-F04983BB92F2}"/>
              </a:ext>
            </a:extLst>
          </p:cNvPr>
          <p:cNvSpPr/>
          <p:nvPr/>
        </p:nvSpPr>
        <p:spPr>
          <a:xfrm rot="10800000">
            <a:off x="6940497" y="10715742"/>
            <a:ext cx="1754196" cy="1754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1" name="Shape 150">
            <a:extLst>
              <a:ext uri="{FF2B5EF4-FFF2-40B4-BE49-F238E27FC236}">
                <a16:creationId xmlns:a16="http://schemas.microsoft.com/office/drawing/2014/main" id="{F09CDCC7-F32C-4A70-A028-E85C1C4BF4AE}"/>
              </a:ext>
            </a:extLst>
          </p:cNvPr>
          <p:cNvSpPr/>
          <p:nvPr/>
        </p:nvSpPr>
        <p:spPr>
          <a:xfrm rot="10800000">
            <a:off x="22664202" y="2248929"/>
            <a:ext cx="2945136" cy="29451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4" name="Shape 151">
            <a:extLst>
              <a:ext uri="{FF2B5EF4-FFF2-40B4-BE49-F238E27FC236}">
                <a16:creationId xmlns:a16="http://schemas.microsoft.com/office/drawing/2014/main" id="{BB950935-A6E2-45DF-B7E0-B67D53AF7681}"/>
              </a:ext>
            </a:extLst>
          </p:cNvPr>
          <p:cNvSpPr/>
          <p:nvPr/>
        </p:nvSpPr>
        <p:spPr>
          <a:xfrm>
            <a:off x="17820312" y="11633069"/>
            <a:ext cx="2744321" cy="274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5" name="Shape 152">
            <a:extLst>
              <a:ext uri="{FF2B5EF4-FFF2-40B4-BE49-F238E27FC236}">
                <a16:creationId xmlns:a16="http://schemas.microsoft.com/office/drawing/2014/main" id="{842CD365-776F-46FF-9579-67B9D9006F8A}"/>
              </a:ext>
            </a:extLst>
          </p:cNvPr>
          <p:cNvSpPr/>
          <p:nvPr/>
        </p:nvSpPr>
        <p:spPr>
          <a:xfrm rot="10800000">
            <a:off x="18043971" y="11209334"/>
            <a:ext cx="1065682" cy="1065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51738C2B-DDA6-47BB-8F51-4F1C2EF496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9039161"/>
              </p:ext>
            </p:extLst>
          </p:nvPr>
        </p:nvGraphicFramePr>
        <p:xfrm>
          <a:off x="9159625" y="2248930"/>
          <a:ext cx="13504577" cy="9709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8985679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9">
            <a:extLst>
              <a:ext uri="{FF2B5EF4-FFF2-40B4-BE49-F238E27FC236}">
                <a16:creationId xmlns:a16="http://schemas.microsoft.com/office/drawing/2014/main" id="{319EE37C-FA5F-4422-A538-45E7153FB95D}"/>
              </a:ext>
            </a:extLst>
          </p:cNvPr>
          <p:cNvSpPr/>
          <p:nvPr/>
        </p:nvSpPr>
        <p:spPr>
          <a:xfrm>
            <a:off x="-2290268" y="3069661"/>
            <a:ext cx="7471082" cy="7471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hape 140">
            <a:extLst>
              <a:ext uri="{FF2B5EF4-FFF2-40B4-BE49-F238E27FC236}">
                <a16:creationId xmlns:a16="http://schemas.microsoft.com/office/drawing/2014/main" id="{5EEFC0B2-78B5-4DF1-8456-BF06136B2C9F}"/>
              </a:ext>
            </a:extLst>
          </p:cNvPr>
          <p:cNvSpPr/>
          <p:nvPr/>
        </p:nvSpPr>
        <p:spPr>
          <a:xfrm rot="10800000">
            <a:off x="3842004" y="-646908"/>
            <a:ext cx="4853573" cy="4853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 141">
            <a:extLst>
              <a:ext uri="{FF2B5EF4-FFF2-40B4-BE49-F238E27FC236}">
                <a16:creationId xmlns:a16="http://schemas.microsoft.com/office/drawing/2014/main" id="{CDCDE181-989D-491A-BA1D-20E9C454F185}"/>
              </a:ext>
            </a:extLst>
          </p:cNvPr>
          <p:cNvSpPr/>
          <p:nvPr/>
        </p:nvSpPr>
        <p:spPr>
          <a:xfrm rot="10800000">
            <a:off x="6214489" y="1936264"/>
            <a:ext cx="2945136" cy="29451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7" name="Shape 142">
            <a:extLst>
              <a:ext uri="{FF2B5EF4-FFF2-40B4-BE49-F238E27FC236}">
                <a16:creationId xmlns:a16="http://schemas.microsoft.com/office/drawing/2014/main" id="{F436016F-72C6-42B3-86BC-120E707875E9}"/>
              </a:ext>
            </a:extLst>
          </p:cNvPr>
          <p:cNvSpPr/>
          <p:nvPr/>
        </p:nvSpPr>
        <p:spPr>
          <a:xfrm>
            <a:off x="7210384" y="11503499"/>
            <a:ext cx="2514713" cy="2514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 143">
            <a:extLst>
              <a:ext uri="{FF2B5EF4-FFF2-40B4-BE49-F238E27FC236}">
                <a16:creationId xmlns:a16="http://schemas.microsoft.com/office/drawing/2014/main" id="{4561255D-6E7E-4EC5-B5F9-2FDEC2167DA7}"/>
              </a:ext>
            </a:extLst>
          </p:cNvPr>
          <p:cNvSpPr/>
          <p:nvPr/>
        </p:nvSpPr>
        <p:spPr>
          <a:xfrm rot="10800000">
            <a:off x="755935" y="1279345"/>
            <a:ext cx="3782925" cy="3782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9" name="Shape 144">
            <a:extLst>
              <a:ext uri="{FF2B5EF4-FFF2-40B4-BE49-F238E27FC236}">
                <a16:creationId xmlns:a16="http://schemas.microsoft.com/office/drawing/2014/main" id="{BB493023-BF60-48D6-A40D-0AE582FE78BE}"/>
              </a:ext>
            </a:extLst>
          </p:cNvPr>
          <p:cNvSpPr/>
          <p:nvPr/>
        </p:nvSpPr>
        <p:spPr>
          <a:xfrm>
            <a:off x="7709417" y="-2013565"/>
            <a:ext cx="3782924" cy="3782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0" name="Shape 145">
            <a:extLst>
              <a:ext uri="{FF2B5EF4-FFF2-40B4-BE49-F238E27FC236}">
                <a16:creationId xmlns:a16="http://schemas.microsoft.com/office/drawing/2014/main" id="{80AEA239-3090-4614-9874-F04983BB92F2}"/>
              </a:ext>
            </a:extLst>
          </p:cNvPr>
          <p:cNvSpPr/>
          <p:nvPr/>
        </p:nvSpPr>
        <p:spPr>
          <a:xfrm rot="10800000">
            <a:off x="6940497" y="10715742"/>
            <a:ext cx="1754196" cy="1754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1" name="Shape 150">
            <a:extLst>
              <a:ext uri="{FF2B5EF4-FFF2-40B4-BE49-F238E27FC236}">
                <a16:creationId xmlns:a16="http://schemas.microsoft.com/office/drawing/2014/main" id="{F09CDCC7-F32C-4A70-A028-E85C1C4BF4AE}"/>
              </a:ext>
            </a:extLst>
          </p:cNvPr>
          <p:cNvSpPr/>
          <p:nvPr/>
        </p:nvSpPr>
        <p:spPr>
          <a:xfrm rot="10800000">
            <a:off x="22664202" y="2248929"/>
            <a:ext cx="2945136" cy="29451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4" name="Shape 151">
            <a:extLst>
              <a:ext uri="{FF2B5EF4-FFF2-40B4-BE49-F238E27FC236}">
                <a16:creationId xmlns:a16="http://schemas.microsoft.com/office/drawing/2014/main" id="{BB950935-A6E2-45DF-B7E0-B67D53AF7681}"/>
              </a:ext>
            </a:extLst>
          </p:cNvPr>
          <p:cNvSpPr/>
          <p:nvPr/>
        </p:nvSpPr>
        <p:spPr>
          <a:xfrm>
            <a:off x="17820312" y="11633069"/>
            <a:ext cx="2744321" cy="274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5" name="Shape 152">
            <a:extLst>
              <a:ext uri="{FF2B5EF4-FFF2-40B4-BE49-F238E27FC236}">
                <a16:creationId xmlns:a16="http://schemas.microsoft.com/office/drawing/2014/main" id="{842CD365-776F-46FF-9579-67B9D9006F8A}"/>
              </a:ext>
            </a:extLst>
          </p:cNvPr>
          <p:cNvSpPr/>
          <p:nvPr/>
        </p:nvSpPr>
        <p:spPr>
          <a:xfrm rot="10800000">
            <a:off x="18043971" y="11209334"/>
            <a:ext cx="1065682" cy="1065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C7100936-A629-4681-A8BF-74BFF63709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4808090"/>
              </p:ext>
            </p:extLst>
          </p:nvPr>
        </p:nvGraphicFramePr>
        <p:xfrm>
          <a:off x="9159625" y="2248929"/>
          <a:ext cx="13504577" cy="9726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5806089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9">
            <a:extLst>
              <a:ext uri="{FF2B5EF4-FFF2-40B4-BE49-F238E27FC236}">
                <a16:creationId xmlns:a16="http://schemas.microsoft.com/office/drawing/2014/main" id="{319EE37C-FA5F-4422-A538-45E7153FB95D}"/>
              </a:ext>
            </a:extLst>
          </p:cNvPr>
          <p:cNvSpPr/>
          <p:nvPr/>
        </p:nvSpPr>
        <p:spPr>
          <a:xfrm>
            <a:off x="-2290268" y="3069661"/>
            <a:ext cx="7471082" cy="7471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hape 140">
            <a:extLst>
              <a:ext uri="{FF2B5EF4-FFF2-40B4-BE49-F238E27FC236}">
                <a16:creationId xmlns:a16="http://schemas.microsoft.com/office/drawing/2014/main" id="{5EEFC0B2-78B5-4DF1-8456-BF06136B2C9F}"/>
              </a:ext>
            </a:extLst>
          </p:cNvPr>
          <p:cNvSpPr/>
          <p:nvPr/>
        </p:nvSpPr>
        <p:spPr>
          <a:xfrm rot="10800000">
            <a:off x="3842004" y="-646908"/>
            <a:ext cx="4853573" cy="4853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 141">
            <a:extLst>
              <a:ext uri="{FF2B5EF4-FFF2-40B4-BE49-F238E27FC236}">
                <a16:creationId xmlns:a16="http://schemas.microsoft.com/office/drawing/2014/main" id="{CDCDE181-989D-491A-BA1D-20E9C454F185}"/>
              </a:ext>
            </a:extLst>
          </p:cNvPr>
          <p:cNvSpPr/>
          <p:nvPr/>
        </p:nvSpPr>
        <p:spPr>
          <a:xfrm rot="10800000">
            <a:off x="6214489" y="1936264"/>
            <a:ext cx="2945136" cy="29451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7" name="Shape 142">
            <a:extLst>
              <a:ext uri="{FF2B5EF4-FFF2-40B4-BE49-F238E27FC236}">
                <a16:creationId xmlns:a16="http://schemas.microsoft.com/office/drawing/2014/main" id="{F436016F-72C6-42B3-86BC-120E707875E9}"/>
              </a:ext>
            </a:extLst>
          </p:cNvPr>
          <p:cNvSpPr/>
          <p:nvPr/>
        </p:nvSpPr>
        <p:spPr>
          <a:xfrm>
            <a:off x="7210384" y="11503499"/>
            <a:ext cx="2514713" cy="2514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 143">
            <a:extLst>
              <a:ext uri="{FF2B5EF4-FFF2-40B4-BE49-F238E27FC236}">
                <a16:creationId xmlns:a16="http://schemas.microsoft.com/office/drawing/2014/main" id="{4561255D-6E7E-4EC5-B5F9-2FDEC2167DA7}"/>
              </a:ext>
            </a:extLst>
          </p:cNvPr>
          <p:cNvSpPr/>
          <p:nvPr/>
        </p:nvSpPr>
        <p:spPr>
          <a:xfrm rot="10800000">
            <a:off x="755935" y="1279345"/>
            <a:ext cx="3782925" cy="3782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9" name="Shape 144">
            <a:extLst>
              <a:ext uri="{FF2B5EF4-FFF2-40B4-BE49-F238E27FC236}">
                <a16:creationId xmlns:a16="http://schemas.microsoft.com/office/drawing/2014/main" id="{BB493023-BF60-48D6-A40D-0AE582FE78BE}"/>
              </a:ext>
            </a:extLst>
          </p:cNvPr>
          <p:cNvSpPr/>
          <p:nvPr/>
        </p:nvSpPr>
        <p:spPr>
          <a:xfrm>
            <a:off x="7709417" y="-2013565"/>
            <a:ext cx="3782924" cy="3782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0" name="Shape 145">
            <a:extLst>
              <a:ext uri="{FF2B5EF4-FFF2-40B4-BE49-F238E27FC236}">
                <a16:creationId xmlns:a16="http://schemas.microsoft.com/office/drawing/2014/main" id="{80AEA239-3090-4614-9874-F04983BB92F2}"/>
              </a:ext>
            </a:extLst>
          </p:cNvPr>
          <p:cNvSpPr/>
          <p:nvPr/>
        </p:nvSpPr>
        <p:spPr>
          <a:xfrm rot="10800000">
            <a:off x="6940497" y="10715742"/>
            <a:ext cx="1754196" cy="1754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1" name="Shape 150">
            <a:extLst>
              <a:ext uri="{FF2B5EF4-FFF2-40B4-BE49-F238E27FC236}">
                <a16:creationId xmlns:a16="http://schemas.microsoft.com/office/drawing/2014/main" id="{F09CDCC7-F32C-4A70-A028-E85C1C4BF4AE}"/>
              </a:ext>
            </a:extLst>
          </p:cNvPr>
          <p:cNvSpPr/>
          <p:nvPr/>
        </p:nvSpPr>
        <p:spPr>
          <a:xfrm rot="10800000">
            <a:off x="22664202" y="2248929"/>
            <a:ext cx="2945136" cy="29451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4" name="Shape 151">
            <a:extLst>
              <a:ext uri="{FF2B5EF4-FFF2-40B4-BE49-F238E27FC236}">
                <a16:creationId xmlns:a16="http://schemas.microsoft.com/office/drawing/2014/main" id="{BB950935-A6E2-45DF-B7E0-B67D53AF7681}"/>
              </a:ext>
            </a:extLst>
          </p:cNvPr>
          <p:cNvSpPr/>
          <p:nvPr/>
        </p:nvSpPr>
        <p:spPr>
          <a:xfrm>
            <a:off x="17820312" y="11633069"/>
            <a:ext cx="2744321" cy="274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5" name="Shape 152">
            <a:extLst>
              <a:ext uri="{FF2B5EF4-FFF2-40B4-BE49-F238E27FC236}">
                <a16:creationId xmlns:a16="http://schemas.microsoft.com/office/drawing/2014/main" id="{842CD365-776F-46FF-9579-67B9D9006F8A}"/>
              </a:ext>
            </a:extLst>
          </p:cNvPr>
          <p:cNvSpPr/>
          <p:nvPr/>
        </p:nvSpPr>
        <p:spPr>
          <a:xfrm rot="10800000">
            <a:off x="18043971" y="11209334"/>
            <a:ext cx="1065682" cy="1065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105DA1ED-5F40-4FE6-9B6B-F82876F56F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6277154"/>
              </p:ext>
            </p:extLst>
          </p:nvPr>
        </p:nvGraphicFramePr>
        <p:xfrm>
          <a:off x="9159625" y="2248930"/>
          <a:ext cx="13504577" cy="9678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509009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9">
            <a:extLst>
              <a:ext uri="{FF2B5EF4-FFF2-40B4-BE49-F238E27FC236}">
                <a16:creationId xmlns:a16="http://schemas.microsoft.com/office/drawing/2014/main" id="{319EE37C-FA5F-4422-A538-45E7153FB95D}"/>
              </a:ext>
            </a:extLst>
          </p:cNvPr>
          <p:cNvSpPr/>
          <p:nvPr/>
        </p:nvSpPr>
        <p:spPr>
          <a:xfrm>
            <a:off x="-2290268" y="3069661"/>
            <a:ext cx="7471082" cy="7471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hape 140">
            <a:extLst>
              <a:ext uri="{FF2B5EF4-FFF2-40B4-BE49-F238E27FC236}">
                <a16:creationId xmlns:a16="http://schemas.microsoft.com/office/drawing/2014/main" id="{5EEFC0B2-78B5-4DF1-8456-BF06136B2C9F}"/>
              </a:ext>
            </a:extLst>
          </p:cNvPr>
          <p:cNvSpPr/>
          <p:nvPr/>
        </p:nvSpPr>
        <p:spPr>
          <a:xfrm rot="10800000">
            <a:off x="3842004" y="-646908"/>
            <a:ext cx="4853573" cy="4853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 141">
            <a:extLst>
              <a:ext uri="{FF2B5EF4-FFF2-40B4-BE49-F238E27FC236}">
                <a16:creationId xmlns:a16="http://schemas.microsoft.com/office/drawing/2014/main" id="{CDCDE181-989D-491A-BA1D-20E9C454F185}"/>
              </a:ext>
            </a:extLst>
          </p:cNvPr>
          <p:cNvSpPr/>
          <p:nvPr/>
        </p:nvSpPr>
        <p:spPr>
          <a:xfrm rot="10800000">
            <a:off x="6214489" y="1936264"/>
            <a:ext cx="2945136" cy="29451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7" name="Shape 142">
            <a:extLst>
              <a:ext uri="{FF2B5EF4-FFF2-40B4-BE49-F238E27FC236}">
                <a16:creationId xmlns:a16="http://schemas.microsoft.com/office/drawing/2014/main" id="{F436016F-72C6-42B3-86BC-120E707875E9}"/>
              </a:ext>
            </a:extLst>
          </p:cNvPr>
          <p:cNvSpPr/>
          <p:nvPr/>
        </p:nvSpPr>
        <p:spPr>
          <a:xfrm>
            <a:off x="7210384" y="11503499"/>
            <a:ext cx="2514713" cy="2514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 143">
            <a:extLst>
              <a:ext uri="{FF2B5EF4-FFF2-40B4-BE49-F238E27FC236}">
                <a16:creationId xmlns:a16="http://schemas.microsoft.com/office/drawing/2014/main" id="{4561255D-6E7E-4EC5-B5F9-2FDEC2167DA7}"/>
              </a:ext>
            </a:extLst>
          </p:cNvPr>
          <p:cNvSpPr/>
          <p:nvPr/>
        </p:nvSpPr>
        <p:spPr>
          <a:xfrm rot="10800000">
            <a:off x="755935" y="1279345"/>
            <a:ext cx="3782925" cy="3782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9" name="Shape 144">
            <a:extLst>
              <a:ext uri="{FF2B5EF4-FFF2-40B4-BE49-F238E27FC236}">
                <a16:creationId xmlns:a16="http://schemas.microsoft.com/office/drawing/2014/main" id="{BB493023-BF60-48D6-A40D-0AE582FE78BE}"/>
              </a:ext>
            </a:extLst>
          </p:cNvPr>
          <p:cNvSpPr/>
          <p:nvPr/>
        </p:nvSpPr>
        <p:spPr>
          <a:xfrm>
            <a:off x="7709417" y="-2013565"/>
            <a:ext cx="3782924" cy="3782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0" name="Shape 145">
            <a:extLst>
              <a:ext uri="{FF2B5EF4-FFF2-40B4-BE49-F238E27FC236}">
                <a16:creationId xmlns:a16="http://schemas.microsoft.com/office/drawing/2014/main" id="{80AEA239-3090-4614-9874-F04983BB92F2}"/>
              </a:ext>
            </a:extLst>
          </p:cNvPr>
          <p:cNvSpPr/>
          <p:nvPr/>
        </p:nvSpPr>
        <p:spPr>
          <a:xfrm rot="10800000">
            <a:off x="6940497" y="10715742"/>
            <a:ext cx="1754196" cy="1754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1" name="Shape 150">
            <a:extLst>
              <a:ext uri="{FF2B5EF4-FFF2-40B4-BE49-F238E27FC236}">
                <a16:creationId xmlns:a16="http://schemas.microsoft.com/office/drawing/2014/main" id="{F09CDCC7-F32C-4A70-A028-E85C1C4BF4AE}"/>
              </a:ext>
            </a:extLst>
          </p:cNvPr>
          <p:cNvSpPr/>
          <p:nvPr/>
        </p:nvSpPr>
        <p:spPr>
          <a:xfrm rot="10800000">
            <a:off x="22664202" y="2248929"/>
            <a:ext cx="2945136" cy="29451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4" name="Shape 151">
            <a:extLst>
              <a:ext uri="{FF2B5EF4-FFF2-40B4-BE49-F238E27FC236}">
                <a16:creationId xmlns:a16="http://schemas.microsoft.com/office/drawing/2014/main" id="{BB950935-A6E2-45DF-B7E0-B67D53AF7681}"/>
              </a:ext>
            </a:extLst>
          </p:cNvPr>
          <p:cNvSpPr/>
          <p:nvPr/>
        </p:nvSpPr>
        <p:spPr>
          <a:xfrm>
            <a:off x="17820312" y="11633069"/>
            <a:ext cx="2744321" cy="274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5" name="Shape 152">
            <a:extLst>
              <a:ext uri="{FF2B5EF4-FFF2-40B4-BE49-F238E27FC236}">
                <a16:creationId xmlns:a16="http://schemas.microsoft.com/office/drawing/2014/main" id="{842CD365-776F-46FF-9579-67B9D9006F8A}"/>
              </a:ext>
            </a:extLst>
          </p:cNvPr>
          <p:cNvSpPr/>
          <p:nvPr/>
        </p:nvSpPr>
        <p:spPr>
          <a:xfrm rot="10800000">
            <a:off x="18043971" y="11209334"/>
            <a:ext cx="1065682" cy="1065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CF436ECE-2B10-4938-85A0-46BF4E1D62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8434860"/>
              </p:ext>
            </p:extLst>
          </p:nvPr>
        </p:nvGraphicFramePr>
        <p:xfrm>
          <a:off x="9159625" y="2248929"/>
          <a:ext cx="13504577" cy="9657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0016213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9">
            <a:extLst>
              <a:ext uri="{FF2B5EF4-FFF2-40B4-BE49-F238E27FC236}">
                <a16:creationId xmlns:a16="http://schemas.microsoft.com/office/drawing/2014/main" id="{319EE37C-FA5F-4422-A538-45E7153FB95D}"/>
              </a:ext>
            </a:extLst>
          </p:cNvPr>
          <p:cNvSpPr/>
          <p:nvPr/>
        </p:nvSpPr>
        <p:spPr>
          <a:xfrm>
            <a:off x="-2290268" y="3069661"/>
            <a:ext cx="7471082" cy="7471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hape 140">
            <a:extLst>
              <a:ext uri="{FF2B5EF4-FFF2-40B4-BE49-F238E27FC236}">
                <a16:creationId xmlns:a16="http://schemas.microsoft.com/office/drawing/2014/main" id="{5EEFC0B2-78B5-4DF1-8456-BF06136B2C9F}"/>
              </a:ext>
            </a:extLst>
          </p:cNvPr>
          <p:cNvSpPr/>
          <p:nvPr/>
        </p:nvSpPr>
        <p:spPr>
          <a:xfrm rot="10800000">
            <a:off x="3842004" y="-646908"/>
            <a:ext cx="4853573" cy="4853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 141">
            <a:extLst>
              <a:ext uri="{FF2B5EF4-FFF2-40B4-BE49-F238E27FC236}">
                <a16:creationId xmlns:a16="http://schemas.microsoft.com/office/drawing/2014/main" id="{CDCDE181-989D-491A-BA1D-20E9C454F185}"/>
              </a:ext>
            </a:extLst>
          </p:cNvPr>
          <p:cNvSpPr/>
          <p:nvPr/>
        </p:nvSpPr>
        <p:spPr>
          <a:xfrm rot="10800000">
            <a:off x="6214489" y="1936264"/>
            <a:ext cx="2945136" cy="29451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7" name="Shape 142">
            <a:extLst>
              <a:ext uri="{FF2B5EF4-FFF2-40B4-BE49-F238E27FC236}">
                <a16:creationId xmlns:a16="http://schemas.microsoft.com/office/drawing/2014/main" id="{F436016F-72C6-42B3-86BC-120E707875E9}"/>
              </a:ext>
            </a:extLst>
          </p:cNvPr>
          <p:cNvSpPr/>
          <p:nvPr/>
        </p:nvSpPr>
        <p:spPr>
          <a:xfrm>
            <a:off x="7210384" y="11503499"/>
            <a:ext cx="2514713" cy="2514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 143">
            <a:extLst>
              <a:ext uri="{FF2B5EF4-FFF2-40B4-BE49-F238E27FC236}">
                <a16:creationId xmlns:a16="http://schemas.microsoft.com/office/drawing/2014/main" id="{4561255D-6E7E-4EC5-B5F9-2FDEC2167DA7}"/>
              </a:ext>
            </a:extLst>
          </p:cNvPr>
          <p:cNvSpPr/>
          <p:nvPr/>
        </p:nvSpPr>
        <p:spPr>
          <a:xfrm rot="10800000">
            <a:off x="755935" y="1279345"/>
            <a:ext cx="3782925" cy="3782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9" name="Shape 144">
            <a:extLst>
              <a:ext uri="{FF2B5EF4-FFF2-40B4-BE49-F238E27FC236}">
                <a16:creationId xmlns:a16="http://schemas.microsoft.com/office/drawing/2014/main" id="{BB493023-BF60-48D6-A40D-0AE582FE78BE}"/>
              </a:ext>
            </a:extLst>
          </p:cNvPr>
          <p:cNvSpPr/>
          <p:nvPr/>
        </p:nvSpPr>
        <p:spPr>
          <a:xfrm>
            <a:off x="7709417" y="-2013565"/>
            <a:ext cx="3782924" cy="3782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0" name="Shape 145">
            <a:extLst>
              <a:ext uri="{FF2B5EF4-FFF2-40B4-BE49-F238E27FC236}">
                <a16:creationId xmlns:a16="http://schemas.microsoft.com/office/drawing/2014/main" id="{80AEA239-3090-4614-9874-F04983BB92F2}"/>
              </a:ext>
            </a:extLst>
          </p:cNvPr>
          <p:cNvSpPr/>
          <p:nvPr/>
        </p:nvSpPr>
        <p:spPr>
          <a:xfrm rot="10800000">
            <a:off x="6940497" y="10715742"/>
            <a:ext cx="1754196" cy="1754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1" name="Shape 150">
            <a:extLst>
              <a:ext uri="{FF2B5EF4-FFF2-40B4-BE49-F238E27FC236}">
                <a16:creationId xmlns:a16="http://schemas.microsoft.com/office/drawing/2014/main" id="{F09CDCC7-F32C-4A70-A028-E85C1C4BF4AE}"/>
              </a:ext>
            </a:extLst>
          </p:cNvPr>
          <p:cNvSpPr/>
          <p:nvPr/>
        </p:nvSpPr>
        <p:spPr>
          <a:xfrm rot="10800000">
            <a:off x="22664202" y="2248929"/>
            <a:ext cx="2945136" cy="29451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4" name="Shape 151">
            <a:extLst>
              <a:ext uri="{FF2B5EF4-FFF2-40B4-BE49-F238E27FC236}">
                <a16:creationId xmlns:a16="http://schemas.microsoft.com/office/drawing/2014/main" id="{BB950935-A6E2-45DF-B7E0-B67D53AF7681}"/>
              </a:ext>
            </a:extLst>
          </p:cNvPr>
          <p:cNvSpPr/>
          <p:nvPr/>
        </p:nvSpPr>
        <p:spPr>
          <a:xfrm>
            <a:off x="17820312" y="11633069"/>
            <a:ext cx="2744321" cy="274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5" name="Shape 152">
            <a:extLst>
              <a:ext uri="{FF2B5EF4-FFF2-40B4-BE49-F238E27FC236}">
                <a16:creationId xmlns:a16="http://schemas.microsoft.com/office/drawing/2014/main" id="{842CD365-776F-46FF-9579-67B9D9006F8A}"/>
              </a:ext>
            </a:extLst>
          </p:cNvPr>
          <p:cNvSpPr/>
          <p:nvPr/>
        </p:nvSpPr>
        <p:spPr>
          <a:xfrm rot="10800000">
            <a:off x="18043971" y="11209334"/>
            <a:ext cx="1065682" cy="1065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A0951289-49E9-4BB3-A451-D01A524686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989950"/>
              </p:ext>
            </p:extLst>
          </p:nvPr>
        </p:nvGraphicFramePr>
        <p:xfrm>
          <a:off x="9159625" y="2193096"/>
          <a:ext cx="13504578" cy="9822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139128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9">
            <a:extLst>
              <a:ext uri="{FF2B5EF4-FFF2-40B4-BE49-F238E27FC236}">
                <a16:creationId xmlns:a16="http://schemas.microsoft.com/office/drawing/2014/main" id="{319EE37C-FA5F-4422-A538-45E7153FB95D}"/>
              </a:ext>
            </a:extLst>
          </p:cNvPr>
          <p:cNvSpPr/>
          <p:nvPr/>
        </p:nvSpPr>
        <p:spPr>
          <a:xfrm>
            <a:off x="-2290268" y="3069661"/>
            <a:ext cx="7471082" cy="7471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hape 140">
            <a:extLst>
              <a:ext uri="{FF2B5EF4-FFF2-40B4-BE49-F238E27FC236}">
                <a16:creationId xmlns:a16="http://schemas.microsoft.com/office/drawing/2014/main" id="{5EEFC0B2-78B5-4DF1-8456-BF06136B2C9F}"/>
              </a:ext>
            </a:extLst>
          </p:cNvPr>
          <p:cNvSpPr/>
          <p:nvPr/>
        </p:nvSpPr>
        <p:spPr>
          <a:xfrm rot="10800000">
            <a:off x="3842004" y="-646908"/>
            <a:ext cx="4853573" cy="4853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 141">
            <a:extLst>
              <a:ext uri="{FF2B5EF4-FFF2-40B4-BE49-F238E27FC236}">
                <a16:creationId xmlns:a16="http://schemas.microsoft.com/office/drawing/2014/main" id="{CDCDE181-989D-491A-BA1D-20E9C454F185}"/>
              </a:ext>
            </a:extLst>
          </p:cNvPr>
          <p:cNvSpPr/>
          <p:nvPr/>
        </p:nvSpPr>
        <p:spPr>
          <a:xfrm rot="10800000">
            <a:off x="15291897" y="463696"/>
            <a:ext cx="2945136" cy="29451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7" name="Shape 142">
            <a:extLst>
              <a:ext uri="{FF2B5EF4-FFF2-40B4-BE49-F238E27FC236}">
                <a16:creationId xmlns:a16="http://schemas.microsoft.com/office/drawing/2014/main" id="{F436016F-72C6-42B3-86BC-120E707875E9}"/>
              </a:ext>
            </a:extLst>
          </p:cNvPr>
          <p:cNvSpPr/>
          <p:nvPr/>
        </p:nvSpPr>
        <p:spPr>
          <a:xfrm>
            <a:off x="7210384" y="11503499"/>
            <a:ext cx="2514713" cy="2514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 143">
            <a:extLst>
              <a:ext uri="{FF2B5EF4-FFF2-40B4-BE49-F238E27FC236}">
                <a16:creationId xmlns:a16="http://schemas.microsoft.com/office/drawing/2014/main" id="{4561255D-6E7E-4EC5-B5F9-2FDEC2167DA7}"/>
              </a:ext>
            </a:extLst>
          </p:cNvPr>
          <p:cNvSpPr/>
          <p:nvPr/>
        </p:nvSpPr>
        <p:spPr>
          <a:xfrm rot="10800000">
            <a:off x="755935" y="1279345"/>
            <a:ext cx="3782925" cy="3782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9" name="Shape 144">
            <a:extLst>
              <a:ext uri="{FF2B5EF4-FFF2-40B4-BE49-F238E27FC236}">
                <a16:creationId xmlns:a16="http://schemas.microsoft.com/office/drawing/2014/main" id="{BB493023-BF60-48D6-A40D-0AE582FE78BE}"/>
              </a:ext>
            </a:extLst>
          </p:cNvPr>
          <p:cNvSpPr/>
          <p:nvPr/>
        </p:nvSpPr>
        <p:spPr>
          <a:xfrm>
            <a:off x="7709417" y="-2013565"/>
            <a:ext cx="3782924" cy="3782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0" name="Shape 145">
            <a:extLst>
              <a:ext uri="{FF2B5EF4-FFF2-40B4-BE49-F238E27FC236}">
                <a16:creationId xmlns:a16="http://schemas.microsoft.com/office/drawing/2014/main" id="{80AEA239-3090-4614-9874-F04983BB92F2}"/>
              </a:ext>
            </a:extLst>
          </p:cNvPr>
          <p:cNvSpPr/>
          <p:nvPr/>
        </p:nvSpPr>
        <p:spPr>
          <a:xfrm rot="10800000">
            <a:off x="6940497" y="10715742"/>
            <a:ext cx="1754196" cy="1754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1" name="Shape 150">
            <a:extLst>
              <a:ext uri="{FF2B5EF4-FFF2-40B4-BE49-F238E27FC236}">
                <a16:creationId xmlns:a16="http://schemas.microsoft.com/office/drawing/2014/main" id="{F09CDCC7-F32C-4A70-A028-E85C1C4BF4AE}"/>
              </a:ext>
            </a:extLst>
          </p:cNvPr>
          <p:cNvSpPr/>
          <p:nvPr/>
        </p:nvSpPr>
        <p:spPr>
          <a:xfrm rot="10800000">
            <a:off x="22664202" y="2248929"/>
            <a:ext cx="2945136" cy="29451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4" name="Shape 151">
            <a:extLst>
              <a:ext uri="{FF2B5EF4-FFF2-40B4-BE49-F238E27FC236}">
                <a16:creationId xmlns:a16="http://schemas.microsoft.com/office/drawing/2014/main" id="{BB950935-A6E2-45DF-B7E0-B67D53AF7681}"/>
              </a:ext>
            </a:extLst>
          </p:cNvPr>
          <p:cNvSpPr/>
          <p:nvPr/>
        </p:nvSpPr>
        <p:spPr>
          <a:xfrm>
            <a:off x="17820312" y="11633069"/>
            <a:ext cx="2744321" cy="274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5" name="Shape 152">
            <a:extLst>
              <a:ext uri="{FF2B5EF4-FFF2-40B4-BE49-F238E27FC236}">
                <a16:creationId xmlns:a16="http://schemas.microsoft.com/office/drawing/2014/main" id="{842CD365-776F-46FF-9579-67B9D9006F8A}"/>
              </a:ext>
            </a:extLst>
          </p:cNvPr>
          <p:cNvSpPr/>
          <p:nvPr/>
        </p:nvSpPr>
        <p:spPr>
          <a:xfrm rot="10800000">
            <a:off x="18043971" y="11209334"/>
            <a:ext cx="1065682" cy="1065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C9106AFC-0FC3-4B81-B8E3-5942AFC59E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5396405"/>
              </p:ext>
            </p:extLst>
          </p:nvPr>
        </p:nvGraphicFramePr>
        <p:xfrm>
          <a:off x="4306052" y="2248929"/>
          <a:ext cx="7186289" cy="6232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F09C3739-4BD2-4F43-A34F-042757796F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7764497"/>
              </p:ext>
            </p:extLst>
          </p:nvPr>
        </p:nvGraphicFramePr>
        <p:xfrm>
          <a:off x="14936391" y="2248929"/>
          <a:ext cx="7498000" cy="6232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id="{F82293BA-5921-4CFA-AAA3-315C211F7459}"/>
              </a:ext>
            </a:extLst>
          </p:cNvPr>
          <p:cNvSpPr/>
          <p:nvPr/>
        </p:nvSpPr>
        <p:spPr>
          <a:xfrm>
            <a:off x="11849100" y="4762500"/>
            <a:ext cx="2857480" cy="78105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6" name="Shape 60">
            <a:extLst>
              <a:ext uri="{FF2B5EF4-FFF2-40B4-BE49-F238E27FC236}">
                <a16:creationId xmlns:a16="http://schemas.microsoft.com/office/drawing/2014/main" id="{D3B2F3C7-EB48-488B-BCBB-187EDA65A7EF}"/>
              </a:ext>
            </a:extLst>
          </p:cNvPr>
          <p:cNvSpPr/>
          <p:nvPr/>
        </p:nvSpPr>
        <p:spPr>
          <a:xfrm>
            <a:off x="5165146" y="9024296"/>
            <a:ext cx="13232701" cy="2503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spcBef>
                <a:spcPts val="5900"/>
              </a:spcBef>
              <a:defRPr sz="2600">
                <a:solidFill>
                  <a:srgbClr val="3F3F3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ru-RU" dirty="0"/>
              <a:t>Для выхода на 25-процентную маржинальность предлагается следующий сценарий: </a:t>
            </a:r>
            <a:br>
              <a:rPr lang="ru-RU" dirty="0"/>
            </a:br>
            <a:r>
              <a:rPr lang="ru-RU" dirty="0"/>
              <a:t>1. Увеличили </a:t>
            </a:r>
            <a:r>
              <a:rPr lang="en-US" dirty="0" err="1"/>
              <a:t>Retencion</a:t>
            </a:r>
            <a:r>
              <a:rPr lang="en-US" dirty="0"/>
              <a:t> </a:t>
            </a:r>
            <a:r>
              <a:rPr lang="ru-RU" dirty="0"/>
              <a:t>на 8 %</a:t>
            </a:r>
            <a:br>
              <a:rPr lang="ru-RU" dirty="0"/>
            </a:br>
            <a:r>
              <a:rPr lang="ru-RU" dirty="0"/>
              <a:t>2. Увеличили оплату на 70 % </a:t>
            </a:r>
            <a:br>
              <a:rPr lang="ru-RU" dirty="0"/>
            </a:br>
            <a:r>
              <a:rPr lang="ru-RU" dirty="0"/>
              <a:t>3. Уменьшили объем скидок на 50 %</a:t>
            </a:r>
            <a:br>
              <a:rPr lang="ru-RU" dirty="0"/>
            </a:br>
            <a:r>
              <a:rPr lang="ru-RU" dirty="0"/>
              <a:t>4. Уменьшили затраты на маркетинг, тем самым уменьшили </a:t>
            </a:r>
            <a:r>
              <a:rPr lang="en-US" dirty="0"/>
              <a:t>CAC</a:t>
            </a:r>
            <a:r>
              <a:rPr lang="ru-RU" dirty="0"/>
              <a:t> на 25 %</a:t>
            </a:r>
            <a:br>
              <a:rPr lang="ru-RU" dirty="0"/>
            </a:br>
            <a:r>
              <a:rPr lang="ru-RU" dirty="0"/>
              <a:t>5. Уменьшили ФОТ на 35 %</a:t>
            </a:r>
          </a:p>
        </p:txBody>
      </p:sp>
      <p:sp>
        <p:nvSpPr>
          <p:cNvPr id="17" name="Shape 60">
            <a:extLst>
              <a:ext uri="{FF2B5EF4-FFF2-40B4-BE49-F238E27FC236}">
                <a16:creationId xmlns:a16="http://schemas.microsoft.com/office/drawing/2014/main" id="{94719931-1DC5-4385-B7F4-2D543BDD3958}"/>
              </a:ext>
            </a:extLst>
          </p:cNvPr>
          <p:cNvSpPr/>
          <p:nvPr/>
        </p:nvSpPr>
        <p:spPr>
          <a:xfrm>
            <a:off x="18043971" y="9424022"/>
            <a:ext cx="2301429" cy="2103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spcBef>
                <a:spcPts val="5900"/>
              </a:spcBef>
              <a:defRPr sz="2600">
                <a:solidFill>
                  <a:srgbClr val="3F3F3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err="1"/>
              <a:t>Retencion</a:t>
            </a:r>
            <a:br>
              <a:rPr lang="ru-RU" dirty="0"/>
            </a:br>
            <a:r>
              <a:rPr lang="en-US" dirty="0"/>
              <a:t>Price </a:t>
            </a:r>
            <a:r>
              <a:rPr lang="ru-RU" dirty="0"/>
              <a:t>юнита</a:t>
            </a:r>
            <a:br>
              <a:rPr lang="ru-RU" dirty="0"/>
            </a:br>
            <a:r>
              <a:rPr lang="ru-RU" dirty="0"/>
              <a:t>Объем скидок</a:t>
            </a:r>
            <a:br>
              <a:rPr lang="ru-RU" dirty="0"/>
            </a:br>
            <a:r>
              <a:rPr lang="en-US" dirty="0"/>
              <a:t>CAC</a:t>
            </a:r>
            <a:br>
              <a:rPr lang="ru-RU" dirty="0"/>
            </a:br>
            <a:r>
              <a:rPr lang="en-US" dirty="0"/>
              <a:t>Fixed costs</a:t>
            </a:r>
            <a:endParaRPr lang="ru-RU" dirty="0"/>
          </a:p>
        </p:txBody>
      </p:sp>
      <p:sp>
        <p:nvSpPr>
          <p:cNvPr id="18" name="Shape 60">
            <a:extLst>
              <a:ext uri="{FF2B5EF4-FFF2-40B4-BE49-F238E27FC236}">
                <a16:creationId xmlns:a16="http://schemas.microsoft.com/office/drawing/2014/main" id="{69E9F0CB-9D2B-4D77-A89F-4C1D73E1CC41}"/>
              </a:ext>
            </a:extLst>
          </p:cNvPr>
          <p:cNvSpPr/>
          <p:nvPr/>
        </p:nvSpPr>
        <p:spPr>
          <a:xfrm>
            <a:off x="20286825" y="9400359"/>
            <a:ext cx="1754025" cy="2103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spcBef>
                <a:spcPts val="5900"/>
              </a:spcBef>
              <a:defRPr sz="2600">
                <a:solidFill>
                  <a:srgbClr val="3F3F3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ru-RU" dirty="0"/>
              <a:t>80,60 %</a:t>
            </a:r>
            <a:br>
              <a:rPr lang="ru-RU" dirty="0"/>
            </a:br>
            <a:r>
              <a:rPr lang="ru-RU" dirty="0"/>
              <a:t>350,00 р.</a:t>
            </a:r>
            <a:br>
              <a:rPr lang="ru-RU" dirty="0"/>
            </a:br>
            <a:r>
              <a:rPr lang="ru-RU" dirty="0"/>
              <a:t>9,33 %</a:t>
            </a:r>
            <a:br>
              <a:rPr lang="ru-RU" dirty="0"/>
            </a:br>
            <a:r>
              <a:rPr lang="ru-RU" dirty="0"/>
              <a:t>2254,52 р.</a:t>
            </a:r>
            <a:br>
              <a:rPr lang="ru-RU" dirty="0"/>
            </a:br>
            <a:r>
              <a:rPr lang="en-US" dirty="0"/>
              <a:t>55</a:t>
            </a:r>
            <a:r>
              <a:rPr lang="ru-RU" dirty="0"/>
              <a:t>,91 %</a:t>
            </a:r>
          </a:p>
        </p:txBody>
      </p:sp>
      <p:sp>
        <p:nvSpPr>
          <p:cNvPr id="19" name="Shape 60">
            <a:extLst>
              <a:ext uri="{FF2B5EF4-FFF2-40B4-BE49-F238E27FC236}">
                <a16:creationId xmlns:a16="http://schemas.microsoft.com/office/drawing/2014/main" id="{0FE5F212-2CA5-435D-9C04-ECDE623AE8AF}"/>
              </a:ext>
            </a:extLst>
          </p:cNvPr>
          <p:cNvSpPr/>
          <p:nvPr/>
        </p:nvSpPr>
        <p:spPr>
          <a:xfrm>
            <a:off x="22664202" y="9391690"/>
            <a:ext cx="1754025" cy="2103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spcBef>
                <a:spcPts val="5900"/>
              </a:spcBef>
              <a:defRPr sz="2600">
                <a:solidFill>
                  <a:srgbClr val="3F3F3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ru-RU" dirty="0"/>
              <a:t>87,04 %</a:t>
            </a:r>
            <a:br>
              <a:rPr lang="ru-RU" dirty="0"/>
            </a:br>
            <a:r>
              <a:rPr lang="ru-RU" dirty="0"/>
              <a:t>595,00 р.</a:t>
            </a:r>
            <a:br>
              <a:rPr lang="ru-RU" dirty="0"/>
            </a:br>
            <a:r>
              <a:rPr lang="ru-RU" dirty="0"/>
              <a:t>4,66 %</a:t>
            </a:r>
            <a:br>
              <a:rPr lang="ru-RU" dirty="0"/>
            </a:br>
            <a:r>
              <a:rPr lang="ru-RU" dirty="0"/>
              <a:t>1690,89 р.</a:t>
            </a:r>
            <a:br>
              <a:rPr lang="ru-RU" dirty="0"/>
            </a:br>
            <a:r>
              <a:rPr lang="ru-RU" dirty="0"/>
              <a:t>36,34 %</a:t>
            </a:r>
          </a:p>
        </p:txBody>
      </p:sp>
      <p:sp>
        <p:nvSpPr>
          <p:cNvPr id="20" name="Стрелка: вправо 19">
            <a:extLst>
              <a:ext uri="{FF2B5EF4-FFF2-40B4-BE49-F238E27FC236}">
                <a16:creationId xmlns:a16="http://schemas.microsoft.com/office/drawing/2014/main" id="{EDF86C6B-41A0-494E-BBA9-C19935497AAC}"/>
              </a:ext>
            </a:extLst>
          </p:cNvPr>
          <p:cNvSpPr/>
          <p:nvPr/>
        </p:nvSpPr>
        <p:spPr>
          <a:xfrm>
            <a:off x="21875911" y="9538322"/>
            <a:ext cx="716934" cy="22364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5" name="Стрелка: вправо 24">
            <a:extLst>
              <a:ext uri="{FF2B5EF4-FFF2-40B4-BE49-F238E27FC236}">
                <a16:creationId xmlns:a16="http://schemas.microsoft.com/office/drawing/2014/main" id="{5D06D9BB-B3B9-4EEA-867E-F428F3CB2CF1}"/>
              </a:ext>
            </a:extLst>
          </p:cNvPr>
          <p:cNvSpPr/>
          <p:nvPr/>
        </p:nvSpPr>
        <p:spPr>
          <a:xfrm>
            <a:off x="21875911" y="9934879"/>
            <a:ext cx="716934" cy="22364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6" name="Стрелка: вправо 25">
            <a:extLst>
              <a:ext uri="{FF2B5EF4-FFF2-40B4-BE49-F238E27FC236}">
                <a16:creationId xmlns:a16="http://schemas.microsoft.com/office/drawing/2014/main" id="{35EED464-32D8-4BBC-9776-1C3CDC5680E9}"/>
              </a:ext>
            </a:extLst>
          </p:cNvPr>
          <p:cNvSpPr/>
          <p:nvPr/>
        </p:nvSpPr>
        <p:spPr>
          <a:xfrm>
            <a:off x="21875911" y="10331436"/>
            <a:ext cx="716934" cy="22364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7" name="Стрелка: вправо 26">
            <a:extLst>
              <a:ext uri="{FF2B5EF4-FFF2-40B4-BE49-F238E27FC236}">
                <a16:creationId xmlns:a16="http://schemas.microsoft.com/office/drawing/2014/main" id="{F471C9ED-5560-4C58-A34B-60AE1080A2BA}"/>
              </a:ext>
            </a:extLst>
          </p:cNvPr>
          <p:cNvSpPr/>
          <p:nvPr/>
        </p:nvSpPr>
        <p:spPr>
          <a:xfrm>
            <a:off x="21875911" y="10727993"/>
            <a:ext cx="716934" cy="22364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8" name="Стрелка: вправо 27">
            <a:extLst>
              <a:ext uri="{FF2B5EF4-FFF2-40B4-BE49-F238E27FC236}">
                <a16:creationId xmlns:a16="http://schemas.microsoft.com/office/drawing/2014/main" id="{68F0706B-151D-4885-8F39-678BDFE1EC8E}"/>
              </a:ext>
            </a:extLst>
          </p:cNvPr>
          <p:cNvSpPr/>
          <p:nvPr/>
        </p:nvSpPr>
        <p:spPr>
          <a:xfrm>
            <a:off x="21875911" y="11124550"/>
            <a:ext cx="716934" cy="22364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78997698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58">
            <a:extLst>
              <a:ext uri="{FF2B5EF4-FFF2-40B4-BE49-F238E27FC236}">
                <a16:creationId xmlns:a16="http://schemas.microsoft.com/office/drawing/2014/main" id="{B87EF7CB-DEE6-402E-8881-2D77603AD61A}"/>
              </a:ext>
            </a:extLst>
          </p:cNvPr>
          <p:cNvSpPr/>
          <p:nvPr/>
        </p:nvSpPr>
        <p:spPr>
          <a:xfrm>
            <a:off x="11134253" y="2332715"/>
            <a:ext cx="11066821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cap="all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ru-RU" dirty="0"/>
              <a:t>Перед нами была поставлена задача!</a:t>
            </a:r>
            <a:endParaRPr dirty="0"/>
          </a:p>
        </p:txBody>
      </p:sp>
      <p:sp>
        <p:nvSpPr>
          <p:cNvPr id="13" name="Shape 60">
            <a:extLst>
              <a:ext uri="{FF2B5EF4-FFF2-40B4-BE49-F238E27FC236}">
                <a16:creationId xmlns:a16="http://schemas.microsoft.com/office/drawing/2014/main" id="{723AEA4C-8468-482E-BA71-E733B493CD93}"/>
              </a:ext>
            </a:extLst>
          </p:cNvPr>
          <p:cNvSpPr/>
          <p:nvPr/>
        </p:nvSpPr>
        <p:spPr>
          <a:xfrm>
            <a:off x="11134253" y="3968417"/>
            <a:ext cx="12696052" cy="6460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5900"/>
              </a:spcBef>
              <a:defRPr sz="2600">
                <a:solidFill>
                  <a:srgbClr val="3F3F3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ru-RU" dirty="0"/>
              <a:t>Коллеги, привет! Как вы знаете, наш онлайн-кинотеатр работает по модели ежемесячной подписки. У руководства возник вопрос: насколько это эффективная система с точки зрения финансовой составляющей? Это значит, что нашему отделу аналитики необходимо посчитать юнит-экономику продукта и предложить сценарий по настройке параметров для выхода на 25-процентную маржинальность</a:t>
            </a:r>
            <a:r>
              <a:rPr lang="ru-RU" b="1" dirty="0">
                <a:effectLst/>
              </a:rPr>
              <a:t> </a:t>
            </a:r>
            <a:r>
              <a:rPr lang="ru-RU" dirty="0"/>
              <a:t>(это всё пойдет на слайды презентации для </a:t>
            </a:r>
            <a:r>
              <a:rPr lang="ru-RU" dirty="0" err="1"/>
              <a:t>стратсессии</a:t>
            </a:r>
            <a:r>
              <a:rPr lang="ru-RU" dirty="0"/>
              <a:t> в конце квартала) и собрать хорошую наглядную визуализацию, где будет показано,</a:t>
            </a:r>
            <a:r>
              <a:rPr lang="ru-RU" dirty="0">
                <a:effectLst/>
              </a:rPr>
              <a:t> </a:t>
            </a:r>
            <a:r>
              <a:rPr lang="ru-RU" dirty="0"/>
              <a:t>кто, где и в каком объеме смотрит фильмы на нашей платформе. От меня также будет просьба собрать калькулятор юнит-экономики нашего продукта, поскольку сейчас очень не хватает такой автоматизированной системы для быстрого принятия решений. Спасибо за вашу вовлеченность! </a:t>
            </a:r>
          </a:p>
          <a:p>
            <a:r>
              <a:rPr lang="ru-RU" dirty="0"/>
              <a:t>С уважением,</a:t>
            </a:r>
            <a:br>
              <a:rPr lang="ru-RU" dirty="0"/>
            </a:br>
            <a:r>
              <a:rPr lang="ru-RU" dirty="0"/>
              <a:t> Алексей Васильев, </a:t>
            </a:r>
            <a:br>
              <a:rPr lang="ru-RU" dirty="0"/>
            </a:br>
            <a:r>
              <a:rPr lang="ru-RU" dirty="0"/>
              <a:t>руководитель отдела аналитики «</a:t>
            </a:r>
            <a:r>
              <a:rPr lang="ru-RU" dirty="0" err="1"/>
              <a:t>Скай-синема</a:t>
            </a:r>
            <a:r>
              <a:rPr lang="ru-RU" dirty="0"/>
              <a:t>»</a:t>
            </a:r>
            <a:endParaRPr dirty="0"/>
          </a:p>
        </p:txBody>
      </p:sp>
      <p:sp>
        <p:nvSpPr>
          <p:cNvPr id="4" name="Shape 139">
            <a:extLst>
              <a:ext uri="{FF2B5EF4-FFF2-40B4-BE49-F238E27FC236}">
                <a16:creationId xmlns:a16="http://schemas.microsoft.com/office/drawing/2014/main" id="{319EE37C-FA5F-4422-A538-45E7153FB95D}"/>
              </a:ext>
            </a:extLst>
          </p:cNvPr>
          <p:cNvSpPr/>
          <p:nvPr/>
        </p:nvSpPr>
        <p:spPr>
          <a:xfrm>
            <a:off x="-2290268" y="3069661"/>
            <a:ext cx="7471082" cy="7471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hape 140">
            <a:extLst>
              <a:ext uri="{FF2B5EF4-FFF2-40B4-BE49-F238E27FC236}">
                <a16:creationId xmlns:a16="http://schemas.microsoft.com/office/drawing/2014/main" id="{5EEFC0B2-78B5-4DF1-8456-BF06136B2C9F}"/>
              </a:ext>
            </a:extLst>
          </p:cNvPr>
          <p:cNvSpPr/>
          <p:nvPr/>
        </p:nvSpPr>
        <p:spPr>
          <a:xfrm rot="10800000">
            <a:off x="3842004" y="-646908"/>
            <a:ext cx="4853573" cy="4853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 141">
            <a:extLst>
              <a:ext uri="{FF2B5EF4-FFF2-40B4-BE49-F238E27FC236}">
                <a16:creationId xmlns:a16="http://schemas.microsoft.com/office/drawing/2014/main" id="{CDCDE181-989D-491A-BA1D-20E9C454F185}"/>
              </a:ext>
            </a:extLst>
          </p:cNvPr>
          <p:cNvSpPr/>
          <p:nvPr/>
        </p:nvSpPr>
        <p:spPr>
          <a:xfrm rot="10800000">
            <a:off x="6214489" y="1936264"/>
            <a:ext cx="2945136" cy="29451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7" name="Shape 142">
            <a:extLst>
              <a:ext uri="{FF2B5EF4-FFF2-40B4-BE49-F238E27FC236}">
                <a16:creationId xmlns:a16="http://schemas.microsoft.com/office/drawing/2014/main" id="{F436016F-72C6-42B3-86BC-120E707875E9}"/>
              </a:ext>
            </a:extLst>
          </p:cNvPr>
          <p:cNvSpPr/>
          <p:nvPr/>
        </p:nvSpPr>
        <p:spPr>
          <a:xfrm>
            <a:off x="7210384" y="11503499"/>
            <a:ext cx="2514713" cy="2514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 143">
            <a:extLst>
              <a:ext uri="{FF2B5EF4-FFF2-40B4-BE49-F238E27FC236}">
                <a16:creationId xmlns:a16="http://schemas.microsoft.com/office/drawing/2014/main" id="{4561255D-6E7E-4EC5-B5F9-2FDEC2167DA7}"/>
              </a:ext>
            </a:extLst>
          </p:cNvPr>
          <p:cNvSpPr/>
          <p:nvPr/>
        </p:nvSpPr>
        <p:spPr>
          <a:xfrm rot="10800000">
            <a:off x="755935" y="1279345"/>
            <a:ext cx="3782925" cy="3782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9" name="Shape 144">
            <a:extLst>
              <a:ext uri="{FF2B5EF4-FFF2-40B4-BE49-F238E27FC236}">
                <a16:creationId xmlns:a16="http://schemas.microsoft.com/office/drawing/2014/main" id="{BB493023-BF60-48D6-A40D-0AE582FE78BE}"/>
              </a:ext>
            </a:extLst>
          </p:cNvPr>
          <p:cNvSpPr/>
          <p:nvPr/>
        </p:nvSpPr>
        <p:spPr>
          <a:xfrm>
            <a:off x="7709417" y="-2013565"/>
            <a:ext cx="3782924" cy="3782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0" name="Shape 145">
            <a:extLst>
              <a:ext uri="{FF2B5EF4-FFF2-40B4-BE49-F238E27FC236}">
                <a16:creationId xmlns:a16="http://schemas.microsoft.com/office/drawing/2014/main" id="{80AEA239-3090-4614-9874-F04983BB92F2}"/>
              </a:ext>
            </a:extLst>
          </p:cNvPr>
          <p:cNvSpPr/>
          <p:nvPr/>
        </p:nvSpPr>
        <p:spPr>
          <a:xfrm rot="10800000">
            <a:off x="6940497" y="10715742"/>
            <a:ext cx="1754196" cy="1754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1" name="Shape 150">
            <a:extLst>
              <a:ext uri="{FF2B5EF4-FFF2-40B4-BE49-F238E27FC236}">
                <a16:creationId xmlns:a16="http://schemas.microsoft.com/office/drawing/2014/main" id="{F09CDCC7-F32C-4A70-A028-E85C1C4BF4AE}"/>
              </a:ext>
            </a:extLst>
          </p:cNvPr>
          <p:cNvSpPr/>
          <p:nvPr/>
        </p:nvSpPr>
        <p:spPr>
          <a:xfrm rot="10800000">
            <a:off x="22664202" y="2248929"/>
            <a:ext cx="2945136" cy="29451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4" name="Shape 151">
            <a:extLst>
              <a:ext uri="{FF2B5EF4-FFF2-40B4-BE49-F238E27FC236}">
                <a16:creationId xmlns:a16="http://schemas.microsoft.com/office/drawing/2014/main" id="{BB950935-A6E2-45DF-B7E0-B67D53AF7681}"/>
              </a:ext>
            </a:extLst>
          </p:cNvPr>
          <p:cNvSpPr/>
          <p:nvPr/>
        </p:nvSpPr>
        <p:spPr>
          <a:xfrm>
            <a:off x="17820312" y="11633069"/>
            <a:ext cx="2744321" cy="274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5" name="Shape 152">
            <a:extLst>
              <a:ext uri="{FF2B5EF4-FFF2-40B4-BE49-F238E27FC236}">
                <a16:creationId xmlns:a16="http://schemas.microsoft.com/office/drawing/2014/main" id="{842CD365-776F-46FF-9579-67B9D9006F8A}"/>
              </a:ext>
            </a:extLst>
          </p:cNvPr>
          <p:cNvSpPr/>
          <p:nvPr/>
        </p:nvSpPr>
        <p:spPr>
          <a:xfrm rot="10800000">
            <a:off x="18043971" y="11209334"/>
            <a:ext cx="1065682" cy="1065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0801768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1560196" y="2038236"/>
            <a:ext cx="21263608" cy="9943940"/>
          </a:xfrm>
          <a:prstGeom prst="roundRect">
            <a:avLst>
              <a:gd name="adj" fmla="val 735"/>
            </a:avLst>
          </a:prstGeom>
          <a:solidFill>
            <a:srgbClr val="FAF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1560196" y="2028114"/>
            <a:ext cx="21263608" cy="9943940"/>
          </a:xfrm>
          <a:prstGeom prst="roundRect">
            <a:avLst>
              <a:gd name="adj" fmla="val 735"/>
            </a:avLst>
          </a:prstGeom>
          <a:ln w="25400">
            <a:solidFill>
              <a:srgbClr val="E5E5E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18220" y="2017992"/>
            <a:ext cx="21263608" cy="9933818"/>
          </a:xfrm>
          <a:prstGeom prst="roundRect">
            <a:avLst>
              <a:gd name="adj" fmla="val 617"/>
            </a:avLst>
          </a:prstGeom>
        </p:spPr>
      </p:sp>
      <p:grpSp>
        <p:nvGrpSpPr>
          <p:cNvPr id="71" name="Group 71"/>
          <p:cNvGrpSpPr/>
          <p:nvPr/>
        </p:nvGrpSpPr>
        <p:grpSpPr>
          <a:xfrm>
            <a:off x="3911414" y="2048358"/>
            <a:ext cx="16561173" cy="5481613"/>
            <a:chOff x="0" y="-1498744"/>
            <a:chExt cx="16561171" cy="5481612"/>
          </a:xfrm>
        </p:grpSpPr>
        <p:sp>
          <p:nvSpPr>
            <p:cNvPr id="65" name="Shape 65"/>
            <p:cNvSpPr/>
            <p:nvPr/>
          </p:nvSpPr>
          <p:spPr>
            <a:xfrm>
              <a:off x="2747175" y="-1498744"/>
              <a:ext cx="11066821" cy="2410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cap="all">
                  <a:solidFill>
                    <a:srgbClr val="278A6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lang="ru-RU" b="1" dirty="0">
                  <a:effectLst/>
                </a:rPr>
                <a:t>Для понимания картины, мы рассчитали следующие метрики:</a:t>
              </a:r>
              <a:endParaRPr dirty="0">
                <a:solidFill>
                  <a:schemeClr val="accent3"/>
                </a:solidFill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0" y="3480166"/>
              <a:ext cx="16561171" cy="502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spcBef>
                  <a:spcPts val="5900"/>
                </a:spcBef>
                <a:defRPr sz="2600">
                  <a:solidFill>
                    <a:srgbClr val="3F3F3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endParaRPr lang="ru-RU" dirty="0"/>
            </a:p>
          </p:txBody>
        </p:sp>
      </p:grpSp>
      <p:sp>
        <p:nvSpPr>
          <p:cNvPr id="15" name="Shape 60">
            <a:extLst>
              <a:ext uri="{FF2B5EF4-FFF2-40B4-BE49-F238E27FC236}">
                <a16:creationId xmlns:a16="http://schemas.microsoft.com/office/drawing/2014/main" id="{FCA6D264-3984-4F2F-AE18-2DB0B13297A9}"/>
              </a:ext>
            </a:extLst>
          </p:cNvPr>
          <p:cNvSpPr/>
          <p:nvPr/>
        </p:nvSpPr>
        <p:spPr>
          <a:xfrm>
            <a:off x="6658588" y="4485411"/>
            <a:ext cx="13813998" cy="6245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spcBef>
                <a:spcPts val="5900"/>
              </a:spcBef>
              <a:defRPr sz="2600">
                <a:solidFill>
                  <a:srgbClr val="3F3F3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ru-RU" sz="3600" dirty="0"/>
              <a:t>1. Кол-во подписок в каждый месяц</a:t>
            </a:r>
            <a:br>
              <a:rPr lang="ru-RU" sz="3600" dirty="0"/>
            </a:br>
            <a:r>
              <a:rPr lang="ru-RU" sz="3600" dirty="0"/>
              <a:t>2. Кол-во просмотров в каждый месяц</a:t>
            </a:r>
            <a:br>
              <a:rPr lang="ru-RU" sz="3600" dirty="0"/>
            </a:br>
            <a:r>
              <a:rPr lang="ru-RU" sz="3600" dirty="0"/>
              <a:t>3. Кол-во уникальных просматривающих пользователей в каждый месяц</a:t>
            </a:r>
            <a:br>
              <a:rPr lang="ru-RU" sz="3600" dirty="0"/>
            </a:br>
            <a:r>
              <a:rPr lang="ru-RU" sz="3600" dirty="0"/>
              <a:t>4. Дата первого просмотра для каждого юзера</a:t>
            </a:r>
            <a:br>
              <a:rPr lang="ru-RU" sz="3600" dirty="0"/>
            </a:br>
            <a:r>
              <a:rPr lang="ru-RU" sz="3600" dirty="0"/>
              <a:t>5. Кол-во первых просмотров для пользователя в каждый месяц</a:t>
            </a:r>
            <a:br>
              <a:rPr lang="ru-RU" sz="3600" dirty="0"/>
            </a:br>
            <a:r>
              <a:rPr lang="ru-RU" sz="3600" dirty="0"/>
              <a:t>6.Среднее кол-во просмотров на одного юзера в каждом месяце</a:t>
            </a:r>
          </a:p>
          <a:p>
            <a:endParaRPr dirty="0"/>
          </a:p>
        </p:txBody>
      </p:sp>
      <p:sp>
        <p:nvSpPr>
          <p:cNvPr id="9" name="Shape 200">
            <a:extLst>
              <a:ext uri="{FF2B5EF4-FFF2-40B4-BE49-F238E27FC236}">
                <a16:creationId xmlns:a16="http://schemas.microsoft.com/office/drawing/2014/main" id="{B4F98EFA-2FF3-48C5-9148-CC0875BAAA6C}"/>
              </a:ext>
            </a:extLst>
          </p:cNvPr>
          <p:cNvSpPr/>
          <p:nvPr/>
        </p:nvSpPr>
        <p:spPr>
          <a:xfrm>
            <a:off x="1947266" y="7670145"/>
            <a:ext cx="3782925" cy="3782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 206">
            <a:extLst>
              <a:ext uri="{FF2B5EF4-FFF2-40B4-BE49-F238E27FC236}">
                <a16:creationId xmlns:a16="http://schemas.microsoft.com/office/drawing/2014/main" id="{F2EE90F6-25A0-41F3-8E6B-09A11971CBAC}"/>
              </a:ext>
            </a:extLst>
          </p:cNvPr>
          <p:cNvSpPr/>
          <p:nvPr/>
        </p:nvSpPr>
        <p:spPr>
          <a:xfrm rot="10800000">
            <a:off x="21400983" y="1279345"/>
            <a:ext cx="3782925" cy="3782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1" name="Shape 207">
            <a:extLst>
              <a:ext uri="{FF2B5EF4-FFF2-40B4-BE49-F238E27FC236}">
                <a16:creationId xmlns:a16="http://schemas.microsoft.com/office/drawing/2014/main" id="{523E56F7-5B5C-4DDF-81DE-7B79A2EC5647}"/>
              </a:ext>
            </a:extLst>
          </p:cNvPr>
          <p:cNvSpPr/>
          <p:nvPr/>
        </p:nvSpPr>
        <p:spPr>
          <a:xfrm>
            <a:off x="17673437" y="-2013565"/>
            <a:ext cx="3782925" cy="3782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2" name="Shape 201">
            <a:extLst>
              <a:ext uri="{FF2B5EF4-FFF2-40B4-BE49-F238E27FC236}">
                <a16:creationId xmlns:a16="http://schemas.microsoft.com/office/drawing/2014/main" id="{189E8EF2-A380-4EDD-A667-48A9AE2A95DF}"/>
              </a:ext>
            </a:extLst>
          </p:cNvPr>
          <p:cNvSpPr/>
          <p:nvPr/>
        </p:nvSpPr>
        <p:spPr>
          <a:xfrm>
            <a:off x="2782826" y="1159015"/>
            <a:ext cx="1950450" cy="195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 202">
            <a:extLst>
              <a:ext uri="{FF2B5EF4-FFF2-40B4-BE49-F238E27FC236}">
                <a16:creationId xmlns:a16="http://schemas.microsoft.com/office/drawing/2014/main" id="{2AD926CE-C1B4-4873-8EAA-8A7770582620}"/>
              </a:ext>
            </a:extLst>
          </p:cNvPr>
          <p:cNvSpPr/>
          <p:nvPr/>
        </p:nvSpPr>
        <p:spPr>
          <a:xfrm rot="10800000">
            <a:off x="5905048" y="-2013565"/>
            <a:ext cx="3782925" cy="3782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4" name="Shape 203">
            <a:extLst>
              <a:ext uri="{FF2B5EF4-FFF2-40B4-BE49-F238E27FC236}">
                <a16:creationId xmlns:a16="http://schemas.microsoft.com/office/drawing/2014/main" id="{C5EB4AA8-1F7D-4595-99F6-2F79A91DED47}"/>
              </a:ext>
            </a:extLst>
          </p:cNvPr>
          <p:cNvSpPr/>
          <p:nvPr/>
        </p:nvSpPr>
        <p:spPr>
          <a:xfrm rot="10800000">
            <a:off x="5905048" y="11755878"/>
            <a:ext cx="3782925" cy="3782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6" name="Shape 204">
            <a:extLst>
              <a:ext uri="{FF2B5EF4-FFF2-40B4-BE49-F238E27FC236}">
                <a16:creationId xmlns:a16="http://schemas.microsoft.com/office/drawing/2014/main" id="{17B01072-B65D-4050-A9FB-2AD11D366126}"/>
              </a:ext>
            </a:extLst>
          </p:cNvPr>
          <p:cNvSpPr/>
          <p:nvPr/>
        </p:nvSpPr>
        <p:spPr>
          <a:xfrm rot="10800000">
            <a:off x="-2013434" y="6596164"/>
            <a:ext cx="3782925" cy="3782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7" name="Shape 205">
            <a:extLst>
              <a:ext uri="{FF2B5EF4-FFF2-40B4-BE49-F238E27FC236}">
                <a16:creationId xmlns:a16="http://schemas.microsoft.com/office/drawing/2014/main" id="{66C41E78-244B-4982-8E42-C664BE0A59F3}"/>
              </a:ext>
            </a:extLst>
          </p:cNvPr>
          <p:cNvSpPr/>
          <p:nvPr/>
        </p:nvSpPr>
        <p:spPr>
          <a:xfrm>
            <a:off x="18354309" y="11453070"/>
            <a:ext cx="2514713" cy="2514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Shape 208">
            <a:extLst>
              <a:ext uri="{FF2B5EF4-FFF2-40B4-BE49-F238E27FC236}">
                <a16:creationId xmlns:a16="http://schemas.microsoft.com/office/drawing/2014/main" id="{283703F3-0C53-47B8-B0EC-8DB2356E097B}"/>
              </a:ext>
            </a:extLst>
          </p:cNvPr>
          <p:cNvSpPr/>
          <p:nvPr/>
        </p:nvSpPr>
        <p:spPr>
          <a:xfrm rot="10800000">
            <a:off x="17496389" y="10842742"/>
            <a:ext cx="1754196" cy="1754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9" name="Shape 212">
            <a:extLst>
              <a:ext uri="{FF2B5EF4-FFF2-40B4-BE49-F238E27FC236}">
                <a16:creationId xmlns:a16="http://schemas.microsoft.com/office/drawing/2014/main" id="{51151D21-2459-435D-B853-385458916251}"/>
              </a:ext>
            </a:extLst>
          </p:cNvPr>
          <p:cNvSpPr/>
          <p:nvPr/>
        </p:nvSpPr>
        <p:spPr>
          <a:xfrm rot="10800000">
            <a:off x="23442660" y="5683364"/>
            <a:ext cx="5608525" cy="5608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Shape 214">
            <a:extLst>
              <a:ext uri="{FF2B5EF4-FFF2-40B4-BE49-F238E27FC236}">
                <a16:creationId xmlns:a16="http://schemas.microsoft.com/office/drawing/2014/main" id="{C8A67EB0-8A43-4A2D-BA49-45C2D9520018}"/>
              </a:ext>
            </a:extLst>
          </p:cNvPr>
          <p:cNvSpPr/>
          <p:nvPr/>
        </p:nvSpPr>
        <p:spPr>
          <a:xfrm>
            <a:off x="10105424" y="8897471"/>
            <a:ext cx="2391533" cy="2391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5">
            <a:extLst>
              <a:ext uri="{FF2B5EF4-FFF2-40B4-BE49-F238E27FC236}">
                <a16:creationId xmlns:a16="http://schemas.microsoft.com/office/drawing/2014/main" id="{D6A7C3AF-60A1-4DE3-B9CA-456609AAA7E2}"/>
              </a:ext>
            </a:extLst>
          </p:cNvPr>
          <p:cNvSpPr/>
          <p:nvPr/>
        </p:nvSpPr>
        <p:spPr>
          <a:xfrm>
            <a:off x="1145939" y="586547"/>
            <a:ext cx="11066821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cap="all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ru-RU" b="1" dirty="0">
                <a:effectLst/>
              </a:rPr>
              <a:t>Для создания калькулятора юнит-экономики нашего продукта, мы рассчитали следующие метрики:</a:t>
            </a:r>
            <a:endParaRPr dirty="0"/>
          </a:p>
        </p:txBody>
      </p:sp>
      <p:sp>
        <p:nvSpPr>
          <p:cNvPr id="5" name="Shape 109">
            <a:extLst>
              <a:ext uri="{FF2B5EF4-FFF2-40B4-BE49-F238E27FC236}">
                <a16:creationId xmlns:a16="http://schemas.microsoft.com/office/drawing/2014/main" id="{9863344C-F1A5-4974-86E2-774D0A95B50F}"/>
              </a:ext>
            </a:extLst>
          </p:cNvPr>
          <p:cNvSpPr/>
          <p:nvPr/>
        </p:nvSpPr>
        <p:spPr>
          <a:xfrm>
            <a:off x="1145939" y="4262339"/>
            <a:ext cx="979526" cy="979528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0"/>
          </a:gra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marL="457200" indent="-457200">
              <a:buFont typeface="Wingdings" panose="05000000000000000000" pitchFamily="2" charset="2"/>
              <a:buChar char="ü"/>
              <a:defRPr sz="3200">
                <a:solidFill>
                  <a:srgbClr val="FFFFFF"/>
                </a:solidFill>
              </a:defRPr>
            </a:pPr>
            <a:r>
              <a:rPr lang="ru-RU" dirty="0"/>
              <a:t> </a:t>
            </a:r>
            <a:endParaRPr dirty="0"/>
          </a:p>
        </p:txBody>
      </p:sp>
      <p:sp>
        <p:nvSpPr>
          <p:cNvPr id="6" name="Shape 108">
            <a:extLst>
              <a:ext uri="{FF2B5EF4-FFF2-40B4-BE49-F238E27FC236}">
                <a16:creationId xmlns:a16="http://schemas.microsoft.com/office/drawing/2014/main" id="{E19B7326-EB80-4AEB-A069-54330B27DA19}"/>
              </a:ext>
            </a:extLst>
          </p:cNvPr>
          <p:cNvSpPr/>
          <p:nvPr/>
        </p:nvSpPr>
        <p:spPr>
          <a:xfrm>
            <a:off x="2422600" y="4500752"/>
            <a:ext cx="8992102" cy="5027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spcBef>
                <a:spcPts val="5900"/>
              </a:spcBef>
              <a:defRPr sz="2600">
                <a:solidFill>
                  <a:srgbClr val="3F3F3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ru-RU" dirty="0"/>
              <a:t>Количество повторных оплат в каждом месяце</a:t>
            </a:r>
            <a:endParaRPr dirty="0"/>
          </a:p>
        </p:txBody>
      </p:sp>
      <p:sp>
        <p:nvSpPr>
          <p:cNvPr id="7" name="Shape 114">
            <a:extLst>
              <a:ext uri="{FF2B5EF4-FFF2-40B4-BE49-F238E27FC236}">
                <a16:creationId xmlns:a16="http://schemas.microsoft.com/office/drawing/2014/main" id="{C108DD48-8FC1-4FEF-8E9A-372F711DB07B}"/>
              </a:ext>
            </a:extLst>
          </p:cNvPr>
          <p:cNvSpPr/>
          <p:nvPr/>
        </p:nvSpPr>
        <p:spPr>
          <a:xfrm>
            <a:off x="1145939" y="5516439"/>
            <a:ext cx="979526" cy="979528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0"/>
          </a:gra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marL="457200" indent="-457200">
              <a:buFont typeface="Wingdings" panose="05000000000000000000" pitchFamily="2" charset="2"/>
              <a:buChar char="ü"/>
              <a:defRPr sz="3200">
                <a:solidFill>
                  <a:srgbClr val="FFFFFF"/>
                </a:solidFill>
              </a:defRPr>
            </a:pPr>
            <a:r>
              <a:rPr lang="ru-RU" dirty="0"/>
              <a:t> </a:t>
            </a:r>
          </a:p>
        </p:txBody>
      </p:sp>
      <p:sp>
        <p:nvSpPr>
          <p:cNvPr id="8" name="Shape 113">
            <a:extLst>
              <a:ext uri="{FF2B5EF4-FFF2-40B4-BE49-F238E27FC236}">
                <a16:creationId xmlns:a16="http://schemas.microsoft.com/office/drawing/2014/main" id="{25B7AD2B-0B6C-480D-B3C3-84D09B60F829}"/>
              </a:ext>
            </a:extLst>
          </p:cNvPr>
          <p:cNvSpPr/>
          <p:nvPr/>
        </p:nvSpPr>
        <p:spPr>
          <a:xfrm>
            <a:off x="2422600" y="5754852"/>
            <a:ext cx="8992102" cy="5027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spcBef>
                <a:spcPts val="5900"/>
              </a:spcBef>
              <a:defRPr sz="2600">
                <a:solidFill>
                  <a:srgbClr val="3F3F3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Retention </a:t>
            </a:r>
            <a:r>
              <a:rPr lang="ru-RU" dirty="0"/>
              <a:t>для каждого месяца</a:t>
            </a:r>
            <a:endParaRPr dirty="0"/>
          </a:p>
        </p:txBody>
      </p:sp>
      <p:sp>
        <p:nvSpPr>
          <p:cNvPr id="9" name="Shape 118">
            <a:extLst>
              <a:ext uri="{FF2B5EF4-FFF2-40B4-BE49-F238E27FC236}">
                <a16:creationId xmlns:a16="http://schemas.microsoft.com/office/drawing/2014/main" id="{81E34B90-BED0-4B86-A9DD-155E035F6E88}"/>
              </a:ext>
            </a:extLst>
          </p:cNvPr>
          <p:cNvSpPr/>
          <p:nvPr/>
        </p:nvSpPr>
        <p:spPr>
          <a:xfrm>
            <a:off x="2422600" y="7008952"/>
            <a:ext cx="8992102" cy="5027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spcBef>
                <a:spcPts val="5900"/>
              </a:spcBef>
              <a:defRPr sz="2600">
                <a:solidFill>
                  <a:srgbClr val="3F3F3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ru-RU" dirty="0"/>
              <a:t>Среднее геометрическое </a:t>
            </a:r>
            <a:r>
              <a:rPr lang="en-US" dirty="0"/>
              <a:t>Retention</a:t>
            </a:r>
            <a:endParaRPr dirty="0"/>
          </a:p>
        </p:txBody>
      </p:sp>
      <p:sp>
        <p:nvSpPr>
          <p:cNvPr id="11" name="Shape 119">
            <a:extLst>
              <a:ext uri="{FF2B5EF4-FFF2-40B4-BE49-F238E27FC236}">
                <a16:creationId xmlns:a16="http://schemas.microsoft.com/office/drawing/2014/main" id="{A8007A40-F792-4567-84EC-CE2BAC03964D}"/>
              </a:ext>
            </a:extLst>
          </p:cNvPr>
          <p:cNvSpPr/>
          <p:nvPr/>
        </p:nvSpPr>
        <p:spPr>
          <a:xfrm>
            <a:off x="1145939" y="6770539"/>
            <a:ext cx="979526" cy="979528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0"/>
          </a:gra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marL="457200" indent="-457200">
              <a:buFont typeface="Wingdings" panose="05000000000000000000" pitchFamily="2" charset="2"/>
              <a:buChar char="ü"/>
              <a:defRPr sz="3200">
                <a:solidFill>
                  <a:srgbClr val="FFFFFF"/>
                </a:solidFill>
              </a:defRPr>
            </a:pPr>
            <a:r>
              <a:rPr lang="ru-RU" dirty="0"/>
              <a:t> </a:t>
            </a:r>
            <a:endParaRPr dirty="0"/>
          </a:p>
        </p:txBody>
      </p:sp>
      <p:sp>
        <p:nvSpPr>
          <p:cNvPr id="15" name="Shape 124">
            <a:extLst>
              <a:ext uri="{FF2B5EF4-FFF2-40B4-BE49-F238E27FC236}">
                <a16:creationId xmlns:a16="http://schemas.microsoft.com/office/drawing/2014/main" id="{A8A07E99-B216-4910-B07F-4484453001DA}"/>
              </a:ext>
            </a:extLst>
          </p:cNvPr>
          <p:cNvSpPr/>
          <p:nvPr/>
        </p:nvSpPr>
        <p:spPr>
          <a:xfrm>
            <a:off x="12739685" y="4262339"/>
            <a:ext cx="979526" cy="979528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0"/>
          </a:gra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marL="457200" indent="-457200">
              <a:buFont typeface="Wingdings" panose="05000000000000000000" pitchFamily="2" charset="2"/>
              <a:buChar char="ü"/>
              <a:defRPr sz="3200">
                <a:solidFill>
                  <a:srgbClr val="FFFFFF"/>
                </a:solidFill>
              </a:defRPr>
            </a:pPr>
            <a:r>
              <a:rPr lang="ru-RU" dirty="0"/>
              <a:t> </a:t>
            </a:r>
            <a:endParaRPr dirty="0"/>
          </a:p>
        </p:txBody>
      </p:sp>
      <p:sp>
        <p:nvSpPr>
          <p:cNvPr id="16" name="Shape 129">
            <a:extLst>
              <a:ext uri="{FF2B5EF4-FFF2-40B4-BE49-F238E27FC236}">
                <a16:creationId xmlns:a16="http://schemas.microsoft.com/office/drawing/2014/main" id="{D4FC8EEB-2029-4FFF-B57E-BFC239A09821}"/>
              </a:ext>
            </a:extLst>
          </p:cNvPr>
          <p:cNvSpPr/>
          <p:nvPr/>
        </p:nvSpPr>
        <p:spPr>
          <a:xfrm>
            <a:off x="12739685" y="5516439"/>
            <a:ext cx="979526" cy="979528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0"/>
          </a:gra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marL="457200" indent="-457200">
              <a:buFont typeface="Wingdings" panose="05000000000000000000" pitchFamily="2" charset="2"/>
              <a:buChar char="ü"/>
              <a:defRPr sz="3200">
                <a:solidFill>
                  <a:srgbClr val="FFFFFF"/>
                </a:solidFill>
              </a:defRPr>
            </a:pPr>
            <a:r>
              <a:rPr lang="ru-RU" dirty="0"/>
              <a:t> </a:t>
            </a:r>
            <a:endParaRPr dirty="0"/>
          </a:p>
        </p:txBody>
      </p:sp>
      <p:sp>
        <p:nvSpPr>
          <p:cNvPr id="17" name="Shape 134">
            <a:extLst>
              <a:ext uri="{FF2B5EF4-FFF2-40B4-BE49-F238E27FC236}">
                <a16:creationId xmlns:a16="http://schemas.microsoft.com/office/drawing/2014/main" id="{B6D9375F-09B8-4B41-BC92-AAB99888BEF0}"/>
              </a:ext>
            </a:extLst>
          </p:cNvPr>
          <p:cNvSpPr/>
          <p:nvPr/>
        </p:nvSpPr>
        <p:spPr>
          <a:xfrm>
            <a:off x="12739685" y="6770539"/>
            <a:ext cx="979526" cy="979528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0"/>
          </a:gra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marL="457200" indent="-457200">
              <a:buFont typeface="Wingdings" panose="05000000000000000000" pitchFamily="2" charset="2"/>
              <a:buChar char="ü"/>
              <a:defRPr sz="3200">
                <a:solidFill>
                  <a:srgbClr val="FFFFFF"/>
                </a:solidFill>
              </a:defRPr>
            </a:pPr>
            <a:r>
              <a:rPr lang="ru-RU" dirty="0"/>
              <a:t> </a:t>
            </a:r>
            <a:endParaRPr dirty="0"/>
          </a:p>
        </p:txBody>
      </p:sp>
      <p:sp>
        <p:nvSpPr>
          <p:cNvPr id="18" name="Shape 123">
            <a:extLst>
              <a:ext uri="{FF2B5EF4-FFF2-40B4-BE49-F238E27FC236}">
                <a16:creationId xmlns:a16="http://schemas.microsoft.com/office/drawing/2014/main" id="{960057F8-3B11-48E5-8AFE-F219375555C3}"/>
              </a:ext>
            </a:extLst>
          </p:cNvPr>
          <p:cNvSpPr/>
          <p:nvPr/>
        </p:nvSpPr>
        <p:spPr>
          <a:xfrm>
            <a:off x="14121551" y="4500752"/>
            <a:ext cx="8992102" cy="5027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spcBef>
                <a:spcPts val="5900"/>
              </a:spcBef>
              <a:defRPr sz="2600">
                <a:solidFill>
                  <a:srgbClr val="3F3F3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LT</a:t>
            </a:r>
            <a:endParaRPr dirty="0"/>
          </a:p>
        </p:txBody>
      </p:sp>
      <p:sp>
        <p:nvSpPr>
          <p:cNvPr id="19" name="Shape 128">
            <a:extLst>
              <a:ext uri="{FF2B5EF4-FFF2-40B4-BE49-F238E27FC236}">
                <a16:creationId xmlns:a16="http://schemas.microsoft.com/office/drawing/2014/main" id="{9C5DFC9D-8753-4C07-9E9B-2862AF70C025}"/>
              </a:ext>
            </a:extLst>
          </p:cNvPr>
          <p:cNvSpPr/>
          <p:nvPr/>
        </p:nvSpPr>
        <p:spPr>
          <a:xfrm>
            <a:off x="14121551" y="5754852"/>
            <a:ext cx="8992102" cy="5027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spcBef>
                <a:spcPts val="5900"/>
              </a:spcBef>
              <a:defRPr sz="2600">
                <a:solidFill>
                  <a:srgbClr val="3F3F3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LTR</a:t>
            </a:r>
            <a:r>
              <a:rPr lang="ru-RU" dirty="0"/>
              <a:t>, </a:t>
            </a:r>
            <a:r>
              <a:rPr lang="en-US" dirty="0"/>
              <a:t>CAC</a:t>
            </a:r>
            <a:endParaRPr dirty="0"/>
          </a:p>
        </p:txBody>
      </p:sp>
      <p:sp>
        <p:nvSpPr>
          <p:cNvPr id="20" name="Shape 133">
            <a:extLst>
              <a:ext uri="{FF2B5EF4-FFF2-40B4-BE49-F238E27FC236}">
                <a16:creationId xmlns:a16="http://schemas.microsoft.com/office/drawing/2014/main" id="{8E5C30BE-37C0-4791-8E52-52DFAD5D4088}"/>
              </a:ext>
            </a:extLst>
          </p:cNvPr>
          <p:cNvSpPr/>
          <p:nvPr/>
        </p:nvSpPr>
        <p:spPr>
          <a:xfrm>
            <a:off x="14016346" y="7008952"/>
            <a:ext cx="8992102" cy="5027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spcBef>
                <a:spcPts val="5900"/>
              </a:spcBef>
              <a:defRPr sz="2600">
                <a:solidFill>
                  <a:srgbClr val="3F3F3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ru-RU" dirty="0"/>
              <a:t>Маржинальность</a:t>
            </a:r>
            <a:endParaRPr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76BD9107-EA10-4024-9205-EE1256098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357576"/>
              </p:ext>
            </p:extLst>
          </p:nvPr>
        </p:nvGraphicFramePr>
        <p:xfrm>
          <a:off x="1878622" y="9215249"/>
          <a:ext cx="20626755" cy="338566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3857601372"/>
                    </a:ext>
                  </a:extLst>
                </a:gridCol>
                <a:gridCol w="4423232">
                  <a:extLst>
                    <a:ext uri="{9D8B030D-6E8A-4147-A177-3AD203B41FA5}">
                      <a16:colId xmlns:a16="http://schemas.microsoft.com/office/drawing/2014/main" val="808043436"/>
                    </a:ext>
                  </a:extLst>
                </a:gridCol>
                <a:gridCol w="2776679">
                  <a:extLst>
                    <a:ext uri="{9D8B030D-6E8A-4147-A177-3AD203B41FA5}">
                      <a16:colId xmlns:a16="http://schemas.microsoft.com/office/drawing/2014/main" val="3979950917"/>
                    </a:ext>
                  </a:extLst>
                </a:gridCol>
                <a:gridCol w="3541681">
                  <a:extLst>
                    <a:ext uri="{9D8B030D-6E8A-4147-A177-3AD203B41FA5}">
                      <a16:colId xmlns:a16="http://schemas.microsoft.com/office/drawing/2014/main" val="1655794722"/>
                    </a:ext>
                  </a:extLst>
                </a:gridCol>
                <a:gridCol w="2833345">
                  <a:extLst>
                    <a:ext uri="{9D8B030D-6E8A-4147-A177-3AD203B41FA5}">
                      <a16:colId xmlns:a16="http://schemas.microsoft.com/office/drawing/2014/main" val="3459426615"/>
                    </a:ext>
                  </a:extLst>
                </a:gridCol>
                <a:gridCol w="2125010">
                  <a:extLst>
                    <a:ext uri="{9D8B030D-6E8A-4147-A177-3AD203B41FA5}">
                      <a16:colId xmlns:a16="http://schemas.microsoft.com/office/drawing/2014/main" val="445215314"/>
                    </a:ext>
                  </a:extLst>
                </a:gridCol>
                <a:gridCol w="1955008">
                  <a:extLst>
                    <a:ext uri="{9D8B030D-6E8A-4147-A177-3AD203B41FA5}">
                      <a16:colId xmlns:a16="http://schemas.microsoft.com/office/drawing/2014/main" val="1520535111"/>
                    </a:ext>
                  </a:extLst>
                </a:gridCol>
              </a:tblGrid>
              <a:tr h="483667">
                <a:tc>
                  <a:txBody>
                    <a:bodyPr/>
                    <a:lstStyle/>
                    <a:p>
                      <a:pPr algn="l" fontAlgn="b"/>
                      <a:r>
                        <a:rPr lang="ru-RU" sz="2600" u="none" strike="noStrike" dirty="0">
                          <a:effectLst/>
                        </a:rPr>
                        <a:t>Месяц</a:t>
                      </a:r>
                      <a:endParaRPr lang="ru-RU" sz="2600" b="1" i="0" u="none" strike="noStrike" dirty="0">
                        <a:solidFill>
                          <a:srgbClr val="FFFFFF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600" u="none" strike="noStrike" dirty="0">
                          <a:effectLst/>
                        </a:rPr>
                        <a:t>кол-во повторных оплат</a:t>
                      </a:r>
                      <a:endParaRPr lang="ru-RU" sz="2600" b="1" i="0" u="none" strike="noStrike" dirty="0">
                        <a:solidFill>
                          <a:srgbClr val="FFFFFF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Retencion</a:t>
                      </a:r>
                      <a:endParaRPr lang="en-US" sz="2600" b="1" i="0" u="none" strike="noStrike">
                        <a:solidFill>
                          <a:srgbClr val="FFFFFF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CAC</a:t>
                      </a:r>
                      <a:endParaRPr lang="en-US" sz="2600" b="1" i="0" u="none" strike="noStrike">
                        <a:solidFill>
                          <a:srgbClr val="FFFFFF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Fixed costs %</a:t>
                      </a:r>
                      <a:endParaRPr lang="en-US" sz="2600" b="1" i="0" u="none" strike="noStrike">
                        <a:solidFill>
                          <a:srgbClr val="FFFFFF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CAC %</a:t>
                      </a:r>
                      <a:endParaRPr lang="en-US" sz="2600" b="1" i="0" u="none" strike="noStrike">
                        <a:solidFill>
                          <a:srgbClr val="FFFFFF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600" u="none" strike="noStrike">
                          <a:effectLst/>
                        </a:rPr>
                        <a:t>Маржа %</a:t>
                      </a:r>
                      <a:endParaRPr lang="ru-RU" sz="2600" b="1" i="0" u="none" strike="noStrike">
                        <a:solidFill>
                          <a:srgbClr val="FFFFFF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7259291"/>
                  </a:ext>
                </a:extLst>
              </a:tr>
              <a:tr h="483667">
                <a:tc>
                  <a:txBody>
                    <a:bodyPr/>
                    <a:lstStyle/>
                    <a:p>
                      <a:pPr algn="l" fontAlgn="b"/>
                      <a:r>
                        <a:rPr lang="ru-RU" sz="2600" u="none" strike="noStrike" dirty="0">
                          <a:effectLst/>
                        </a:rPr>
                        <a:t>мар</a:t>
                      </a:r>
                      <a:endParaRPr lang="ru-RU" sz="2600" b="0" i="0" u="none" strike="noStrike" dirty="0">
                        <a:solidFill>
                          <a:srgbClr val="000000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600" u="none" strike="noStrike" dirty="0">
                          <a:effectLst/>
                        </a:rPr>
                        <a:t>0</a:t>
                      </a:r>
                      <a:endParaRPr lang="ru-RU" sz="2600" b="0" i="0" u="none" strike="noStrike" dirty="0">
                        <a:solidFill>
                          <a:srgbClr val="000000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2600" b="0" i="0" u="none" strike="noStrike" dirty="0">
                        <a:solidFill>
                          <a:srgbClr val="000000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600" u="none" strike="noStrike">
                          <a:effectLst/>
                        </a:rPr>
                        <a:t>1 023,54 ₽</a:t>
                      </a:r>
                      <a:endParaRPr lang="ru-RU" sz="2600" b="0" i="0" u="none" strike="noStrike">
                        <a:solidFill>
                          <a:srgbClr val="000000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600" u="none" strike="noStrike">
                          <a:effectLst/>
                        </a:rPr>
                        <a:t>2035,75%</a:t>
                      </a:r>
                      <a:endParaRPr lang="ru-RU" sz="2600" b="0" i="0" u="none" strike="noStrike">
                        <a:solidFill>
                          <a:srgbClr val="000000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600" u="none" strike="noStrike">
                          <a:effectLst/>
                        </a:rPr>
                        <a:t>62,58%</a:t>
                      </a:r>
                      <a:endParaRPr lang="ru-RU" sz="2600" b="0" i="0" u="none" strike="noStrike">
                        <a:solidFill>
                          <a:srgbClr val="000000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600" u="none" strike="noStrike">
                          <a:effectLst/>
                        </a:rPr>
                        <a:t>-1998,33%</a:t>
                      </a:r>
                      <a:endParaRPr lang="ru-RU" sz="2600" b="0" i="0" u="none" strike="noStrike">
                        <a:solidFill>
                          <a:srgbClr val="000000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8385781"/>
                  </a:ext>
                </a:extLst>
              </a:tr>
              <a:tr h="483667">
                <a:tc>
                  <a:txBody>
                    <a:bodyPr/>
                    <a:lstStyle/>
                    <a:p>
                      <a:pPr algn="l" fontAlgn="b"/>
                      <a:r>
                        <a:rPr lang="ru-RU" sz="2600" u="none" strike="noStrike">
                          <a:effectLst/>
                        </a:rPr>
                        <a:t>апр</a:t>
                      </a:r>
                      <a:endParaRPr lang="ru-RU" sz="2600" b="0" i="0" u="none" strike="noStrike">
                        <a:solidFill>
                          <a:srgbClr val="000000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600" u="none" strike="noStrike" dirty="0">
                          <a:effectLst/>
                        </a:rPr>
                        <a:t>167</a:t>
                      </a:r>
                      <a:endParaRPr lang="ru-RU" sz="2600" b="0" i="0" u="none" strike="noStrike" dirty="0">
                        <a:solidFill>
                          <a:srgbClr val="000000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600" u="none" strike="noStrike" dirty="0">
                          <a:effectLst/>
                        </a:rPr>
                        <a:t>83,08%</a:t>
                      </a:r>
                      <a:endParaRPr lang="ru-RU" sz="2600" b="0" i="0" u="none" strike="noStrike" dirty="0">
                        <a:solidFill>
                          <a:srgbClr val="000000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600" u="none" strike="noStrike" dirty="0">
                          <a:effectLst/>
                        </a:rPr>
                        <a:t>1 995,23 ₽</a:t>
                      </a:r>
                      <a:endParaRPr lang="ru-RU" sz="2600" b="0" i="0" u="none" strike="noStrike" dirty="0">
                        <a:solidFill>
                          <a:srgbClr val="000000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600" u="none" strike="noStrike">
                          <a:effectLst/>
                        </a:rPr>
                        <a:t>74,61%</a:t>
                      </a:r>
                      <a:endParaRPr lang="ru-RU" sz="2600" b="0" i="0" u="none" strike="noStrike">
                        <a:solidFill>
                          <a:srgbClr val="000000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600" u="none" strike="noStrike">
                          <a:effectLst/>
                        </a:rPr>
                        <a:t>121,99%</a:t>
                      </a:r>
                      <a:endParaRPr lang="ru-RU" sz="2600" b="0" i="0" u="none" strike="noStrike">
                        <a:solidFill>
                          <a:srgbClr val="000000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600" u="none" strike="noStrike">
                          <a:effectLst/>
                        </a:rPr>
                        <a:t>-96,60%</a:t>
                      </a:r>
                      <a:endParaRPr lang="ru-RU" sz="2600" b="0" i="0" u="none" strike="noStrike">
                        <a:solidFill>
                          <a:srgbClr val="000000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6718618"/>
                  </a:ext>
                </a:extLst>
              </a:tr>
              <a:tr h="483667">
                <a:tc>
                  <a:txBody>
                    <a:bodyPr/>
                    <a:lstStyle/>
                    <a:p>
                      <a:pPr algn="l" fontAlgn="b"/>
                      <a:r>
                        <a:rPr lang="ru-RU" sz="2600" u="none" strike="noStrike">
                          <a:effectLst/>
                        </a:rPr>
                        <a:t>май</a:t>
                      </a:r>
                      <a:endParaRPr lang="ru-RU" sz="2600" b="0" i="0" u="none" strike="noStrike">
                        <a:solidFill>
                          <a:srgbClr val="000000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600" u="none" strike="noStrike" dirty="0">
                          <a:effectLst/>
                        </a:rPr>
                        <a:t>4594</a:t>
                      </a:r>
                      <a:endParaRPr lang="ru-RU" sz="2600" b="0" i="0" u="none" strike="noStrike" dirty="0">
                        <a:solidFill>
                          <a:srgbClr val="000000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600" u="none" strike="noStrike" dirty="0">
                          <a:effectLst/>
                        </a:rPr>
                        <a:t>86,86%</a:t>
                      </a:r>
                      <a:endParaRPr lang="ru-RU" sz="2600" b="0" i="0" u="none" strike="noStrike" dirty="0">
                        <a:solidFill>
                          <a:srgbClr val="000000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600" u="none" strike="noStrike" dirty="0">
                          <a:effectLst/>
                        </a:rPr>
                        <a:t>1 946,04 ₽</a:t>
                      </a:r>
                      <a:endParaRPr lang="ru-RU" sz="2600" b="0" i="0" u="none" strike="noStrike" dirty="0">
                        <a:solidFill>
                          <a:srgbClr val="000000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600" u="none" strike="noStrike" dirty="0">
                          <a:effectLst/>
                        </a:rPr>
                        <a:t>45,43%</a:t>
                      </a:r>
                      <a:endParaRPr lang="ru-RU" sz="2600" b="0" i="0" u="none" strike="noStrike" dirty="0">
                        <a:solidFill>
                          <a:srgbClr val="000000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600" u="none" strike="noStrike">
                          <a:effectLst/>
                        </a:rPr>
                        <a:t>118,98%</a:t>
                      </a:r>
                      <a:endParaRPr lang="ru-RU" sz="2600" b="0" i="0" u="none" strike="noStrike">
                        <a:solidFill>
                          <a:srgbClr val="000000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600" u="none" strike="noStrike">
                          <a:effectLst/>
                        </a:rPr>
                        <a:t>-64,41%</a:t>
                      </a:r>
                      <a:endParaRPr lang="ru-RU" sz="2600" b="0" i="0" u="none" strike="noStrike">
                        <a:solidFill>
                          <a:srgbClr val="000000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029056"/>
                  </a:ext>
                </a:extLst>
              </a:tr>
              <a:tr h="483667">
                <a:tc>
                  <a:txBody>
                    <a:bodyPr/>
                    <a:lstStyle/>
                    <a:p>
                      <a:pPr algn="l" fontAlgn="b"/>
                      <a:r>
                        <a:rPr lang="ru-RU" sz="2600" u="none" strike="noStrike">
                          <a:effectLst/>
                        </a:rPr>
                        <a:t>июн</a:t>
                      </a:r>
                      <a:endParaRPr lang="ru-RU" sz="2600" b="0" i="0" u="none" strike="noStrike">
                        <a:solidFill>
                          <a:srgbClr val="000000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600" u="none" strike="noStrike" dirty="0">
                          <a:effectLst/>
                        </a:rPr>
                        <a:t>7068</a:t>
                      </a:r>
                      <a:endParaRPr lang="ru-RU" sz="2600" b="0" i="0" u="none" strike="noStrike" dirty="0">
                        <a:solidFill>
                          <a:srgbClr val="000000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600" u="none" strike="noStrike" dirty="0">
                          <a:effectLst/>
                        </a:rPr>
                        <a:t>78,62%</a:t>
                      </a:r>
                      <a:endParaRPr lang="ru-RU" sz="2600" b="0" i="0" u="none" strike="noStrike" dirty="0">
                        <a:solidFill>
                          <a:srgbClr val="000000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600" u="none" strike="noStrike" dirty="0">
                          <a:effectLst/>
                        </a:rPr>
                        <a:t>2 570,07 ₽</a:t>
                      </a:r>
                      <a:endParaRPr lang="ru-RU" sz="2600" b="0" i="0" u="none" strike="noStrike" dirty="0">
                        <a:solidFill>
                          <a:srgbClr val="000000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600" u="none" strike="noStrike" dirty="0">
                          <a:effectLst/>
                        </a:rPr>
                        <a:t>39,49%</a:t>
                      </a:r>
                      <a:endParaRPr lang="ru-RU" sz="2600" b="0" i="0" u="none" strike="noStrike" dirty="0">
                        <a:solidFill>
                          <a:srgbClr val="000000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600" u="none" strike="noStrike">
                          <a:effectLst/>
                        </a:rPr>
                        <a:t>157,14%</a:t>
                      </a:r>
                      <a:endParaRPr lang="ru-RU" sz="2600" b="0" i="0" u="none" strike="noStrike">
                        <a:solidFill>
                          <a:srgbClr val="000000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600" u="none" strike="noStrike">
                          <a:effectLst/>
                        </a:rPr>
                        <a:t>-96,63%</a:t>
                      </a:r>
                      <a:endParaRPr lang="ru-RU" sz="2600" b="0" i="0" u="none" strike="noStrike">
                        <a:solidFill>
                          <a:srgbClr val="000000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2750383"/>
                  </a:ext>
                </a:extLst>
              </a:tr>
              <a:tr h="483667">
                <a:tc>
                  <a:txBody>
                    <a:bodyPr/>
                    <a:lstStyle/>
                    <a:p>
                      <a:pPr algn="l" fontAlgn="b"/>
                      <a:r>
                        <a:rPr lang="ru-RU" sz="2600" u="none" strike="noStrike">
                          <a:effectLst/>
                        </a:rPr>
                        <a:t>июл</a:t>
                      </a:r>
                      <a:endParaRPr lang="ru-RU" sz="2600" b="0" i="0" u="none" strike="noStrike">
                        <a:solidFill>
                          <a:srgbClr val="000000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600" u="none" strike="noStrike" dirty="0">
                          <a:effectLst/>
                        </a:rPr>
                        <a:t>8082</a:t>
                      </a:r>
                      <a:endParaRPr lang="ru-RU" sz="2600" b="0" i="0" u="none" strike="noStrike" dirty="0">
                        <a:solidFill>
                          <a:srgbClr val="000000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600" u="none" strike="noStrike" dirty="0">
                          <a:effectLst/>
                        </a:rPr>
                        <a:t>78,30%</a:t>
                      </a:r>
                      <a:endParaRPr lang="ru-RU" sz="2600" b="0" i="0" u="none" strike="noStrike" dirty="0">
                        <a:solidFill>
                          <a:srgbClr val="000000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600" u="none" strike="noStrike" dirty="0">
                          <a:effectLst/>
                        </a:rPr>
                        <a:t>3 122,24 ₽</a:t>
                      </a:r>
                      <a:endParaRPr lang="ru-RU" sz="2600" b="0" i="0" u="none" strike="noStrike" dirty="0">
                        <a:solidFill>
                          <a:srgbClr val="000000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600" u="none" strike="noStrike" dirty="0">
                          <a:effectLst/>
                        </a:rPr>
                        <a:t>40,56%</a:t>
                      </a:r>
                      <a:endParaRPr lang="ru-RU" sz="2600" b="0" i="0" u="none" strike="noStrike" dirty="0">
                        <a:solidFill>
                          <a:srgbClr val="000000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600" u="none" strike="noStrike" dirty="0">
                          <a:effectLst/>
                        </a:rPr>
                        <a:t>190,90%</a:t>
                      </a:r>
                      <a:endParaRPr lang="ru-RU" sz="2600" b="0" i="0" u="none" strike="noStrike" dirty="0">
                        <a:solidFill>
                          <a:srgbClr val="000000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600" u="none" strike="noStrike" dirty="0">
                          <a:effectLst/>
                        </a:rPr>
                        <a:t>-131,45%</a:t>
                      </a:r>
                      <a:endParaRPr lang="ru-RU" sz="2600" b="0" i="0" u="none" strike="noStrike" dirty="0">
                        <a:solidFill>
                          <a:srgbClr val="000000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1980049"/>
                  </a:ext>
                </a:extLst>
              </a:tr>
              <a:tr h="483667">
                <a:tc>
                  <a:txBody>
                    <a:bodyPr/>
                    <a:lstStyle/>
                    <a:p>
                      <a:pPr algn="l" fontAlgn="b"/>
                      <a:r>
                        <a:rPr lang="ru-RU" sz="2600" u="none" strike="noStrike">
                          <a:effectLst/>
                        </a:rPr>
                        <a:t>авг</a:t>
                      </a:r>
                      <a:endParaRPr lang="ru-RU" sz="2600" b="0" i="0" u="none" strike="noStrike">
                        <a:solidFill>
                          <a:srgbClr val="000000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600" u="none" strike="noStrike" dirty="0">
                          <a:effectLst/>
                        </a:rPr>
                        <a:t>7654</a:t>
                      </a:r>
                      <a:endParaRPr lang="ru-RU" sz="2600" b="0" i="0" u="none" strike="noStrike" dirty="0">
                        <a:solidFill>
                          <a:srgbClr val="000000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600" u="none" strike="noStrike" dirty="0">
                          <a:effectLst/>
                        </a:rPr>
                        <a:t>76,55%</a:t>
                      </a:r>
                      <a:endParaRPr lang="ru-RU" sz="2600" b="0" i="0" u="none" strike="noStrike" dirty="0">
                        <a:solidFill>
                          <a:srgbClr val="000000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600" u="none" strike="noStrike" dirty="0">
                          <a:effectLst/>
                        </a:rPr>
                        <a:t>2 894,63 ₽</a:t>
                      </a:r>
                      <a:endParaRPr lang="ru-RU" sz="2600" b="0" i="0" u="none" strike="noStrike" dirty="0">
                        <a:solidFill>
                          <a:srgbClr val="000000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600" u="none" strike="noStrike" dirty="0">
                          <a:effectLst/>
                        </a:rPr>
                        <a:t>50,63%</a:t>
                      </a:r>
                      <a:endParaRPr lang="ru-RU" sz="2600" b="0" i="0" u="none" strike="noStrike" dirty="0">
                        <a:solidFill>
                          <a:srgbClr val="000000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600" u="none" strike="noStrike" dirty="0">
                          <a:effectLst/>
                        </a:rPr>
                        <a:t>176,98%</a:t>
                      </a:r>
                      <a:endParaRPr lang="ru-RU" sz="2600" b="0" i="0" u="none" strike="noStrike" dirty="0">
                        <a:solidFill>
                          <a:srgbClr val="000000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600" u="none" strike="noStrike" dirty="0">
                          <a:effectLst/>
                        </a:rPr>
                        <a:t>-127,61%</a:t>
                      </a:r>
                      <a:endParaRPr lang="ru-RU" sz="2600" b="0" i="0" u="none" strike="noStrike" dirty="0">
                        <a:solidFill>
                          <a:srgbClr val="000000"/>
                        </a:solidFill>
                        <a:effectLst/>
                        <a:latin typeface="Helvetica (Основной текст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5956807"/>
                  </a:ext>
                </a:extLst>
              </a:tr>
            </a:tbl>
          </a:graphicData>
        </a:graphic>
      </p:graphicFrame>
      <p:sp>
        <p:nvSpPr>
          <p:cNvPr id="21" name="Shape 200">
            <a:extLst>
              <a:ext uri="{FF2B5EF4-FFF2-40B4-BE49-F238E27FC236}">
                <a16:creationId xmlns:a16="http://schemas.microsoft.com/office/drawing/2014/main" id="{482BD551-6E18-409A-95DC-951113CD9879}"/>
              </a:ext>
            </a:extLst>
          </p:cNvPr>
          <p:cNvSpPr/>
          <p:nvPr/>
        </p:nvSpPr>
        <p:spPr>
          <a:xfrm>
            <a:off x="18061408" y="4324674"/>
            <a:ext cx="3394954" cy="3456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Shape 206">
            <a:extLst>
              <a:ext uri="{FF2B5EF4-FFF2-40B4-BE49-F238E27FC236}">
                <a16:creationId xmlns:a16="http://schemas.microsoft.com/office/drawing/2014/main" id="{3F3AB933-3E6F-4EAC-A5C8-9A7234ECC496}"/>
              </a:ext>
            </a:extLst>
          </p:cNvPr>
          <p:cNvSpPr/>
          <p:nvPr/>
        </p:nvSpPr>
        <p:spPr>
          <a:xfrm rot="10800000">
            <a:off x="21400983" y="1279345"/>
            <a:ext cx="3782925" cy="3782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23" name="Shape 207">
            <a:extLst>
              <a:ext uri="{FF2B5EF4-FFF2-40B4-BE49-F238E27FC236}">
                <a16:creationId xmlns:a16="http://schemas.microsoft.com/office/drawing/2014/main" id="{023D7A7B-BC91-4F8F-94B3-A75428D741AD}"/>
              </a:ext>
            </a:extLst>
          </p:cNvPr>
          <p:cNvSpPr/>
          <p:nvPr/>
        </p:nvSpPr>
        <p:spPr>
          <a:xfrm>
            <a:off x="17673437" y="-2013565"/>
            <a:ext cx="3782925" cy="3782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24" name="Shape 201">
            <a:extLst>
              <a:ext uri="{FF2B5EF4-FFF2-40B4-BE49-F238E27FC236}">
                <a16:creationId xmlns:a16="http://schemas.microsoft.com/office/drawing/2014/main" id="{182AC8B4-BE10-4032-BC5B-1671FE053253}"/>
              </a:ext>
            </a:extLst>
          </p:cNvPr>
          <p:cNvSpPr/>
          <p:nvPr/>
        </p:nvSpPr>
        <p:spPr>
          <a:xfrm>
            <a:off x="13681193" y="1568792"/>
            <a:ext cx="1950450" cy="195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Shape 202">
            <a:extLst>
              <a:ext uri="{FF2B5EF4-FFF2-40B4-BE49-F238E27FC236}">
                <a16:creationId xmlns:a16="http://schemas.microsoft.com/office/drawing/2014/main" id="{DE1F4E51-CCBC-412B-B383-7709E91F986E}"/>
              </a:ext>
            </a:extLst>
          </p:cNvPr>
          <p:cNvSpPr/>
          <p:nvPr/>
        </p:nvSpPr>
        <p:spPr>
          <a:xfrm rot="10800000">
            <a:off x="16457421" y="2880533"/>
            <a:ext cx="3782925" cy="3782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26" name="Shape 203">
            <a:extLst>
              <a:ext uri="{FF2B5EF4-FFF2-40B4-BE49-F238E27FC236}">
                <a16:creationId xmlns:a16="http://schemas.microsoft.com/office/drawing/2014/main" id="{2F88C85B-E437-4F36-890F-1FD3767EB5A9}"/>
              </a:ext>
            </a:extLst>
          </p:cNvPr>
          <p:cNvSpPr/>
          <p:nvPr/>
        </p:nvSpPr>
        <p:spPr>
          <a:xfrm rot="10800000">
            <a:off x="5865938" y="12737130"/>
            <a:ext cx="3782925" cy="3782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27" name="Shape 204">
            <a:extLst>
              <a:ext uri="{FF2B5EF4-FFF2-40B4-BE49-F238E27FC236}">
                <a16:creationId xmlns:a16="http://schemas.microsoft.com/office/drawing/2014/main" id="{7D40460D-CE30-4448-8544-56BC65DA0D85}"/>
              </a:ext>
            </a:extLst>
          </p:cNvPr>
          <p:cNvSpPr/>
          <p:nvPr/>
        </p:nvSpPr>
        <p:spPr>
          <a:xfrm rot="10800000">
            <a:off x="-2013434" y="8057634"/>
            <a:ext cx="3782925" cy="3782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28" name="Shape 205">
            <a:extLst>
              <a:ext uri="{FF2B5EF4-FFF2-40B4-BE49-F238E27FC236}">
                <a16:creationId xmlns:a16="http://schemas.microsoft.com/office/drawing/2014/main" id="{DDEB6E39-5C15-45F8-B6D6-8852C7401BEA}"/>
              </a:ext>
            </a:extLst>
          </p:cNvPr>
          <p:cNvSpPr/>
          <p:nvPr/>
        </p:nvSpPr>
        <p:spPr>
          <a:xfrm>
            <a:off x="23442660" y="11479774"/>
            <a:ext cx="2514713" cy="2514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08">
            <a:extLst>
              <a:ext uri="{FF2B5EF4-FFF2-40B4-BE49-F238E27FC236}">
                <a16:creationId xmlns:a16="http://schemas.microsoft.com/office/drawing/2014/main" id="{793746C9-7AC0-452D-B67D-13A57AFEF20C}"/>
              </a:ext>
            </a:extLst>
          </p:cNvPr>
          <p:cNvSpPr/>
          <p:nvPr/>
        </p:nvSpPr>
        <p:spPr>
          <a:xfrm rot="10800000">
            <a:off x="22505377" y="12029509"/>
            <a:ext cx="1754196" cy="1754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30" name="Shape 212">
            <a:extLst>
              <a:ext uri="{FF2B5EF4-FFF2-40B4-BE49-F238E27FC236}">
                <a16:creationId xmlns:a16="http://schemas.microsoft.com/office/drawing/2014/main" id="{DC9B7547-6AE7-41E9-A579-4D887D172B92}"/>
              </a:ext>
            </a:extLst>
          </p:cNvPr>
          <p:cNvSpPr/>
          <p:nvPr/>
        </p:nvSpPr>
        <p:spPr>
          <a:xfrm rot="10800000">
            <a:off x="23442660" y="5683364"/>
            <a:ext cx="5608525" cy="5608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Shape 214">
            <a:extLst>
              <a:ext uri="{FF2B5EF4-FFF2-40B4-BE49-F238E27FC236}">
                <a16:creationId xmlns:a16="http://schemas.microsoft.com/office/drawing/2014/main" id="{CF8206C9-3DA4-4BC7-A81B-B94E7B256B7F}"/>
              </a:ext>
            </a:extLst>
          </p:cNvPr>
          <p:cNvSpPr/>
          <p:nvPr/>
        </p:nvSpPr>
        <p:spPr>
          <a:xfrm>
            <a:off x="9023169" y="12600918"/>
            <a:ext cx="2391533" cy="2391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Shape 201">
            <a:extLst>
              <a:ext uri="{FF2B5EF4-FFF2-40B4-BE49-F238E27FC236}">
                <a16:creationId xmlns:a16="http://schemas.microsoft.com/office/drawing/2014/main" id="{DA489FC2-228B-4ADD-AD7B-429CDFF6B5EE}"/>
              </a:ext>
            </a:extLst>
          </p:cNvPr>
          <p:cNvSpPr/>
          <p:nvPr/>
        </p:nvSpPr>
        <p:spPr>
          <a:xfrm>
            <a:off x="-1045302" y="1905307"/>
            <a:ext cx="1950450" cy="195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" name="Shape 206">
            <a:extLst>
              <a:ext uri="{FF2B5EF4-FFF2-40B4-BE49-F238E27FC236}">
                <a16:creationId xmlns:a16="http://schemas.microsoft.com/office/drawing/2014/main" id="{5A025E20-A28C-4B6E-BCEF-6B8FA92FBAFE}"/>
              </a:ext>
            </a:extLst>
          </p:cNvPr>
          <p:cNvSpPr/>
          <p:nvPr/>
        </p:nvSpPr>
        <p:spPr>
          <a:xfrm rot="10800000">
            <a:off x="-1072242" y="-2093143"/>
            <a:ext cx="3782925" cy="3782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0664991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154">
            <a:extLst>
              <a:ext uri="{FF2B5EF4-FFF2-40B4-BE49-F238E27FC236}">
                <a16:creationId xmlns:a16="http://schemas.microsoft.com/office/drawing/2014/main" id="{8641C70F-3C8F-468A-A59D-0D721E002721}"/>
              </a:ext>
            </a:extLst>
          </p:cNvPr>
          <p:cNvSpPr/>
          <p:nvPr/>
        </p:nvSpPr>
        <p:spPr>
          <a:xfrm>
            <a:off x="8597996" y="2765667"/>
            <a:ext cx="7188072" cy="718807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155">
            <a:extLst>
              <a:ext uri="{FF2B5EF4-FFF2-40B4-BE49-F238E27FC236}">
                <a16:creationId xmlns:a16="http://schemas.microsoft.com/office/drawing/2014/main" id="{8AC339D2-5B7A-40AB-8F69-2D6B3BBC3B6A}"/>
              </a:ext>
            </a:extLst>
          </p:cNvPr>
          <p:cNvSpPr/>
          <p:nvPr/>
        </p:nvSpPr>
        <p:spPr>
          <a:xfrm flipV="1">
            <a:off x="12192000" y="2452164"/>
            <a:ext cx="1" cy="781501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" name="Shape 156">
            <a:extLst>
              <a:ext uri="{FF2B5EF4-FFF2-40B4-BE49-F238E27FC236}">
                <a16:creationId xmlns:a16="http://schemas.microsoft.com/office/drawing/2014/main" id="{DD72B23C-0BF1-4A4A-9454-108D790AD983}"/>
              </a:ext>
            </a:extLst>
          </p:cNvPr>
          <p:cNvSpPr/>
          <p:nvPr/>
        </p:nvSpPr>
        <p:spPr>
          <a:xfrm>
            <a:off x="8026915" y="6359669"/>
            <a:ext cx="833017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grpSp>
        <p:nvGrpSpPr>
          <p:cNvPr id="31" name="Group 161">
            <a:extLst>
              <a:ext uri="{FF2B5EF4-FFF2-40B4-BE49-F238E27FC236}">
                <a16:creationId xmlns:a16="http://schemas.microsoft.com/office/drawing/2014/main" id="{923ACAC6-6C83-44A0-8C4A-791298B3F879}"/>
              </a:ext>
            </a:extLst>
          </p:cNvPr>
          <p:cNvGrpSpPr/>
          <p:nvPr/>
        </p:nvGrpSpPr>
        <p:grpSpPr>
          <a:xfrm>
            <a:off x="17074079" y="3809539"/>
            <a:ext cx="5084616" cy="4181266"/>
            <a:chOff x="-60782" y="-2356"/>
            <a:chExt cx="5084615" cy="4181265"/>
          </a:xfrm>
        </p:grpSpPr>
        <p:sp>
          <p:nvSpPr>
            <p:cNvPr id="32" name="Shape 157">
              <a:extLst>
                <a:ext uri="{FF2B5EF4-FFF2-40B4-BE49-F238E27FC236}">
                  <a16:creationId xmlns:a16="http://schemas.microsoft.com/office/drawing/2014/main" id="{6B5A092B-E592-45DD-84E7-1EE15268954C}"/>
                </a:ext>
              </a:extLst>
            </p:cNvPr>
            <p:cNvSpPr/>
            <p:nvPr/>
          </p:nvSpPr>
          <p:spPr>
            <a:xfrm>
              <a:off x="0" y="-2356"/>
              <a:ext cx="724557" cy="487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4500"/>
                </a:spcBef>
                <a:defRPr sz="2500" b="1" cap="all">
                  <a:solidFill>
                    <a:srgbClr val="278A6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lang="en-US" dirty="0">
                  <a:solidFill>
                    <a:schemeClr val="accent3"/>
                  </a:solidFill>
                </a:rPr>
                <a:t>LTR</a:t>
              </a:r>
              <a:endParaRPr dirty="0">
                <a:solidFill>
                  <a:schemeClr val="accent3"/>
                </a:solidFill>
              </a:endParaRPr>
            </a:p>
          </p:txBody>
        </p:sp>
        <p:sp>
          <p:nvSpPr>
            <p:cNvPr id="33" name="Shape 158">
              <a:extLst>
                <a:ext uri="{FF2B5EF4-FFF2-40B4-BE49-F238E27FC236}">
                  <a16:creationId xmlns:a16="http://schemas.microsoft.com/office/drawing/2014/main" id="{11992F57-81D4-4F60-A12F-BE7EF40F1112}"/>
                </a:ext>
              </a:extLst>
            </p:cNvPr>
            <p:cNvSpPr/>
            <p:nvPr/>
          </p:nvSpPr>
          <p:spPr>
            <a:xfrm>
              <a:off x="0" y="3031408"/>
              <a:ext cx="795089" cy="487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4500"/>
                </a:spcBef>
                <a:defRPr sz="2500" b="1" cap="all">
                  <a:solidFill>
                    <a:srgbClr val="278A6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lang="en-US" dirty="0">
                  <a:solidFill>
                    <a:schemeClr val="accent3"/>
                  </a:solidFill>
                </a:rPr>
                <a:t>CAC</a:t>
              </a:r>
              <a:endParaRPr dirty="0">
                <a:solidFill>
                  <a:schemeClr val="accent3"/>
                </a:solidFill>
              </a:endParaRPr>
            </a:p>
          </p:txBody>
        </p:sp>
        <p:sp>
          <p:nvSpPr>
            <p:cNvPr id="34" name="Shape 159">
              <a:extLst>
                <a:ext uri="{FF2B5EF4-FFF2-40B4-BE49-F238E27FC236}">
                  <a16:creationId xmlns:a16="http://schemas.microsoft.com/office/drawing/2014/main" id="{B7163613-9B4D-41C6-B703-144CB69BCF55}"/>
                </a:ext>
              </a:extLst>
            </p:cNvPr>
            <p:cNvSpPr/>
            <p:nvPr/>
          </p:nvSpPr>
          <p:spPr>
            <a:xfrm>
              <a:off x="-60782" y="598980"/>
              <a:ext cx="5023833" cy="502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spcBef>
                  <a:spcPts val="5900"/>
                </a:spcBef>
                <a:defRPr sz="2600">
                  <a:solidFill>
                    <a:srgbClr val="3F3F3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lang="ru-RU" b="0" i="0" u="none" strike="noStrike" dirty="0">
                  <a:solidFill>
                    <a:srgbClr val="000000"/>
                  </a:solidFill>
                  <a:effectLst/>
                </a:rPr>
                <a:t>1 635,57 ₽</a:t>
              </a:r>
              <a:r>
                <a:rPr lang="ru-RU" dirty="0"/>
                <a:t> </a:t>
              </a:r>
              <a:endParaRPr dirty="0"/>
            </a:p>
          </p:txBody>
        </p:sp>
        <p:sp>
          <p:nvSpPr>
            <p:cNvPr id="35" name="Shape 160">
              <a:extLst>
                <a:ext uri="{FF2B5EF4-FFF2-40B4-BE49-F238E27FC236}">
                  <a16:creationId xmlns:a16="http://schemas.microsoft.com/office/drawing/2014/main" id="{B7660AB2-7541-499B-982C-AE631B92040A}"/>
                </a:ext>
              </a:extLst>
            </p:cNvPr>
            <p:cNvSpPr/>
            <p:nvPr/>
          </p:nvSpPr>
          <p:spPr>
            <a:xfrm>
              <a:off x="0" y="3676207"/>
              <a:ext cx="5023833" cy="502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spcBef>
                  <a:spcPts val="5900"/>
                </a:spcBef>
                <a:defRPr sz="2600">
                  <a:solidFill>
                    <a:srgbClr val="3F3F3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lang="ru-RU" b="0" i="0" u="none" strike="noStrike" dirty="0">
                  <a:solidFill>
                    <a:srgbClr val="000000"/>
                  </a:solidFill>
                  <a:effectLst/>
                </a:rPr>
                <a:t>2 254,52 ₽</a:t>
              </a:r>
              <a:r>
                <a:rPr lang="ru-RU" dirty="0"/>
                <a:t> </a:t>
              </a:r>
              <a:endParaRPr dirty="0"/>
            </a:p>
          </p:txBody>
        </p:sp>
      </p:grpSp>
      <p:grpSp>
        <p:nvGrpSpPr>
          <p:cNvPr id="36" name="Group 166">
            <a:extLst>
              <a:ext uri="{FF2B5EF4-FFF2-40B4-BE49-F238E27FC236}">
                <a16:creationId xmlns:a16="http://schemas.microsoft.com/office/drawing/2014/main" id="{52A0FE3E-643E-4CEB-A8F1-0B2649334F13}"/>
              </a:ext>
            </a:extLst>
          </p:cNvPr>
          <p:cNvGrpSpPr/>
          <p:nvPr/>
        </p:nvGrpSpPr>
        <p:grpSpPr>
          <a:xfrm>
            <a:off x="2182275" y="3809539"/>
            <a:ext cx="5066866" cy="4181266"/>
            <a:chOff x="-43031" y="-2356"/>
            <a:chExt cx="5066864" cy="4181265"/>
          </a:xfrm>
        </p:grpSpPr>
        <p:sp>
          <p:nvSpPr>
            <p:cNvPr id="37" name="Shape 162">
              <a:extLst>
                <a:ext uri="{FF2B5EF4-FFF2-40B4-BE49-F238E27FC236}">
                  <a16:creationId xmlns:a16="http://schemas.microsoft.com/office/drawing/2014/main" id="{F1CA4754-EB0D-43FE-A464-2DBFF345FE02}"/>
                </a:ext>
              </a:extLst>
            </p:cNvPr>
            <p:cNvSpPr/>
            <p:nvPr/>
          </p:nvSpPr>
          <p:spPr>
            <a:xfrm>
              <a:off x="312609" y="-2356"/>
              <a:ext cx="4711224" cy="487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r">
                <a:spcBef>
                  <a:spcPts val="4500"/>
                </a:spcBef>
                <a:defRPr sz="2500" b="1" cap="all">
                  <a:solidFill>
                    <a:srgbClr val="278A6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lang="en-US" dirty="0">
                  <a:solidFill>
                    <a:schemeClr val="accent3"/>
                  </a:solidFill>
                </a:rPr>
                <a:t>Retention</a:t>
              </a:r>
              <a:r>
                <a:rPr lang="ru-RU" dirty="0">
                  <a:solidFill>
                    <a:schemeClr val="accent3"/>
                  </a:solidFill>
                </a:rPr>
                <a:t> средний геом.</a:t>
              </a:r>
              <a:endParaRPr dirty="0">
                <a:solidFill>
                  <a:schemeClr val="accent3"/>
                </a:solidFill>
              </a:endParaRPr>
            </a:p>
          </p:txBody>
        </p:sp>
        <p:sp>
          <p:nvSpPr>
            <p:cNvPr id="38" name="Shape 163">
              <a:extLst>
                <a:ext uri="{FF2B5EF4-FFF2-40B4-BE49-F238E27FC236}">
                  <a16:creationId xmlns:a16="http://schemas.microsoft.com/office/drawing/2014/main" id="{652E5EB2-B896-4577-A1DF-4285CA51C846}"/>
                </a:ext>
              </a:extLst>
            </p:cNvPr>
            <p:cNvSpPr/>
            <p:nvPr/>
          </p:nvSpPr>
          <p:spPr>
            <a:xfrm>
              <a:off x="2734746" y="3031408"/>
              <a:ext cx="2289087" cy="487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r">
                <a:spcBef>
                  <a:spcPts val="4500"/>
                </a:spcBef>
                <a:defRPr sz="2500" b="1" cap="all">
                  <a:solidFill>
                    <a:srgbClr val="278A6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lang="en-US" dirty="0">
                  <a:solidFill>
                    <a:schemeClr val="accent3"/>
                  </a:solidFill>
                </a:rPr>
                <a:t>LT (</a:t>
              </a:r>
              <a:r>
                <a:rPr lang="ru-RU" dirty="0">
                  <a:solidFill>
                    <a:schemeClr val="accent3"/>
                  </a:solidFill>
                </a:rPr>
                <a:t>Месяцы)</a:t>
              </a:r>
              <a:endParaRPr dirty="0">
                <a:solidFill>
                  <a:schemeClr val="accent3"/>
                </a:solidFill>
              </a:endParaRPr>
            </a:p>
          </p:txBody>
        </p:sp>
        <p:sp>
          <p:nvSpPr>
            <p:cNvPr id="39" name="Shape 164">
              <a:extLst>
                <a:ext uri="{FF2B5EF4-FFF2-40B4-BE49-F238E27FC236}">
                  <a16:creationId xmlns:a16="http://schemas.microsoft.com/office/drawing/2014/main" id="{3ACC0501-0DE5-4379-8882-57246C2A84CD}"/>
                </a:ext>
              </a:extLst>
            </p:cNvPr>
            <p:cNvSpPr/>
            <p:nvPr/>
          </p:nvSpPr>
          <p:spPr>
            <a:xfrm>
              <a:off x="-43031" y="598980"/>
              <a:ext cx="5023833" cy="502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>
                <a:spcBef>
                  <a:spcPts val="5900"/>
                </a:spcBef>
                <a:defRPr sz="2600">
                  <a:solidFill>
                    <a:srgbClr val="3F3F3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lang="ru-RU" b="0" i="0" u="none" strike="noStrike" dirty="0">
                  <a:solidFill>
                    <a:srgbClr val="000000"/>
                  </a:solidFill>
                  <a:effectLst/>
                  <a:latin typeface="Helvetica (Основной текст)"/>
                </a:rPr>
                <a:t>80,60%</a:t>
              </a:r>
              <a:r>
                <a:rPr lang="ru-RU" dirty="0"/>
                <a:t> </a:t>
              </a:r>
              <a:endParaRPr dirty="0"/>
            </a:p>
          </p:txBody>
        </p:sp>
        <p:sp>
          <p:nvSpPr>
            <p:cNvPr id="40" name="Shape 165">
              <a:extLst>
                <a:ext uri="{FF2B5EF4-FFF2-40B4-BE49-F238E27FC236}">
                  <a16:creationId xmlns:a16="http://schemas.microsoft.com/office/drawing/2014/main" id="{64D17877-9984-42E6-9FC0-0A775083CC9F}"/>
                </a:ext>
              </a:extLst>
            </p:cNvPr>
            <p:cNvSpPr/>
            <p:nvPr/>
          </p:nvSpPr>
          <p:spPr>
            <a:xfrm>
              <a:off x="-43031" y="3676207"/>
              <a:ext cx="5023833" cy="502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>
                <a:spcBef>
                  <a:spcPts val="5900"/>
                </a:spcBef>
                <a:defRPr sz="2600">
                  <a:solidFill>
                    <a:srgbClr val="3F3F3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lang="ru-RU" b="0" i="0" u="none" strike="noStrike" dirty="0">
                  <a:solidFill>
                    <a:srgbClr val="000000"/>
                  </a:solidFill>
                  <a:effectLst/>
                </a:rPr>
                <a:t>5,15</a:t>
              </a:r>
              <a:r>
                <a:rPr lang="ru-RU" dirty="0"/>
                <a:t> </a:t>
              </a:r>
              <a:endParaRPr dirty="0"/>
            </a:p>
          </p:txBody>
        </p:sp>
      </p:grpSp>
      <p:sp>
        <p:nvSpPr>
          <p:cNvPr id="41" name="Picture Placeholder 1">
            <a:extLst>
              <a:ext uri="{FF2B5EF4-FFF2-40B4-BE49-F238E27FC236}">
                <a16:creationId xmlns:a16="http://schemas.microsoft.com/office/drawing/2014/main" id="{A725F888-05F1-4A5B-BC21-FC26DDF4B8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597932" y="2765601"/>
            <a:ext cx="7188136" cy="7188136"/>
          </a:xfrm>
          <a:prstGeom prst="ellipse">
            <a:avLst/>
          </a:prstGeom>
        </p:spPr>
      </p:sp>
      <p:sp>
        <p:nvSpPr>
          <p:cNvPr id="42" name="Shape 167">
            <a:extLst>
              <a:ext uri="{FF2B5EF4-FFF2-40B4-BE49-F238E27FC236}">
                <a16:creationId xmlns:a16="http://schemas.microsoft.com/office/drawing/2014/main" id="{AE1716E2-FD50-4DF4-93AD-106AAA3F9D57}"/>
              </a:ext>
            </a:extLst>
          </p:cNvPr>
          <p:cNvSpPr/>
          <p:nvPr/>
        </p:nvSpPr>
        <p:spPr>
          <a:xfrm>
            <a:off x="10494523" y="4662226"/>
            <a:ext cx="3394954" cy="339495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168">
            <a:extLst>
              <a:ext uri="{FF2B5EF4-FFF2-40B4-BE49-F238E27FC236}">
                <a16:creationId xmlns:a16="http://schemas.microsoft.com/office/drawing/2014/main" id="{2FE67E81-F8C0-421B-953E-D295AC4C5C1E}"/>
              </a:ext>
            </a:extLst>
          </p:cNvPr>
          <p:cNvSpPr/>
          <p:nvPr/>
        </p:nvSpPr>
        <p:spPr>
          <a:xfrm>
            <a:off x="10800177" y="4967880"/>
            <a:ext cx="2783646" cy="2783645"/>
          </a:xfrm>
          <a:prstGeom prst="ellipse">
            <a:avLst/>
          </a:prstGeom>
          <a:solidFill>
            <a:srgbClr val="F4F4F4"/>
          </a:solidFill>
          <a:ln w="25400">
            <a:solidFill>
              <a:srgbClr val="E1E1E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" name="Shape 169">
            <a:extLst>
              <a:ext uri="{FF2B5EF4-FFF2-40B4-BE49-F238E27FC236}">
                <a16:creationId xmlns:a16="http://schemas.microsoft.com/office/drawing/2014/main" id="{ABBF48A7-04C8-4CC1-BDC1-97E410A64BE5}"/>
              </a:ext>
            </a:extLst>
          </p:cNvPr>
          <p:cNvSpPr/>
          <p:nvPr/>
        </p:nvSpPr>
        <p:spPr>
          <a:xfrm>
            <a:off x="10903989" y="6013330"/>
            <a:ext cx="2576026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 cap="all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ru-RU" dirty="0"/>
              <a:t>Метрики</a:t>
            </a:r>
            <a:endParaRPr dirty="0"/>
          </a:p>
        </p:txBody>
      </p:sp>
      <p:sp>
        <p:nvSpPr>
          <p:cNvPr id="19" name="Shape 200">
            <a:extLst>
              <a:ext uri="{FF2B5EF4-FFF2-40B4-BE49-F238E27FC236}">
                <a16:creationId xmlns:a16="http://schemas.microsoft.com/office/drawing/2014/main" id="{2E3D5508-22AC-4E33-9249-A1807721CD15}"/>
              </a:ext>
            </a:extLst>
          </p:cNvPr>
          <p:cNvSpPr/>
          <p:nvPr/>
        </p:nvSpPr>
        <p:spPr>
          <a:xfrm>
            <a:off x="7509035" y="-569424"/>
            <a:ext cx="3394954" cy="3456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Shape 206">
            <a:extLst>
              <a:ext uri="{FF2B5EF4-FFF2-40B4-BE49-F238E27FC236}">
                <a16:creationId xmlns:a16="http://schemas.microsoft.com/office/drawing/2014/main" id="{D9EE0234-36ED-4ED2-B033-8572626CFEA7}"/>
              </a:ext>
            </a:extLst>
          </p:cNvPr>
          <p:cNvSpPr/>
          <p:nvPr/>
        </p:nvSpPr>
        <p:spPr>
          <a:xfrm rot="10800000">
            <a:off x="21400983" y="1279345"/>
            <a:ext cx="3782925" cy="3782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21" name="Shape 207">
            <a:extLst>
              <a:ext uri="{FF2B5EF4-FFF2-40B4-BE49-F238E27FC236}">
                <a16:creationId xmlns:a16="http://schemas.microsoft.com/office/drawing/2014/main" id="{B4FEAF72-E66B-49DD-8D81-0BC974BE479B}"/>
              </a:ext>
            </a:extLst>
          </p:cNvPr>
          <p:cNvSpPr/>
          <p:nvPr/>
        </p:nvSpPr>
        <p:spPr>
          <a:xfrm>
            <a:off x="17673437" y="-2013565"/>
            <a:ext cx="3782925" cy="3782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22" name="Shape 201">
            <a:extLst>
              <a:ext uri="{FF2B5EF4-FFF2-40B4-BE49-F238E27FC236}">
                <a16:creationId xmlns:a16="http://schemas.microsoft.com/office/drawing/2014/main" id="{2FA445B1-13F0-4DE9-8976-D786D35A0067}"/>
              </a:ext>
            </a:extLst>
          </p:cNvPr>
          <p:cNvSpPr/>
          <p:nvPr/>
        </p:nvSpPr>
        <p:spPr>
          <a:xfrm>
            <a:off x="2782826" y="1159015"/>
            <a:ext cx="1950450" cy="195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Shape 202">
            <a:extLst>
              <a:ext uri="{FF2B5EF4-FFF2-40B4-BE49-F238E27FC236}">
                <a16:creationId xmlns:a16="http://schemas.microsoft.com/office/drawing/2014/main" id="{165E6831-3A73-48E5-A79A-3B26DFBA5807}"/>
              </a:ext>
            </a:extLst>
          </p:cNvPr>
          <p:cNvSpPr/>
          <p:nvPr/>
        </p:nvSpPr>
        <p:spPr>
          <a:xfrm rot="10800000">
            <a:off x="5905048" y="-2013565"/>
            <a:ext cx="3782925" cy="3782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24" name="Shape 203">
            <a:extLst>
              <a:ext uri="{FF2B5EF4-FFF2-40B4-BE49-F238E27FC236}">
                <a16:creationId xmlns:a16="http://schemas.microsoft.com/office/drawing/2014/main" id="{CB1F3546-D897-4B3C-9AF0-52BFE835A94B}"/>
              </a:ext>
            </a:extLst>
          </p:cNvPr>
          <p:cNvSpPr/>
          <p:nvPr/>
        </p:nvSpPr>
        <p:spPr>
          <a:xfrm rot="10800000">
            <a:off x="5905048" y="11755878"/>
            <a:ext cx="3782925" cy="3782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25" name="Shape 204">
            <a:extLst>
              <a:ext uri="{FF2B5EF4-FFF2-40B4-BE49-F238E27FC236}">
                <a16:creationId xmlns:a16="http://schemas.microsoft.com/office/drawing/2014/main" id="{C675E5B5-61A0-46AF-8BB0-BE0FA9D66D5E}"/>
              </a:ext>
            </a:extLst>
          </p:cNvPr>
          <p:cNvSpPr/>
          <p:nvPr/>
        </p:nvSpPr>
        <p:spPr>
          <a:xfrm rot="10800000">
            <a:off x="-2013434" y="6596164"/>
            <a:ext cx="3782925" cy="3782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26" name="Shape 205">
            <a:extLst>
              <a:ext uri="{FF2B5EF4-FFF2-40B4-BE49-F238E27FC236}">
                <a16:creationId xmlns:a16="http://schemas.microsoft.com/office/drawing/2014/main" id="{7AA6F089-0C64-495F-BD8C-B76B22D4BE15}"/>
              </a:ext>
            </a:extLst>
          </p:cNvPr>
          <p:cNvSpPr/>
          <p:nvPr/>
        </p:nvSpPr>
        <p:spPr>
          <a:xfrm>
            <a:off x="18354309" y="11453070"/>
            <a:ext cx="2514713" cy="2514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Shape 208">
            <a:extLst>
              <a:ext uri="{FF2B5EF4-FFF2-40B4-BE49-F238E27FC236}">
                <a16:creationId xmlns:a16="http://schemas.microsoft.com/office/drawing/2014/main" id="{0675E207-A9D0-4CAF-8FA3-1EEBC43223F3}"/>
              </a:ext>
            </a:extLst>
          </p:cNvPr>
          <p:cNvSpPr/>
          <p:nvPr/>
        </p:nvSpPr>
        <p:spPr>
          <a:xfrm rot="10800000">
            <a:off x="17496389" y="10842742"/>
            <a:ext cx="1754196" cy="1754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45" name="Shape 212">
            <a:extLst>
              <a:ext uri="{FF2B5EF4-FFF2-40B4-BE49-F238E27FC236}">
                <a16:creationId xmlns:a16="http://schemas.microsoft.com/office/drawing/2014/main" id="{4880346E-6CFD-43E1-A48D-0893323B884D}"/>
              </a:ext>
            </a:extLst>
          </p:cNvPr>
          <p:cNvSpPr/>
          <p:nvPr/>
        </p:nvSpPr>
        <p:spPr>
          <a:xfrm rot="10800000">
            <a:off x="23442660" y="5683364"/>
            <a:ext cx="5608525" cy="5608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Shape 214">
            <a:extLst>
              <a:ext uri="{FF2B5EF4-FFF2-40B4-BE49-F238E27FC236}">
                <a16:creationId xmlns:a16="http://schemas.microsoft.com/office/drawing/2014/main" id="{EC79EA8E-D133-4865-8ED2-7DEF0781CFFA}"/>
              </a:ext>
            </a:extLst>
          </p:cNvPr>
          <p:cNvSpPr/>
          <p:nvPr/>
        </p:nvSpPr>
        <p:spPr>
          <a:xfrm>
            <a:off x="10105424" y="10203690"/>
            <a:ext cx="2391533" cy="2391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20753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00">
            <a:extLst>
              <a:ext uri="{FF2B5EF4-FFF2-40B4-BE49-F238E27FC236}">
                <a16:creationId xmlns:a16="http://schemas.microsoft.com/office/drawing/2014/main" id="{0450523D-1A64-47EB-84B7-2C415FEA4786}"/>
              </a:ext>
            </a:extLst>
          </p:cNvPr>
          <p:cNvSpPr/>
          <p:nvPr/>
        </p:nvSpPr>
        <p:spPr>
          <a:xfrm>
            <a:off x="7155837" y="-345804"/>
            <a:ext cx="3782925" cy="3782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hape 206">
            <a:extLst>
              <a:ext uri="{FF2B5EF4-FFF2-40B4-BE49-F238E27FC236}">
                <a16:creationId xmlns:a16="http://schemas.microsoft.com/office/drawing/2014/main" id="{AEEC8C34-C9C2-4094-A305-3F7FA52B4AEF}"/>
              </a:ext>
            </a:extLst>
          </p:cNvPr>
          <p:cNvSpPr/>
          <p:nvPr/>
        </p:nvSpPr>
        <p:spPr>
          <a:xfrm rot="10800000">
            <a:off x="21400983" y="1279345"/>
            <a:ext cx="3782925" cy="3782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6" name="Shape 207">
            <a:extLst>
              <a:ext uri="{FF2B5EF4-FFF2-40B4-BE49-F238E27FC236}">
                <a16:creationId xmlns:a16="http://schemas.microsoft.com/office/drawing/2014/main" id="{80D0E03A-C487-4AF2-B18C-9F218458F4F2}"/>
              </a:ext>
            </a:extLst>
          </p:cNvPr>
          <p:cNvSpPr/>
          <p:nvPr/>
        </p:nvSpPr>
        <p:spPr>
          <a:xfrm>
            <a:off x="17673437" y="-2013565"/>
            <a:ext cx="3782925" cy="3782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8" name="Shape 201">
            <a:extLst>
              <a:ext uri="{FF2B5EF4-FFF2-40B4-BE49-F238E27FC236}">
                <a16:creationId xmlns:a16="http://schemas.microsoft.com/office/drawing/2014/main" id="{B911ADA5-09D4-433A-AC7C-255604EB1D89}"/>
              </a:ext>
            </a:extLst>
          </p:cNvPr>
          <p:cNvSpPr/>
          <p:nvPr/>
        </p:nvSpPr>
        <p:spPr>
          <a:xfrm>
            <a:off x="2782826" y="1159015"/>
            <a:ext cx="1950450" cy="195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 202">
            <a:extLst>
              <a:ext uri="{FF2B5EF4-FFF2-40B4-BE49-F238E27FC236}">
                <a16:creationId xmlns:a16="http://schemas.microsoft.com/office/drawing/2014/main" id="{6317AE8B-F6BC-46E4-8AB8-DBB1B6AA8717}"/>
              </a:ext>
            </a:extLst>
          </p:cNvPr>
          <p:cNvSpPr/>
          <p:nvPr/>
        </p:nvSpPr>
        <p:spPr>
          <a:xfrm rot="10800000">
            <a:off x="5905048" y="-2013565"/>
            <a:ext cx="3782925" cy="3782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0" name="Shape 203">
            <a:extLst>
              <a:ext uri="{FF2B5EF4-FFF2-40B4-BE49-F238E27FC236}">
                <a16:creationId xmlns:a16="http://schemas.microsoft.com/office/drawing/2014/main" id="{2A8C50C2-31A2-4602-8B07-0701CA23A6BD}"/>
              </a:ext>
            </a:extLst>
          </p:cNvPr>
          <p:cNvSpPr/>
          <p:nvPr/>
        </p:nvSpPr>
        <p:spPr>
          <a:xfrm rot="10800000">
            <a:off x="5905048" y="11755878"/>
            <a:ext cx="3782925" cy="3782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1" name="Shape 204">
            <a:extLst>
              <a:ext uri="{FF2B5EF4-FFF2-40B4-BE49-F238E27FC236}">
                <a16:creationId xmlns:a16="http://schemas.microsoft.com/office/drawing/2014/main" id="{A591E893-7A64-40F5-A7BA-A7656F3EE58C}"/>
              </a:ext>
            </a:extLst>
          </p:cNvPr>
          <p:cNvSpPr/>
          <p:nvPr/>
        </p:nvSpPr>
        <p:spPr>
          <a:xfrm rot="10800000">
            <a:off x="-2013434" y="6596164"/>
            <a:ext cx="3782925" cy="3782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4" name="Shape 205">
            <a:extLst>
              <a:ext uri="{FF2B5EF4-FFF2-40B4-BE49-F238E27FC236}">
                <a16:creationId xmlns:a16="http://schemas.microsoft.com/office/drawing/2014/main" id="{F5C06404-1916-4AC1-A007-4A9443D548E1}"/>
              </a:ext>
            </a:extLst>
          </p:cNvPr>
          <p:cNvSpPr/>
          <p:nvPr/>
        </p:nvSpPr>
        <p:spPr>
          <a:xfrm>
            <a:off x="18354309" y="11453070"/>
            <a:ext cx="2514713" cy="2514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Shape 208">
            <a:extLst>
              <a:ext uri="{FF2B5EF4-FFF2-40B4-BE49-F238E27FC236}">
                <a16:creationId xmlns:a16="http://schemas.microsoft.com/office/drawing/2014/main" id="{887F55B7-C520-4FCE-B526-4A928979746E}"/>
              </a:ext>
            </a:extLst>
          </p:cNvPr>
          <p:cNvSpPr/>
          <p:nvPr/>
        </p:nvSpPr>
        <p:spPr>
          <a:xfrm rot="10800000">
            <a:off x="17496389" y="10842742"/>
            <a:ext cx="1754196" cy="1754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6" name="Shape 212">
            <a:extLst>
              <a:ext uri="{FF2B5EF4-FFF2-40B4-BE49-F238E27FC236}">
                <a16:creationId xmlns:a16="http://schemas.microsoft.com/office/drawing/2014/main" id="{FD39DBBC-25FE-41FF-9ABB-28BDC758F828}"/>
              </a:ext>
            </a:extLst>
          </p:cNvPr>
          <p:cNvSpPr/>
          <p:nvPr/>
        </p:nvSpPr>
        <p:spPr>
          <a:xfrm rot="10800000">
            <a:off x="23442660" y="5683364"/>
            <a:ext cx="5608525" cy="5608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Shape 214">
            <a:extLst>
              <a:ext uri="{FF2B5EF4-FFF2-40B4-BE49-F238E27FC236}">
                <a16:creationId xmlns:a16="http://schemas.microsoft.com/office/drawing/2014/main" id="{8AF1678C-7C5B-4A59-B45C-83892B155292}"/>
              </a:ext>
            </a:extLst>
          </p:cNvPr>
          <p:cNvSpPr/>
          <p:nvPr/>
        </p:nvSpPr>
        <p:spPr>
          <a:xfrm>
            <a:off x="10105424" y="8897471"/>
            <a:ext cx="2391533" cy="2391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Shape 218">
            <a:extLst>
              <a:ext uri="{FF2B5EF4-FFF2-40B4-BE49-F238E27FC236}">
                <a16:creationId xmlns:a16="http://schemas.microsoft.com/office/drawing/2014/main" id="{AC73E46F-A9B2-485B-9BF8-903CB686F390}"/>
              </a:ext>
            </a:extLst>
          </p:cNvPr>
          <p:cNvSpPr/>
          <p:nvPr/>
        </p:nvSpPr>
        <p:spPr>
          <a:xfrm>
            <a:off x="8470252" y="8519845"/>
            <a:ext cx="7499959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1" cap="all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ru-RU" dirty="0"/>
              <a:t>Доли метрик на сегодняшний день</a:t>
            </a:r>
            <a:endParaRPr dirty="0"/>
          </a:p>
        </p:txBody>
      </p:sp>
      <p:sp>
        <p:nvSpPr>
          <p:cNvPr id="37" name="Shape 239">
            <a:extLst>
              <a:ext uri="{FF2B5EF4-FFF2-40B4-BE49-F238E27FC236}">
                <a16:creationId xmlns:a16="http://schemas.microsoft.com/office/drawing/2014/main" id="{5B5C814A-1211-4A28-90EE-9B1CB80901A2}"/>
              </a:ext>
            </a:extLst>
          </p:cNvPr>
          <p:cNvSpPr/>
          <p:nvPr/>
        </p:nvSpPr>
        <p:spPr>
          <a:xfrm>
            <a:off x="15850628" y="10424362"/>
            <a:ext cx="3209735" cy="17902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/>
          <a:p>
            <a:pPr algn="r">
              <a:spcBef>
                <a:spcPts val="1900"/>
              </a:spcBef>
              <a:defRPr sz="2600">
                <a:solidFill>
                  <a:srgbClr val="3F3F3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CAC</a:t>
            </a:r>
            <a:r>
              <a:rPr lang="ru-RU" dirty="0"/>
              <a:t> на Юнит</a:t>
            </a:r>
            <a:endParaRPr dirty="0"/>
          </a:p>
          <a:p>
            <a:pPr algn="r">
              <a:spcBef>
                <a:spcPts val="1900"/>
              </a:spcBef>
              <a:defRPr sz="2600">
                <a:solidFill>
                  <a:srgbClr val="3F3F3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Fixed Costs </a:t>
            </a:r>
            <a:r>
              <a:rPr lang="ru-RU" dirty="0"/>
              <a:t>на юнит</a:t>
            </a:r>
            <a:endParaRPr dirty="0"/>
          </a:p>
          <a:p>
            <a:pPr algn="r">
              <a:spcBef>
                <a:spcPts val="1900"/>
              </a:spcBef>
              <a:defRPr sz="2600">
                <a:solidFill>
                  <a:srgbClr val="3F3F3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ru-RU" dirty="0"/>
              <a:t>Маржинальность</a:t>
            </a:r>
            <a:endParaRPr dirty="0"/>
          </a:p>
        </p:txBody>
      </p:sp>
      <p:sp>
        <p:nvSpPr>
          <p:cNvPr id="38" name="Shape 240">
            <a:extLst>
              <a:ext uri="{FF2B5EF4-FFF2-40B4-BE49-F238E27FC236}">
                <a16:creationId xmlns:a16="http://schemas.microsoft.com/office/drawing/2014/main" id="{1DC3FDFF-CA60-499D-BC4D-02457AE2E922}"/>
              </a:ext>
            </a:extLst>
          </p:cNvPr>
          <p:cNvSpPr/>
          <p:nvPr/>
        </p:nvSpPr>
        <p:spPr>
          <a:xfrm>
            <a:off x="11743876" y="10704215"/>
            <a:ext cx="3209736" cy="234796"/>
          </a:xfrm>
          <a:prstGeom prst="roundRect">
            <a:avLst>
              <a:gd name="adj" fmla="val 50000"/>
            </a:avLst>
          </a:prstGeom>
          <a:solidFill>
            <a:srgbClr val="EDEDED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Shape 241">
            <a:extLst>
              <a:ext uri="{FF2B5EF4-FFF2-40B4-BE49-F238E27FC236}">
                <a16:creationId xmlns:a16="http://schemas.microsoft.com/office/drawing/2014/main" id="{ADDADDCD-06B6-44E0-BFBE-D2EED4A63417}"/>
              </a:ext>
            </a:extLst>
          </p:cNvPr>
          <p:cNvSpPr/>
          <p:nvPr/>
        </p:nvSpPr>
        <p:spPr>
          <a:xfrm>
            <a:off x="11743875" y="10704215"/>
            <a:ext cx="4226335" cy="23479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0"/>
          </a:gra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243">
            <a:extLst>
              <a:ext uri="{FF2B5EF4-FFF2-40B4-BE49-F238E27FC236}">
                <a16:creationId xmlns:a16="http://schemas.microsoft.com/office/drawing/2014/main" id="{19893205-E86C-42FA-AF09-03D42038E633}"/>
              </a:ext>
            </a:extLst>
          </p:cNvPr>
          <p:cNvSpPr/>
          <p:nvPr/>
        </p:nvSpPr>
        <p:spPr>
          <a:xfrm>
            <a:off x="11743876" y="11335672"/>
            <a:ext cx="3209736" cy="234796"/>
          </a:xfrm>
          <a:prstGeom prst="roundRect">
            <a:avLst>
              <a:gd name="adj" fmla="val 50000"/>
            </a:avLst>
          </a:prstGeom>
          <a:solidFill>
            <a:srgbClr val="EDEDED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Shape 244">
            <a:extLst>
              <a:ext uri="{FF2B5EF4-FFF2-40B4-BE49-F238E27FC236}">
                <a16:creationId xmlns:a16="http://schemas.microsoft.com/office/drawing/2014/main" id="{431B389B-49A4-4785-B73F-2B1D475C4F40}"/>
              </a:ext>
            </a:extLst>
          </p:cNvPr>
          <p:cNvSpPr/>
          <p:nvPr/>
        </p:nvSpPr>
        <p:spPr>
          <a:xfrm>
            <a:off x="11743876" y="11335672"/>
            <a:ext cx="2007983" cy="23479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0"/>
          </a:gra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" name="Shape 246">
            <a:extLst>
              <a:ext uri="{FF2B5EF4-FFF2-40B4-BE49-F238E27FC236}">
                <a16:creationId xmlns:a16="http://schemas.microsoft.com/office/drawing/2014/main" id="{75560F40-DC28-4A3F-9767-86D70B3EE1DF}"/>
              </a:ext>
            </a:extLst>
          </p:cNvPr>
          <p:cNvSpPr/>
          <p:nvPr/>
        </p:nvSpPr>
        <p:spPr>
          <a:xfrm>
            <a:off x="11743876" y="11967131"/>
            <a:ext cx="3209736" cy="234796"/>
          </a:xfrm>
          <a:prstGeom prst="roundRect">
            <a:avLst>
              <a:gd name="adj" fmla="val 50000"/>
            </a:avLst>
          </a:prstGeom>
          <a:solidFill>
            <a:srgbClr val="EDEDED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AE4A585F-41FA-405C-8F9A-603EDA7FE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709633"/>
              </p:ext>
            </p:extLst>
          </p:nvPr>
        </p:nvGraphicFramePr>
        <p:xfrm>
          <a:off x="8555823" y="453708"/>
          <a:ext cx="6575014" cy="766947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199336">
                  <a:extLst>
                    <a:ext uri="{9D8B030D-6E8A-4147-A177-3AD203B41FA5}">
                      <a16:colId xmlns:a16="http://schemas.microsoft.com/office/drawing/2014/main" val="1491919735"/>
                    </a:ext>
                  </a:extLst>
                </a:gridCol>
                <a:gridCol w="3375678">
                  <a:extLst>
                    <a:ext uri="{9D8B030D-6E8A-4147-A177-3AD203B41FA5}">
                      <a16:colId xmlns:a16="http://schemas.microsoft.com/office/drawing/2014/main" val="3570482196"/>
                    </a:ext>
                  </a:extLst>
                </a:gridCol>
              </a:tblGrid>
              <a:tr h="453651">
                <a:tc>
                  <a:txBody>
                    <a:bodyPr/>
                    <a:lstStyle/>
                    <a:p>
                      <a:pPr algn="l" fontAlgn="b"/>
                      <a:r>
                        <a:rPr lang="ru-RU" sz="2600" u="none" strike="noStrike" dirty="0">
                          <a:effectLst/>
                        </a:rPr>
                        <a:t> </a:t>
                      </a:r>
                      <a:endParaRPr lang="ru-RU" sz="2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AS-IS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5252845"/>
                  </a:ext>
                </a:extLst>
              </a:tr>
              <a:tr h="453651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>
                          <a:effectLst/>
                        </a:rPr>
                        <a:t>Retention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u="none" strike="noStrike" dirty="0">
                          <a:effectLst/>
                        </a:rPr>
                        <a:t>80,60%</a:t>
                      </a:r>
                      <a:endParaRPr lang="ru-RU" sz="2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0369520"/>
                  </a:ext>
                </a:extLst>
              </a:tr>
              <a:tr h="453651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LT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u="none" strike="noStrike" dirty="0">
                          <a:effectLst/>
                        </a:rPr>
                        <a:t>5,15</a:t>
                      </a:r>
                      <a:endParaRPr lang="ru-RU" sz="2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5573586"/>
                  </a:ext>
                </a:extLst>
              </a:tr>
              <a:tr h="453651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Price </a:t>
                      </a:r>
                      <a:r>
                        <a:rPr lang="ru-RU" sz="2600" u="none" strike="noStrike">
                          <a:effectLst/>
                        </a:rPr>
                        <a:t>юнита</a:t>
                      </a:r>
                      <a:endParaRPr lang="ru-RU" sz="2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u="none" strike="noStrike" dirty="0">
                          <a:effectLst/>
                        </a:rPr>
                        <a:t>350,00 ₽</a:t>
                      </a:r>
                      <a:endParaRPr lang="ru-RU" sz="2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3254237"/>
                  </a:ext>
                </a:extLst>
              </a:tr>
              <a:tr h="453651">
                <a:tc>
                  <a:txBody>
                    <a:bodyPr/>
                    <a:lstStyle/>
                    <a:p>
                      <a:pPr algn="l" fontAlgn="b"/>
                      <a:r>
                        <a:rPr lang="ru-RU" sz="2600" u="none" strike="noStrike">
                          <a:effectLst/>
                        </a:rPr>
                        <a:t>Объём скидок</a:t>
                      </a:r>
                      <a:endParaRPr lang="ru-RU" sz="2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u="none" strike="noStrike" dirty="0">
                          <a:effectLst/>
                        </a:rPr>
                        <a:t>9,33%</a:t>
                      </a:r>
                      <a:endParaRPr lang="ru-RU" sz="2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2889990"/>
                  </a:ext>
                </a:extLst>
              </a:tr>
              <a:tr h="896653">
                <a:tc>
                  <a:txBody>
                    <a:bodyPr/>
                    <a:lstStyle/>
                    <a:p>
                      <a:pPr algn="l" fontAlgn="b"/>
                      <a:r>
                        <a:rPr lang="ru-RU" sz="2600" u="none" strike="noStrike">
                          <a:effectLst/>
                        </a:rPr>
                        <a:t>фактический </a:t>
                      </a:r>
                      <a:r>
                        <a:rPr lang="en-US" sz="2600" u="none" strike="noStrike">
                          <a:effectLst/>
                        </a:rPr>
                        <a:t>Price </a:t>
                      </a:r>
                      <a:r>
                        <a:rPr lang="ru-RU" sz="2600" u="none" strike="noStrike">
                          <a:effectLst/>
                        </a:rPr>
                        <a:t>юнита</a:t>
                      </a:r>
                      <a:endParaRPr lang="ru-RU" sz="2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u="none" strike="noStrike" dirty="0">
                          <a:effectLst/>
                        </a:rPr>
                        <a:t>                                        317,36 ₽ </a:t>
                      </a:r>
                      <a:endParaRPr lang="ru-RU" sz="2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7452532"/>
                  </a:ext>
                </a:extLst>
              </a:tr>
              <a:tr h="896653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LTR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u="none" strike="noStrike" dirty="0">
                          <a:effectLst/>
                        </a:rPr>
                        <a:t>                                    1 635,57 ₽ </a:t>
                      </a:r>
                      <a:endParaRPr lang="ru-RU" sz="2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8088326"/>
                  </a:ext>
                </a:extLst>
              </a:tr>
              <a:tr h="896653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CAC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u="none" strike="noStrike" dirty="0">
                          <a:effectLst/>
                        </a:rPr>
                        <a:t>                                    2 254,52 ₽ </a:t>
                      </a:r>
                      <a:endParaRPr lang="ru-RU" sz="2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7816774"/>
                  </a:ext>
                </a:extLst>
              </a:tr>
              <a:tr h="453651">
                <a:tc>
                  <a:txBody>
                    <a:bodyPr/>
                    <a:lstStyle/>
                    <a:p>
                      <a:pPr algn="l" fontAlgn="b"/>
                      <a:r>
                        <a:rPr lang="ru-RU" sz="2600" u="none" strike="noStrike" dirty="0">
                          <a:effectLst/>
                        </a:rPr>
                        <a:t> </a:t>
                      </a:r>
                      <a:endParaRPr lang="ru-RU" sz="2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u="none" strike="noStrike" dirty="0">
                          <a:effectLst/>
                        </a:rPr>
                        <a:t> </a:t>
                      </a:r>
                      <a:endParaRPr lang="ru-RU" sz="2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22524"/>
                  </a:ext>
                </a:extLst>
              </a:tr>
              <a:tr h="453651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CAC </a:t>
                      </a:r>
                      <a:r>
                        <a:rPr lang="ru-RU" sz="2600" u="none" strike="noStrike">
                          <a:effectLst/>
                        </a:rPr>
                        <a:t>на юнит</a:t>
                      </a:r>
                      <a:endParaRPr lang="ru-RU" sz="2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u="none" strike="noStrike" dirty="0">
                          <a:effectLst/>
                        </a:rPr>
                        <a:t>137,84%</a:t>
                      </a:r>
                      <a:endParaRPr lang="ru-RU" sz="2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5413088"/>
                  </a:ext>
                </a:extLst>
              </a:tr>
              <a:tr h="896653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Fixed Costs </a:t>
                      </a:r>
                      <a:r>
                        <a:rPr lang="ru-RU" sz="2600" u="none" strike="noStrike">
                          <a:effectLst/>
                        </a:rPr>
                        <a:t>на юнит</a:t>
                      </a:r>
                      <a:endParaRPr lang="ru-RU" sz="2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u="none" strike="noStrike" dirty="0">
                          <a:effectLst/>
                        </a:rPr>
                        <a:t>55,91%</a:t>
                      </a:r>
                      <a:endParaRPr lang="ru-RU" sz="2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8572328"/>
                  </a:ext>
                </a:extLst>
              </a:tr>
              <a:tr h="453651">
                <a:tc>
                  <a:txBody>
                    <a:bodyPr/>
                    <a:lstStyle/>
                    <a:p>
                      <a:pPr algn="l" fontAlgn="b"/>
                      <a:r>
                        <a:rPr lang="ru-RU" sz="2600" u="none" strike="noStrike">
                          <a:effectLst/>
                        </a:rPr>
                        <a:t> </a:t>
                      </a:r>
                      <a:endParaRPr lang="ru-RU" sz="2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u="none" strike="noStrike" dirty="0">
                          <a:effectLst/>
                        </a:rPr>
                        <a:t> </a:t>
                      </a:r>
                      <a:endParaRPr lang="ru-RU" sz="2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3582900"/>
                  </a:ext>
                </a:extLst>
              </a:tr>
              <a:tr h="453651">
                <a:tc>
                  <a:txBody>
                    <a:bodyPr/>
                    <a:lstStyle/>
                    <a:p>
                      <a:pPr algn="l" fontAlgn="b"/>
                      <a:r>
                        <a:rPr lang="ru-RU" sz="2600" u="none" strike="noStrike">
                          <a:effectLst/>
                        </a:rPr>
                        <a:t>Маржинальность</a:t>
                      </a:r>
                      <a:endParaRPr lang="ru-RU" sz="2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u="none" strike="noStrike" dirty="0">
                          <a:effectLst/>
                        </a:rPr>
                        <a:t>-93,75%</a:t>
                      </a:r>
                      <a:endParaRPr lang="ru-RU" sz="2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5132140"/>
                  </a:ext>
                </a:extLst>
              </a:tr>
            </a:tbl>
          </a:graphicData>
        </a:graphic>
      </p:graphicFrame>
      <p:sp>
        <p:nvSpPr>
          <p:cNvPr id="55" name="Shape 246">
            <a:extLst>
              <a:ext uri="{FF2B5EF4-FFF2-40B4-BE49-F238E27FC236}">
                <a16:creationId xmlns:a16="http://schemas.microsoft.com/office/drawing/2014/main" id="{3597DEC4-945A-45D0-81F1-754388577CAB}"/>
              </a:ext>
            </a:extLst>
          </p:cNvPr>
          <p:cNvSpPr/>
          <p:nvPr/>
        </p:nvSpPr>
        <p:spPr>
          <a:xfrm>
            <a:off x="8593514" y="11962245"/>
            <a:ext cx="3209736" cy="234796"/>
          </a:xfrm>
          <a:prstGeom prst="roundRect">
            <a:avLst>
              <a:gd name="adj" fmla="val 50000"/>
            </a:avLst>
          </a:prstGeom>
          <a:solidFill>
            <a:srgbClr val="EDEDED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" name="Shape 247">
            <a:extLst>
              <a:ext uri="{FF2B5EF4-FFF2-40B4-BE49-F238E27FC236}">
                <a16:creationId xmlns:a16="http://schemas.microsoft.com/office/drawing/2014/main" id="{A4DB175C-368E-41B0-AEB1-773B4AEDDDEC}"/>
              </a:ext>
            </a:extLst>
          </p:cNvPr>
          <p:cNvSpPr/>
          <p:nvPr/>
        </p:nvSpPr>
        <p:spPr>
          <a:xfrm flipH="1">
            <a:off x="8839200" y="11972015"/>
            <a:ext cx="2923157" cy="23479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0"/>
          </a:gra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337973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8">
            <a:extLst>
              <a:ext uri="{FF2B5EF4-FFF2-40B4-BE49-F238E27FC236}">
                <a16:creationId xmlns:a16="http://schemas.microsoft.com/office/drawing/2014/main" id="{97CFC0F6-830B-4081-9414-B334E7164092}"/>
              </a:ext>
            </a:extLst>
          </p:cNvPr>
          <p:cNvGrpSpPr/>
          <p:nvPr/>
        </p:nvGrpSpPr>
        <p:grpSpPr>
          <a:xfrm>
            <a:off x="2951489" y="1701252"/>
            <a:ext cx="3893862" cy="3893862"/>
            <a:chOff x="0" y="0"/>
            <a:chExt cx="3893860" cy="3893860"/>
          </a:xfrm>
        </p:grpSpPr>
        <p:grpSp>
          <p:nvGrpSpPr>
            <p:cNvPr id="3" name="Group 385">
              <a:extLst>
                <a:ext uri="{FF2B5EF4-FFF2-40B4-BE49-F238E27FC236}">
                  <a16:creationId xmlns:a16="http://schemas.microsoft.com/office/drawing/2014/main" id="{3A0E8550-584A-4256-B812-62AA2988D05E}"/>
                </a:ext>
              </a:extLst>
            </p:cNvPr>
            <p:cNvGrpSpPr/>
            <p:nvPr/>
          </p:nvGrpSpPr>
          <p:grpSpPr>
            <a:xfrm>
              <a:off x="0" y="0"/>
              <a:ext cx="3893860" cy="3893860"/>
              <a:chOff x="0" y="0"/>
              <a:chExt cx="3893859" cy="3893859"/>
            </a:xfrm>
          </p:grpSpPr>
          <p:graphicFrame>
            <p:nvGraphicFramePr>
              <p:cNvPr id="6" name="Chart 383">
                <a:extLst>
                  <a:ext uri="{FF2B5EF4-FFF2-40B4-BE49-F238E27FC236}">
                    <a16:creationId xmlns:a16="http://schemas.microsoft.com/office/drawing/2014/main" id="{AF517769-A5B3-417B-91EB-1745D4965E5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36460290"/>
                  </p:ext>
                </p:extLst>
              </p:nvPr>
            </p:nvGraphicFramePr>
            <p:xfrm>
              <a:off x="0" y="0"/>
              <a:ext cx="3893859" cy="389385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7" name="Shape 384">
                <a:extLst>
                  <a:ext uri="{FF2B5EF4-FFF2-40B4-BE49-F238E27FC236}">
                    <a16:creationId xmlns:a16="http://schemas.microsoft.com/office/drawing/2014/main" id="{074BF70D-5A3C-4F45-965A-AB9104BFCC7F}"/>
                  </a:ext>
                </a:extLst>
              </p:cNvPr>
              <p:cNvSpPr/>
              <p:nvPr/>
            </p:nvSpPr>
            <p:spPr>
              <a:xfrm>
                <a:off x="389488" y="378335"/>
                <a:ext cx="3114881" cy="3114881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4" name="Shape 386">
              <a:extLst>
                <a:ext uri="{FF2B5EF4-FFF2-40B4-BE49-F238E27FC236}">
                  <a16:creationId xmlns:a16="http://schemas.microsoft.com/office/drawing/2014/main" id="{88A2D2C8-99C4-4F37-B884-40295841AE62}"/>
                </a:ext>
              </a:extLst>
            </p:cNvPr>
            <p:cNvSpPr/>
            <p:nvPr/>
          </p:nvSpPr>
          <p:spPr>
            <a:xfrm>
              <a:off x="702273" y="702273"/>
              <a:ext cx="2489312" cy="2489312"/>
            </a:xfrm>
            <a:prstGeom prst="ellipse">
              <a:avLst/>
            </a:prstGeom>
            <a:solidFill>
              <a:srgbClr val="F4F4F4"/>
            </a:solidFill>
            <a:ln w="25400" cap="flat">
              <a:solidFill>
                <a:srgbClr val="E1E1E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" name="Shape 387">
              <a:extLst>
                <a:ext uri="{FF2B5EF4-FFF2-40B4-BE49-F238E27FC236}">
                  <a16:creationId xmlns:a16="http://schemas.microsoft.com/office/drawing/2014/main" id="{DAFDC746-CC9B-4DD9-B724-7364C718C932}"/>
                </a:ext>
              </a:extLst>
            </p:cNvPr>
            <p:cNvSpPr/>
            <p:nvPr/>
          </p:nvSpPr>
          <p:spPr>
            <a:xfrm>
              <a:off x="1577189" y="1356653"/>
              <a:ext cx="790281" cy="1256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7022">
                <a:defRPr sz="7500">
                  <a:latin typeface="linecons"/>
                  <a:ea typeface="linecons"/>
                  <a:cs typeface="linecons"/>
                  <a:sym typeface="linecons"/>
                </a:defRPr>
              </a:lvl1pPr>
            </a:lstStyle>
            <a:p>
              <a:r>
                <a:rPr lang="ru-RU" dirty="0"/>
                <a:t>%</a:t>
              </a:r>
              <a:endParaRPr dirty="0"/>
            </a:p>
          </p:txBody>
        </p:sp>
      </p:grpSp>
      <p:grpSp>
        <p:nvGrpSpPr>
          <p:cNvPr id="12" name="Group 399">
            <a:extLst>
              <a:ext uri="{FF2B5EF4-FFF2-40B4-BE49-F238E27FC236}">
                <a16:creationId xmlns:a16="http://schemas.microsoft.com/office/drawing/2014/main" id="{7B347A0A-02D8-4722-BB41-3971E2F8B45C}"/>
              </a:ext>
            </a:extLst>
          </p:cNvPr>
          <p:cNvGrpSpPr/>
          <p:nvPr/>
        </p:nvGrpSpPr>
        <p:grpSpPr>
          <a:xfrm>
            <a:off x="10245070" y="1701252"/>
            <a:ext cx="3893862" cy="3893861"/>
            <a:chOff x="0" y="0"/>
            <a:chExt cx="3893859" cy="3893859"/>
          </a:xfrm>
        </p:grpSpPr>
        <p:grpSp>
          <p:nvGrpSpPr>
            <p:cNvPr id="13" name="Group 396">
              <a:extLst>
                <a:ext uri="{FF2B5EF4-FFF2-40B4-BE49-F238E27FC236}">
                  <a16:creationId xmlns:a16="http://schemas.microsoft.com/office/drawing/2014/main" id="{E9A7E72A-74CF-48AF-B656-085EE02BF858}"/>
                </a:ext>
              </a:extLst>
            </p:cNvPr>
            <p:cNvGrpSpPr/>
            <p:nvPr/>
          </p:nvGrpSpPr>
          <p:grpSpPr>
            <a:xfrm>
              <a:off x="0" y="0"/>
              <a:ext cx="3893859" cy="3893859"/>
              <a:chOff x="0" y="0"/>
              <a:chExt cx="3893858" cy="3893858"/>
            </a:xfrm>
          </p:grpSpPr>
          <p:graphicFrame>
            <p:nvGraphicFramePr>
              <p:cNvPr id="16" name="Chart 394">
                <a:extLst>
                  <a:ext uri="{FF2B5EF4-FFF2-40B4-BE49-F238E27FC236}">
                    <a16:creationId xmlns:a16="http://schemas.microsoft.com/office/drawing/2014/main" id="{82FDC725-74F6-4DD9-BD34-2C35BB013F4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84005211"/>
                  </p:ext>
                </p:extLst>
              </p:nvPr>
            </p:nvGraphicFramePr>
            <p:xfrm>
              <a:off x="0" y="0"/>
              <a:ext cx="3893859" cy="389385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7" name="Shape 395">
                <a:extLst>
                  <a:ext uri="{FF2B5EF4-FFF2-40B4-BE49-F238E27FC236}">
                    <a16:creationId xmlns:a16="http://schemas.microsoft.com/office/drawing/2014/main" id="{480F88DD-DB46-4B18-AD62-160BA3AC219B}"/>
                  </a:ext>
                </a:extLst>
              </p:cNvPr>
              <p:cNvSpPr/>
              <p:nvPr/>
            </p:nvSpPr>
            <p:spPr>
              <a:xfrm>
                <a:off x="389488" y="378335"/>
                <a:ext cx="3114881" cy="3114881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4" name="Shape 397">
              <a:extLst>
                <a:ext uri="{FF2B5EF4-FFF2-40B4-BE49-F238E27FC236}">
                  <a16:creationId xmlns:a16="http://schemas.microsoft.com/office/drawing/2014/main" id="{4742CDE2-BEE9-44CE-84B4-AADBA2D7515B}"/>
                </a:ext>
              </a:extLst>
            </p:cNvPr>
            <p:cNvSpPr/>
            <p:nvPr/>
          </p:nvSpPr>
          <p:spPr>
            <a:xfrm>
              <a:off x="702273" y="702273"/>
              <a:ext cx="2489312" cy="2489312"/>
            </a:xfrm>
            <a:prstGeom prst="ellipse">
              <a:avLst/>
            </a:prstGeom>
            <a:solidFill>
              <a:srgbClr val="F4F4F4"/>
            </a:solidFill>
            <a:ln w="25400" cap="flat">
              <a:solidFill>
                <a:srgbClr val="E1E1E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Shape 398">
              <a:extLst>
                <a:ext uri="{FF2B5EF4-FFF2-40B4-BE49-F238E27FC236}">
                  <a16:creationId xmlns:a16="http://schemas.microsoft.com/office/drawing/2014/main" id="{F951BF6F-9545-4DD9-A49E-499D2F2FDDFB}"/>
                </a:ext>
              </a:extLst>
            </p:cNvPr>
            <p:cNvSpPr/>
            <p:nvPr/>
          </p:nvSpPr>
          <p:spPr>
            <a:xfrm>
              <a:off x="1577189" y="1356653"/>
              <a:ext cx="790280" cy="1256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7022">
                <a:defRPr sz="7500">
                  <a:latin typeface="linecons"/>
                  <a:ea typeface="linecons"/>
                  <a:cs typeface="linecons"/>
                  <a:sym typeface="linecons"/>
                </a:defRPr>
              </a:lvl1pPr>
            </a:lstStyle>
            <a:p>
              <a:r>
                <a:rPr lang="ru-RU" dirty="0"/>
                <a:t>%</a:t>
              </a:r>
              <a:endParaRPr dirty="0"/>
            </a:p>
          </p:txBody>
        </p:sp>
      </p:grpSp>
      <p:sp>
        <p:nvSpPr>
          <p:cNvPr id="18" name="Shape 400">
            <a:extLst>
              <a:ext uri="{FF2B5EF4-FFF2-40B4-BE49-F238E27FC236}">
                <a16:creationId xmlns:a16="http://schemas.microsoft.com/office/drawing/2014/main" id="{810C7851-7F39-45D5-87E7-C768CC715C1B}"/>
              </a:ext>
            </a:extLst>
          </p:cNvPr>
          <p:cNvSpPr/>
          <p:nvPr/>
        </p:nvSpPr>
        <p:spPr>
          <a:xfrm>
            <a:off x="10069377" y="6118010"/>
            <a:ext cx="4245246" cy="5027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defRPr b="1" cap="all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r">
              <a:spcBef>
                <a:spcPts val="1900"/>
              </a:spcBef>
              <a:defRPr sz="2600">
                <a:solidFill>
                  <a:srgbClr val="3F3F3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Fixed Costs </a:t>
            </a:r>
            <a:r>
              <a:rPr lang="ru-RU" dirty="0"/>
              <a:t>на юнит</a:t>
            </a:r>
          </a:p>
        </p:txBody>
      </p:sp>
      <p:grpSp>
        <p:nvGrpSpPr>
          <p:cNvPr id="22" name="Group 410">
            <a:extLst>
              <a:ext uri="{FF2B5EF4-FFF2-40B4-BE49-F238E27FC236}">
                <a16:creationId xmlns:a16="http://schemas.microsoft.com/office/drawing/2014/main" id="{5A8F2B36-1548-4F2A-A957-A8098E662F40}"/>
              </a:ext>
            </a:extLst>
          </p:cNvPr>
          <p:cNvGrpSpPr/>
          <p:nvPr/>
        </p:nvGrpSpPr>
        <p:grpSpPr>
          <a:xfrm>
            <a:off x="17538653" y="1701252"/>
            <a:ext cx="3893862" cy="3893861"/>
            <a:chOff x="0" y="0"/>
            <a:chExt cx="3893859" cy="3893859"/>
          </a:xfrm>
        </p:grpSpPr>
        <p:grpSp>
          <p:nvGrpSpPr>
            <p:cNvPr id="23" name="Group 407">
              <a:extLst>
                <a:ext uri="{FF2B5EF4-FFF2-40B4-BE49-F238E27FC236}">
                  <a16:creationId xmlns:a16="http://schemas.microsoft.com/office/drawing/2014/main" id="{135BB41A-E69D-428D-B940-C4A06FD99CF4}"/>
                </a:ext>
              </a:extLst>
            </p:cNvPr>
            <p:cNvGrpSpPr/>
            <p:nvPr/>
          </p:nvGrpSpPr>
          <p:grpSpPr>
            <a:xfrm>
              <a:off x="0" y="0"/>
              <a:ext cx="3893859" cy="3893859"/>
              <a:chOff x="0" y="0"/>
              <a:chExt cx="3893858" cy="3893858"/>
            </a:xfrm>
          </p:grpSpPr>
          <p:graphicFrame>
            <p:nvGraphicFramePr>
              <p:cNvPr id="26" name="Chart 405">
                <a:extLst>
                  <a:ext uri="{FF2B5EF4-FFF2-40B4-BE49-F238E27FC236}">
                    <a16:creationId xmlns:a16="http://schemas.microsoft.com/office/drawing/2014/main" id="{3BEE8F43-C746-4CB9-9005-F8088E46CA7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06238761"/>
                  </p:ext>
                </p:extLst>
              </p:nvPr>
            </p:nvGraphicFramePr>
            <p:xfrm>
              <a:off x="0" y="0"/>
              <a:ext cx="3893859" cy="389385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27" name="Shape 406">
                <a:extLst>
                  <a:ext uri="{FF2B5EF4-FFF2-40B4-BE49-F238E27FC236}">
                    <a16:creationId xmlns:a16="http://schemas.microsoft.com/office/drawing/2014/main" id="{142ACCB8-B8EE-4BBF-8A22-3C62B13C993E}"/>
                  </a:ext>
                </a:extLst>
              </p:cNvPr>
              <p:cNvSpPr/>
              <p:nvPr/>
            </p:nvSpPr>
            <p:spPr>
              <a:xfrm>
                <a:off x="389488" y="378335"/>
                <a:ext cx="3114881" cy="3114881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24" name="Shape 408">
              <a:extLst>
                <a:ext uri="{FF2B5EF4-FFF2-40B4-BE49-F238E27FC236}">
                  <a16:creationId xmlns:a16="http://schemas.microsoft.com/office/drawing/2014/main" id="{685DDB97-AED7-46E2-B951-249EFD9549AF}"/>
                </a:ext>
              </a:extLst>
            </p:cNvPr>
            <p:cNvSpPr/>
            <p:nvPr/>
          </p:nvSpPr>
          <p:spPr>
            <a:xfrm>
              <a:off x="702273" y="702273"/>
              <a:ext cx="2489312" cy="2489312"/>
            </a:xfrm>
            <a:prstGeom prst="ellipse">
              <a:avLst/>
            </a:prstGeom>
            <a:solidFill>
              <a:srgbClr val="F4F4F4"/>
            </a:solidFill>
            <a:ln w="25400" cap="flat">
              <a:solidFill>
                <a:srgbClr val="E1E1E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Shape 409">
              <a:extLst>
                <a:ext uri="{FF2B5EF4-FFF2-40B4-BE49-F238E27FC236}">
                  <a16:creationId xmlns:a16="http://schemas.microsoft.com/office/drawing/2014/main" id="{86697D12-3DB7-40DC-9964-CC84AB71138E}"/>
                </a:ext>
              </a:extLst>
            </p:cNvPr>
            <p:cNvSpPr/>
            <p:nvPr/>
          </p:nvSpPr>
          <p:spPr>
            <a:xfrm>
              <a:off x="1577189" y="1356653"/>
              <a:ext cx="790280" cy="1256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7022">
                <a:defRPr sz="7500">
                  <a:latin typeface="linecons"/>
                  <a:ea typeface="linecons"/>
                  <a:cs typeface="linecons"/>
                  <a:sym typeface="linecons"/>
                </a:defRPr>
              </a:lvl1pPr>
            </a:lstStyle>
            <a:p>
              <a:r>
                <a:rPr lang="ru-RU" dirty="0"/>
                <a:t>%</a:t>
              </a:r>
              <a:endParaRPr dirty="0"/>
            </a:p>
          </p:txBody>
        </p:sp>
      </p:grpSp>
      <p:sp>
        <p:nvSpPr>
          <p:cNvPr id="32" name="Shape 400">
            <a:extLst>
              <a:ext uri="{FF2B5EF4-FFF2-40B4-BE49-F238E27FC236}">
                <a16:creationId xmlns:a16="http://schemas.microsoft.com/office/drawing/2014/main" id="{90607A9F-66AE-4C24-A63E-61E3BE3153D2}"/>
              </a:ext>
            </a:extLst>
          </p:cNvPr>
          <p:cNvSpPr/>
          <p:nvPr/>
        </p:nvSpPr>
        <p:spPr>
          <a:xfrm>
            <a:off x="3595808" y="6118010"/>
            <a:ext cx="2656024" cy="5027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defRPr b="1" cap="all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r">
              <a:spcBef>
                <a:spcPts val="1900"/>
              </a:spcBef>
              <a:defRPr sz="2600">
                <a:solidFill>
                  <a:srgbClr val="3F3F3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CAC </a:t>
            </a:r>
            <a:r>
              <a:rPr lang="ru-RU" dirty="0"/>
              <a:t>на юнит</a:t>
            </a:r>
          </a:p>
        </p:txBody>
      </p:sp>
      <p:sp>
        <p:nvSpPr>
          <p:cNvPr id="33" name="Shape 400">
            <a:extLst>
              <a:ext uri="{FF2B5EF4-FFF2-40B4-BE49-F238E27FC236}">
                <a16:creationId xmlns:a16="http://schemas.microsoft.com/office/drawing/2014/main" id="{C7127EF5-79CA-4CF3-8BFB-D0473AA0AB78}"/>
              </a:ext>
            </a:extLst>
          </p:cNvPr>
          <p:cNvSpPr/>
          <p:nvPr/>
        </p:nvSpPr>
        <p:spPr>
          <a:xfrm>
            <a:off x="17759930" y="6118010"/>
            <a:ext cx="3502107" cy="5027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defRPr b="1" cap="all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r">
              <a:spcBef>
                <a:spcPts val="1900"/>
              </a:spcBef>
              <a:defRPr sz="2600">
                <a:solidFill>
                  <a:srgbClr val="3F3F3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ru-RU" dirty="0"/>
              <a:t>Маржинальность</a:t>
            </a:r>
          </a:p>
        </p:txBody>
      </p:sp>
      <p:graphicFrame>
        <p:nvGraphicFramePr>
          <p:cNvPr id="34" name="Таблица 33">
            <a:extLst>
              <a:ext uri="{FF2B5EF4-FFF2-40B4-BE49-F238E27FC236}">
                <a16:creationId xmlns:a16="http://schemas.microsoft.com/office/drawing/2014/main" id="{2717E9B5-1982-425E-8226-D438F59D9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241678"/>
              </p:ext>
            </p:extLst>
          </p:nvPr>
        </p:nvGraphicFramePr>
        <p:xfrm>
          <a:off x="5467929" y="7095288"/>
          <a:ext cx="13498940" cy="6158201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542076">
                  <a:extLst>
                    <a:ext uri="{9D8B030D-6E8A-4147-A177-3AD203B41FA5}">
                      <a16:colId xmlns:a16="http://schemas.microsoft.com/office/drawing/2014/main" val="2435706626"/>
                    </a:ext>
                  </a:extLst>
                </a:gridCol>
                <a:gridCol w="3737310">
                  <a:extLst>
                    <a:ext uri="{9D8B030D-6E8A-4147-A177-3AD203B41FA5}">
                      <a16:colId xmlns:a16="http://schemas.microsoft.com/office/drawing/2014/main" val="1831805017"/>
                    </a:ext>
                  </a:extLst>
                </a:gridCol>
                <a:gridCol w="2733257">
                  <a:extLst>
                    <a:ext uri="{9D8B030D-6E8A-4147-A177-3AD203B41FA5}">
                      <a16:colId xmlns:a16="http://schemas.microsoft.com/office/drawing/2014/main" val="457376845"/>
                    </a:ext>
                  </a:extLst>
                </a:gridCol>
                <a:gridCol w="3486297">
                  <a:extLst>
                    <a:ext uri="{9D8B030D-6E8A-4147-A177-3AD203B41FA5}">
                      <a16:colId xmlns:a16="http://schemas.microsoft.com/office/drawing/2014/main" val="163426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ru-RU" sz="2600" u="none" strike="noStrike" dirty="0">
                          <a:effectLst/>
                        </a:rPr>
                        <a:t> </a:t>
                      </a:r>
                      <a:endParaRPr lang="ru-RU" sz="2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AS-IS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u="none" strike="noStrike">
                          <a:effectLst/>
                        </a:rPr>
                        <a:t>Изменения</a:t>
                      </a:r>
                      <a:endParaRPr lang="ru-RU" sz="2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TO-BE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8371370"/>
                  </a:ext>
                </a:extLst>
              </a:tr>
              <a:tr h="328492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Retention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80,60%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87,04%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8025633"/>
                  </a:ext>
                </a:extLst>
              </a:tr>
              <a:tr h="328492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LT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7,72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3709110"/>
                  </a:ext>
                </a:extLst>
              </a:tr>
              <a:tr h="328492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Price </a:t>
                      </a:r>
                      <a:r>
                        <a:rPr lang="ru-RU" sz="2600" u="none" strike="noStrike">
                          <a:effectLst/>
                        </a:rPr>
                        <a:t>юнита</a:t>
                      </a:r>
                      <a:endParaRPr lang="ru-RU" sz="2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350,00 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595,00 ₽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5986636"/>
                  </a:ext>
                </a:extLst>
              </a:tr>
              <a:tr h="328492">
                <a:tc>
                  <a:txBody>
                    <a:bodyPr/>
                    <a:lstStyle/>
                    <a:p>
                      <a:pPr algn="l" fontAlgn="b"/>
                      <a:r>
                        <a:rPr lang="ru-RU" sz="2600" u="none" strike="noStrike">
                          <a:effectLst/>
                        </a:rPr>
                        <a:t>Объём скидок</a:t>
                      </a:r>
                      <a:endParaRPr lang="ru-RU" sz="2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9,33%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-50%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4,66%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1620409"/>
                  </a:ext>
                </a:extLst>
              </a:tr>
              <a:tr h="649273">
                <a:tc>
                  <a:txBody>
                    <a:bodyPr/>
                    <a:lstStyle/>
                    <a:p>
                      <a:pPr algn="l" fontAlgn="b"/>
                      <a:r>
                        <a:rPr lang="ru-RU" sz="2600" u="none" strike="noStrike">
                          <a:effectLst/>
                        </a:rPr>
                        <a:t>фактический </a:t>
                      </a:r>
                      <a:r>
                        <a:rPr lang="en-US" sz="2600" u="none" strike="noStrike">
                          <a:effectLst/>
                        </a:rPr>
                        <a:t>Price </a:t>
                      </a:r>
                      <a:r>
                        <a:rPr lang="ru-RU" sz="2600" u="none" strike="noStrike">
                          <a:effectLst/>
                        </a:rPr>
                        <a:t>юнита</a:t>
                      </a:r>
                      <a:endParaRPr lang="ru-RU" sz="2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317,36 ₽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567,25 ₽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0818109"/>
                  </a:ext>
                </a:extLst>
              </a:tr>
              <a:tr h="649273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LTR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1 635,57 ₽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4 378,39 ₽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1244726"/>
                  </a:ext>
                </a:extLst>
              </a:tr>
              <a:tr h="649273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CAC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2 254,52 ₽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1 690,89 ₽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5410512"/>
                  </a:ext>
                </a:extLst>
              </a:tr>
              <a:tr h="328492">
                <a:tc>
                  <a:txBody>
                    <a:bodyPr/>
                    <a:lstStyle/>
                    <a:p>
                      <a:pPr algn="l" fontAlgn="b"/>
                      <a:r>
                        <a:rPr lang="ru-RU" sz="2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26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7953339"/>
                  </a:ext>
                </a:extLst>
              </a:tr>
              <a:tr h="328492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CAC </a:t>
                      </a:r>
                      <a:r>
                        <a:rPr lang="ru-RU" sz="2600" u="none" strike="noStrike">
                          <a:effectLst/>
                        </a:rPr>
                        <a:t>на юнит</a:t>
                      </a:r>
                      <a:endParaRPr lang="ru-RU" sz="2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137,84%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38,62%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509423"/>
                  </a:ext>
                </a:extLst>
              </a:tr>
              <a:tr h="328492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Fixed Costs </a:t>
                      </a:r>
                      <a:r>
                        <a:rPr lang="ru-RU" sz="2600" u="none" strike="noStrike">
                          <a:effectLst/>
                        </a:rPr>
                        <a:t>на юнит</a:t>
                      </a:r>
                      <a:endParaRPr lang="ru-RU" sz="2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55,91%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36,34%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5601495"/>
                  </a:ext>
                </a:extLst>
              </a:tr>
              <a:tr h="328492">
                <a:tc>
                  <a:txBody>
                    <a:bodyPr/>
                    <a:lstStyle/>
                    <a:p>
                      <a:pPr algn="l" fontAlgn="b"/>
                      <a:r>
                        <a:rPr lang="ru-RU" sz="2600" u="none" strike="noStrike">
                          <a:effectLst/>
                        </a:rPr>
                        <a:t> </a:t>
                      </a:r>
                      <a:endParaRPr lang="ru-RU" sz="2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7867710"/>
                  </a:ext>
                </a:extLst>
              </a:tr>
              <a:tr h="328492">
                <a:tc>
                  <a:txBody>
                    <a:bodyPr/>
                    <a:lstStyle/>
                    <a:p>
                      <a:pPr algn="l" fontAlgn="b"/>
                      <a:r>
                        <a:rPr lang="ru-RU" sz="2600" u="none" strike="noStrike">
                          <a:effectLst/>
                        </a:rPr>
                        <a:t>Маржинальность</a:t>
                      </a:r>
                      <a:endParaRPr lang="ru-RU" sz="2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-93,75%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25,04%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4986888"/>
                  </a:ext>
                </a:extLst>
              </a:tr>
            </a:tbl>
          </a:graphicData>
        </a:graphic>
      </p:graphicFrame>
      <p:sp>
        <p:nvSpPr>
          <p:cNvPr id="38" name="Shape 218">
            <a:extLst>
              <a:ext uri="{FF2B5EF4-FFF2-40B4-BE49-F238E27FC236}">
                <a16:creationId xmlns:a16="http://schemas.microsoft.com/office/drawing/2014/main" id="{E354F549-9900-477F-9B20-BD58E2210890}"/>
              </a:ext>
            </a:extLst>
          </p:cNvPr>
          <p:cNvSpPr/>
          <p:nvPr/>
        </p:nvSpPr>
        <p:spPr>
          <a:xfrm>
            <a:off x="5808785" y="418891"/>
            <a:ext cx="12766430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1" cap="all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ru-RU" dirty="0"/>
              <a:t>Выход на 25 % маржинальность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3B86BA-616B-4D76-9EA9-36FDC95373B1}"/>
              </a:ext>
            </a:extLst>
          </p:cNvPr>
          <p:cNvSpPr txBox="1"/>
          <p:nvPr/>
        </p:nvSpPr>
        <p:spPr>
          <a:xfrm>
            <a:off x="14138933" y="3057906"/>
            <a:ext cx="264902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 fontAlgn="b"/>
            <a:r>
              <a:rPr lang="ru-RU" sz="5400" b="0" i="0" u="none" strike="noStrike" dirty="0">
                <a:solidFill>
                  <a:srgbClr val="000000"/>
                </a:solidFill>
                <a:effectLst/>
                <a:latin typeface="+mn-lt"/>
              </a:rPr>
              <a:t>36,34%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AB7636-9C89-4519-98C1-21CF04264212}"/>
              </a:ext>
            </a:extLst>
          </p:cNvPr>
          <p:cNvSpPr txBox="1"/>
          <p:nvPr/>
        </p:nvSpPr>
        <p:spPr>
          <a:xfrm>
            <a:off x="21432511" y="3057906"/>
            <a:ext cx="264902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 fontAlgn="b"/>
            <a:r>
              <a:rPr lang="ru-RU" sz="5400" b="0" i="0" u="none" strike="noStrike" dirty="0">
                <a:solidFill>
                  <a:srgbClr val="000000"/>
                </a:solidFill>
                <a:effectLst/>
                <a:latin typeface="+mn-lt"/>
              </a:rPr>
              <a:t>25,04%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1CB715-0A03-472D-BF72-9599F1F2FE00}"/>
              </a:ext>
            </a:extLst>
          </p:cNvPr>
          <p:cNvSpPr txBox="1"/>
          <p:nvPr/>
        </p:nvSpPr>
        <p:spPr>
          <a:xfrm>
            <a:off x="6767350" y="3057906"/>
            <a:ext cx="264902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 fontAlgn="b"/>
            <a:r>
              <a:rPr lang="ru-RU" sz="5400" b="0" i="0" u="none" strike="noStrike" dirty="0">
                <a:solidFill>
                  <a:srgbClr val="000000"/>
                </a:solidFill>
                <a:effectLst/>
                <a:latin typeface="+mn-lt"/>
              </a:rPr>
              <a:t>38,62%</a:t>
            </a:r>
          </a:p>
        </p:txBody>
      </p:sp>
    </p:spTree>
    <p:extLst>
      <p:ext uri="{BB962C8B-B14F-4D97-AF65-F5344CB8AC3E}">
        <p14:creationId xmlns:p14="http://schemas.microsoft.com/office/powerpoint/2010/main" val="377166729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9">
            <a:extLst>
              <a:ext uri="{FF2B5EF4-FFF2-40B4-BE49-F238E27FC236}">
                <a16:creationId xmlns:a16="http://schemas.microsoft.com/office/drawing/2014/main" id="{319EE37C-FA5F-4422-A538-45E7153FB95D}"/>
              </a:ext>
            </a:extLst>
          </p:cNvPr>
          <p:cNvSpPr/>
          <p:nvPr/>
        </p:nvSpPr>
        <p:spPr>
          <a:xfrm>
            <a:off x="-2290268" y="3069661"/>
            <a:ext cx="7471082" cy="7471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hape 140">
            <a:extLst>
              <a:ext uri="{FF2B5EF4-FFF2-40B4-BE49-F238E27FC236}">
                <a16:creationId xmlns:a16="http://schemas.microsoft.com/office/drawing/2014/main" id="{5EEFC0B2-78B5-4DF1-8456-BF06136B2C9F}"/>
              </a:ext>
            </a:extLst>
          </p:cNvPr>
          <p:cNvSpPr/>
          <p:nvPr/>
        </p:nvSpPr>
        <p:spPr>
          <a:xfrm rot="10800000">
            <a:off x="3842004" y="-646908"/>
            <a:ext cx="4853573" cy="4853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 141">
            <a:extLst>
              <a:ext uri="{FF2B5EF4-FFF2-40B4-BE49-F238E27FC236}">
                <a16:creationId xmlns:a16="http://schemas.microsoft.com/office/drawing/2014/main" id="{CDCDE181-989D-491A-BA1D-20E9C454F185}"/>
              </a:ext>
            </a:extLst>
          </p:cNvPr>
          <p:cNvSpPr/>
          <p:nvPr/>
        </p:nvSpPr>
        <p:spPr>
          <a:xfrm rot="10800000">
            <a:off x="6214489" y="1936264"/>
            <a:ext cx="2945136" cy="29451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7" name="Shape 142">
            <a:extLst>
              <a:ext uri="{FF2B5EF4-FFF2-40B4-BE49-F238E27FC236}">
                <a16:creationId xmlns:a16="http://schemas.microsoft.com/office/drawing/2014/main" id="{F436016F-72C6-42B3-86BC-120E707875E9}"/>
              </a:ext>
            </a:extLst>
          </p:cNvPr>
          <p:cNvSpPr/>
          <p:nvPr/>
        </p:nvSpPr>
        <p:spPr>
          <a:xfrm>
            <a:off x="7210384" y="11503499"/>
            <a:ext cx="2514713" cy="2514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 143">
            <a:extLst>
              <a:ext uri="{FF2B5EF4-FFF2-40B4-BE49-F238E27FC236}">
                <a16:creationId xmlns:a16="http://schemas.microsoft.com/office/drawing/2014/main" id="{4561255D-6E7E-4EC5-B5F9-2FDEC2167DA7}"/>
              </a:ext>
            </a:extLst>
          </p:cNvPr>
          <p:cNvSpPr/>
          <p:nvPr/>
        </p:nvSpPr>
        <p:spPr>
          <a:xfrm rot="10800000">
            <a:off x="755935" y="1279345"/>
            <a:ext cx="3782925" cy="3782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9" name="Shape 144">
            <a:extLst>
              <a:ext uri="{FF2B5EF4-FFF2-40B4-BE49-F238E27FC236}">
                <a16:creationId xmlns:a16="http://schemas.microsoft.com/office/drawing/2014/main" id="{BB493023-BF60-48D6-A40D-0AE582FE78BE}"/>
              </a:ext>
            </a:extLst>
          </p:cNvPr>
          <p:cNvSpPr/>
          <p:nvPr/>
        </p:nvSpPr>
        <p:spPr>
          <a:xfrm>
            <a:off x="7709417" y="-2013565"/>
            <a:ext cx="3782924" cy="3782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0" name="Shape 145">
            <a:extLst>
              <a:ext uri="{FF2B5EF4-FFF2-40B4-BE49-F238E27FC236}">
                <a16:creationId xmlns:a16="http://schemas.microsoft.com/office/drawing/2014/main" id="{80AEA239-3090-4614-9874-F04983BB92F2}"/>
              </a:ext>
            </a:extLst>
          </p:cNvPr>
          <p:cNvSpPr/>
          <p:nvPr/>
        </p:nvSpPr>
        <p:spPr>
          <a:xfrm rot="10800000">
            <a:off x="6940497" y="10715742"/>
            <a:ext cx="1754196" cy="1754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1" name="Shape 150">
            <a:extLst>
              <a:ext uri="{FF2B5EF4-FFF2-40B4-BE49-F238E27FC236}">
                <a16:creationId xmlns:a16="http://schemas.microsoft.com/office/drawing/2014/main" id="{F09CDCC7-F32C-4A70-A028-E85C1C4BF4AE}"/>
              </a:ext>
            </a:extLst>
          </p:cNvPr>
          <p:cNvSpPr/>
          <p:nvPr/>
        </p:nvSpPr>
        <p:spPr>
          <a:xfrm rot="10800000">
            <a:off x="22664202" y="2248929"/>
            <a:ext cx="2945136" cy="29451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4" name="Shape 151">
            <a:extLst>
              <a:ext uri="{FF2B5EF4-FFF2-40B4-BE49-F238E27FC236}">
                <a16:creationId xmlns:a16="http://schemas.microsoft.com/office/drawing/2014/main" id="{BB950935-A6E2-45DF-B7E0-B67D53AF7681}"/>
              </a:ext>
            </a:extLst>
          </p:cNvPr>
          <p:cNvSpPr/>
          <p:nvPr/>
        </p:nvSpPr>
        <p:spPr>
          <a:xfrm>
            <a:off x="17820312" y="11633069"/>
            <a:ext cx="2744321" cy="274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5" name="Shape 152">
            <a:extLst>
              <a:ext uri="{FF2B5EF4-FFF2-40B4-BE49-F238E27FC236}">
                <a16:creationId xmlns:a16="http://schemas.microsoft.com/office/drawing/2014/main" id="{842CD365-776F-46FF-9579-67B9D9006F8A}"/>
              </a:ext>
            </a:extLst>
          </p:cNvPr>
          <p:cNvSpPr/>
          <p:nvPr/>
        </p:nvSpPr>
        <p:spPr>
          <a:xfrm rot="10800000">
            <a:off x="18043971" y="11209334"/>
            <a:ext cx="1065682" cy="1065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graphicFrame>
        <p:nvGraphicFramePr>
          <p:cNvPr id="16" name="Диаграмма 15">
            <a:extLst>
              <a:ext uri="{FF2B5EF4-FFF2-40B4-BE49-F238E27FC236}">
                <a16:creationId xmlns:a16="http://schemas.microsoft.com/office/drawing/2014/main" id="{A7419AAD-A204-4147-BA1E-EFB9C11604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1851187"/>
              </p:ext>
            </p:extLst>
          </p:nvPr>
        </p:nvGraphicFramePr>
        <p:xfrm>
          <a:off x="8840185" y="2926596"/>
          <a:ext cx="14143457" cy="9075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Shape 105">
            <a:extLst>
              <a:ext uri="{FF2B5EF4-FFF2-40B4-BE49-F238E27FC236}">
                <a16:creationId xmlns:a16="http://schemas.microsoft.com/office/drawing/2014/main" id="{ABDCD3D4-AE75-45EE-BC01-99C6AEC7ED3B}"/>
              </a:ext>
            </a:extLst>
          </p:cNvPr>
          <p:cNvSpPr/>
          <p:nvPr/>
        </p:nvSpPr>
        <p:spPr>
          <a:xfrm>
            <a:off x="11916821" y="706503"/>
            <a:ext cx="11066821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cap="all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ru-RU" b="1" dirty="0">
                <a:effectLst/>
              </a:rPr>
              <a:t>Визуализация результатов анализа данных.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525893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9">
            <a:extLst>
              <a:ext uri="{FF2B5EF4-FFF2-40B4-BE49-F238E27FC236}">
                <a16:creationId xmlns:a16="http://schemas.microsoft.com/office/drawing/2014/main" id="{319EE37C-FA5F-4422-A538-45E7153FB95D}"/>
              </a:ext>
            </a:extLst>
          </p:cNvPr>
          <p:cNvSpPr/>
          <p:nvPr/>
        </p:nvSpPr>
        <p:spPr>
          <a:xfrm>
            <a:off x="-2290268" y="3069661"/>
            <a:ext cx="7471082" cy="7471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hape 140">
            <a:extLst>
              <a:ext uri="{FF2B5EF4-FFF2-40B4-BE49-F238E27FC236}">
                <a16:creationId xmlns:a16="http://schemas.microsoft.com/office/drawing/2014/main" id="{5EEFC0B2-78B5-4DF1-8456-BF06136B2C9F}"/>
              </a:ext>
            </a:extLst>
          </p:cNvPr>
          <p:cNvSpPr/>
          <p:nvPr/>
        </p:nvSpPr>
        <p:spPr>
          <a:xfrm rot="10800000">
            <a:off x="3842004" y="-646908"/>
            <a:ext cx="4853573" cy="4853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 141">
            <a:extLst>
              <a:ext uri="{FF2B5EF4-FFF2-40B4-BE49-F238E27FC236}">
                <a16:creationId xmlns:a16="http://schemas.microsoft.com/office/drawing/2014/main" id="{CDCDE181-989D-491A-BA1D-20E9C454F185}"/>
              </a:ext>
            </a:extLst>
          </p:cNvPr>
          <p:cNvSpPr/>
          <p:nvPr/>
        </p:nvSpPr>
        <p:spPr>
          <a:xfrm rot="10800000">
            <a:off x="6214489" y="1936264"/>
            <a:ext cx="2945136" cy="29451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7" name="Shape 142">
            <a:extLst>
              <a:ext uri="{FF2B5EF4-FFF2-40B4-BE49-F238E27FC236}">
                <a16:creationId xmlns:a16="http://schemas.microsoft.com/office/drawing/2014/main" id="{F436016F-72C6-42B3-86BC-120E707875E9}"/>
              </a:ext>
            </a:extLst>
          </p:cNvPr>
          <p:cNvSpPr/>
          <p:nvPr/>
        </p:nvSpPr>
        <p:spPr>
          <a:xfrm>
            <a:off x="7210384" y="11503499"/>
            <a:ext cx="2514713" cy="2514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 143">
            <a:extLst>
              <a:ext uri="{FF2B5EF4-FFF2-40B4-BE49-F238E27FC236}">
                <a16:creationId xmlns:a16="http://schemas.microsoft.com/office/drawing/2014/main" id="{4561255D-6E7E-4EC5-B5F9-2FDEC2167DA7}"/>
              </a:ext>
            </a:extLst>
          </p:cNvPr>
          <p:cNvSpPr/>
          <p:nvPr/>
        </p:nvSpPr>
        <p:spPr>
          <a:xfrm rot="10800000">
            <a:off x="755935" y="1279345"/>
            <a:ext cx="3782925" cy="3782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9" name="Shape 144">
            <a:extLst>
              <a:ext uri="{FF2B5EF4-FFF2-40B4-BE49-F238E27FC236}">
                <a16:creationId xmlns:a16="http://schemas.microsoft.com/office/drawing/2014/main" id="{BB493023-BF60-48D6-A40D-0AE582FE78BE}"/>
              </a:ext>
            </a:extLst>
          </p:cNvPr>
          <p:cNvSpPr/>
          <p:nvPr/>
        </p:nvSpPr>
        <p:spPr>
          <a:xfrm>
            <a:off x="7709417" y="-2013565"/>
            <a:ext cx="3782924" cy="3782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0" name="Shape 145">
            <a:extLst>
              <a:ext uri="{FF2B5EF4-FFF2-40B4-BE49-F238E27FC236}">
                <a16:creationId xmlns:a16="http://schemas.microsoft.com/office/drawing/2014/main" id="{80AEA239-3090-4614-9874-F04983BB92F2}"/>
              </a:ext>
            </a:extLst>
          </p:cNvPr>
          <p:cNvSpPr/>
          <p:nvPr/>
        </p:nvSpPr>
        <p:spPr>
          <a:xfrm rot="10800000">
            <a:off x="6940497" y="10715742"/>
            <a:ext cx="1754196" cy="1754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1" name="Shape 150">
            <a:extLst>
              <a:ext uri="{FF2B5EF4-FFF2-40B4-BE49-F238E27FC236}">
                <a16:creationId xmlns:a16="http://schemas.microsoft.com/office/drawing/2014/main" id="{F09CDCC7-F32C-4A70-A028-E85C1C4BF4AE}"/>
              </a:ext>
            </a:extLst>
          </p:cNvPr>
          <p:cNvSpPr/>
          <p:nvPr/>
        </p:nvSpPr>
        <p:spPr>
          <a:xfrm rot="10800000">
            <a:off x="22664202" y="2248929"/>
            <a:ext cx="2945136" cy="29451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4" name="Shape 151">
            <a:extLst>
              <a:ext uri="{FF2B5EF4-FFF2-40B4-BE49-F238E27FC236}">
                <a16:creationId xmlns:a16="http://schemas.microsoft.com/office/drawing/2014/main" id="{BB950935-A6E2-45DF-B7E0-B67D53AF7681}"/>
              </a:ext>
            </a:extLst>
          </p:cNvPr>
          <p:cNvSpPr/>
          <p:nvPr/>
        </p:nvSpPr>
        <p:spPr>
          <a:xfrm>
            <a:off x="17820312" y="11633069"/>
            <a:ext cx="2744321" cy="274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sp>
        <p:nvSpPr>
          <p:cNvPr id="15" name="Shape 152">
            <a:extLst>
              <a:ext uri="{FF2B5EF4-FFF2-40B4-BE49-F238E27FC236}">
                <a16:creationId xmlns:a16="http://schemas.microsoft.com/office/drawing/2014/main" id="{842CD365-776F-46FF-9579-67B9D9006F8A}"/>
              </a:ext>
            </a:extLst>
          </p:cNvPr>
          <p:cNvSpPr/>
          <p:nvPr/>
        </p:nvSpPr>
        <p:spPr>
          <a:xfrm rot="10800000">
            <a:off x="18043971" y="11209334"/>
            <a:ext cx="1065682" cy="1065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  </a:t>
            </a:r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2174949C-1B4E-43FA-92D0-0EB41560B0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5956705"/>
              </p:ext>
            </p:extLst>
          </p:nvPr>
        </p:nvGraphicFramePr>
        <p:xfrm>
          <a:off x="9162712" y="2248929"/>
          <a:ext cx="13501490" cy="9567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69111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BP - green acc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19896C"/>
      </a:accent1>
      <a:accent2>
        <a:srgbClr val="0B5B59"/>
      </a:accent2>
      <a:accent3>
        <a:srgbClr val="19896C"/>
      </a:accent3>
      <a:accent4>
        <a:srgbClr val="0B5B59"/>
      </a:accent4>
      <a:accent5>
        <a:srgbClr val="19896C"/>
      </a:accent5>
      <a:accent6>
        <a:srgbClr val="D03952"/>
      </a:accent6>
      <a:hlink>
        <a:srgbClr val="18222D"/>
      </a:hlink>
      <a:folHlink>
        <a:srgbClr val="18222D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847</Words>
  <Application>Microsoft Office PowerPoint</Application>
  <PresentationFormat>Произвольный</PresentationFormat>
  <Paragraphs>314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8" baseType="lpstr">
      <vt:lpstr>Calibri</vt:lpstr>
      <vt:lpstr>Helvetica</vt:lpstr>
      <vt:lpstr>Helvetica (Основной текст)</vt:lpstr>
      <vt:lpstr>Helvetica Light</vt:lpstr>
      <vt:lpstr>Helvetica Neue</vt:lpstr>
      <vt:lpstr>linecons</vt:lpstr>
      <vt:lpstr>Roboto Regular</vt:lpstr>
      <vt:lpstr>Wingdings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Пользователь</dc:creator>
  <cp:lastModifiedBy>Пользователь</cp:lastModifiedBy>
  <cp:revision>13</cp:revision>
  <dcterms:modified xsi:type="dcterms:W3CDTF">2022-12-13T17:53:39Z</dcterms:modified>
</cp:coreProperties>
</file>