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7" r:id="rId5"/>
    <p:sldId id="287" r:id="rId6"/>
    <p:sldId id="267" r:id="rId7"/>
    <p:sldId id="274" r:id="rId8"/>
    <p:sldId id="275" r:id="rId9"/>
    <p:sldId id="276" r:id="rId10"/>
    <p:sldId id="27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78" r:id="rId20"/>
    <p:sldId id="279" r:id="rId21"/>
    <p:sldId id="280" r:id="rId22"/>
    <p:sldId id="281" r:id="rId23"/>
    <p:sldId id="282" r:id="rId24"/>
    <p:sldId id="286" r:id="rId25"/>
    <p:sldId id="283" r:id="rId26"/>
    <p:sldId id="284" r:id="rId27"/>
    <p:sldId id="285" r:id="rId28"/>
    <p:sldId id="266" r:id="rId29"/>
    <p:sldId id="268" r:id="rId30"/>
    <p:sldId id="269" r:id="rId31"/>
    <p:sldId id="27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>
      <p:cViewPr varScale="1">
        <p:scale>
          <a:sx n="108" d="100"/>
          <a:sy n="108" d="100"/>
        </p:scale>
        <p:origin x="20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3889-FBD7-422C-A933-954E6C0BF224}" type="datetimeFigureOut">
              <a:rPr lang="en-US" smtClean="0"/>
              <a:pPr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8A11-14BD-45FE-937B-8447FED18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3889-FBD7-422C-A933-954E6C0BF224}" type="datetimeFigureOut">
              <a:rPr lang="en-US" smtClean="0"/>
              <a:pPr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8A11-14BD-45FE-937B-8447FED18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3889-FBD7-422C-A933-954E6C0BF224}" type="datetimeFigureOut">
              <a:rPr lang="en-US" smtClean="0"/>
              <a:pPr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8A11-14BD-45FE-937B-8447FED18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3889-FBD7-422C-A933-954E6C0BF224}" type="datetimeFigureOut">
              <a:rPr lang="en-US" smtClean="0"/>
              <a:pPr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8A11-14BD-45FE-937B-8447FED18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3889-FBD7-422C-A933-954E6C0BF224}" type="datetimeFigureOut">
              <a:rPr lang="en-US" smtClean="0"/>
              <a:pPr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8A11-14BD-45FE-937B-8447FED18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3889-FBD7-422C-A933-954E6C0BF224}" type="datetimeFigureOut">
              <a:rPr lang="en-US" smtClean="0"/>
              <a:pPr/>
              <a:t>27-Oct-21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8A11-14BD-45FE-937B-8447FED18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3889-FBD7-422C-A933-954E6C0BF224}" type="datetimeFigureOut">
              <a:rPr lang="en-US" smtClean="0"/>
              <a:pPr/>
              <a:t>27-Oct-21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8A11-14BD-45FE-937B-8447FED18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3889-FBD7-422C-A933-954E6C0BF224}" type="datetimeFigureOut">
              <a:rPr lang="en-US" smtClean="0"/>
              <a:pPr/>
              <a:t>27-Oct-21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8A11-14BD-45FE-937B-8447FED18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3889-FBD7-422C-A933-954E6C0BF224}" type="datetimeFigureOut">
              <a:rPr lang="en-US" smtClean="0"/>
              <a:pPr/>
              <a:t>27-Oct-21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8A11-14BD-45FE-937B-8447FED18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3889-FBD7-422C-A933-954E6C0BF224}" type="datetimeFigureOut">
              <a:rPr lang="en-US" smtClean="0"/>
              <a:pPr/>
              <a:t>27-Oct-21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8A11-14BD-45FE-937B-8447FED18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3889-FBD7-422C-A933-954E6C0BF224}" type="datetimeFigureOut">
              <a:rPr lang="en-US" smtClean="0"/>
              <a:pPr/>
              <a:t>27-Oct-21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8A11-14BD-45FE-937B-8447FED18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3889-FBD7-422C-A933-954E6C0BF224}" type="datetimeFigureOut">
              <a:rPr lang="en-US" smtClean="0"/>
              <a:pPr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8A11-14BD-45FE-937B-8447FED18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6098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 Antiqua" pitchFamily="18" charset="0"/>
              </a:rPr>
              <a:t>DRU</a:t>
            </a:r>
            <a:r>
              <a:rPr lang="sr-Latn-RS" b="1" dirty="0">
                <a:latin typeface="Book Antiqua" pitchFamily="18" charset="0"/>
              </a:rPr>
              <a:t>ŠTVENI USLOVI RAZVOJA TEHNIKE U PREDKAPITALIZMU I KAPITALIZMU</a:t>
            </a:r>
            <a:br>
              <a:rPr lang="sr-Latn-RS" b="1" dirty="0">
                <a:latin typeface="Book Antiqua" pitchFamily="18" charset="0"/>
              </a:rPr>
            </a:br>
            <a:br>
              <a:rPr lang="sr-Latn-RS" dirty="0"/>
            </a:br>
            <a:r>
              <a:rPr lang="sr-Latn-RS" b="1" dirty="0">
                <a:latin typeface="Baskerville Old Face" pitchFamily="18" charset="0"/>
              </a:rPr>
              <a:t>INDUSTRIJSKO DRUŠTVO</a:t>
            </a:r>
            <a:endParaRPr lang="en-US" b="1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Tm="5059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Mašina za odvajanje pamuka (Eli Vitni, 1793.)</a:t>
            </a:r>
            <a:endParaRPr lang="en-US" dirty="0"/>
          </a:p>
        </p:txBody>
      </p:sp>
      <p:pic>
        <p:nvPicPr>
          <p:cNvPr id="4" name="Content Placeholder 3" descr="cottongin1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805940"/>
            <a:ext cx="5943600" cy="4655820"/>
          </a:xfrm>
        </p:spPr>
      </p:pic>
    </p:spTree>
  </p:cSld>
  <p:clrMapOvr>
    <a:masterClrMapping/>
  </p:clrMapOvr>
  <p:transition advTm="2139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>
                <a:latin typeface="Times New Roman" pitchFamily="18" charset="0"/>
                <a:cs typeface="Times New Roman" pitchFamily="18" charset="0"/>
              </a:rPr>
              <a:t>Urbanizacija?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Latn-RS" b="1" dirty="0"/>
              <a:t>Urbanizacija</a:t>
            </a:r>
            <a:r>
              <a:rPr lang="sr-Latn-RS" dirty="0"/>
              <a:t> je proces povećanja broja stanovnika koji žive u gradovima i manifestuje - u fizičkom rastu urbanih oblasti</a:t>
            </a:r>
          </a:p>
          <a:p>
            <a:pPr>
              <a:buNone/>
            </a:pPr>
            <a:r>
              <a:rPr lang="sr-Latn-RS" dirty="0"/>
              <a:t>    - stvaranju urbane kulture i urbanog načina života.</a:t>
            </a:r>
          </a:p>
          <a:p>
            <a:pPr>
              <a:buNone/>
            </a:pPr>
            <a:r>
              <a:rPr lang="sr-Latn-RS" dirty="0"/>
              <a:t>Urbanizacija je direktno povezana sa procesima </a:t>
            </a:r>
            <a:r>
              <a:rPr lang="sr-Latn-RS" b="1" dirty="0"/>
              <a:t>modernizacije</a:t>
            </a:r>
            <a:r>
              <a:rPr lang="sr-Latn-RS" dirty="0"/>
              <a:t>, </a:t>
            </a:r>
            <a:r>
              <a:rPr lang="sr-Latn-RS" b="1" dirty="0"/>
              <a:t>industrijalizacije</a:t>
            </a:r>
            <a:r>
              <a:rPr lang="sr-Latn-RS" dirty="0"/>
              <a:t> i </a:t>
            </a:r>
            <a:r>
              <a:rPr lang="sr-Latn-RS" b="1" dirty="0"/>
              <a:t>racionalizacije</a:t>
            </a:r>
            <a:r>
              <a:rPr lang="sr-Latn-RS" dirty="0"/>
              <a:t>.</a:t>
            </a:r>
            <a:endParaRPr lang="en-US" dirty="0"/>
          </a:p>
        </p:txBody>
      </p:sp>
    </p:spTree>
  </p:cSld>
  <p:clrMapOvr>
    <a:masterClrMapping/>
  </p:clrMapOvr>
  <p:transition advTm="26526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i="1" dirty="0">
                <a:latin typeface="Times New Roman" pitchFamily="18" charset="0"/>
                <a:cs typeface="Times New Roman" pitchFamily="18" charset="0"/>
              </a:rPr>
              <a:t>Industrijska revolucija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Latn-RS" dirty="0"/>
              <a:t>1760-1850.-ekspanzivan rast industrijskih gradova.</a:t>
            </a:r>
          </a:p>
          <a:p>
            <a:pPr>
              <a:buNone/>
            </a:pPr>
            <a:r>
              <a:rPr lang="sr-Latn-RS" dirty="0"/>
              <a:t>Prvi industrijski gradovi nastaju u Engleskoj (Koventri, Northemton, Lester, Birmingem,Liverpul, Mančester).</a:t>
            </a:r>
          </a:p>
          <a:p>
            <a:pPr>
              <a:buNone/>
            </a:pPr>
            <a:r>
              <a:rPr lang="sr-Latn-RS" dirty="0"/>
              <a:t>U periodu od 1680-1760. populacija u Liverpulu se uvećala deset puta, dok se u Mančesteru broj stanovnika uvećao pet puta.</a:t>
            </a:r>
            <a:endParaRPr lang="en-US" dirty="0"/>
          </a:p>
        </p:txBody>
      </p:sp>
    </p:spTree>
  </p:cSld>
  <p:clrMapOvr>
    <a:masterClrMapping/>
  </p:clrMapOvr>
  <p:transition advTm="4853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>
                <a:latin typeface="Times New Roman" pitchFamily="18" charset="0"/>
                <a:cs typeface="Times New Roman" pitchFamily="18" charset="0"/>
              </a:rPr>
              <a:t>Povećanje broja stanovnika u nekim gradovima u Engleskoj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4350" y="1752600"/>
            <a:ext cx="8115300" cy="32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5791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Izvor: Engels, F. (). The Condition of Working Class in England. </a:t>
            </a:r>
            <a:endParaRPr lang="en-US" dirty="0"/>
          </a:p>
        </p:txBody>
      </p:sp>
    </p:spTree>
  </p:cSld>
  <p:clrMapOvr>
    <a:masterClrMapping/>
  </p:clrMapOvr>
  <p:transition advTm="3265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ndustrial revolu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762000"/>
            <a:ext cx="8001000" cy="5486400"/>
          </a:xfrm>
        </p:spPr>
      </p:pic>
    </p:spTree>
  </p:cSld>
  <p:clrMapOvr>
    <a:masterClrMapping/>
  </p:clrMapOvr>
  <p:transition advTm="7193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ographical advant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685800"/>
            <a:ext cx="8610600" cy="5440363"/>
          </a:xfrm>
        </p:spPr>
      </p:pic>
    </p:spTree>
  </p:cSld>
  <p:clrMapOvr>
    <a:masterClrMapping/>
  </p:clrMapOvr>
  <p:transition advTm="2213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hild-labo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914400"/>
            <a:ext cx="7696200" cy="5211763"/>
          </a:xfrm>
        </p:spPr>
      </p:pic>
    </p:spTree>
  </p:cSld>
  <p:clrMapOvr>
    <a:masterClrMapping/>
  </p:clrMapOvr>
  <p:transition advTm="19647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Broj ljudi koji žive u gradovima</a:t>
            </a:r>
            <a:r>
              <a:rPr lang="en-US" sz="2400" dirty="0"/>
              <a:t> </a:t>
            </a:r>
            <a:r>
              <a:rPr lang="sr-Latn-RS" sz="2400" dirty="0"/>
              <a:t>u XIX veku, izraženo u procentima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763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201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Povećanje broja stanovnika u gradovima (1800-1890.)</a:t>
            </a:r>
            <a:endParaRPr lang="en-US" dirty="0"/>
          </a:p>
        </p:txBody>
      </p:sp>
      <p:pic>
        <p:nvPicPr>
          <p:cNvPr id="614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905000" y="-381000"/>
            <a:ext cx="5334000" cy="914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779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Latn-RS" dirty="0"/>
              <a:t>        </a:t>
            </a:r>
          </a:p>
          <a:p>
            <a:pPr>
              <a:buNone/>
            </a:pPr>
            <a:endParaRPr lang="sr-Latn-RS" dirty="0"/>
          </a:p>
          <a:p>
            <a:pPr>
              <a:buNone/>
            </a:pPr>
            <a:endParaRPr lang="sr-Latn-RS" dirty="0"/>
          </a:p>
          <a:p>
            <a:pPr algn="ctr">
              <a:buNone/>
            </a:pPr>
            <a:r>
              <a:rPr lang="sr-Latn-RS" dirty="0"/>
              <a:t>NAUČNO-TEHNIČKA REVOLUCIJA XIX VEKA</a:t>
            </a:r>
            <a:endParaRPr lang="en-US" dirty="0"/>
          </a:p>
        </p:txBody>
      </p:sp>
    </p:spTree>
  </p:cSld>
  <p:clrMapOvr>
    <a:masterClrMapping/>
  </p:clrMapOvr>
  <p:transition advTm="1815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i="1" dirty="0">
                <a:latin typeface="Times New Roman" pitchFamily="18" charset="0"/>
                <a:cs typeface="Times New Roman" pitchFamily="18" charset="0"/>
              </a:rPr>
              <a:t>Faktori koji su otežali razvoj tehnike u predkapitalizmu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Nezainteresovanost vladajuće klase za razvojem tehnike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Vrednosni sistem i religiozno tumačenje sveta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sr-Latn-RS" dirty="0"/>
              <a:t>graničene mogućnosti potlačene klase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Poljoprivredni način proizvodnje</a:t>
            </a:r>
            <a:endParaRPr lang="en-US" dirty="0"/>
          </a:p>
        </p:txBody>
      </p:sp>
    </p:spTree>
  </p:cSld>
  <p:clrMapOvr>
    <a:masterClrMapping/>
  </p:clrMapOvr>
  <p:transition advTm="53141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Električni motor (Majkl Faradej, 1821.)</a:t>
            </a:r>
            <a:endParaRPr lang="en-US" dirty="0"/>
          </a:p>
        </p:txBody>
      </p:sp>
      <p:pic>
        <p:nvPicPr>
          <p:cNvPr id="4" name="Content Placeholder 3" descr="The-first-electric-motor-Michael-Faraday-1821-from-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524000"/>
            <a:ext cx="4614862" cy="4614862"/>
          </a:xfrm>
        </p:spPr>
      </p:pic>
    </p:spTree>
  </p:cSld>
  <p:clrMapOvr>
    <a:masterClrMapping/>
  </p:clrMapOvr>
  <p:transition advTm="1817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Brod na paru sa turbinama, SS Arhimedes (1839)</a:t>
            </a:r>
            <a:endParaRPr lang="en-US" dirty="0"/>
          </a:p>
        </p:txBody>
      </p:sp>
      <p:pic>
        <p:nvPicPr>
          <p:cNvPr id="4" name="Content Placeholder 3" descr="SS_Archimedes_by_Huggins_croppe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52600"/>
            <a:ext cx="6710362" cy="4415851"/>
          </a:xfrm>
        </p:spPr>
      </p:pic>
    </p:spTree>
  </p:cSld>
  <p:clrMapOvr>
    <a:masterClrMapping/>
  </p:clrMapOvr>
  <p:transition advTm="796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1866.- prvi transatlanski telegrafski kabel</a:t>
            </a:r>
          </a:p>
          <a:p>
            <a:r>
              <a:rPr lang="sr-Latn-RS" dirty="0"/>
              <a:t>1876.- Aleksandar Grejem Bel otkriva telefon</a:t>
            </a:r>
          </a:p>
          <a:p>
            <a:r>
              <a:rPr lang="sr-Latn-RS" dirty="0"/>
              <a:t>1885.-Karl Benc konstruiše motor sa unutrašnjim sagorevanjem.</a:t>
            </a:r>
          </a:p>
          <a:p>
            <a:endParaRPr lang="sr-Latn-R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benz-patent-motorwagen-w1120xh448-cut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962400"/>
            <a:ext cx="6705600" cy="2682240"/>
          </a:xfrm>
          <a:prstGeom prst="rect">
            <a:avLst/>
          </a:prstGeom>
        </p:spPr>
      </p:pic>
    </p:spTree>
  </p:cSld>
  <p:clrMapOvr>
    <a:masterClrMapping/>
  </p:clrMapOvr>
  <p:transition advTm="2072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sr-Latn-RS" b="1" dirty="0"/>
              <a:t>Čikago kao socijalna</a:t>
            </a:r>
            <a:br>
              <a:rPr lang="sr-Latn-RS" b="1" dirty="0"/>
            </a:br>
            <a:r>
              <a:rPr lang="sr-Latn-RS" b="1" dirty="0"/>
              <a:t> laboratorija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r-Latn-RS" dirty="0"/>
              <a:t>1800. godine </a:t>
            </a:r>
            <a:r>
              <a:rPr lang="sr-Latn-RS" b="1" dirty="0"/>
              <a:t>6,1% </a:t>
            </a:r>
            <a:r>
              <a:rPr lang="sr-Latn-RS" dirty="0"/>
              <a:t>stanovišta </a:t>
            </a:r>
          </a:p>
          <a:p>
            <a:pPr>
              <a:buNone/>
            </a:pPr>
            <a:r>
              <a:rPr lang="sr-Latn-RS" dirty="0"/>
              <a:t>u urbanim područjima SAD</a:t>
            </a:r>
          </a:p>
          <a:p>
            <a:pPr>
              <a:buNone/>
            </a:pPr>
            <a:r>
              <a:rPr lang="sr-Latn-RS" dirty="0"/>
              <a:t>1920. godine </a:t>
            </a:r>
            <a:r>
              <a:rPr lang="sr-Latn-RS" b="1" dirty="0"/>
              <a:t>51, 2% </a:t>
            </a:r>
          </a:p>
          <a:p>
            <a:pPr>
              <a:buNone/>
            </a:pPr>
            <a:r>
              <a:rPr lang="sr-Latn-RS" dirty="0"/>
              <a:t>stanovništva u urbanim </a:t>
            </a:r>
          </a:p>
          <a:p>
            <a:pPr>
              <a:buNone/>
            </a:pPr>
            <a:r>
              <a:rPr lang="sr-Latn-RS" dirty="0"/>
              <a:t>područjima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1884. godine stvoren prvi čelični oblakoder (</a:t>
            </a:r>
            <a:r>
              <a:rPr lang="sr-Latn-RS" i="1" dirty="0"/>
              <a:t>Home Incurance Building</a:t>
            </a:r>
            <a:r>
              <a:rPr lang="sr-Latn-RS" dirty="0"/>
              <a:t>) na svetu u Čikagu (tvorac </a:t>
            </a:r>
            <a:r>
              <a:rPr lang="en-US" i="1" dirty="0"/>
              <a:t>William Le Baron Jenney</a:t>
            </a:r>
            <a:r>
              <a:rPr lang="sr-Latn-RS" i="1" dirty="0"/>
              <a:t>)</a:t>
            </a:r>
            <a:endParaRPr lang="en-US" i="1" dirty="0"/>
          </a:p>
        </p:txBody>
      </p:sp>
      <p:pic>
        <p:nvPicPr>
          <p:cNvPr id="4" name="Picture 3" descr="220px-Home_Insurance_Build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685800"/>
            <a:ext cx="2694805" cy="4140200"/>
          </a:xfrm>
          <a:prstGeom prst="rect">
            <a:avLst/>
          </a:prstGeom>
        </p:spPr>
      </p:pic>
    </p:spTree>
  </p:cSld>
  <p:clrMapOvr>
    <a:masterClrMapping/>
  </p:clrMapOvr>
  <p:transition advTm="14735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Ajfelov toranj (Gustav Ajfel,1889.)</a:t>
            </a:r>
            <a:endParaRPr lang="en-US" dirty="0"/>
          </a:p>
        </p:txBody>
      </p:sp>
      <p:pic>
        <p:nvPicPr>
          <p:cNvPr id="4" name="Content Placeholder 3" descr="Building-the-Eiffel-Tow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656" y="1600200"/>
            <a:ext cx="6880687" cy="4525963"/>
          </a:xfrm>
        </p:spPr>
      </p:pic>
    </p:spTree>
  </p:cSld>
  <p:clrMapOvr>
    <a:masterClrMapping/>
  </p:clrMapOvr>
  <p:transition advTm="3288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Let braće Rajt (1903)</a:t>
            </a:r>
            <a:endParaRPr lang="en-US" dirty="0"/>
          </a:p>
        </p:txBody>
      </p:sp>
      <p:pic>
        <p:nvPicPr>
          <p:cNvPr id="4" name="Content Placeholder 3" descr="first fligh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288" y="1371600"/>
            <a:ext cx="7331942" cy="4800600"/>
          </a:xfrm>
        </p:spPr>
      </p:pic>
    </p:spTree>
  </p:cSld>
  <p:clrMapOvr>
    <a:masterClrMapping/>
  </p:clrMapOvr>
  <p:transition advTm="3693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Pokretna traka Henrija Forda (1908)</a:t>
            </a:r>
            <a:endParaRPr lang="en-US" dirty="0"/>
          </a:p>
        </p:txBody>
      </p:sp>
      <p:pic>
        <p:nvPicPr>
          <p:cNvPr id="4" name="Content Placeholder 3" descr="fordassemblyline-56b6b8355f9b5829f83428a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47800"/>
            <a:ext cx="6263972" cy="4869260"/>
          </a:xfrm>
        </p:spPr>
      </p:pic>
    </p:spTree>
  </p:cSld>
  <p:clrMapOvr>
    <a:masterClrMapping/>
  </p:clrMapOvr>
  <p:transition advTm="18556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Titanik (1912)</a:t>
            </a:r>
            <a:endParaRPr lang="en-US" dirty="0"/>
          </a:p>
        </p:txBody>
      </p:sp>
      <p:pic>
        <p:nvPicPr>
          <p:cNvPr id="4" name="Content Placeholder 3" descr="titani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295400"/>
            <a:ext cx="6781800" cy="4969868"/>
          </a:xfrm>
        </p:spPr>
      </p:pic>
    </p:spTree>
  </p:cSld>
  <p:clrMapOvr>
    <a:masterClrMapping/>
  </p:clrMapOvr>
  <p:transition advTm="1285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>
                <a:latin typeface="Times New Roman" pitchFamily="18" charset="0"/>
                <a:cs typeface="Times New Roman" pitchFamily="18" charset="0"/>
              </a:rPr>
              <a:t>Stvaranje preduzeća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industrial-revolu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524000"/>
            <a:ext cx="6096000" cy="4809744"/>
          </a:xfrm>
        </p:spPr>
      </p:pic>
    </p:spTree>
  </p:cSld>
  <p:clrMapOvr>
    <a:masterClrMapping/>
  </p:clrMapOvr>
  <p:transition advTm="5189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Obavezno školovanje i obrazovni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Obavezno osnovno školovanje</a:t>
            </a:r>
          </a:p>
          <a:p>
            <a:r>
              <a:rPr lang="en-US" dirty="0"/>
              <a:t>P</a:t>
            </a:r>
            <a:r>
              <a:rPr lang="sr-Latn-RS" dirty="0"/>
              <a:t>ovećana potreba za stručnim znanjima</a:t>
            </a:r>
          </a:p>
          <a:p>
            <a:r>
              <a:rPr lang="en-US" dirty="0"/>
              <a:t>S</a:t>
            </a:r>
            <a:r>
              <a:rPr lang="sr-Latn-RS" dirty="0"/>
              <a:t>tvaranje škola za obuku inženjera</a:t>
            </a:r>
            <a:endParaRPr lang="en-US" dirty="0"/>
          </a:p>
        </p:txBody>
      </p:sp>
    </p:spTree>
  </p:cSld>
  <p:clrMapOvr>
    <a:masterClrMapping/>
  </p:clrMapOvr>
  <p:transition advTm="6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Društveni uslovi razvoja tehnike u kapitalizmu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Stvaranje</a:t>
            </a:r>
            <a:r>
              <a:rPr lang="en-US" dirty="0"/>
              <a:t> </a:t>
            </a:r>
            <a:r>
              <a:rPr lang="en-US" b="1" dirty="0" err="1"/>
              <a:t>tre</a:t>
            </a:r>
            <a:r>
              <a:rPr lang="sr-Latn-RS" b="1" dirty="0"/>
              <a:t>ćeg staleža </a:t>
            </a:r>
            <a:r>
              <a:rPr lang="sr-Latn-RS" dirty="0"/>
              <a:t>(buržoazije)</a:t>
            </a:r>
          </a:p>
          <a:p>
            <a:r>
              <a:rPr lang="sr-Latn-RS" dirty="0"/>
              <a:t>Ključne vrednosti: materijalno bogatstvo i uspeh u životu</a:t>
            </a:r>
          </a:p>
          <a:p>
            <a:r>
              <a:rPr lang="sr-Latn-RS" b="1" dirty="0"/>
              <a:t>Dve faze razvoja kapitalističke proizvodnje: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</a:t>
            </a:r>
            <a:r>
              <a:rPr lang="sr-Latn-RS" dirty="0"/>
              <a:t>anufakturni način proizvodnje (XVI do kraja XVIII veka)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Industrijski način proizvodnje (kraj XVIII veka)</a:t>
            </a:r>
          </a:p>
          <a:p>
            <a:pPr marL="514350" indent="-514350">
              <a:buNone/>
            </a:pPr>
            <a:endParaRPr lang="sr-Latn-RS" dirty="0"/>
          </a:p>
          <a:p>
            <a:pPr marL="514350" indent="-514350">
              <a:buNone/>
            </a:pPr>
            <a:r>
              <a:rPr lang="sr-Latn-RS" b="1" dirty="0"/>
              <a:t>                               PODELA RADA?</a:t>
            </a:r>
            <a:endParaRPr lang="en-US" b="1" dirty="0"/>
          </a:p>
        </p:txBody>
      </p:sp>
    </p:spTree>
  </p:cSld>
  <p:clrMapOvr>
    <a:masterClrMapping/>
  </p:clrMapOvr>
  <p:transition advTm="33996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Stvaranje  centralizovanih nacionalnih država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Stvaranje jakih nacionalnih država </a:t>
            </a:r>
          </a:p>
          <a:p>
            <a:r>
              <a:rPr lang="sr-Latn-RS" dirty="0"/>
              <a:t>Birokratija</a:t>
            </a:r>
            <a:endParaRPr lang="en-US" dirty="0"/>
          </a:p>
        </p:txBody>
      </p:sp>
      <p:pic>
        <p:nvPicPr>
          <p:cNvPr id="4" name="Picture 3" descr="birokratij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100508"/>
            <a:ext cx="2890837" cy="4757492"/>
          </a:xfrm>
          <a:prstGeom prst="rect">
            <a:avLst/>
          </a:prstGeom>
        </p:spPr>
      </p:pic>
    </p:spTree>
  </p:cSld>
  <p:clrMapOvr>
    <a:masterClrMapping/>
  </p:clrMapOvr>
  <p:transition advTm="4555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Promene u porodici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Nuklearna porodica</a:t>
            </a:r>
          </a:p>
          <a:p>
            <a:r>
              <a:rPr lang="en-US" dirty="0"/>
              <a:t>R</a:t>
            </a:r>
            <a:r>
              <a:rPr lang="sr-Latn-RS" dirty="0"/>
              <a:t>azdvajanje mesta života zaposlenih i mesta rada</a:t>
            </a:r>
          </a:p>
          <a:p>
            <a:r>
              <a:rPr lang="sr-Latn-RS" dirty="0"/>
              <a:t>Razdvajanje vlasništva nad sredstvima za rad i rada na tim sredstvima</a:t>
            </a:r>
          </a:p>
          <a:p>
            <a:r>
              <a:rPr lang="sr-Latn-RS" dirty="0"/>
              <a:t>Ekonomska nezavisnost muža i žene</a:t>
            </a:r>
            <a:endParaRPr lang="en-US" dirty="0"/>
          </a:p>
        </p:txBody>
      </p:sp>
    </p:spTree>
  </p:cSld>
  <p:clrMapOvr>
    <a:masterClrMapping/>
  </p:clrMapOvr>
  <p:transition advTm="4937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sr-Latn-RS" dirty="0"/>
          </a:p>
          <a:p>
            <a:pPr algn="ctr">
              <a:buNone/>
            </a:pPr>
            <a:endParaRPr lang="sr-Latn-RS" dirty="0"/>
          </a:p>
          <a:p>
            <a:pPr algn="ctr">
              <a:buNone/>
            </a:pPr>
            <a:endParaRPr lang="sr-Latn-RS" dirty="0"/>
          </a:p>
          <a:p>
            <a:pPr algn="ctr">
              <a:buNone/>
            </a:pPr>
            <a:r>
              <a:rPr lang="sr-Latn-RS" sz="6000" dirty="0"/>
              <a:t>INDUSTRIJSKO DRUŠTVO</a:t>
            </a:r>
            <a:endParaRPr lang="en-US" sz="6000" dirty="0"/>
          </a:p>
        </p:txBody>
      </p:sp>
    </p:spTree>
  </p:cSld>
  <p:clrMapOvr>
    <a:masterClrMapping/>
  </p:clrMapOvr>
  <p:transition advTm="424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24FA-6BCD-4932-B2D7-11394CE3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Four Industrial Revolutions (IR) (authors illustration) 3 | Download  Scientific Diagram">
            <a:extLst>
              <a:ext uri="{FF2B5EF4-FFF2-40B4-BE49-F238E27FC236}">
                <a16:creationId xmlns:a16="http://schemas.microsoft.com/office/drawing/2014/main" id="{086C22EC-29D7-4615-BF6E-05DF902BC8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600166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3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i="1" dirty="0">
                <a:latin typeface="Times New Roman" pitchFamily="18" charset="0"/>
                <a:cs typeface="Times New Roman" pitchFamily="18" charset="0"/>
              </a:rPr>
              <a:t>Širenje industrijskog načina proizvodnje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Usavršavanje sredstava za proizvodnju</a:t>
            </a:r>
          </a:p>
          <a:p>
            <a:r>
              <a:rPr lang="sr-Latn-RS" dirty="0"/>
              <a:t>Razvoj sekundarnih potreba </a:t>
            </a:r>
          </a:p>
          <a:p>
            <a:r>
              <a:rPr lang="sr-Latn-RS" dirty="0"/>
              <a:t>Akumulacija profita</a:t>
            </a:r>
          </a:p>
          <a:p>
            <a:r>
              <a:rPr lang="sr-Latn-RS" dirty="0"/>
              <a:t>Mnogobrojna naučno-tehnička otkrića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25157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Predilica Dženi (Džejms Hargrejvs, 1764.)</a:t>
            </a:r>
            <a:endParaRPr lang="en-US" dirty="0"/>
          </a:p>
        </p:txBody>
      </p:sp>
      <p:pic>
        <p:nvPicPr>
          <p:cNvPr id="4" name="Content Placeholder 3" descr="standard_spinning_jenny__e2_80_93_1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470" y="1447800"/>
            <a:ext cx="6383350" cy="4724400"/>
          </a:xfrm>
        </p:spPr>
      </p:pic>
    </p:spTree>
  </p:cSld>
  <p:clrMapOvr>
    <a:masterClrMapping/>
  </p:clrMapOvr>
  <p:transition advTm="10397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Parna mašina (Džejms Vat, 1775.)</a:t>
            </a:r>
            <a:endParaRPr lang="en-US" dirty="0"/>
          </a:p>
        </p:txBody>
      </p:sp>
      <p:pic>
        <p:nvPicPr>
          <p:cNvPr id="4" name="Content Placeholder 3" descr="watt-steam-engine-86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752600"/>
            <a:ext cx="6087013" cy="4515950"/>
          </a:xfrm>
        </p:spPr>
      </p:pic>
    </p:spTree>
  </p:cSld>
  <p:clrMapOvr>
    <a:masterClrMapping/>
  </p:clrMapOvr>
  <p:transition advTm="2121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Ugljeni gas (Vilijam Murdok, 1792.)</a:t>
            </a:r>
            <a:endParaRPr lang="en-US" dirty="0"/>
          </a:p>
        </p:txBody>
      </p:sp>
      <p:pic>
        <p:nvPicPr>
          <p:cNvPr id="4" name="Content Placeholder 3" descr="ga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371600"/>
            <a:ext cx="4552950" cy="5286052"/>
          </a:xfrm>
        </p:spPr>
      </p:pic>
    </p:spTree>
  </p:cSld>
  <p:clrMapOvr>
    <a:masterClrMapping/>
  </p:clrMapOvr>
  <p:transition advTm="15853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9C72F2904C245A01CD558E79BB9DB" ma:contentTypeVersion="5" ma:contentTypeDescription="Create a new document." ma:contentTypeScope="" ma:versionID="4ee4b239f97f232082923716556af901">
  <xsd:schema xmlns:xsd="http://www.w3.org/2001/XMLSchema" xmlns:xs="http://www.w3.org/2001/XMLSchema" xmlns:p="http://schemas.microsoft.com/office/2006/metadata/properties" xmlns:ns2="10227735-06fd-45f6-8770-65aa8903f7a2" xmlns:ns3="50d23d3f-07ed-4e77-a6a6-6e66f155c92b" targetNamespace="http://schemas.microsoft.com/office/2006/metadata/properties" ma:root="true" ma:fieldsID="30a20fa08b4afc3af2cee6ac12b7c591" ns2:_="" ns3:_="">
    <xsd:import namespace="10227735-06fd-45f6-8770-65aa8903f7a2"/>
    <xsd:import namespace="50d23d3f-07ed-4e77-a6a6-6e66f155c92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27735-06fd-45f6-8770-65aa8903f7a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d23d3f-07ed-4e77-a6a6-6e66f155c9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ED3C10-269D-46BA-971C-B435CC983D44}"/>
</file>

<file path=customXml/itemProps2.xml><?xml version="1.0" encoding="utf-8"?>
<ds:datastoreItem xmlns:ds="http://schemas.openxmlformats.org/officeDocument/2006/customXml" ds:itemID="{5AF30D30-EBAC-4026-B71D-252C9EB8E199}"/>
</file>

<file path=customXml/itemProps3.xml><?xml version="1.0" encoding="utf-8"?>
<ds:datastoreItem xmlns:ds="http://schemas.openxmlformats.org/officeDocument/2006/customXml" ds:itemID="{449805CB-4F90-415F-96A6-89A49F676817}"/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463</Words>
  <Application>Microsoft Office PowerPoint</Application>
  <PresentationFormat>On-screen Show (4:3)</PresentationFormat>
  <Paragraphs>75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Baskerville Old Face</vt:lpstr>
      <vt:lpstr>Book Antiqua</vt:lpstr>
      <vt:lpstr>Calibri</vt:lpstr>
      <vt:lpstr>Times New Roman</vt:lpstr>
      <vt:lpstr>Office Theme</vt:lpstr>
      <vt:lpstr>DRUŠTVENI USLOVI RAZVOJA TEHNIKE U PREDKAPITALIZMU I KAPITALIZMU  INDUSTRIJSKO DRUŠTVO</vt:lpstr>
      <vt:lpstr>Faktori koji su otežali razvoj tehnike u predkapitalizmu</vt:lpstr>
      <vt:lpstr>Društveni uslovi razvoja tehnike u kapitalizmu</vt:lpstr>
      <vt:lpstr>PowerPoint Presentation</vt:lpstr>
      <vt:lpstr>PowerPoint Presentation</vt:lpstr>
      <vt:lpstr>Širenje industrijskog načina proizvodnje</vt:lpstr>
      <vt:lpstr>Predilica Dženi (Džejms Hargrejvs, 1764.)</vt:lpstr>
      <vt:lpstr>Parna mašina (Džejms Vat, 1775.)</vt:lpstr>
      <vt:lpstr>Ugljeni gas (Vilijam Murdok, 1792.)</vt:lpstr>
      <vt:lpstr>Mašina za odvajanje pamuka (Eli Vitni, 1793.)</vt:lpstr>
      <vt:lpstr>Urbanizacija?</vt:lpstr>
      <vt:lpstr>Industrijska revolucija</vt:lpstr>
      <vt:lpstr>Povećanje broja stanovnika u nekim gradovima u Engleskoj</vt:lpstr>
      <vt:lpstr>PowerPoint Presentation</vt:lpstr>
      <vt:lpstr>PowerPoint Presentation</vt:lpstr>
      <vt:lpstr>PowerPoint Presentation</vt:lpstr>
      <vt:lpstr>Broj ljudi koji žive u gradovima u XIX veku, izraženo u procentima</vt:lpstr>
      <vt:lpstr>Povećanje broja stanovnika u gradovima (1800-1890.)</vt:lpstr>
      <vt:lpstr>PowerPoint Presentation</vt:lpstr>
      <vt:lpstr>Električni motor (Majkl Faradej, 1821.)</vt:lpstr>
      <vt:lpstr>Brod na paru sa turbinama, SS Arhimedes (1839)</vt:lpstr>
      <vt:lpstr>PowerPoint Presentation</vt:lpstr>
      <vt:lpstr>Čikago kao socijalna  laboratorija</vt:lpstr>
      <vt:lpstr>Ajfelov toranj (Gustav Ajfel,1889.)</vt:lpstr>
      <vt:lpstr>Let braće Rajt (1903)</vt:lpstr>
      <vt:lpstr>Pokretna traka Henrija Forda (1908)</vt:lpstr>
      <vt:lpstr>Titanik (1912)</vt:lpstr>
      <vt:lpstr>Stvaranje preduzeća</vt:lpstr>
      <vt:lpstr>Obavezno školovanje i obrazovni sistem</vt:lpstr>
      <vt:lpstr>Stvaranje  centralizovanih nacionalnih država</vt:lpstr>
      <vt:lpstr>Promene u porodici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DRUŠTVENI USLOVI RAZVOJA TEHNIKE U PREDKAPITALIZMU I KAPITALIZMU  INDUSTRIJSKO DRUŠTVO</dc:title>
  <dc:creator>Sonja</dc:creator>
  <cp:lastModifiedBy>Pejić Sonja</cp:lastModifiedBy>
  <cp:revision>46</cp:revision>
  <dcterms:created xsi:type="dcterms:W3CDTF">2018-11-05T17:36:48Z</dcterms:created>
  <dcterms:modified xsi:type="dcterms:W3CDTF">2021-10-27T06:57:32Z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0x010100D019C72F2904C245A01CD558E79BB9DB</vt:lpwstr>
  </property>
</Properties>
</file>